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 id="262" r:id="rId8"/>
    <p:sldId id="263" r:id="rId9"/>
    <p:sldId id="264" r:id="rId10"/>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xmlns="">
          <a:srgbClr val="FF0000"/>
        </p14:laserClr>
      </p:ext>
      <p:ext uri="{2FDB2607-1784-4EEB-B798-7EB5836EED8A}">
        <p14:showMediaCtrls xmlns:p14="http://schemas.microsoft.com/office/powerpoint/2010/main" xmlns="" val="1"/>
      </p:ext>
    </p:extLst>
  </p:showPr>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p:scale>
          <a:sx n="76" d="100"/>
          <a:sy n="76" d="100"/>
        </p:scale>
        <p:origin x="-582" y="90"/>
      </p:cViewPr>
      <p:guideLst>
        <p:guide orient="horz" pos="2160"/>
        <p:guide pos="2880"/>
      </p:guideLst>
    </p:cSldViewPr>
  </p:slideViewPr>
  <p:notesTextViewPr>
    <p:cViewPr>
      <p:scale>
        <a:sx n="1" d="1"/>
        <a:sy n="1" d="1"/>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presProps" Target="presProps.xml"/><Relationship Id="rId5" Type="http://schemas.openxmlformats.org/officeDocument/2006/relationships/slide" Target="slides/slide4.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ight Triangle 9"/>
          <p:cNvSpPr/>
          <p:nvPr/>
        </p:nvSpPr>
        <p:spPr>
          <a:xfrm>
            <a:off x="-2" y="4664147"/>
            <a:ext cx="9151089" cy="0"/>
          </a:xfrm>
          <a:prstGeom prst="rtTriangle">
            <a:avLst/>
          </a:prstGeom>
          <a:gradFill flip="none" rotWithShape="1">
            <a:gsLst>
              <a:gs pos="0">
                <a:schemeClr val="accent1">
                  <a:shade val="35000"/>
                  <a:satMod val="170000"/>
                  <a:alpha val="100000"/>
                </a:schemeClr>
              </a:gs>
              <a:gs pos="55000">
                <a:schemeClr val="accent1">
                  <a:tint val="90000"/>
                  <a:satMod val="150000"/>
                  <a:alpha val="100000"/>
                </a:schemeClr>
              </a:gs>
              <a:gs pos="100000">
                <a:schemeClr val="accent1">
                  <a:shade val="35000"/>
                  <a:satMod val="170000"/>
                  <a:alpha val="100000"/>
                </a:schemeClr>
              </a:gs>
            </a:gsLst>
            <a:lin ang="3000000" scaled="1"/>
            <a:tileRect/>
          </a:gradFill>
          <a:ln w="12700" cap="rnd" cmpd="thickThin"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Title 8"/>
          <p:cNvSpPr>
            <a:spLocks noGrp="1"/>
          </p:cNvSpPr>
          <p:nvPr>
            <p:ph type="ctrTitle"/>
          </p:nvPr>
        </p:nvSpPr>
        <p:spPr>
          <a:xfrm>
            <a:off x="685800" y="1752601"/>
            <a:ext cx="7772400" cy="1829761"/>
          </a:xfrm>
        </p:spPr>
        <p:txBody>
          <a:bodyPr vert="horz" anchor="b">
            <a:normAutofit/>
            <a:scene3d>
              <a:camera prst="orthographicFront"/>
              <a:lightRig rig="soft" dir="t"/>
            </a:scene3d>
            <a:sp3d prstMaterial="softEdge">
              <a:bevelT w="25400" h="25400"/>
            </a:sp3d>
          </a:bodyPr>
          <a:lstStyle>
            <a:lvl1pPr algn="r">
              <a:defRPr sz="4800" b="1">
                <a:solidFill>
                  <a:schemeClr val="tx2"/>
                </a:solidFill>
                <a:effectLst>
                  <a:outerShdw blurRad="31750" dist="25400" dir="5400000" algn="tl" rotWithShape="0">
                    <a:srgbClr val="000000">
                      <a:alpha val="25000"/>
                    </a:srgbClr>
                  </a:outerShdw>
                </a:effectLst>
              </a:defRPr>
            </a:lvl1pPr>
            <a:extLst/>
          </a:lstStyle>
          <a:p>
            <a:r>
              <a:rPr kumimoji="0" lang="en-US" smtClean="0"/>
              <a:t>Click to edit Master title style</a:t>
            </a:r>
            <a:endParaRPr kumimoji="0" lang="en-US"/>
          </a:p>
        </p:txBody>
      </p:sp>
      <p:sp>
        <p:nvSpPr>
          <p:cNvPr id="17" name="Subtitle 16"/>
          <p:cNvSpPr>
            <a:spLocks noGrp="1"/>
          </p:cNvSpPr>
          <p:nvPr>
            <p:ph type="subTitle" idx="1"/>
          </p:nvPr>
        </p:nvSpPr>
        <p:spPr>
          <a:xfrm>
            <a:off x="685800" y="3611607"/>
            <a:ext cx="7772400" cy="1199704"/>
          </a:xfrm>
        </p:spPr>
        <p:txBody>
          <a:bodyPr lIns="45720" rIns="45720"/>
          <a:lstStyle>
            <a:lvl1pPr marL="0" marR="64008" indent="0" algn="r">
              <a:buNone/>
              <a:defRPr>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grpSp>
        <p:nvGrpSpPr>
          <p:cNvPr id="2" name="Group 1"/>
          <p:cNvGrpSpPr/>
          <p:nvPr/>
        </p:nvGrpSpPr>
        <p:grpSpPr>
          <a:xfrm>
            <a:off x="-3765" y="4953000"/>
            <a:ext cx="9147765" cy="1912088"/>
            <a:chOff x="-3765" y="4832896"/>
            <a:chExt cx="9147765" cy="2032192"/>
          </a:xfrm>
        </p:grpSpPr>
        <p:sp>
          <p:nvSpPr>
            <p:cNvPr id="7" name="Freeform 6"/>
            <p:cNvSpPr>
              <a:spLocks/>
            </p:cNvSpPr>
            <p:nvPr/>
          </p:nvSpPr>
          <p:spPr bwMode="auto">
            <a:xfrm>
              <a:off x="1687513" y="4832896"/>
              <a:ext cx="7456487" cy="518816"/>
            </a:xfrm>
            <a:custGeom>
              <a:avLst>
                <a:gd name="A1" fmla="val 0"/>
                <a:gd name="A2" fmla="val 0"/>
                <a:gd name="A3" fmla="val 0"/>
                <a:gd name="A4" fmla="val 0"/>
                <a:gd name="A5" fmla="val 0"/>
                <a:gd name="A6" fmla="val 0"/>
                <a:gd name="A7" fmla="val 0"/>
                <a:gd name="A8" fmla="val 0"/>
              </a:avLst>
              <a:gdLst/>
              <a:ahLst/>
              <a:cxnLst>
                <a:cxn ang="0">
                  <a:pos x="4697" y="0"/>
                </a:cxn>
                <a:cxn ang="0">
                  <a:pos x="4697" y="367"/>
                </a:cxn>
                <a:cxn ang="0">
                  <a:pos x="0" y="218"/>
                </a:cxn>
                <a:cxn ang="0">
                  <a:pos x="4697" y="0"/>
                </a:cxn>
              </a:cxnLst>
              <a:rect l="0" t="0" r="0" b="0"/>
              <a:pathLst>
                <a:path w="4697" h="367">
                  <a:moveTo>
                    <a:pt x="4697" y="0"/>
                  </a:moveTo>
                  <a:lnTo>
                    <a:pt x="4697" y="367"/>
                  </a:lnTo>
                  <a:lnTo>
                    <a:pt x="0" y="218"/>
                  </a:lnTo>
                  <a:lnTo>
                    <a:pt x="4697" y="0"/>
                  </a:lnTo>
                  <a:close/>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8" name="Freeform 7"/>
            <p:cNvSpPr>
              <a:spLocks/>
            </p:cNvSpPr>
            <p:nvPr/>
          </p:nvSpPr>
          <p:spPr bwMode="auto">
            <a:xfrm>
              <a:off x="35443" y="5135526"/>
              <a:ext cx="9108557" cy="83820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760" h="528">
                  <a:moveTo>
                    <a:pt x="0" y="0"/>
                  </a:moveTo>
                  <a:lnTo>
                    <a:pt x="5760" y="0"/>
                  </a:lnTo>
                  <a:lnTo>
                    <a:pt x="5760" y="528"/>
                  </a:lnTo>
                  <a:lnTo>
                    <a:pt x="48" y="0"/>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1" name="Freeform 10"/>
            <p:cNvSpPr>
              <a:spLocks/>
            </p:cNvSpPr>
            <p:nvPr/>
          </p:nvSpPr>
          <p:spPr bwMode="auto">
            <a:xfrm>
              <a:off x="0" y="4883888"/>
              <a:ext cx="9144000" cy="1981200"/>
            </a:xfrm>
            <a:custGeom>
              <a:avLst>
                <a:gd name="A1" fmla="val 0"/>
                <a:gd name="A2" fmla="val 0"/>
                <a:gd name="A3" fmla="val 0"/>
                <a:gd name="A4" fmla="val 0"/>
                <a:gd name="A5" fmla="val 0"/>
                <a:gd name="A6" fmla="val 0"/>
                <a:gd name="A7" fmla="val 0"/>
                <a:gd name="A8" fmla="val 0"/>
              </a:avLst>
              <a:gdLst/>
              <a:ahLst/>
              <a:cxnLst>
                <a:cxn ang="0">
                  <a:pos x="0" y="0"/>
                </a:cxn>
                <a:cxn ang="0">
                  <a:pos x="0" y="1248"/>
                </a:cxn>
                <a:cxn ang="0">
                  <a:pos x="5760" y="1248"/>
                </a:cxn>
                <a:cxn ang="0">
                  <a:pos x="5760" y="528"/>
                </a:cxn>
                <a:cxn ang="0">
                  <a:pos x="0" y="0"/>
                </a:cxn>
              </a:cxnLst>
              <a:rect l="0" t="0" r="0" b="0"/>
              <a:pathLst>
                <a:path w="5760" h="1248">
                  <a:moveTo>
                    <a:pt x="0" y="0"/>
                  </a:moveTo>
                  <a:lnTo>
                    <a:pt x="0" y="1248"/>
                  </a:lnTo>
                  <a:lnTo>
                    <a:pt x="5760" y="1248"/>
                  </a:lnTo>
                  <a:lnTo>
                    <a:pt x="5760" y="528"/>
                  </a:lnTo>
                  <a:lnTo>
                    <a:pt x="0" y="0"/>
                  </a:lnTo>
                  <a:close/>
                </a:path>
              </a:pathLst>
            </a:custGeom>
            <a:blipFill>
              <a:blip r:embed="rId2"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p>
              <a:pPr algn="ctr" eaLnBrk="1" latinLnBrk="0" hangingPunct="1"/>
              <a:endParaRPr kumimoji="0" lang="en-US"/>
            </a:p>
          </p:txBody>
        </p:sp>
        <p:cxnSp>
          <p:nvCxnSpPr>
            <p:cNvPr id="12" name="Straight Connector 11"/>
            <p:cNvCxnSpPr/>
            <p:nvPr/>
          </p:nvCxnSpPr>
          <p:spPr>
            <a:xfrm>
              <a:off x="-3765" y="4880373"/>
              <a:ext cx="9147765" cy="83994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grpSp>
      <p:sp>
        <p:nvSpPr>
          <p:cNvPr id="30" name="Date Placeholder 29"/>
          <p:cNvSpPr>
            <a:spLocks noGrp="1"/>
          </p:cNvSpPr>
          <p:nvPr>
            <p:ph type="dt" sz="half" idx="10"/>
          </p:nvPr>
        </p:nvSpPr>
        <p:spPr/>
        <p:txBody>
          <a:bodyPr/>
          <a:lstStyle>
            <a:lvl1pPr>
              <a:defRPr>
                <a:solidFill>
                  <a:srgbClr val="FFFFFF"/>
                </a:solidFill>
              </a:defRPr>
            </a:lvl1pPr>
            <a:extLst/>
          </a:lstStyle>
          <a:p>
            <a:fld id="{0A1DDD74-8A06-4351-B913-669322694B26}" type="datetimeFigureOut">
              <a:rPr lang="en-US" smtClean="0"/>
              <a:pPr/>
              <a:t>7/25/2018</a:t>
            </a:fld>
            <a:endParaRPr lang="en-US"/>
          </a:p>
        </p:txBody>
      </p:sp>
      <p:sp>
        <p:nvSpPr>
          <p:cNvPr id="19" name="Footer Placeholder 18"/>
          <p:cNvSpPr>
            <a:spLocks noGrp="1"/>
          </p:cNvSpPr>
          <p:nvPr>
            <p:ph type="ftr" sz="quarter" idx="11"/>
          </p:nvPr>
        </p:nvSpPr>
        <p:spPr/>
        <p:txBody>
          <a:bodyPr/>
          <a:lstStyle>
            <a:lvl1pPr>
              <a:defRPr>
                <a:solidFill>
                  <a:schemeClr val="accent1">
                    <a:tint val="20000"/>
                  </a:schemeClr>
                </a:solidFill>
              </a:defRPr>
            </a:lvl1pPr>
            <a:extLst/>
          </a:lstStyle>
          <a:p>
            <a:endParaRPr lang="en-US"/>
          </a:p>
        </p:txBody>
      </p:sp>
      <p:sp>
        <p:nvSpPr>
          <p:cNvPr id="27" name="Slide Number Placeholder 26"/>
          <p:cNvSpPr>
            <a:spLocks noGrp="1"/>
          </p:cNvSpPr>
          <p:nvPr>
            <p:ph type="sldNum" sz="quarter" idx="12"/>
          </p:nvPr>
        </p:nvSpPr>
        <p:spPr/>
        <p:txBody>
          <a:bodyPr/>
          <a:lstStyle>
            <a:lvl1pPr>
              <a:defRPr>
                <a:solidFill>
                  <a:srgbClr val="FFFFFF"/>
                </a:solidFill>
              </a:defRPr>
            </a:lvl1pPr>
            <a:extLst/>
          </a:lstStyle>
          <a:p>
            <a:fld id="{42FA02C8-68E2-4291-B751-FA5F9DDA6AC6}"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0A1DDD74-8A06-4351-B913-669322694B26}" type="datetimeFigureOut">
              <a:rPr lang="en-US" smtClean="0"/>
              <a:pPr/>
              <a:t>7/25/2018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2FA02C8-68E2-4291-B751-FA5F9DDA6AC6}" type="slidenum">
              <a:rPr lang="en-US" smtClean="0"/>
              <a:pPr/>
              <a:t>‹#›</a:t>
            </a:fld>
            <a:endParaRPr lang="en-US"/>
          </a:p>
        </p:txBody>
      </p:sp>
      <p:sp>
        <p:nvSpPr>
          <p:cNvPr id="7" name="Title 6"/>
          <p:cNvSpPr>
            <a:spLocks noGrp="1"/>
          </p:cNvSpPr>
          <p:nvPr>
            <p:ph type="title"/>
          </p:nvPr>
        </p:nvSpPr>
        <p:spPr/>
        <p:txBody>
          <a:bodyPr rtlCol="0"/>
          <a:lstStyle/>
          <a:p>
            <a:r>
              <a:rPr kumimoji="0" lang="en-US" smtClean="0"/>
              <a:t>Click to edit Master title style</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2">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722376" y="1059712"/>
            <a:ext cx="7772400" cy="1828800"/>
          </a:xfrm>
        </p:spPr>
        <p:txBody>
          <a:bodyPr vert="horz" anchor="b">
            <a:normAutofit/>
            <a:scene3d>
              <a:camera prst="orthographicFront"/>
              <a:lightRig rig="soft" dir="t"/>
            </a:scene3d>
            <a:sp3d prstMaterial="softEdge">
              <a:bevelT w="25400" h="25400"/>
            </a:sp3d>
          </a:bodyPr>
          <a:lstStyle>
            <a:lvl1pPr algn="r">
              <a:buNone/>
              <a:defRPr sz="4800" b="1" cap="none" baseline="0">
                <a:effectLst>
                  <a:outerShdw blurRad="31750" dist="25400" dir="5400000" algn="tl" rotWithShape="0">
                    <a:srgbClr val="000000">
                      <a:alpha val="25000"/>
                    </a:srgbClr>
                  </a:outerShdw>
                </a:effectLst>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3922713" y="2931712"/>
            <a:ext cx="4572000" cy="1454888"/>
          </a:xfrm>
        </p:spPr>
        <p:txBody>
          <a:bodyPr lIns="91440" rIns="91440" anchor="t"/>
          <a:lstStyle>
            <a:lvl1pPr marL="0" indent="0" algn="l">
              <a:buNone/>
              <a:defRPr sz="23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0A1DDD74-8A06-4351-B913-669322694B26}" type="datetimeFigureOut">
              <a:rPr lang="en-US" smtClean="0"/>
              <a:pPr/>
              <a:t>7/25/2018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2FA02C8-68E2-4291-B751-FA5F9DDA6AC6}" type="slidenum">
              <a:rPr lang="en-US" smtClean="0"/>
              <a:pPr/>
              <a:t>‹#›</a:t>
            </a:fld>
            <a:endParaRPr lang="en-US"/>
          </a:p>
        </p:txBody>
      </p:sp>
      <p:sp>
        <p:nvSpPr>
          <p:cNvPr id="7" name="Chevron 6"/>
          <p:cNvSpPr/>
          <p:nvPr/>
        </p:nvSpPr>
        <p:spPr>
          <a:xfrm>
            <a:off x="3636680" y="3005472"/>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p>
            <a:pPr algn="l" eaLnBrk="1" latinLnBrk="0" hangingPunct="1"/>
            <a:endParaRPr kumimoji="0" lang="en-US"/>
          </a:p>
        </p:txBody>
      </p:sp>
      <p:sp>
        <p:nvSpPr>
          <p:cNvPr id="8" name="Chevron 7"/>
          <p:cNvSpPr/>
          <p:nvPr/>
        </p:nvSpPr>
        <p:spPr>
          <a:xfrm>
            <a:off x="3450264" y="3005472"/>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p>
            <a:pPr algn="l"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Ref idx="1002">
        <a:schemeClr val="bg1"/>
      </p:bgRef>
    </p:bg>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57200" y="1481328"/>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481328"/>
            <a:ext cx="4038600" cy="4525963"/>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0A1DDD74-8A06-4351-B913-669322694B26}" type="datetimeFigureOut">
              <a:rPr lang="en-US" smtClean="0"/>
              <a:pPr/>
              <a:t>7/25/2018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2FA02C8-68E2-4291-B751-FA5F9DDA6AC6}" type="slidenum">
              <a:rPr lang="en-US" smtClean="0"/>
              <a:pPr/>
              <a:t>‹#›</a:t>
            </a:fld>
            <a:endParaRPr lang="en-US"/>
          </a:p>
        </p:txBody>
      </p:sp>
      <p:sp>
        <p:nvSpPr>
          <p:cNvPr id="8" name="Title 7"/>
          <p:cNvSpPr>
            <a:spLocks noGrp="1"/>
          </p:cNvSpPr>
          <p:nvPr>
            <p:ph type="title"/>
          </p:nvPr>
        </p:nvSpPr>
        <p:spPr/>
        <p:txBody>
          <a:bodyPr rtlCol="0"/>
          <a:lstStyle/>
          <a:p>
            <a:r>
              <a:rPr kumimoji="0" lang="en-US" smtClean="0"/>
              <a:t>Click to edit Master title style</a:t>
            </a:r>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Ref idx="1003">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8229600" cy="1143000"/>
          </a:xfrm>
        </p:spPr>
        <p:txBody>
          <a:bodyPr anchor="ctr"/>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5410200"/>
            <a:ext cx="4040188"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6" y="5410200"/>
            <a:ext cx="4041775" cy="762000"/>
          </a:xfrm>
          <a:solidFill>
            <a:schemeClr val="accent1"/>
          </a:solidFill>
          <a:ln w="9652">
            <a:solidFill>
              <a:schemeClr val="accent1"/>
            </a:solidFill>
            <a:miter lim="800000"/>
          </a:ln>
        </p:spPr>
        <p:txBody>
          <a:bodyPr lIns="182880" anchor="ctr"/>
          <a:lstStyle>
            <a:lvl1pPr marL="0" indent="0">
              <a:buNone/>
              <a:defRPr sz="2400" b="0">
                <a:solidFill>
                  <a:schemeClr val="bg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1444294"/>
            <a:ext cx="4040188" cy="3941763"/>
          </a:xfrm>
          <a:ln>
            <a:noFill/>
            <a:prstDash val="sysDash"/>
            <a:miter lim="800000"/>
          </a:ln>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1444294"/>
            <a:ext cx="4041775" cy="3941763"/>
          </a:xfrm>
          <a:ln>
            <a:noFill/>
            <a:prstDash val="sysDash"/>
            <a:miter lim="800000"/>
          </a:ln>
        </p:spPr>
        <p:txBody>
          <a:bodyPr/>
          <a:lstStyle>
            <a:lvl1pPr>
              <a:spcBef>
                <a:spcPts val="0"/>
              </a:spcBef>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0A1DDD74-8A06-4351-B913-669322694B26}" type="datetimeFigureOut">
              <a:rPr lang="en-US" smtClean="0"/>
              <a:pPr/>
              <a:t>7/25/2018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2FA02C8-68E2-4291-B751-FA5F9DDA6AC6}"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bg>
      <p:bgRef idx="1002">
        <a:schemeClr val="bg1"/>
      </p:bgRef>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0A1DDD74-8A06-4351-B913-669322694B26}" type="datetimeFigureOut">
              <a:rPr lang="en-US" smtClean="0"/>
              <a:pPr/>
              <a:t>7/25/2018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2FA02C8-68E2-4291-B751-FA5F9DDA6AC6}" type="slidenum">
              <a:rPr lang="en-US" smtClean="0"/>
              <a:pPr/>
              <a:t>‹#›</a:t>
            </a:fld>
            <a:endParaRPr lang="en-US"/>
          </a:p>
        </p:txBody>
      </p:sp>
      <p:sp>
        <p:nvSpPr>
          <p:cNvPr id="6" name="Title 5"/>
          <p:cNvSpPr>
            <a:spLocks noGrp="1"/>
          </p:cNvSpPr>
          <p:nvPr>
            <p:ph type="title"/>
          </p:nvPr>
        </p:nvSpPr>
        <p:spPr/>
        <p:txBody>
          <a:bodyPr rtlCol="0"/>
          <a:lstStyle/>
          <a:p>
            <a:r>
              <a:rPr kumimoji="0" lang="en-US" smtClean="0"/>
              <a:t>Click to edit Master title style</a:t>
            </a:r>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A1DDD74-8A06-4351-B913-669322694B26}" type="datetimeFigureOut">
              <a:rPr lang="en-US" smtClean="0"/>
              <a:pPr/>
              <a:t>7/25/2018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2FA02C8-68E2-4291-B751-FA5F9DDA6AC6}"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bg>
      <p:bgRef idx="1003">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914400" y="4876800"/>
            <a:ext cx="7481776" cy="457200"/>
          </a:xfrm>
        </p:spPr>
        <p:txBody>
          <a:bodyPr vert="horz" anchor="t">
            <a:noAutofit/>
            <a:sp3d prstMaterial="softEdge">
              <a:bevelT w="0" h="0"/>
            </a:sp3d>
          </a:bodyPr>
          <a:lstStyle>
            <a:lvl1pPr algn="r">
              <a:buNone/>
              <a:defRPr sz="2500" b="0">
                <a:solidFill>
                  <a:schemeClr val="accent1"/>
                </a:solidFill>
                <a:effectLst/>
              </a:defRPr>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419600" y="5355102"/>
            <a:ext cx="3974592" cy="914400"/>
          </a:xfrm>
        </p:spPr>
        <p:txBody>
          <a:bodyPr/>
          <a:lstStyle>
            <a:lvl1pPr marL="0" indent="0" algn="r">
              <a:buNone/>
              <a:defRPr sz="16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914400" y="274320"/>
            <a:ext cx="7479792" cy="4572000"/>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a:xfrm>
            <a:off x="6727032" y="6407944"/>
            <a:ext cx="1920240" cy="365760"/>
          </a:xfrm>
        </p:spPr>
        <p:txBody>
          <a:bodyPr/>
          <a:lstStyle/>
          <a:p>
            <a:fld id="{0A1DDD74-8A06-4351-B913-669322694B26}" type="datetimeFigureOut">
              <a:rPr lang="en-US" smtClean="0"/>
              <a:pPr/>
              <a:t>7/25/2018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2FA02C8-68E2-4291-B751-FA5F9DDA6AC6}"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1"/>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141232" y="5443402"/>
            <a:ext cx="7162800" cy="648232"/>
          </a:xfrm>
          <a:noFill/>
        </p:spPr>
        <p:txBody>
          <a:bodyPr lIns="91440" tIns="0" rIns="91440" anchor="t"/>
          <a:lstStyle>
            <a:lvl1pPr marL="0" marR="18288" indent="0" algn="r">
              <a:buNone/>
              <a:defRPr sz="1400"/>
            </a:lvl1pPr>
            <a:lvl2pPr>
              <a:defRPr sz="1200"/>
            </a:lvl2pPr>
            <a:lvl3pPr>
              <a:defRPr sz="1000"/>
            </a:lvl3pPr>
            <a:lvl4pPr>
              <a:defRPr sz="900"/>
            </a:lvl4pPr>
            <a:lvl5pPr>
              <a:defRPr sz="900"/>
            </a:lvl5pPr>
            <a:extLst/>
          </a:lstStyle>
          <a:p>
            <a:pPr lvl="0" eaLnBrk="1" latinLnBrk="0" hangingPunct="1"/>
            <a:r>
              <a:rPr kumimoji="0" lang="en-US" smtClean="0"/>
              <a:t>Click to edit Master text styles</a:t>
            </a:r>
          </a:p>
        </p:txBody>
      </p:sp>
      <p:sp>
        <p:nvSpPr>
          <p:cNvPr id="3" name="Picture Placeholder 2"/>
          <p:cNvSpPr>
            <a:spLocks noGrp="1"/>
          </p:cNvSpPr>
          <p:nvPr>
            <p:ph type="pic" idx="1"/>
          </p:nvPr>
        </p:nvSpPr>
        <p:spPr>
          <a:xfrm>
            <a:off x="228600" y="189968"/>
            <a:ext cx="8686800" cy="4389120"/>
          </a:xfrm>
          <a:prstGeom prst="rect">
            <a:avLst/>
          </a:prstGeom>
          <a:solidFill>
            <a:schemeClr val="bg2"/>
          </a:solidFill>
          <a:ln>
            <a:solidFill>
              <a:schemeClr val="bg1"/>
            </a:solidFill>
          </a:ln>
          <a:effectLst>
            <a:innerShdw blurRad="95250">
              <a:srgbClr val="000000"/>
            </a:innerShdw>
          </a:effectLst>
        </p:spPr>
        <p:txBody>
          <a:bodyPr/>
          <a:lstStyle>
            <a:lvl1pPr marL="0" indent="0">
              <a:buNone/>
              <a:defRPr sz="3200"/>
            </a:lvl1pPr>
            <a:extLst/>
          </a:lstStyle>
          <a:p>
            <a:r>
              <a:rPr kumimoji="0" lang="en-US" smtClean="0"/>
              <a:t>Click icon to add picture</a:t>
            </a:r>
            <a:endParaRPr kumimoji="0" lang="en-US" dirty="0"/>
          </a:p>
        </p:txBody>
      </p:sp>
      <p:sp>
        <p:nvSpPr>
          <p:cNvPr id="5" name="Date Placeholder 4"/>
          <p:cNvSpPr>
            <a:spLocks noGrp="1"/>
          </p:cNvSpPr>
          <p:nvPr>
            <p:ph type="dt" sz="half" idx="10"/>
          </p:nvPr>
        </p:nvSpPr>
        <p:spPr/>
        <p:txBody>
          <a:bodyPr/>
          <a:lstStyle>
            <a:lvl1pPr>
              <a:defRPr>
                <a:solidFill>
                  <a:schemeClr val="tx1"/>
                </a:solidFill>
              </a:defRPr>
            </a:lvl1pPr>
            <a:extLst/>
          </a:lstStyle>
          <a:p>
            <a:fld id="{0A1DDD74-8A06-4351-B913-669322694B26}" type="datetimeFigureOut">
              <a:rPr lang="en-US" smtClean="0"/>
              <a:pPr/>
              <a:t>7/25/2018</a:t>
            </a:fld>
            <a:endParaRPr lang="en-US"/>
          </a:p>
        </p:txBody>
      </p:sp>
      <p:sp>
        <p:nvSpPr>
          <p:cNvPr id="6" name="Footer Placeholder 5"/>
          <p:cNvSpPr>
            <a:spLocks noGrp="1"/>
          </p:cNvSpPr>
          <p:nvPr>
            <p:ph type="ftr" sz="quarter" idx="11"/>
          </p:nvPr>
        </p:nvSpPr>
        <p:spPr>
          <a:xfrm>
            <a:off x="4380072" y="6407944"/>
            <a:ext cx="2350681" cy="365125"/>
          </a:xfrm>
        </p:spPr>
        <p:txBody>
          <a:bodyPr/>
          <a:lstStyle>
            <a:lvl1pPr>
              <a:defRPr>
                <a:solidFill>
                  <a:schemeClr val="tx1"/>
                </a:solidFill>
              </a:defRPr>
            </a:lvl1pPr>
            <a:extLst/>
          </a:lstStyle>
          <a:p>
            <a:endParaRPr lang="en-US"/>
          </a:p>
        </p:txBody>
      </p:sp>
      <p:sp>
        <p:nvSpPr>
          <p:cNvPr id="7" name="Slide Number Placeholder 6"/>
          <p:cNvSpPr>
            <a:spLocks noGrp="1"/>
          </p:cNvSpPr>
          <p:nvPr>
            <p:ph type="sldNum" sz="quarter" idx="12"/>
          </p:nvPr>
        </p:nvSpPr>
        <p:spPr/>
        <p:txBody>
          <a:bodyPr/>
          <a:lstStyle>
            <a:lvl1pPr>
              <a:defRPr>
                <a:solidFill>
                  <a:schemeClr val="tx1"/>
                </a:solidFill>
              </a:defRPr>
            </a:lvl1pPr>
            <a:extLst/>
          </a:lstStyle>
          <a:p>
            <a:fld id="{42FA02C8-68E2-4291-B751-FA5F9DDA6AC6}" type="slidenum">
              <a:rPr lang="en-US" smtClean="0"/>
              <a:pPr/>
              <a:t>‹#›</a:t>
            </a:fld>
            <a:endParaRPr lang="en-US"/>
          </a:p>
        </p:txBody>
      </p:sp>
      <p:sp>
        <p:nvSpPr>
          <p:cNvPr id="2" name="Title 1"/>
          <p:cNvSpPr>
            <a:spLocks noGrp="1"/>
          </p:cNvSpPr>
          <p:nvPr>
            <p:ph type="title"/>
          </p:nvPr>
        </p:nvSpPr>
        <p:spPr>
          <a:xfrm>
            <a:off x="228600" y="4865122"/>
            <a:ext cx="8075432" cy="562672"/>
          </a:xfrm>
          <a:noFill/>
        </p:spPr>
        <p:txBody>
          <a:bodyPr anchor="t">
            <a:sp3d prstMaterial="softEdge"/>
          </a:bodyPr>
          <a:lstStyle>
            <a:lvl1pPr marR="0" algn="r">
              <a:buNone/>
              <a:defRPr sz="3000" b="0">
                <a:solidFill>
                  <a:schemeClr val="accent1"/>
                </a:solidFill>
                <a:effectLst>
                  <a:outerShdw blurRad="50800" dist="25000" dir="5400000" algn="t" rotWithShape="0">
                    <a:prstClr val="black">
                      <a:alpha val="45000"/>
                    </a:prstClr>
                  </a:outerShdw>
                </a:effectLst>
              </a:defRPr>
            </a:lvl1pPr>
            <a:extLst/>
          </a:lstStyle>
          <a:p>
            <a:r>
              <a:rPr kumimoji="0" lang="en-US" smtClean="0"/>
              <a:t>Click to edit Master title style</a:t>
            </a:r>
            <a:endParaRPr kumimoji="0" lang="en-US"/>
          </a:p>
        </p:txBody>
      </p:sp>
      <p:sp>
        <p:nvSpPr>
          <p:cNvPr id="8" name="Freeform 7"/>
          <p:cNvSpPr>
            <a:spLocks/>
          </p:cNvSpPr>
          <p:nvPr/>
        </p:nvSpPr>
        <p:spPr bwMode="auto">
          <a:xfrm>
            <a:off x="499273" y="5944936"/>
            <a:ext cx="4940624" cy="921076"/>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7485" h="337">
                <a:moveTo>
                  <a:pt x="0" y="2"/>
                </a:moveTo>
                <a:lnTo>
                  <a:pt x="7485" y="337"/>
                </a:lnTo>
                <a:lnTo>
                  <a:pt x="5558" y="337"/>
                </a:lnTo>
                <a:lnTo>
                  <a:pt x="1" y="0"/>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9" name="Freeform 8"/>
          <p:cNvSpPr>
            <a:spLocks/>
          </p:cNvSpPr>
          <p:nvPr/>
        </p:nvSpPr>
        <p:spPr bwMode="auto">
          <a:xfrm>
            <a:off x="485717" y="5939011"/>
            <a:ext cx="3690451" cy="9334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591" h="588">
                <a:moveTo>
                  <a:pt x="0" y="0"/>
                </a:moveTo>
                <a:lnTo>
                  <a:pt x="5591" y="585"/>
                </a:lnTo>
                <a:lnTo>
                  <a:pt x="4415" y="588"/>
                </a:lnTo>
                <a:lnTo>
                  <a:pt x="12" y="4"/>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0" name="Right Triangle 9"/>
          <p:cNvSpPr>
            <a:spLocks/>
          </p:cNvSpPr>
          <p:nvPr/>
        </p:nvSpPr>
        <p:spPr bwMode="auto">
          <a:xfrm>
            <a:off x="-6042" y="5791253"/>
            <a:ext cx="3402314" cy="1080868"/>
          </a:xfrm>
          <a:prstGeom prst="rtTriangle">
            <a:avLst/>
          </a:prstGeom>
          <a:blipFill>
            <a:blip r:embed="rId2"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p>
            <a:pPr algn="ctr" eaLnBrk="1" latinLnBrk="0" hangingPunct="1"/>
            <a:endParaRPr kumimoji="0" lang="en-US"/>
          </a:p>
        </p:txBody>
      </p:sp>
      <p:cxnSp>
        <p:nvCxnSpPr>
          <p:cNvPr id="11" name="Straight Connector 10"/>
          <p:cNvCxnSpPr/>
          <p:nvPr/>
        </p:nvCxnSpPr>
        <p:spPr>
          <a:xfrm>
            <a:off x="-9237" y="5787738"/>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12" name="Chevron 11"/>
          <p:cNvSpPr/>
          <p:nvPr/>
        </p:nvSpPr>
        <p:spPr>
          <a:xfrm>
            <a:off x="8664112" y="4988440"/>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p>
            <a:pPr algn="l" eaLnBrk="1" latinLnBrk="0" hangingPunct="1"/>
            <a:endParaRPr kumimoji="0" lang="en-US"/>
          </a:p>
        </p:txBody>
      </p:sp>
      <p:sp>
        <p:nvSpPr>
          <p:cNvPr id="13" name="Chevron 12"/>
          <p:cNvSpPr/>
          <p:nvPr/>
        </p:nvSpPr>
        <p:spPr>
          <a:xfrm>
            <a:off x="8477696" y="4988440"/>
            <a:ext cx="182880" cy="228600"/>
          </a:xfrm>
          <a:prstGeom prst="chevron">
            <a:avLst>
              <a:gd name="adj" fmla="val 50000"/>
            </a:avLst>
          </a:prstGeom>
          <a:gradFill flip="none" rotWithShape="1">
            <a:gsLst>
              <a:gs pos="0">
                <a:schemeClr val="accent1">
                  <a:shade val="60000"/>
                  <a:satMod val="125000"/>
                </a:schemeClr>
              </a:gs>
              <a:gs pos="72000">
                <a:schemeClr val="accent1">
                  <a:tint val="90000"/>
                  <a:satMod val="138000"/>
                </a:schemeClr>
              </a:gs>
              <a:gs pos="100000">
                <a:schemeClr val="accent1">
                  <a:tint val="76000"/>
                  <a:satMod val="136000"/>
                </a:schemeClr>
              </a:gs>
            </a:gsLst>
            <a:lin ang="16200000" scaled="0"/>
          </a:gradFill>
          <a:ln w="3175" cap="rnd" cmpd="sng" algn="ctr">
            <a:solidFill>
              <a:schemeClr val="accent1">
                <a:shade val="50000"/>
              </a:schemeClr>
            </a:solidFill>
            <a:prstDash val="solid"/>
          </a:ln>
          <a:effectLst>
            <a:outerShdw blurRad="50800" dist="25400" dir="5400000">
              <a:srgbClr val="000000">
                <a:alpha val="46000"/>
              </a:srgbClr>
            </a:outerShdw>
          </a:effectLst>
        </p:spPr>
        <p:style>
          <a:lnRef idx="1">
            <a:schemeClr val="accent1"/>
          </a:lnRef>
          <a:fillRef idx="3">
            <a:schemeClr val="accent1"/>
          </a:fillRef>
          <a:effectRef idx="2">
            <a:schemeClr val="accent1"/>
          </a:effectRef>
          <a:fontRef idx="minor">
            <a:schemeClr val="lt1"/>
          </a:fontRef>
        </p:style>
        <p:txBody>
          <a:bodyPr anchor="ctr"/>
          <a:lstStyle/>
          <a:p>
            <a:pPr algn="l"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1481329"/>
            <a:ext cx="8229600" cy="4386071"/>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0A1DDD74-8A06-4351-B913-669322694B26}" type="datetimeFigureOut">
              <a:rPr lang="en-US" smtClean="0"/>
              <a:pPr/>
              <a:t>7/25/2018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2FA02C8-68E2-4291-B751-FA5F9DDA6AC6}"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44013" y="274640"/>
            <a:ext cx="1777470" cy="5592761"/>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41"/>
            <a:ext cx="6324600" cy="5592760"/>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0A1DDD74-8A06-4351-B913-669322694B26}" type="datetimeFigureOut">
              <a:rPr lang="en-US" smtClean="0"/>
              <a:pPr/>
              <a:t>7/25/2018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2FA02C8-68E2-4291-B751-FA5F9DDA6AC6}"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3" name="Freeform 12"/>
          <p:cNvSpPr>
            <a:spLocks/>
          </p:cNvSpPr>
          <p:nvPr/>
        </p:nvSpPr>
        <p:spPr bwMode="auto">
          <a:xfrm>
            <a:off x="499273" y="5944936"/>
            <a:ext cx="4940624" cy="921076"/>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7485" h="337">
                <a:moveTo>
                  <a:pt x="0" y="2"/>
                </a:moveTo>
                <a:lnTo>
                  <a:pt x="7485" y="337"/>
                </a:lnTo>
                <a:lnTo>
                  <a:pt x="5558" y="337"/>
                </a:lnTo>
                <a:lnTo>
                  <a:pt x="1" y="0"/>
                </a:lnTo>
              </a:path>
            </a:pathLst>
          </a:custGeom>
          <a:solidFill>
            <a:schemeClr val="accent1">
              <a:tint val="65000"/>
              <a:satMod val="115000"/>
              <a:alpha val="40000"/>
            </a:schemeClr>
          </a:solidFill>
          <a:ln w="9525" cap="flat" cmpd="sng" algn="ctr">
            <a:no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Freeform 11"/>
          <p:cNvSpPr>
            <a:spLocks/>
          </p:cNvSpPr>
          <p:nvPr/>
        </p:nvSpPr>
        <p:spPr bwMode="auto">
          <a:xfrm>
            <a:off x="485717" y="5939011"/>
            <a:ext cx="3690451" cy="933450"/>
          </a:xfrm>
          <a:custGeom>
            <a:avLst>
              <a:gd name="A1" fmla="val 0"/>
              <a:gd name="A2" fmla="val 0"/>
              <a:gd name="A3" fmla="val 0"/>
              <a:gd name="A4" fmla="val 0"/>
              <a:gd name="A5" fmla="val 0"/>
              <a:gd name="A6" fmla="val 0"/>
              <a:gd name="A7" fmla="val 0"/>
              <a:gd name="A8" fmla="val 0"/>
            </a:avLst>
            <a:gdLst/>
            <a:ahLst/>
            <a:cxnLst>
              <a:cxn ang="0">
                <a:pos x="0" y="0"/>
              </a:cxn>
              <a:cxn ang="0">
                <a:pos x="5760" y="0"/>
              </a:cxn>
              <a:cxn ang="0">
                <a:pos x="5760" y="528"/>
              </a:cxn>
              <a:cxn ang="0">
                <a:pos x="48" y="0"/>
              </a:cxn>
            </a:cxnLst>
            <a:rect l="0" t="0" r="0" b="0"/>
            <a:pathLst>
              <a:path w="5591" h="588">
                <a:moveTo>
                  <a:pt x="0" y="0"/>
                </a:moveTo>
                <a:lnTo>
                  <a:pt x="5591" y="585"/>
                </a:lnTo>
                <a:lnTo>
                  <a:pt x="4415" y="588"/>
                </a:lnTo>
                <a:lnTo>
                  <a:pt x="12" y="4"/>
                </a:lnTo>
              </a:path>
            </a:pathLst>
          </a:custGeom>
          <a:solidFill>
            <a:srgbClr val="000000">
              <a:alpha val="100000"/>
            </a:srgbClr>
          </a:solidFill>
          <a:ln w="9525" cap="flat" cmpd="sng" algn="ctr">
            <a:no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4" name="Right Triangle 13"/>
          <p:cNvSpPr>
            <a:spLocks/>
          </p:cNvSpPr>
          <p:nvPr/>
        </p:nvSpPr>
        <p:spPr bwMode="auto">
          <a:xfrm>
            <a:off x="-6042" y="5791253"/>
            <a:ext cx="3402314" cy="1080868"/>
          </a:xfrm>
          <a:prstGeom prst="rtTriangle">
            <a:avLst/>
          </a:prstGeom>
          <a:blipFill>
            <a:blip r:embed="rId13" cstate="print">
              <a:alphaModFix amt="50000"/>
            </a:blip>
            <a:tile tx="0" ty="0" sx="50000" sy="50000" flip="none" algn="t"/>
          </a:blipFill>
          <a:ln w="12700" cap="rnd" cmpd="thickThin" algn="ctr">
            <a:noFill/>
            <a:prstDash val="solid"/>
          </a:ln>
          <a:effectLst>
            <a:fillOverlay blend="mult">
              <a:gradFill flip="none" rotWithShape="1">
                <a:gsLst>
                  <a:gs pos="0">
                    <a:schemeClr val="accent1">
                      <a:shade val="20000"/>
                      <a:satMod val="176000"/>
                      <a:alpha val="100000"/>
                    </a:schemeClr>
                  </a:gs>
                  <a:gs pos="18000">
                    <a:schemeClr val="accent1">
                      <a:shade val="48000"/>
                      <a:satMod val="153000"/>
                      <a:alpha val="100000"/>
                    </a:schemeClr>
                  </a:gs>
                  <a:gs pos="43000">
                    <a:schemeClr val="accent1">
                      <a:tint val="86000"/>
                      <a:satMod val="149000"/>
                      <a:alpha val="100000"/>
                    </a:schemeClr>
                  </a:gs>
                  <a:gs pos="45000">
                    <a:schemeClr val="accent1">
                      <a:tint val="85000"/>
                      <a:satMod val="150000"/>
                      <a:alpha val="100000"/>
                    </a:schemeClr>
                  </a:gs>
                  <a:gs pos="50000">
                    <a:schemeClr val="accent1">
                      <a:tint val="86000"/>
                      <a:satMod val="149000"/>
                      <a:alpha val="100000"/>
                    </a:schemeClr>
                  </a:gs>
                  <a:gs pos="79000">
                    <a:schemeClr val="accent1">
                      <a:shade val="53000"/>
                      <a:satMod val="150000"/>
                      <a:alpha val="100000"/>
                    </a:schemeClr>
                  </a:gs>
                  <a:gs pos="100000">
                    <a:schemeClr val="accent1">
                      <a:shade val="25000"/>
                      <a:satMod val="170000"/>
                      <a:alpha val="100000"/>
                    </a:schemeClr>
                  </a:gs>
                </a:gsLst>
                <a:lin ang="450000" scaled="1"/>
                <a:tileRect/>
              </a:gradFill>
            </a:fillOverlay>
          </a:effectLst>
        </p:spPr>
        <p:style>
          <a:lnRef idx="3">
            <a:schemeClr val="lt1"/>
          </a:lnRef>
          <a:fillRef idx="1">
            <a:schemeClr val="accent1"/>
          </a:fillRef>
          <a:effectRef idx="1">
            <a:schemeClr val="accent1"/>
          </a:effectRef>
          <a:fontRef idx="minor">
            <a:schemeClr val="lt1"/>
          </a:fontRef>
        </p:style>
        <p:txBody>
          <a:bodyPr vert="horz" wrap="square" lIns="91440" tIns="45720" rIns="91440" bIns="45720" anchor="ctr" compatLnSpc="1"/>
          <a:lstStyle/>
          <a:p>
            <a:pPr algn="ctr" eaLnBrk="1" latinLnBrk="0" hangingPunct="1"/>
            <a:endParaRPr kumimoji="0" lang="en-US"/>
          </a:p>
        </p:txBody>
      </p:sp>
      <p:cxnSp>
        <p:nvCxnSpPr>
          <p:cNvPr id="15" name="Straight Connector 14"/>
          <p:cNvCxnSpPr/>
          <p:nvPr/>
        </p:nvCxnSpPr>
        <p:spPr>
          <a:xfrm>
            <a:off x="-9237" y="5787738"/>
            <a:ext cx="3405509" cy="1084383"/>
          </a:xfrm>
          <a:prstGeom prst="line">
            <a:avLst/>
          </a:prstGeom>
          <a:noFill/>
          <a:ln w="12065" cap="flat" cmpd="sng" algn="ctr">
            <a:gradFill>
              <a:gsLst>
                <a:gs pos="45000">
                  <a:schemeClr val="accent1">
                    <a:tint val="70000"/>
                    <a:satMod val="110000"/>
                  </a:schemeClr>
                </a:gs>
                <a:gs pos="15000">
                  <a:schemeClr val="accent1">
                    <a:shade val="40000"/>
                    <a:satMod val="110000"/>
                  </a:schemeClr>
                </a:gs>
              </a:gsLst>
              <a:lin ang="5400000" scaled="1"/>
            </a:gradFill>
            <a:prstDash val="solid"/>
            <a:miter lim="800000"/>
          </a:ln>
          <a:effectLst/>
        </p:spPr>
        <p:style>
          <a:lnRef idx="2">
            <a:schemeClr val="accent1"/>
          </a:lnRef>
          <a:fillRef idx="0">
            <a:schemeClr val="accent1"/>
          </a:fillRef>
          <a:effectRef idx="1">
            <a:schemeClr val="accent1"/>
          </a:effectRef>
          <a:fontRef idx="minor">
            <a:schemeClr val="tx1"/>
          </a:fontRef>
        </p:style>
      </p:cxnSp>
      <p:sp>
        <p:nvSpPr>
          <p:cNvPr id="9" name="Title Placeholder 8"/>
          <p:cNvSpPr>
            <a:spLocks noGrp="1"/>
          </p:cNvSpPr>
          <p:nvPr>
            <p:ph type="title"/>
          </p:nvPr>
        </p:nvSpPr>
        <p:spPr>
          <a:xfrm>
            <a:off x="457200" y="274638"/>
            <a:ext cx="8229600" cy="1143000"/>
          </a:xfrm>
          <a:prstGeom prst="rect">
            <a:avLst/>
          </a:prstGeom>
        </p:spPr>
        <p:txBody>
          <a:bodyPr vert="horz" anchor="ctr">
            <a:normAutofit/>
            <a:scene3d>
              <a:camera prst="orthographicFront"/>
              <a:lightRig rig="soft" dir="t"/>
            </a:scene3d>
            <a:sp3d prstMaterial="softEdge">
              <a:bevelT w="25400" h="25400"/>
            </a:sp3d>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481328"/>
            <a:ext cx="8229600" cy="4525963"/>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6727032" y="6407944"/>
            <a:ext cx="1920240" cy="365760"/>
          </a:xfrm>
          <a:prstGeom prst="rect">
            <a:avLst/>
          </a:prstGeom>
        </p:spPr>
        <p:txBody>
          <a:bodyPr vert="horz" anchor="b"/>
          <a:lstStyle>
            <a:lvl1pPr algn="l" eaLnBrk="1" latinLnBrk="0" hangingPunct="1">
              <a:defRPr kumimoji="0" sz="1000">
                <a:solidFill>
                  <a:schemeClr val="tx1"/>
                </a:solidFill>
              </a:defRPr>
            </a:lvl1pPr>
            <a:extLst/>
          </a:lstStyle>
          <a:p>
            <a:fld id="{0A1DDD74-8A06-4351-B913-669322694B26}" type="datetimeFigureOut">
              <a:rPr lang="en-US" smtClean="0"/>
              <a:pPr/>
              <a:t>7/25/2018</a:t>
            </a:fld>
            <a:endParaRPr lang="en-US"/>
          </a:p>
        </p:txBody>
      </p:sp>
      <p:sp>
        <p:nvSpPr>
          <p:cNvPr id="22" name="Footer Placeholder 21"/>
          <p:cNvSpPr>
            <a:spLocks noGrp="1"/>
          </p:cNvSpPr>
          <p:nvPr>
            <p:ph type="ftr" sz="quarter" idx="3"/>
          </p:nvPr>
        </p:nvSpPr>
        <p:spPr>
          <a:xfrm>
            <a:off x="4380072" y="6407944"/>
            <a:ext cx="2350681" cy="365125"/>
          </a:xfrm>
          <a:prstGeom prst="rect">
            <a:avLst/>
          </a:prstGeom>
        </p:spPr>
        <p:txBody>
          <a:bodyPr vert="horz" anchor="b"/>
          <a:lstStyle>
            <a:lvl1pPr algn="r" eaLnBrk="1" latinLnBrk="0" hangingPunct="1">
              <a:defRPr kumimoji="0" sz="1000">
                <a:solidFill>
                  <a:schemeClr val="tx1"/>
                </a:solidFill>
              </a:defRPr>
            </a:lvl1pPr>
            <a:extLst/>
          </a:lstStyle>
          <a:p>
            <a:endParaRPr lang="en-US"/>
          </a:p>
        </p:txBody>
      </p:sp>
      <p:sp>
        <p:nvSpPr>
          <p:cNvPr id="18" name="Slide Number Placeholder 17"/>
          <p:cNvSpPr>
            <a:spLocks noGrp="1"/>
          </p:cNvSpPr>
          <p:nvPr>
            <p:ph type="sldNum" sz="quarter" idx="4"/>
          </p:nvPr>
        </p:nvSpPr>
        <p:spPr>
          <a:xfrm>
            <a:off x="8647272" y="6407944"/>
            <a:ext cx="365760" cy="365125"/>
          </a:xfrm>
          <a:prstGeom prst="rect">
            <a:avLst/>
          </a:prstGeom>
        </p:spPr>
        <p:txBody>
          <a:bodyPr vert="horz" anchor="b"/>
          <a:lstStyle>
            <a:lvl1pPr algn="r" eaLnBrk="1" latinLnBrk="0" hangingPunct="1">
              <a:defRPr kumimoji="0" sz="1000" b="0">
                <a:solidFill>
                  <a:schemeClr val="tx1"/>
                </a:solidFill>
              </a:defRPr>
            </a:lvl1pPr>
            <a:extLst/>
          </a:lstStyle>
          <a:p>
            <a:fld id="{42FA02C8-68E2-4291-B751-FA5F9DDA6AC6}"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100" b="1" kern="1200">
          <a:solidFill>
            <a:schemeClr val="tx2"/>
          </a:solidFill>
          <a:effectLst>
            <a:outerShdw blurRad="31750" dist="25400" dir="5400000" algn="tl" rotWithShape="0">
              <a:srgbClr val="000000">
                <a:alpha val="25000"/>
              </a:srgbClr>
            </a:outerShdw>
          </a:effectLst>
          <a:latin typeface="+mj-lt"/>
          <a:ea typeface="+mj-ea"/>
          <a:cs typeface="+mj-cs"/>
        </a:defRPr>
      </a:lvl1pPr>
      <a:extLst/>
    </p:titleStyle>
    <p:bodyStyle>
      <a:lvl1pPr marL="365760" indent="-256032" algn="l" rtl="0" eaLnBrk="1" latinLnBrk="0" hangingPunct="1">
        <a:spcBef>
          <a:spcPts val="400"/>
        </a:spcBef>
        <a:spcAft>
          <a:spcPts val="0"/>
        </a:spcAft>
        <a:buClr>
          <a:schemeClr val="accent1"/>
        </a:buClr>
        <a:buSzPct val="68000"/>
        <a:buFont typeface="Wingdings 3"/>
        <a:buChar char=""/>
        <a:defRPr kumimoji="0" sz="2700" kern="1200">
          <a:solidFill>
            <a:schemeClr val="tx1"/>
          </a:solidFill>
          <a:latin typeface="+mn-lt"/>
          <a:ea typeface="+mn-ea"/>
          <a:cs typeface="+mn-cs"/>
        </a:defRPr>
      </a:lvl1pPr>
      <a:lvl2pPr marL="621792" indent="-228600" algn="l" rtl="0" eaLnBrk="1" latinLnBrk="0" hangingPunct="1">
        <a:spcBef>
          <a:spcPts val="324"/>
        </a:spcBef>
        <a:buClr>
          <a:schemeClr val="accent1"/>
        </a:buClr>
        <a:buFont typeface="Verdana"/>
        <a:buChar char="◦"/>
        <a:defRPr kumimoji="0" sz="2300" kern="1200">
          <a:solidFill>
            <a:schemeClr val="tx1"/>
          </a:solidFill>
          <a:latin typeface="+mn-lt"/>
          <a:ea typeface="+mn-ea"/>
          <a:cs typeface="+mn-cs"/>
        </a:defRPr>
      </a:lvl2pPr>
      <a:lvl3pPr marL="859536" indent="-228600" algn="l" rtl="0" eaLnBrk="1" latinLnBrk="0" hangingPunct="1">
        <a:spcBef>
          <a:spcPts val="350"/>
        </a:spcBef>
        <a:buClr>
          <a:schemeClr val="accent2"/>
        </a:buClr>
        <a:buSzPct val="100000"/>
        <a:buFont typeface="Wingdings 2"/>
        <a:buChar char=""/>
        <a:defRPr kumimoji="0" sz="2100" kern="1200">
          <a:solidFill>
            <a:schemeClr val="tx1"/>
          </a:solidFill>
          <a:latin typeface="+mn-lt"/>
          <a:ea typeface="+mn-ea"/>
          <a:cs typeface="+mn-cs"/>
        </a:defRPr>
      </a:lvl3pPr>
      <a:lvl4pPr marL="1143000" indent="-228600" algn="l" rtl="0" eaLnBrk="1" latinLnBrk="0" hangingPunct="1">
        <a:spcBef>
          <a:spcPts val="350"/>
        </a:spcBef>
        <a:buClr>
          <a:schemeClr val="accent2"/>
        </a:buClr>
        <a:buFont typeface="Wingdings 2"/>
        <a:buChar char=""/>
        <a:defRPr kumimoji="0" sz="1900" kern="1200">
          <a:solidFill>
            <a:schemeClr val="tx1"/>
          </a:solidFill>
          <a:latin typeface="+mn-lt"/>
          <a:ea typeface="+mn-ea"/>
          <a:cs typeface="+mn-cs"/>
        </a:defRPr>
      </a:lvl4pPr>
      <a:lvl5pPr marL="1371600" indent="-228600" algn="l" rtl="0" eaLnBrk="1" latinLnBrk="0" hangingPunct="1">
        <a:spcBef>
          <a:spcPts val="350"/>
        </a:spcBef>
        <a:buClr>
          <a:schemeClr val="accent2"/>
        </a:buClr>
        <a:buFont typeface="Wingdings 2"/>
        <a:buChar char=""/>
        <a:defRPr kumimoji="0" sz="1800" kern="1200">
          <a:solidFill>
            <a:schemeClr val="tx1"/>
          </a:solidFill>
          <a:latin typeface="+mn-lt"/>
          <a:ea typeface="+mn-ea"/>
          <a:cs typeface="+mn-cs"/>
        </a:defRPr>
      </a:lvl5pPr>
      <a:lvl6pPr marL="1600200" indent="-228600" algn="l" rtl="0" eaLnBrk="1" latinLnBrk="0" hangingPunct="1">
        <a:spcBef>
          <a:spcPts val="350"/>
        </a:spcBef>
        <a:buClr>
          <a:schemeClr val="accent3"/>
        </a:buClr>
        <a:buFont typeface="Wingdings 2"/>
        <a:buChar char=""/>
        <a:defRPr kumimoji="0" sz="1800" kern="1200">
          <a:solidFill>
            <a:schemeClr val="tx1"/>
          </a:solidFill>
          <a:latin typeface="+mn-lt"/>
          <a:ea typeface="+mn-ea"/>
          <a:cs typeface="+mn-cs"/>
        </a:defRPr>
      </a:lvl6pPr>
      <a:lvl7pPr marL="18288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7pPr>
      <a:lvl8pPr marL="2057400" indent="-228600" algn="l" rtl="0" eaLnBrk="1" latinLnBrk="0" hangingPunct="1">
        <a:spcBef>
          <a:spcPts val="350"/>
        </a:spcBef>
        <a:buClr>
          <a:schemeClr val="accent3"/>
        </a:buClr>
        <a:buFont typeface="Wingdings 2"/>
        <a:buChar char=""/>
        <a:defRPr kumimoji="0" sz="1600" kern="1200">
          <a:solidFill>
            <a:schemeClr val="tx1"/>
          </a:solidFill>
          <a:latin typeface="+mn-lt"/>
          <a:ea typeface="+mn-ea"/>
          <a:cs typeface="+mn-cs"/>
        </a:defRPr>
      </a:lvl8pPr>
      <a:lvl9pPr marL="2286000" indent="-228600" algn="l" rtl="0" eaLnBrk="1" latinLnBrk="0" hangingPunct="1">
        <a:spcBef>
          <a:spcPts val="350"/>
        </a:spcBef>
        <a:buClr>
          <a:schemeClr val="accent3"/>
        </a:buClr>
        <a:buFont typeface="Wingdings 2"/>
        <a:buChar char=""/>
        <a:defRPr kumimoji="0" sz="16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s://www.google.com/search?q=image+of+ventral+striatal+region+of+brain&amp;sa=X&amp;biw=1366&amp;bih=643&amp;tbm=isch&amp;tbo=u&amp;source=univ&amp;ved=0ahUKEwjD8tfel5vLAhXB6yYKHcIsDbUQsAQIGw&amp;dpr=1"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brainmadesimple.com/cortex-and-lobes-of-the-brain.html" TargetMode="External"/><Relationship Id="rId2" Type="http://schemas.openxmlformats.org/officeDocument/2006/relationships/hyperlink" Target="http://brainmadesimple.com/amygdala.html"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hyperlink" Target="http://www.pbs.org/wgbh/pages/frontline/shows/teenbrain/work/adolescent.html" TargetMode="Externa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3600" dirty="0" smtClean="0"/>
              <a:t>The Neuroscience of Consumer Choice: Notes and Extensions from Chapter 7</a:t>
            </a:r>
            <a:endParaRPr lang="en-US" sz="3600" dirty="0"/>
          </a:p>
        </p:txBody>
      </p:sp>
      <p:sp>
        <p:nvSpPr>
          <p:cNvPr id="3" name="Subtitle 2"/>
          <p:cNvSpPr>
            <a:spLocks noGrp="1"/>
          </p:cNvSpPr>
          <p:nvPr>
            <p:ph type="subTitle" idx="1"/>
          </p:nvPr>
        </p:nvSpPr>
        <p:spPr/>
        <p:txBody>
          <a:bodyPr>
            <a:normAutofit fontScale="70000" lnSpcReduction="20000"/>
          </a:bodyPr>
          <a:lstStyle/>
          <a:p>
            <a:r>
              <a:rPr lang="en-US" dirty="0" smtClean="0"/>
              <a:t>Is intense brain work life’s secret sauce?</a:t>
            </a:r>
          </a:p>
          <a:p>
            <a:r>
              <a:rPr lang="en-US" dirty="0" smtClean="0"/>
              <a:t>Dr. Stephen Morrell</a:t>
            </a:r>
          </a:p>
          <a:p>
            <a:r>
              <a:rPr lang="en-US" dirty="0" smtClean="0"/>
              <a:t>Economics 202, Principles of Microeconomics </a:t>
            </a:r>
          </a:p>
          <a:p>
            <a:r>
              <a:rPr lang="en-US" smtClean="0"/>
              <a:t>Summer Session II, 2018  </a:t>
            </a:r>
            <a:endParaRPr lang="en-US" dirty="0"/>
          </a:p>
        </p:txBody>
      </p:sp>
    </p:spTree>
    <p:extLst>
      <p:ext uri="{BB962C8B-B14F-4D97-AF65-F5344CB8AC3E}">
        <p14:creationId xmlns:p14="http://schemas.microsoft.com/office/powerpoint/2010/main" xmlns="" val="42310236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47500" lnSpcReduction="20000"/>
          </a:bodyPr>
          <a:lstStyle/>
          <a:p>
            <a:pPr marL="109728" indent="0">
              <a:buClr>
                <a:srgbClr val="F15B47"/>
              </a:buClr>
              <a:buSzPct val="120000"/>
              <a:buNone/>
            </a:pPr>
            <a:r>
              <a:rPr lang="en-US" altLang="en-US" sz="3600" b="1" dirty="0"/>
              <a:t>Different parts of our brain are used when we assess the benefits &amp; costs of human </a:t>
            </a:r>
            <a:r>
              <a:rPr lang="en-US" altLang="en-US" sz="3600" b="1" dirty="0" smtClean="0"/>
              <a:t>actions</a:t>
            </a:r>
            <a:r>
              <a:rPr lang="en-US" altLang="en-US" sz="2800" b="1" dirty="0" smtClean="0"/>
              <a:t>.</a:t>
            </a:r>
          </a:p>
          <a:p>
            <a:pPr marL="109728" indent="0">
              <a:buClr>
                <a:srgbClr val="F15B47"/>
              </a:buClr>
              <a:buSzPct val="120000"/>
              <a:buNone/>
            </a:pPr>
            <a:endParaRPr lang="en-US" altLang="en-US" sz="2800" b="1" dirty="0"/>
          </a:p>
          <a:p>
            <a:pPr marL="109728" indent="0">
              <a:buClr>
                <a:srgbClr val="F15B47"/>
              </a:buClr>
              <a:buSzPct val="120000"/>
              <a:buNone/>
            </a:pPr>
            <a:r>
              <a:rPr lang="en-US" sz="2800" dirty="0"/>
              <a:t>The NAcc (Nucleus Accumbens) - the main part of the </a:t>
            </a:r>
            <a:r>
              <a:rPr lang="en-US" sz="2800" i="1" dirty="0"/>
              <a:t>ventral striatum </a:t>
            </a:r>
            <a:r>
              <a:rPr lang="en-US" sz="2800" dirty="0"/>
              <a:t>is the key region </a:t>
            </a:r>
            <a:r>
              <a:rPr lang="en-US" sz="2800" u="sng" dirty="0"/>
              <a:t>for </a:t>
            </a:r>
            <a:r>
              <a:rPr lang="en-US" sz="2800" b="1" u="sng" dirty="0"/>
              <a:t>benefits </a:t>
            </a:r>
            <a:r>
              <a:rPr lang="en-US" sz="2800" b="1" u="sng" dirty="0" smtClean="0"/>
              <a:t>/utility valuation</a:t>
            </a:r>
            <a:r>
              <a:rPr lang="en-US" sz="2800" b="1" dirty="0" smtClean="0"/>
              <a:t>.</a:t>
            </a:r>
          </a:p>
          <a:p>
            <a:pPr marL="109728" indent="0">
              <a:buClr>
                <a:srgbClr val="F15B47"/>
              </a:buClr>
              <a:buSzPct val="120000"/>
              <a:buNone/>
            </a:pPr>
            <a:endParaRPr lang="en-US" sz="2800" dirty="0"/>
          </a:p>
          <a:p>
            <a:pPr marL="109728" indent="0">
              <a:buClr>
                <a:srgbClr val="F15B47"/>
              </a:buClr>
              <a:buSzPct val="120000"/>
              <a:buNone/>
            </a:pPr>
            <a:r>
              <a:rPr lang="en-US" sz="2800" dirty="0">
                <a:hlinkClick r:id="rId2"/>
              </a:rPr>
              <a:t>https://</a:t>
            </a:r>
            <a:r>
              <a:rPr lang="en-US" sz="2800" dirty="0" smtClean="0">
                <a:hlinkClick r:id="rId2"/>
              </a:rPr>
              <a:t>www.google.com/search?q=image+of+ventral+striatal+region+of+brain&amp;sa=X&amp;biw=1366&amp;bih=643&amp;tbm=isch&amp;tbo=u&amp;source=univ&amp;ved=0ahUKEwjD8tfel5vLAhXB6yYKHcIsDbUQsAQIGw&amp;dpr=1#imgrc=GnXLRllY-KFxyM%3A</a:t>
            </a:r>
            <a:endParaRPr lang="en-US" sz="2800" dirty="0" smtClean="0"/>
          </a:p>
          <a:p>
            <a:pPr marL="109728" indent="0">
              <a:buClr>
                <a:srgbClr val="F15B47"/>
              </a:buClr>
              <a:buSzPct val="120000"/>
              <a:buNone/>
            </a:pPr>
            <a:endParaRPr lang="en-US" sz="2800" dirty="0"/>
          </a:p>
          <a:p>
            <a:pPr>
              <a:buClr>
                <a:srgbClr val="F15B47"/>
              </a:buClr>
              <a:buSzPct val="120000"/>
            </a:pPr>
            <a:endParaRPr lang="en-US" sz="2800" dirty="0"/>
          </a:p>
          <a:p>
            <a:pPr marL="109728" indent="0">
              <a:buClr>
                <a:srgbClr val="F15B47"/>
              </a:buClr>
              <a:buSzPct val="120000"/>
              <a:buNone/>
            </a:pPr>
            <a:r>
              <a:rPr lang="en-US" altLang="en-US" sz="2800" b="1" dirty="0" smtClean="0"/>
              <a:t>The </a:t>
            </a:r>
            <a:r>
              <a:rPr lang="en-US" altLang="en-US" sz="2800" b="1" dirty="0"/>
              <a:t>calibration of the regions of the brain involved in benefit valuation comes from the brain's dopamine system. Dopamine is the reward chemical of the </a:t>
            </a:r>
            <a:r>
              <a:rPr lang="en-US" altLang="en-US" sz="2800" b="1" dirty="0" smtClean="0"/>
              <a:t>brain. When </a:t>
            </a:r>
            <a:r>
              <a:rPr lang="en-US" altLang="en-US" sz="2800" b="1" dirty="0"/>
              <a:t>it flows over receptors in your brain, you feel good. </a:t>
            </a:r>
          </a:p>
          <a:p>
            <a:pPr>
              <a:buClr>
                <a:srgbClr val="F15B47"/>
              </a:buClr>
              <a:buSzPct val="120000"/>
            </a:pPr>
            <a:endParaRPr lang="en-US" altLang="en-US" sz="2800" dirty="0"/>
          </a:p>
          <a:p>
            <a:pPr marL="109728" indent="0">
              <a:buClr>
                <a:srgbClr val="F15B47"/>
              </a:buClr>
              <a:buSzPct val="120000"/>
              <a:buNone/>
            </a:pPr>
            <a:r>
              <a:rPr lang="en-US" altLang="en-US" sz="2800" dirty="0"/>
              <a:t>When you consider buying a product </a:t>
            </a:r>
            <a:r>
              <a:rPr lang="en-US" altLang="en-US" sz="2800" dirty="0" smtClean="0"/>
              <a:t> </a:t>
            </a:r>
            <a:r>
              <a:rPr lang="en-US" altLang="en-US" sz="2800" dirty="0"/>
              <a:t>your brain uses its past experience to form a conjecture about the likely pleasure and satisfaction from the product.</a:t>
            </a:r>
          </a:p>
          <a:p>
            <a:pPr>
              <a:buClr>
                <a:srgbClr val="F15B47"/>
              </a:buClr>
              <a:buSzPct val="120000"/>
            </a:pPr>
            <a:endParaRPr lang="en-US" altLang="en-US" sz="2800" dirty="0"/>
          </a:p>
          <a:p>
            <a:pPr marL="109728" indent="0">
              <a:buClr>
                <a:srgbClr val="F15B47"/>
              </a:buClr>
              <a:buSzPct val="120000"/>
              <a:buNone/>
            </a:pPr>
            <a:r>
              <a:rPr lang="en-US" altLang="en-US" sz="2800" b="1" dirty="0"/>
              <a:t>Learning happens when conjectures about the pleasure from a product are wrong</a:t>
            </a:r>
            <a:r>
              <a:rPr lang="en-US" altLang="en-US" sz="2800" dirty="0"/>
              <a:t>. For example, suppose you anticipate a sweet apple and thus have a large dopamine flow, but the first bite generates a sour taste. The invalidation of the brain's conjecture causes an abrupt decrease in the dopamine flow, causing an abrupt reduction of the good feelings produced by dopamine.</a:t>
            </a:r>
            <a:r>
              <a:rPr lang="en-US" altLang="en-US" sz="3200" dirty="0"/>
              <a:t>                                  </a:t>
            </a:r>
          </a:p>
          <a:p>
            <a:endParaRPr lang="en-US" dirty="0"/>
          </a:p>
        </p:txBody>
      </p:sp>
      <p:sp>
        <p:nvSpPr>
          <p:cNvPr id="3" name="Title 2"/>
          <p:cNvSpPr>
            <a:spLocks noGrp="1"/>
          </p:cNvSpPr>
          <p:nvPr>
            <p:ph type="title"/>
          </p:nvPr>
        </p:nvSpPr>
        <p:spPr/>
        <p:txBody>
          <a:bodyPr>
            <a:noAutofit/>
          </a:bodyPr>
          <a:lstStyle/>
          <a:p>
            <a:r>
              <a:rPr lang="en-US" altLang="en-US" sz="3200" dirty="0">
                <a:solidFill>
                  <a:srgbClr val="2164A2"/>
                </a:solidFill>
              </a:rPr>
              <a:t>The Neuroscience of Benefit Valuation</a:t>
            </a:r>
            <a:br>
              <a:rPr lang="en-US" altLang="en-US" sz="3200" dirty="0">
                <a:solidFill>
                  <a:srgbClr val="2164A2"/>
                </a:solidFill>
              </a:rPr>
            </a:br>
            <a:endParaRPr lang="en-US" sz="3200" dirty="0"/>
          </a:p>
        </p:txBody>
      </p:sp>
    </p:spTree>
    <p:extLst>
      <p:ext uri="{BB962C8B-B14F-4D97-AF65-F5344CB8AC3E}">
        <p14:creationId xmlns:p14="http://schemas.microsoft.com/office/powerpoint/2010/main" xmlns="" val="24055663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lnSpcReduction="10000"/>
          </a:bodyPr>
          <a:lstStyle/>
          <a:p>
            <a:pPr marL="109728" indent="0">
              <a:buNone/>
            </a:pPr>
            <a:r>
              <a:rPr lang="en-US" altLang="en-US" sz="2000" dirty="0"/>
              <a:t>On the cost side, the key regions for cost valuation are the insular cortex (insula for short) and the amygdala. These interconnected regions express aversion to various actions.</a:t>
            </a:r>
          </a:p>
          <a:p>
            <a:pPr marL="109728" indent="0">
              <a:buNone/>
            </a:pPr>
            <a:r>
              <a:rPr lang="en-US" sz="2000" dirty="0">
                <a:hlinkClick r:id="rId2"/>
              </a:rPr>
              <a:t>http://</a:t>
            </a:r>
            <a:r>
              <a:rPr lang="en-US" sz="2000" dirty="0" smtClean="0">
                <a:hlinkClick r:id="rId2"/>
              </a:rPr>
              <a:t>brainmadesimple.com/amygdala.html</a:t>
            </a:r>
            <a:endParaRPr lang="en-US" sz="2000" dirty="0" smtClean="0"/>
          </a:p>
          <a:p>
            <a:pPr marL="109728" indent="0">
              <a:buNone/>
            </a:pPr>
            <a:r>
              <a:rPr lang="en-US" sz="2000" dirty="0">
                <a:hlinkClick r:id="rId3"/>
              </a:rPr>
              <a:t>http://</a:t>
            </a:r>
            <a:r>
              <a:rPr lang="en-US" sz="2000" dirty="0" smtClean="0">
                <a:hlinkClick r:id="rId3"/>
              </a:rPr>
              <a:t>brainmadesimple.com/cortex-and-lobes-of-the-brain.html</a:t>
            </a:r>
            <a:endParaRPr lang="en-US" sz="2000" dirty="0" smtClean="0"/>
          </a:p>
          <a:p>
            <a:pPr marL="109728" indent="0">
              <a:buNone/>
            </a:pPr>
            <a:endParaRPr lang="en-US" dirty="0" smtClean="0"/>
          </a:p>
          <a:p>
            <a:pPr marL="109728" indent="0">
              <a:buClr>
                <a:srgbClr val="F15B47"/>
              </a:buClr>
              <a:buSzPct val="120000"/>
              <a:buNone/>
            </a:pPr>
            <a:r>
              <a:rPr lang="en-US" altLang="en-US" sz="1900" dirty="0" smtClean="0"/>
              <a:t>The </a:t>
            </a:r>
            <a:r>
              <a:rPr lang="en-US" altLang="en-US" sz="1900" dirty="0"/>
              <a:t>money spent on one product cannot be used on another product, so it is natural that the brain reacts in a negative way (in the region that expresses aversion) to the thought of spending money. The higher the price of a product, the greater the opportunity cost of the product, and thus the stronger the activity of the insul</a:t>
            </a:r>
            <a:r>
              <a:rPr lang="en-US" altLang="en-US" sz="2000" dirty="0"/>
              <a:t>a</a:t>
            </a:r>
            <a:r>
              <a:rPr lang="en-US" altLang="en-US" sz="2800" dirty="0"/>
              <a:t>. </a:t>
            </a:r>
            <a:endParaRPr lang="en-US" altLang="en-US" sz="3200" dirty="0"/>
          </a:p>
          <a:p>
            <a:pPr>
              <a:buClr>
                <a:srgbClr val="F15B47"/>
              </a:buClr>
              <a:buSzPct val="120000"/>
            </a:pPr>
            <a:r>
              <a:rPr lang="en-US" altLang="en-US" sz="3200" dirty="0"/>
              <a:t> </a:t>
            </a:r>
          </a:p>
          <a:p>
            <a:pPr marL="109728" indent="0">
              <a:buNone/>
            </a:pPr>
            <a:endParaRPr lang="en-US" dirty="0"/>
          </a:p>
        </p:txBody>
      </p:sp>
      <p:sp>
        <p:nvSpPr>
          <p:cNvPr id="3" name="Title 2"/>
          <p:cNvSpPr>
            <a:spLocks noGrp="1"/>
          </p:cNvSpPr>
          <p:nvPr>
            <p:ph type="title"/>
          </p:nvPr>
        </p:nvSpPr>
        <p:spPr/>
        <p:txBody>
          <a:bodyPr>
            <a:normAutofit fontScale="90000"/>
          </a:bodyPr>
          <a:lstStyle/>
          <a:p>
            <a:r>
              <a:rPr lang="en-US" altLang="en-US" sz="3600" dirty="0">
                <a:solidFill>
                  <a:srgbClr val="2164A2"/>
                </a:solidFill>
              </a:rPr>
              <a:t>The Neuroscience of Cost Valuation</a:t>
            </a:r>
            <a:r>
              <a:rPr lang="en-US" altLang="en-US" sz="4400" dirty="0">
                <a:solidFill>
                  <a:srgbClr val="2164A2"/>
                </a:solidFill>
              </a:rPr>
              <a:t/>
            </a:r>
            <a:br>
              <a:rPr lang="en-US" altLang="en-US" sz="4400" dirty="0">
                <a:solidFill>
                  <a:srgbClr val="2164A2"/>
                </a:solidFill>
              </a:rPr>
            </a:br>
            <a:endParaRPr lang="en-US" dirty="0"/>
          </a:p>
        </p:txBody>
      </p:sp>
    </p:spTree>
    <p:extLst>
      <p:ext uri="{BB962C8B-B14F-4D97-AF65-F5344CB8AC3E}">
        <p14:creationId xmlns:p14="http://schemas.microsoft.com/office/powerpoint/2010/main" xmlns="" val="54223201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r>
              <a:rPr lang="en-US" dirty="0" smtClean="0"/>
              <a:t>Iowa Gambling Task indicates our brains quickly process a great deal of information, and that our gut feelings reflect the accumulated wisdom of experiences.</a:t>
            </a:r>
          </a:p>
          <a:p>
            <a:r>
              <a:rPr lang="en-US" dirty="0" smtClean="0"/>
              <a:t>Amygdala seems to be key brain component for gut feelings.</a:t>
            </a:r>
            <a:endParaRPr lang="en-US" dirty="0"/>
          </a:p>
        </p:txBody>
      </p:sp>
      <p:sp>
        <p:nvSpPr>
          <p:cNvPr id="3" name="Title 2"/>
          <p:cNvSpPr>
            <a:spLocks noGrp="1"/>
          </p:cNvSpPr>
          <p:nvPr>
            <p:ph type="title"/>
          </p:nvPr>
        </p:nvSpPr>
        <p:spPr/>
        <p:txBody>
          <a:bodyPr/>
          <a:lstStyle/>
          <a:p>
            <a:r>
              <a:rPr lang="en-US" dirty="0" smtClean="0"/>
              <a:t>Trust Our Guts? </a:t>
            </a:r>
            <a:endParaRPr lang="en-US" dirty="0"/>
          </a:p>
        </p:txBody>
      </p:sp>
    </p:spTree>
    <p:extLst>
      <p:ext uri="{BB962C8B-B14F-4D97-AF65-F5344CB8AC3E}">
        <p14:creationId xmlns:p14="http://schemas.microsoft.com/office/powerpoint/2010/main" xmlns="" val="130727388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92500"/>
          </a:bodyPr>
          <a:lstStyle/>
          <a:p>
            <a:pPr marL="109728" indent="0">
              <a:buNone/>
            </a:pPr>
            <a:r>
              <a:rPr lang="en-US" dirty="0" smtClean="0"/>
              <a:t>Benefits Valuation:</a:t>
            </a:r>
          </a:p>
          <a:p>
            <a:pPr>
              <a:buFont typeface="Arial" panose="020B0604020202020204" pitchFamily="34" charset="0"/>
              <a:buChar char="•"/>
            </a:pPr>
            <a:r>
              <a:rPr lang="en-US" dirty="0" smtClean="0"/>
              <a:t>NAcc fires dopamine past on past experiences.</a:t>
            </a:r>
          </a:p>
          <a:p>
            <a:pPr>
              <a:buFont typeface="Arial" panose="020B0604020202020204" pitchFamily="34" charset="0"/>
              <a:buChar char="•"/>
            </a:pPr>
            <a:r>
              <a:rPr lang="en-US" dirty="0" smtClean="0"/>
              <a:t>Dorsal Lateral Pre-Frontal Cortex adds in </a:t>
            </a:r>
            <a:r>
              <a:rPr lang="en-US" dirty="0"/>
              <a:t>other factors. </a:t>
            </a:r>
            <a:r>
              <a:rPr lang="en-US" dirty="0">
                <a:hlinkClick r:id="rId2"/>
              </a:rPr>
              <a:t>http://</a:t>
            </a:r>
            <a:r>
              <a:rPr lang="en-US" dirty="0" smtClean="0">
                <a:hlinkClick r:id="rId2"/>
              </a:rPr>
              <a:t>www.pbs.org/wgbh/pages/frontline/shows/teenbrain/work/adolescent.html</a:t>
            </a:r>
            <a:endParaRPr lang="en-US" dirty="0" smtClean="0"/>
          </a:p>
          <a:p>
            <a:pPr>
              <a:buFont typeface="Arial" panose="020B0604020202020204" pitchFamily="34" charset="0"/>
              <a:buChar char="•"/>
            </a:pPr>
            <a:r>
              <a:rPr lang="en-US" sz="2600" dirty="0" smtClean="0"/>
              <a:t>“</a:t>
            </a:r>
            <a:r>
              <a:rPr lang="en-US" sz="2600" dirty="0"/>
              <a:t>If a teen is doing music or sports or academics, those are the cells and connections that will be hardwired. If they're lying on the couch or playing video games or MTV, those are the cells and connections that are going to survive."</a:t>
            </a:r>
          </a:p>
        </p:txBody>
      </p:sp>
      <p:sp>
        <p:nvSpPr>
          <p:cNvPr id="3" name="Title 2"/>
          <p:cNvSpPr>
            <a:spLocks noGrp="1"/>
          </p:cNvSpPr>
          <p:nvPr>
            <p:ph type="title"/>
          </p:nvPr>
        </p:nvSpPr>
        <p:spPr/>
        <p:txBody>
          <a:bodyPr/>
          <a:lstStyle/>
          <a:p>
            <a:r>
              <a:rPr lang="en-US" dirty="0" smtClean="0"/>
              <a:t>How We Choose</a:t>
            </a:r>
            <a:endParaRPr lang="en-US" dirty="0"/>
          </a:p>
        </p:txBody>
      </p:sp>
    </p:spTree>
    <p:extLst>
      <p:ext uri="{BB962C8B-B14F-4D97-AF65-F5344CB8AC3E}">
        <p14:creationId xmlns:p14="http://schemas.microsoft.com/office/powerpoint/2010/main" xmlns="" val="124777647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r>
              <a:rPr lang="en-US" dirty="0" smtClean="0"/>
              <a:t>Intense cognitive activity (using your brain, stretching it, exercizing it intensely reduces our impulsive choices and provides more self-control and thoughtful decisions)!  </a:t>
            </a:r>
          </a:p>
          <a:p>
            <a:r>
              <a:rPr lang="en-US" dirty="0" smtClean="0"/>
              <a:t>Cost Valuations: </a:t>
            </a:r>
            <a:r>
              <a:rPr lang="en-US" altLang="en-US" sz="2800" dirty="0"/>
              <a:t>insular </a:t>
            </a:r>
            <a:r>
              <a:rPr lang="en-US" altLang="en-US" sz="2800" dirty="0" smtClean="0"/>
              <a:t>cortex </a:t>
            </a:r>
            <a:r>
              <a:rPr lang="en-US" altLang="en-US" sz="2800" dirty="0"/>
              <a:t>and the </a:t>
            </a:r>
            <a:r>
              <a:rPr lang="en-US" altLang="en-US" sz="2800" dirty="0" smtClean="0"/>
              <a:t>amygdala firing-off here. </a:t>
            </a:r>
          </a:p>
          <a:p>
            <a:r>
              <a:rPr lang="en-US" sz="2800" dirty="0" smtClean="0"/>
              <a:t>PFC where benefits &amp; costs are assessed &amp; decisions are made.</a:t>
            </a:r>
          </a:p>
          <a:p>
            <a:r>
              <a:rPr lang="en-US" sz="2800" dirty="0" smtClean="0"/>
              <a:t>Decision Making Fuel</a:t>
            </a:r>
            <a:endParaRPr lang="en-US" dirty="0"/>
          </a:p>
        </p:txBody>
      </p:sp>
      <p:sp>
        <p:nvSpPr>
          <p:cNvPr id="3" name="Title 2"/>
          <p:cNvSpPr>
            <a:spLocks noGrp="1"/>
          </p:cNvSpPr>
          <p:nvPr>
            <p:ph type="title"/>
          </p:nvPr>
        </p:nvSpPr>
        <p:spPr/>
        <p:txBody>
          <a:bodyPr/>
          <a:lstStyle/>
          <a:p>
            <a:r>
              <a:rPr lang="en-US" dirty="0"/>
              <a:t>How We </a:t>
            </a:r>
            <a:r>
              <a:rPr lang="en-US" dirty="0" smtClean="0"/>
              <a:t>Choose, Continued.</a:t>
            </a:r>
            <a:endParaRPr lang="en-US" dirty="0"/>
          </a:p>
        </p:txBody>
      </p:sp>
    </p:spTree>
    <p:extLst>
      <p:ext uri="{BB962C8B-B14F-4D97-AF65-F5344CB8AC3E}">
        <p14:creationId xmlns:p14="http://schemas.microsoft.com/office/powerpoint/2010/main" xmlns="" val="55236722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55000" lnSpcReduction="20000"/>
          </a:bodyPr>
          <a:lstStyle/>
          <a:p>
            <a:pPr>
              <a:buClr>
                <a:srgbClr val="F15B47"/>
              </a:buClr>
              <a:buSzPct val="120000"/>
            </a:pPr>
            <a:r>
              <a:rPr lang="en-US" altLang="en-US" sz="2800" dirty="0" smtClean="0"/>
              <a:t>Making Decisions Takes Lots of Brain Fuel! How Much?</a:t>
            </a:r>
          </a:p>
          <a:p>
            <a:pPr>
              <a:buClr>
                <a:srgbClr val="F15B47"/>
              </a:buClr>
              <a:buSzPct val="120000"/>
            </a:pPr>
            <a:endParaRPr lang="en-US" altLang="en-US" sz="2800" dirty="0"/>
          </a:p>
          <a:p>
            <a:pPr>
              <a:buClr>
                <a:srgbClr val="F15B47"/>
              </a:buClr>
              <a:buSzPct val="120000"/>
            </a:pPr>
            <a:r>
              <a:rPr lang="en-US" altLang="en-US" sz="2800" dirty="0" smtClean="0"/>
              <a:t>The </a:t>
            </a:r>
            <a:r>
              <a:rPr lang="en-US" altLang="en-US" sz="2800" dirty="0"/>
              <a:t>brain gets most of its energy from glucose (aka blood sugar), and operates effectively only when it has a plentiful supply of glucose</a:t>
            </a:r>
            <a:r>
              <a:rPr lang="en-US" altLang="en-US" sz="2800" dirty="0" smtClean="0"/>
              <a:t>. What is plentiful?</a:t>
            </a:r>
            <a:endParaRPr lang="en-US" altLang="en-US" sz="2800" dirty="0"/>
          </a:p>
          <a:p>
            <a:pPr>
              <a:buClr>
                <a:srgbClr val="F15B47"/>
              </a:buClr>
              <a:buSzPct val="120000"/>
            </a:pPr>
            <a:endParaRPr lang="en-US" altLang="en-US" sz="2800" dirty="0"/>
          </a:p>
          <a:p>
            <a:pPr>
              <a:buClr>
                <a:srgbClr val="F15B47"/>
              </a:buClr>
              <a:buSzPct val="120000"/>
            </a:pPr>
            <a:r>
              <a:rPr lang="en-US" altLang="en-US" sz="2800" dirty="0"/>
              <a:t>The fuel requirements of cognition have important implications for consumer decision-making.</a:t>
            </a:r>
          </a:p>
          <a:p>
            <a:pPr>
              <a:buClr>
                <a:srgbClr val="F15B47"/>
              </a:buClr>
              <a:buSzPct val="120000"/>
            </a:pPr>
            <a:endParaRPr lang="en-US" altLang="en-US" sz="2800" dirty="0"/>
          </a:p>
          <a:p>
            <a:pPr>
              <a:buClr>
                <a:srgbClr val="F15B47"/>
              </a:buClr>
              <a:buSzPct val="120000"/>
            </a:pPr>
            <a:r>
              <a:rPr lang="en-US" altLang="en-US" sz="2800" dirty="0"/>
              <a:t>A consumer may respond to the depletion of brain fuel in one of three ways: </a:t>
            </a:r>
          </a:p>
          <a:p>
            <a:pPr>
              <a:buClr>
                <a:srgbClr val="F15B47"/>
              </a:buClr>
              <a:buSzPct val="120000"/>
            </a:pPr>
            <a:endParaRPr lang="en-US" altLang="en-US" sz="2800" dirty="0"/>
          </a:p>
          <a:p>
            <a:pPr>
              <a:buSzPct val="120000"/>
              <a:buFont typeface="Verdana" pitchFamily="34" charset="0"/>
              <a:buAutoNum type="alphaLcParenR"/>
            </a:pPr>
            <a:r>
              <a:rPr lang="en-US" altLang="en-US" sz="2800" dirty="0"/>
              <a:t>simplify matters by focusing on a single dimension of the product (price, color, shine) </a:t>
            </a:r>
          </a:p>
          <a:p>
            <a:pPr>
              <a:buSzPct val="120000"/>
              <a:buFont typeface="Verdana" pitchFamily="34" charset="0"/>
              <a:buAutoNum type="alphaLcParenR"/>
            </a:pPr>
            <a:endParaRPr lang="en-US" altLang="en-US" sz="2800" dirty="0"/>
          </a:p>
          <a:p>
            <a:pPr>
              <a:buSzPct val="120000"/>
              <a:buFont typeface="Verdana" pitchFamily="34" charset="0"/>
              <a:buAutoNum type="alphaLcParenR"/>
            </a:pPr>
            <a:r>
              <a:rPr lang="en-US" altLang="en-US" sz="2800" dirty="0"/>
              <a:t>abandon cognition and make an impulse buy, or </a:t>
            </a:r>
          </a:p>
          <a:p>
            <a:pPr>
              <a:buSzPct val="120000"/>
              <a:buFont typeface="Verdana" pitchFamily="34" charset="0"/>
              <a:buAutoNum type="alphaLcParenR"/>
            </a:pPr>
            <a:endParaRPr lang="en-US" altLang="en-US" sz="2800" dirty="0"/>
          </a:p>
          <a:p>
            <a:pPr>
              <a:buSzPct val="120000"/>
              <a:buFont typeface="Verdana" pitchFamily="34" charset="0"/>
              <a:buAutoNum type="alphaLcParenR"/>
            </a:pPr>
            <a:r>
              <a:rPr lang="en-US" altLang="en-US" sz="2800" dirty="0"/>
              <a:t>abandon the decision-making process altogether and refrain from buying a toothbrush</a:t>
            </a:r>
            <a:r>
              <a:rPr lang="en-US" altLang="en-US" sz="2800" dirty="0" smtClean="0"/>
              <a:t>.</a:t>
            </a:r>
          </a:p>
          <a:p>
            <a:pPr>
              <a:buSzPct val="120000"/>
              <a:buFont typeface="Verdana" pitchFamily="34" charset="0"/>
              <a:buAutoNum type="alphaLcParenR"/>
            </a:pPr>
            <a:endParaRPr lang="en-US" altLang="en-US" sz="2800" dirty="0"/>
          </a:p>
          <a:p>
            <a:pPr>
              <a:buSzPct val="120000"/>
              <a:buFont typeface="Wingdings" panose="05000000000000000000" pitchFamily="2" charset="2"/>
              <a:buChar char="Ø"/>
            </a:pPr>
            <a:r>
              <a:rPr lang="en-US" altLang="en-US" sz="2800" dirty="0" smtClean="0"/>
              <a:t>Can a person have too much brain fuel? What things (food, rest, etc.) give more/less?</a:t>
            </a:r>
            <a:endParaRPr lang="en-US" altLang="en-US" sz="2800" dirty="0"/>
          </a:p>
          <a:p>
            <a:endParaRPr lang="en-US" dirty="0"/>
          </a:p>
        </p:txBody>
      </p:sp>
      <p:sp>
        <p:nvSpPr>
          <p:cNvPr id="3" name="Title 2"/>
          <p:cNvSpPr>
            <a:spLocks noGrp="1"/>
          </p:cNvSpPr>
          <p:nvPr>
            <p:ph type="title"/>
          </p:nvPr>
        </p:nvSpPr>
        <p:spPr/>
        <p:txBody>
          <a:bodyPr>
            <a:normAutofit fontScale="90000"/>
          </a:bodyPr>
          <a:lstStyle/>
          <a:p>
            <a:r>
              <a:rPr lang="en-US" sz="3600" dirty="0"/>
              <a:t>Decision Making Fuel</a:t>
            </a:r>
            <a:r>
              <a:rPr lang="en-US" dirty="0"/>
              <a:t/>
            </a:r>
            <a:br>
              <a:rPr lang="en-US" dirty="0"/>
            </a:br>
            <a:endParaRPr lang="en-US" dirty="0"/>
          </a:p>
        </p:txBody>
      </p:sp>
    </p:spTree>
    <p:extLst>
      <p:ext uri="{BB962C8B-B14F-4D97-AF65-F5344CB8AC3E}">
        <p14:creationId xmlns:p14="http://schemas.microsoft.com/office/powerpoint/2010/main" xmlns="" val="332056542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62500" lnSpcReduction="20000"/>
          </a:bodyPr>
          <a:lstStyle/>
          <a:p>
            <a:pPr>
              <a:lnSpc>
                <a:spcPct val="110000"/>
              </a:lnSpc>
              <a:buFontTx/>
              <a:buChar char="•"/>
            </a:pPr>
            <a:r>
              <a:rPr lang="en-US" altLang="en-US" sz="2800" dirty="0"/>
              <a:t>Conventional stores encourage shoppers to buy products by boosting the neural activity in the NAcc, the region of the brain responsible for the valuation of the </a:t>
            </a:r>
            <a:r>
              <a:rPr lang="en-US" altLang="en-US" sz="2800" u="sng" dirty="0"/>
              <a:t>benefit</a:t>
            </a:r>
            <a:r>
              <a:rPr lang="en-US" altLang="en-US" sz="2800" dirty="0"/>
              <a:t> of a product. </a:t>
            </a:r>
          </a:p>
          <a:p>
            <a:pPr>
              <a:lnSpc>
                <a:spcPct val="110000"/>
              </a:lnSpc>
            </a:pPr>
            <a:endParaRPr lang="en-US" altLang="en-US" sz="2800" dirty="0"/>
          </a:p>
          <a:p>
            <a:pPr>
              <a:lnSpc>
                <a:spcPct val="110000"/>
              </a:lnSpc>
              <a:buFontTx/>
              <a:buChar char="•"/>
            </a:pPr>
            <a:r>
              <a:rPr lang="en-US" altLang="en-US" sz="2800" dirty="0"/>
              <a:t>Some of the benefit boosting comes from tactile stimulation--feeling the softness of a cashmere sweater or the bounce of an athletic shoe. Conventional stores also down-regulate the insula, the region of the brain responsible for the valuation of the </a:t>
            </a:r>
            <a:r>
              <a:rPr lang="en-US" altLang="en-US" sz="2800" u="sng" dirty="0"/>
              <a:t>cost</a:t>
            </a:r>
            <a:r>
              <a:rPr lang="en-US" altLang="en-US" sz="2800" dirty="0"/>
              <a:t> of a product. The suppression of insula activity comes from price reductions and low-price guarantees. </a:t>
            </a:r>
          </a:p>
          <a:p>
            <a:pPr>
              <a:lnSpc>
                <a:spcPct val="110000"/>
              </a:lnSpc>
            </a:pPr>
            <a:endParaRPr lang="en-US" altLang="en-US" sz="2800" dirty="0"/>
          </a:p>
          <a:p>
            <a:pPr>
              <a:lnSpc>
                <a:spcPct val="110000"/>
              </a:lnSpc>
              <a:buFontTx/>
              <a:buChar char="•"/>
            </a:pPr>
            <a:r>
              <a:rPr lang="en-US" altLang="en-US" sz="2800" dirty="0"/>
              <a:t>On-line retailers can work with the insula by offering discounted prices and low-price guarantees, but they are at a disadvantage in boosting the neural activity in the NAcc. There is currently no substitute for the tactile sensations available in physical stores, so online retailers have an incentive to focus on products for which the stimulation of the NAcc is less critical to making a sale.</a:t>
            </a:r>
          </a:p>
          <a:p>
            <a:pPr>
              <a:lnSpc>
                <a:spcPct val="110000"/>
              </a:lnSpc>
            </a:pPr>
            <a:endParaRPr lang="en-US" altLang="en-US" sz="2400" dirty="0"/>
          </a:p>
          <a:p>
            <a:endParaRPr lang="en-US" dirty="0"/>
          </a:p>
        </p:txBody>
      </p:sp>
      <p:sp>
        <p:nvSpPr>
          <p:cNvPr id="3" name="Title 2"/>
          <p:cNvSpPr>
            <a:spLocks noGrp="1"/>
          </p:cNvSpPr>
          <p:nvPr>
            <p:ph type="title"/>
          </p:nvPr>
        </p:nvSpPr>
        <p:spPr/>
        <p:txBody>
          <a:bodyPr>
            <a:normAutofit fontScale="90000"/>
          </a:bodyPr>
          <a:lstStyle/>
          <a:p>
            <a:pPr>
              <a:lnSpc>
                <a:spcPct val="110000"/>
              </a:lnSpc>
              <a:spcBef>
                <a:spcPct val="50000"/>
              </a:spcBef>
            </a:pPr>
            <a:r>
              <a:rPr lang="en-US" altLang="en-US" sz="3100" dirty="0">
                <a:solidFill>
                  <a:schemeClr val="bg2"/>
                </a:solidFill>
              </a:rPr>
              <a:t>STORES VS. ONLINE RETAILERS</a:t>
            </a:r>
            <a:r>
              <a:rPr lang="en-US" altLang="en-US" sz="4400" dirty="0">
                <a:solidFill>
                  <a:schemeClr val="bg2"/>
                </a:solidFill>
              </a:rPr>
              <a:t/>
            </a:r>
            <a:br>
              <a:rPr lang="en-US" altLang="en-US" sz="4400" dirty="0">
                <a:solidFill>
                  <a:schemeClr val="bg2"/>
                </a:solidFill>
              </a:rPr>
            </a:br>
            <a:r>
              <a:rPr lang="en-US" altLang="en-US" sz="2200" dirty="0">
                <a:solidFill>
                  <a:schemeClr val="tx1"/>
                </a:solidFill>
              </a:rPr>
              <a:t>APPLYING THE CONCEPTS #3:</a:t>
            </a:r>
            <a:r>
              <a:rPr lang="en-US" altLang="en-US" sz="2200" dirty="0">
                <a:solidFill>
                  <a:srgbClr val="8DFF66"/>
                </a:solidFill>
              </a:rPr>
              <a:t>  </a:t>
            </a:r>
            <a:r>
              <a:rPr lang="en-US" altLang="en-US" sz="2200" dirty="0">
                <a:solidFill>
                  <a:schemeClr val="tx1"/>
                </a:solidFill>
              </a:rPr>
              <a:t>How do the sales strategies of conventional stores and online retailers differ</a:t>
            </a:r>
            <a:endParaRPr lang="en-US" sz="2200" dirty="0"/>
          </a:p>
        </p:txBody>
      </p:sp>
    </p:spTree>
    <p:extLst>
      <p:ext uri="{BB962C8B-B14F-4D97-AF65-F5344CB8AC3E}">
        <p14:creationId xmlns:p14="http://schemas.microsoft.com/office/powerpoint/2010/main" xmlns="" val="424729275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r>
              <a:rPr lang="en-US" dirty="0" smtClean="0"/>
              <a:t>Application of Equimarginal Principle.</a:t>
            </a:r>
          </a:p>
          <a:p>
            <a:r>
              <a:rPr lang="en-US" dirty="0" smtClean="0"/>
              <a:t>Are our gut feelings biased towards unhealthy, impulsive, myopic, risky and present versus future beneficial behaviors? What we have experienced, observed, etc. and the functioning of the amygdala.</a:t>
            </a:r>
          </a:p>
          <a:p>
            <a:r>
              <a:rPr lang="en-US" dirty="0" smtClean="0"/>
              <a:t>Cognitive Activity – work that brain-can counteract the above. </a:t>
            </a:r>
          </a:p>
          <a:p>
            <a:endParaRPr lang="en-US" dirty="0"/>
          </a:p>
        </p:txBody>
      </p:sp>
      <p:sp>
        <p:nvSpPr>
          <p:cNvPr id="3" name="Title 2"/>
          <p:cNvSpPr>
            <a:spLocks noGrp="1"/>
          </p:cNvSpPr>
          <p:nvPr>
            <p:ph type="title"/>
          </p:nvPr>
        </p:nvSpPr>
        <p:spPr/>
        <p:txBody>
          <a:bodyPr>
            <a:normAutofit/>
          </a:bodyPr>
          <a:lstStyle/>
          <a:p>
            <a:r>
              <a:rPr lang="en-US" altLang="en-US" sz="3200" dirty="0" smtClean="0">
                <a:solidFill>
                  <a:srgbClr val="2164A2"/>
                </a:solidFill>
              </a:rPr>
              <a:t>Healthy Choices: 1</a:t>
            </a:r>
            <a:r>
              <a:rPr lang="en-US" altLang="en-US" sz="3200" baseline="30000" dirty="0" smtClean="0">
                <a:solidFill>
                  <a:srgbClr val="2164A2"/>
                </a:solidFill>
              </a:rPr>
              <a:t>st</a:t>
            </a:r>
            <a:r>
              <a:rPr lang="en-US" altLang="en-US" sz="3200" dirty="0" smtClean="0">
                <a:solidFill>
                  <a:srgbClr val="2164A2"/>
                </a:solidFill>
              </a:rPr>
              <a:t> Exercize Your Brain!</a:t>
            </a:r>
            <a:r>
              <a:rPr lang="en-US" altLang="en-US" sz="3600" dirty="0">
                <a:solidFill>
                  <a:srgbClr val="2164A2"/>
                </a:solidFill>
              </a:rPr>
              <a:t/>
            </a:r>
            <a:br>
              <a:rPr lang="en-US" altLang="en-US" sz="3600" dirty="0">
                <a:solidFill>
                  <a:srgbClr val="2164A2"/>
                </a:solidFill>
              </a:rPr>
            </a:br>
            <a:endParaRPr lang="en-US" sz="3600" dirty="0"/>
          </a:p>
        </p:txBody>
      </p:sp>
    </p:spTree>
    <p:extLst>
      <p:ext uri="{BB962C8B-B14F-4D97-AF65-F5344CB8AC3E}">
        <p14:creationId xmlns:p14="http://schemas.microsoft.com/office/powerpoint/2010/main" xmlns="" val="372561489"/>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oncourse">
  <a:themeElements>
    <a:clrScheme name="Concourse">
      <a:dk1>
        <a:sysClr val="windowText" lastClr="000000"/>
      </a:dk1>
      <a:lt1>
        <a:sysClr val="window" lastClr="FFFFFF"/>
      </a:lt1>
      <a:dk2>
        <a:srgbClr val="464646"/>
      </a:dk2>
      <a:lt2>
        <a:srgbClr val="DEF5FA"/>
      </a:lt2>
      <a:accent1>
        <a:srgbClr val="2DA2BF"/>
      </a:accent1>
      <a:accent2>
        <a:srgbClr val="DA1F28"/>
      </a:accent2>
      <a:accent3>
        <a:srgbClr val="EB641B"/>
      </a:accent3>
      <a:accent4>
        <a:srgbClr val="39639D"/>
      </a:accent4>
      <a:accent5>
        <a:srgbClr val="474B78"/>
      </a:accent5>
      <a:accent6>
        <a:srgbClr val="7D3C4A"/>
      </a:accent6>
      <a:hlink>
        <a:srgbClr val="FF8119"/>
      </a:hlink>
      <a:folHlink>
        <a:srgbClr val="44B9E8"/>
      </a:folHlink>
    </a:clrScheme>
    <a:fontScheme name="Concourse">
      <a:maj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font script="Geor" typeface="Sylfaen"/>
      </a:majorFont>
      <a:minorFont>
        <a:latin typeface="Lucida Sans Unicode"/>
        <a:ea typeface=""/>
        <a:cs typeface=""/>
        <a:font script="Jpan" typeface="ＭＳ Ｐゴシック"/>
        <a:font script="Hang" typeface="맑은 고딕"/>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Uigh" typeface="Microsoft Uighur"/>
        <a:font script="Geor" typeface="Sylfaen"/>
      </a:minorFont>
    </a:fontScheme>
    <a:fmtScheme name="Concourse">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9525" cap="flat" cmpd="sng" algn="ctr">
          <a:solidFill>
            <a:schemeClr val="phClr"/>
          </a:solidFill>
          <a:prstDash val="solid"/>
        </a:ln>
        <a:ln w="55000" cap="flat" cmpd="thickThin" algn="ctr">
          <a:solidFill>
            <a:schemeClr val="phClr"/>
          </a:solidFill>
          <a:prstDash val="solid"/>
        </a:ln>
        <a:ln w="63500" cap="flat" cmpd="thickThin"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fov="0">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gradFill rotWithShape="1">
          <a:gsLst>
            <a:gs pos="0">
              <a:schemeClr val="phClr">
                <a:tint val="55000"/>
                <a:satMod val="300000"/>
              </a:schemeClr>
            </a:gs>
            <a:gs pos="40000">
              <a:schemeClr val="phClr">
                <a:tint val="65000"/>
                <a:satMod val="300000"/>
              </a:schemeClr>
            </a:gs>
            <a:gs pos="100000">
              <a:schemeClr val="phClr">
                <a:shade val="65000"/>
                <a:satMod val="300000"/>
              </a:schemeClr>
            </a:gs>
          </a:gsLst>
          <a:path path="circle">
            <a:fillToRect l="65000" b="98000"/>
          </a:path>
        </a:gradFill>
        <a:blipFill>
          <a:blip xmlns:r="http://schemas.openxmlformats.org/officeDocument/2006/relationships" r:embed="rId1">
            <a:duotone>
              <a:schemeClr val="phClr">
                <a:shade val="60000"/>
                <a:satMod val="110000"/>
              </a:schemeClr>
              <a:schemeClr val="phClr">
                <a:tint val="95000"/>
              </a:schemeClr>
            </a:duotone>
          </a:blip>
          <a:tile tx="0" ty="0" sx="50000" sy="5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Concourse</Template>
  <TotalTime>406</TotalTime>
  <Words>862</Words>
  <Application>Microsoft Office PowerPoint</Application>
  <PresentationFormat>On-screen Show (4:3)</PresentationFormat>
  <Paragraphs>64</Paragraphs>
  <Slides>9</Slides>
  <Notes>0</Notes>
  <HiddenSlides>0</HiddenSlides>
  <MMClips>0</MMClips>
  <ScaleCrop>false</ScaleCrop>
  <HeadingPairs>
    <vt:vector size="4" baseType="variant">
      <vt:variant>
        <vt:lpstr>Theme</vt:lpstr>
      </vt:variant>
      <vt:variant>
        <vt:i4>1</vt:i4>
      </vt:variant>
      <vt:variant>
        <vt:lpstr>Slide Titles</vt:lpstr>
      </vt:variant>
      <vt:variant>
        <vt:i4>9</vt:i4>
      </vt:variant>
    </vt:vector>
  </HeadingPairs>
  <TitlesOfParts>
    <vt:vector size="10" baseType="lpstr">
      <vt:lpstr>Concourse</vt:lpstr>
      <vt:lpstr>The Neuroscience of Consumer Choice: Notes and Extensions from Chapter 7</vt:lpstr>
      <vt:lpstr>The Neuroscience of Benefit Valuation </vt:lpstr>
      <vt:lpstr>The Neuroscience of Cost Valuation </vt:lpstr>
      <vt:lpstr>Trust Our Guts? </vt:lpstr>
      <vt:lpstr>How We Choose</vt:lpstr>
      <vt:lpstr>How We Choose, Continued.</vt:lpstr>
      <vt:lpstr>Decision Making Fuel </vt:lpstr>
      <vt:lpstr>STORES VS. ONLINE RETAILERS APPLYING THE CONCEPTS #3:  How do the sales strategies of conventional stores and online retailers differ</vt:lpstr>
      <vt:lpstr>Healthy Choices: 1st Exercize Your Brain! </vt:lpstr>
    </vt:vector>
  </TitlesOfParts>
  <Company>Microsoft</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Neuroscience of Consumer Choice: Notes and Extensions from Chapter 7</dc:title>
  <dc:creator>steve</dc:creator>
  <cp:lastModifiedBy>Erick K Jnr</cp:lastModifiedBy>
  <cp:revision>10</cp:revision>
  <dcterms:created xsi:type="dcterms:W3CDTF">2016-02-28T19:18:45Z</dcterms:created>
  <dcterms:modified xsi:type="dcterms:W3CDTF">2018-07-25T04:38:55Z</dcterms:modified>
</cp:coreProperties>
</file>