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5B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0" d="100"/>
          <a:sy n="70" d="100"/>
        </p:scale>
        <p:origin x="-120"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CCE79-3689-4919-8D1B-2A908E2E7F7E}" type="datetimeFigureOut">
              <a:rPr lang="en-US" smtClean="0"/>
              <a:pPr/>
              <a:t>5/29/2018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4A2E79-C875-4FDD-8D31-6B1DC182A9C0}" type="slidenum">
              <a:rPr lang="en-US" smtClean="0"/>
              <a:pPr/>
              <a:t>‹#›</a:t>
            </a:fld>
            <a:endParaRPr lang="en-US"/>
          </a:p>
        </p:txBody>
      </p:sp>
    </p:spTree>
    <p:extLst>
      <p:ext uri="{BB962C8B-B14F-4D97-AF65-F5344CB8AC3E}">
        <p14:creationId xmlns:p14="http://schemas.microsoft.com/office/powerpoint/2010/main" xmlns="" val="353491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13</a:t>
            </a:fld>
            <a:endParaRPr lang="en-US"/>
          </a:p>
        </p:txBody>
      </p:sp>
    </p:spTree>
    <p:extLst>
      <p:ext uri="{BB962C8B-B14F-4D97-AF65-F5344CB8AC3E}">
        <p14:creationId xmlns:p14="http://schemas.microsoft.com/office/powerpoint/2010/main" xmlns="" val="3739680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14</a:t>
            </a:fld>
            <a:endParaRPr lang="en-US"/>
          </a:p>
        </p:txBody>
      </p:sp>
    </p:spTree>
    <p:extLst>
      <p:ext uri="{BB962C8B-B14F-4D97-AF65-F5344CB8AC3E}">
        <p14:creationId xmlns:p14="http://schemas.microsoft.com/office/powerpoint/2010/main" xmlns="" val="3667895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16</a:t>
            </a:fld>
            <a:endParaRPr lang="en-US"/>
          </a:p>
        </p:txBody>
      </p:sp>
    </p:spTree>
    <p:extLst>
      <p:ext uri="{BB962C8B-B14F-4D97-AF65-F5344CB8AC3E}">
        <p14:creationId xmlns:p14="http://schemas.microsoft.com/office/powerpoint/2010/main" xmlns="" val="4290183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17</a:t>
            </a:fld>
            <a:endParaRPr lang="en-US"/>
          </a:p>
        </p:txBody>
      </p:sp>
    </p:spTree>
    <p:extLst>
      <p:ext uri="{BB962C8B-B14F-4D97-AF65-F5344CB8AC3E}">
        <p14:creationId xmlns:p14="http://schemas.microsoft.com/office/powerpoint/2010/main" xmlns="" val="278951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18</a:t>
            </a:fld>
            <a:endParaRPr lang="en-US"/>
          </a:p>
        </p:txBody>
      </p:sp>
    </p:spTree>
    <p:extLst>
      <p:ext uri="{BB962C8B-B14F-4D97-AF65-F5344CB8AC3E}">
        <p14:creationId xmlns:p14="http://schemas.microsoft.com/office/powerpoint/2010/main" xmlns="" val="1371731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19</a:t>
            </a:fld>
            <a:endParaRPr lang="en-US"/>
          </a:p>
        </p:txBody>
      </p:sp>
    </p:spTree>
    <p:extLst>
      <p:ext uri="{BB962C8B-B14F-4D97-AF65-F5344CB8AC3E}">
        <p14:creationId xmlns:p14="http://schemas.microsoft.com/office/powerpoint/2010/main" xmlns="" val="3845558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20</a:t>
            </a:fld>
            <a:endParaRPr lang="en-US"/>
          </a:p>
        </p:txBody>
      </p:sp>
    </p:spTree>
    <p:extLst>
      <p:ext uri="{BB962C8B-B14F-4D97-AF65-F5344CB8AC3E}">
        <p14:creationId xmlns:p14="http://schemas.microsoft.com/office/powerpoint/2010/main" xmlns="" val="3094903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5/29/2018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Notes for Chapter 9</a:t>
            </a:r>
            <a:endParaRPr lang="en-US" dirty="0"/>
          </a:p>
        </p:txBody>
      </p:sp>
      <p:sp>
        <p:nvSpPr>
          <p:cNvPr id="3" name="Subtitle 2"/>
          <p:cNvSpPr>
            <a:spLocks noGrp="1"/>
          </p:cNvSpPr>
          <p:nvPr>
            <p:ph type="subTitle" idx="1"/>
          </p:nvPr>
        </p:nvSpPr>
        <p:spPr/>
        <p:txBody>
          <a:bodyPr/>
          <a:lstStyle/>
          <a:p>
            <a:r>
              <a:rPr lang="en-US" smtClean="0"/>
              <a:t>(Supplemental </a:t>
            </a:r>
            <a:r>
              <a:rPr lang="en-US" dirty="0" smtClean="0"/>
              <a:t>to written notes (if any) provided in </a:t>
            </a:r>
            <a:r>
              <a:rPr lang="en-US" smtClean="0"/>
              <a:t>class.)</a:t>
            </a:r>
            <a:endParaRPr lang="en-US" dirty="0" smtClean="0"/>
          </a:p>
          <a:p>
            <a:r>
              <a:rPr lang="en-US" dirty="0" smtClean="0"/>
              <a:t>(Do </a:t>
            </a:r>
            <a:r>
              <a:rPr lang="en-US" b="1" dirty="0" smtClean="0"/>
              <a:t>not</a:t>
            </a:r>
            <a:r>
              <a:rPr lang="en-US" dirty="0" smtClean="0"/>
              <a:t> distribute)</a:t>
            </a:r>
            <a:endParaRPr lang="en-US" dirty="0"/>
          </a:p>
        </p:txBody>
      </p:sp>
    </p:spTree>
    <p:extLst>
      <p:ext uri="{BB962C8B-B14F-4D97-AF65-F5344CB8AC3E}">
        <p14:creationId xmlns:p14="http://schemas.microsoft.com/office/powerpoint/2010/main" xmlns="" val="2938395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450" y="1359243"/>
            <a:ext cx="10018713" cy="4802660"/>
          </a:xfrm>
        </p:spPr>
        <p:txBody>
          <a:bodyPr>
            <a:normAutofit fontScale="92500"/>
          </a:bodyPr>
          <a:lstStyle/>
          <a:p>
            <a:r>
              <a:rPr lang="en-US" dirty="0" smtClean="0"/>
              <a:t>HFCS can be used instead of sugar to sweeten products, such as soft drinks.</a:t>
            </a:r>
          </a:p>
          <a:p>
            <a:r>
              <a:rPr lang="en-US" dirty="0" smtClean="0"/>
              <a:t>With sugar prices expected to rise, a significant market for HFCS was expected.</a:t>
            </a:r>
          </a:p>
          <a:p>
            <a:r>
              <a:rPr lang="en-US" dirty="0" smtClean="0"/>
              <a:t>Firms in the corn wet milling industry had to decide how to add capacity to accommodate the expected demand.</a:t>
            </a:r>
          </a:p>
          <a:p>
            <a:r>
              <a:rPr lang="en-US" dirty="0" smtClean="0"/>
              <a:t>Porter and Spence studied this capacity expansion process. They did a simulation of competitive behavior of the 11 major competitors in the industry.</a:t>
            </a:r>
          </a:p>
          <a:p>
            <a:r>
              <a:rPr lang="en-US" dirty="0" smtClean="0"/>
              <a:t>They postulated that each firm’s expansion decision was based on a conjecture about the overall expansion of the industry capacity, and expectations about demand and sugar prices.</a:t>
            </a:r>
          </a:p>
          <a:p>
            <a:r>
              <a:rPr lang="en-US" dirty="0" smtClean="0"/>
              <a:t>Their model also took into account that capacity choices coupled with demand conditions determined industry prices of cornstarch, corn syrup and HFCS.</a:t>
            </a:r>
          </a:p>
          <a:p>
            <a:endParaRPr lang="en-US" dirty="0" smtClean="0"/>
          </a:p>
          <a:p>
            <a:endParaRPr lang="en-US" dirty="0"/>
          </a:p>
        </p:txBody>
      </p:sp>
    </p:spTree>
    <p:extLst>
      <p:ext uri="{BB962C8B-B14F-4D97-AF65-F5344CB8AC3E}">
        <p14:creationId xmlns:p14="http://schemas.microsoft.com/office/powerpoint/2010/main" xmlns="" val="206308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30877"/>
            <a:ext cx="10018713" cy="5231026"/>
          </a:xfrm>
        </p:spPr>
        <p:txBody>
          <a:bodyPr>
            <a:normAutofit fontScale="85000" lnSpcReduction="10000"/>
          </a:bodyPr>
          <a:lstStyle/>
          <a:p>
            <a:r>
              <a:rPr lang="en-US" dirty="0" smtClean="0"/>
              <a:t>The notion that a firm’s capacity choice is based on conjectures about the capacity choices of other firms is similar to that in the </a:t>
            </a:r>
            <a:r>
              <a:rPr lang="en-US" dirty="0" err="1" smtClean="0"/>
              <a:t>Cournot</a:t>
            </a:r>
            <a:r>
              <a:rPr lang="en-US" dirty="0" smtClean="0"/>
              <a:t> model.</a:t>
            </a:r>
          </a:p>
          <a:p>
            <a:r>
              <a:rPr lang="en-US" dirty="0" smtClean="0"/>
              <a:t>The notion that capacity decisions then determine a market price is also analogous to the </a:t>
            </a:r>
            <a:r>
              <a:rPr lang="en-US" dirty="0" err="1" smtClean="0"/>
              <a:t>Cournot</a:t>
            </a:r>
            <a:r>
              <a:rPr lang="en-US" dirty="0" smtClean="0"/>
              <a:t> model.</a:t>
            </a:r>
          </a:p>
          <a:p>
            <a:r>
              <a:rPr lang="en-US" dirty="0" smtClean="0"/>
              <a:t>They attempted to find an ‘equilibrium’: an industry capacity expansion path that resulted in an actual pattern of capacity expansion that matched the assumed pattern.</a:t>
            </a:r>
          </a:p>
          <a:p>
            <a:r>
              <a:rPr lang="en-US" dirty="0" smtClean="0"/>
              <a:t>This is analogous to the notion of a </a:t>
            </a:r>
            <a:r>
              <a:rPr lang="en-US" dirty="0" err="1" smtClean="0"/>
              <a:t>Cournot</a:t>
            </a:r>
            <a:r>
              <a:rPr lang="en-US" dirty="0" smtClean="0"/>
              <a:t> equilibrium, in which each firm’s expectations about the behavior of its competitors are confirmed by their actual behavior. </a:t>
            </a:r>
          </a:p>
          <a:p>
            <a:r>
              <a:rPr lang="en-US" dirty="0" smtClean="0"/>
              <a:t>Though not perfect, Porter and Spence’s calculated equilibrium comes quite close to the actual pattern of capacity expansion in the industry, particularly in 1973 and 1974.</a:t>
            </a:r>
          </a:p>
          <a:p>
            <a:r>
              <a:rPr lang="en-US" dirty="0" smtClean="0"/>
              <a:t>The total HFCS capacity expansion was 9.2 billion pounds, as compared with the 9.1 billion pounds of predicted equilibrium capacity.</a:t>
            </a:r>
          </a:p>
          <a:p>
            <a:r>
              <a:rPr lang="en-US" dirty="0" smtClean="0"/>
              <a:t>Thus the predictions came remarkably close to the actual pattern of capacity expansion decision!</a:t>
            </a:r>
            <a:endParaRPr lang="en-US" dirty="0"/>
          </a:p>
        </p:txBody>
      </p:sp>
    </p:spTree>
    <p:extLst>
      <p:ext uri="{BB962C8B-B14F-4D97-AF65-F5344CB8AC3E}">
        <p14:creationId xmlns:p14="http://schemas.microsoft.com/office/powerpoint/2010/main" xmlns="" val="19448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5146675" y="1371600"/>
            <a:ext cx="0" cy="41783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19" name="Line 3"/>
          <p:cNvSpPr>
            <a:spLocks noChangeShapeType="1"/>
          </p:cNvSpPr>
          <p:nvPr/>
        </p:nvSpPr>
        <p:spPr bwMode="auto">
          <a:xfrm>
            <a:off x="5146675" y="5549900"/>
            <a:ext cx="504348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0" name="Text Box 4"/>
          <p:cNvSpPr txBox="1">
            <a:spLocks noChangeArrowheads="1"/>
          </p:cNvSpPr>
          <p:nvPr/>
        </p:nvSpPr>
        <p:spPr bwMode="auto">
          <a:xfrm>
            <a:off x="4572000" y="1209676"/>
            <a:ext cx="3609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altLang="en-US" sz="2400"/>
              <a:t>P</a:t>
            </a:r>
          </a:p>
        </p:txBody>
      </p:sp>
      <p:sp>
        <p:nvSpPr>
          <p:cNvPr id="9221" name="Text Box 5"/>
          <p:cNvSpPr txBox="1">
            <a:spLocks noChangeArrowheads="1"/>
          </p:cNvSpPr>
          <p:nvPr/>
        </p:nvSpPr>
        <p:spPr bwMode="auto">
          <a:xfrm>
            <a:off x="9909175" y="5519739"/>
            <a:ext cx="41229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altLang="en-US" sz="2400"/>
              <a:t>Q</a:t>
            </a:r>
          </a:p>
        </p:txBody>
      </p:sp>
      <p:sp>
        <p:nvSpPr>
          <p:cNvPr id="9222" name="Line 6"/>
          <p:cNvSpPr>
            <a:spLocks noChangeShapeType="1"/>
          </p:cNvSpPr>
          <p:nvPr/>
        </p:nvSpPr>
        <p:spPr bwMode="auto">
          <a:xfrm>
            <a:off x="5146676" y="1703389"/>
            <a:ext cx="3292475" cy="2719387"/>
          </a:xfrm>
          <a:prstGeom prst="line">
            <a:avLst/>
          </a:prstGeom>
          <a:noFill/>
          <a:ln w="9525">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4" name="Text Box 8"/>
          <p:cNvSpPr txBox="1">
            <a:spLocks noChangeArrowheads="1"/>
          </p:cNvSpPr>
          <p:nvPr/>
        </p:nvSpPr>
        <p:spPr bwMode="auto">
          <a:xfrm>
            <a:off x="4641850" y="3065464"/>
            <a:ext cx="46679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altLang="en-US" sz="2400"/>
              <a:t>P</a:t>
            </a:r>
            <a:r>
              <a:rPr lang="en-US" altLang="en-US" sz="2400" baseline="-25000"/>
              <a:t>0</a:t>
            </a:r>
            <a:endParaRPr lang="en-US" altLang="en-US" sz="2400"/>
          </a:p>
        </p:txBody>
      </p:sp>
      <p:sp>
        <p:nvSpPr>
          <p:cNvPr id="9225" name="Line 9"/>
          <p:cNvSpPr>
            <a:spLocks noChangeShapeType="1"/>
          </p:cNvSpPr>
          <p:nvPr/>
        </p:nvSpPr>
        <p:spPr bwMode="auto">
          <a:xfrm>
            <a:off x="5146676" y="3295650"/>
            <a:ext cx="1890713"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6" name="Line 10"/>
          <p:cNvSpPr>
            <a:spLocks noChangeShapeType="1"/>
          </p:cNvSpPr>
          <p:nvPr/>
        </p:nvSpPr>
        <p:spPr bwMode="auto">
          <a:xfrm>
            <a:off x="7037388" y="3295650"/>
            <a:ext cx="0" cy="225425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7" name="Text Box 11"/>
          <p:cNvSpPr txBox="1">
            <a:spLocks noChangeArrowheads="1"/>
          </p:cNvSpPr>
          <p:nvPr/>
        </p:nvSpPr>
        <p:spPr bwMode="auto">
          <a:xfrm>
            <a:off x="6813550" y="5583238"/>
            <a:ext cx="6540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altLang="en-US" sz="2400"/>
              <a:t>Q</a:t>
            </a:r>
            <a:r>
              <a:rPr lang="en-US" altLang="en-US" sz="2400" baseline="-25000"/>
              <a:t>0</a:t>
            </a:r>
            <a:endParaRPr lang="en-US" altLang="en-US" sz="2400"/>
          </a:p>
        </p:txBody>
      </p:sp>
      <p:sp>
        <p:nvSpPr>
          <p:cNvPr id="9228" name="Line 12"/>
          <p:cNvSpPr>
            <a:spLocks noChangeShapeType="1"/>
          </p:cNvSpPr>
          <p:nvPr/>
        </p:nvSpPr>
        <p:spPr bwMode="auto">
          <a:xfrm>
            <a:off x="5146675" y="4090988"/>
            <a:ext cx="2871788"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9" name="Text Box 13"/>
          <p:cNvSpPr txBox="1">
            <a:spLocks noChangeArrowheads="1"/>
          </p:cNvSpPr>
          <p:nvPr/>
        </p:nvSpPr>
        <p:spPr bwMode="auto">
          <a:xfrm>
            <a:off x="4648200" y="3860800"/>
            <a:ext cx="50323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altLang="en-US" sz="2400"/>
              <a:t>P</a:t>
            </a:r>
            <a:r>
              <a:rPr lang="en-US" altLang="en-US" sz="2400" baseline="-25000"/>
              <a:t>L</a:t>
            </a:r>
            <a:endParaRPr lang="en-US" altLang="en-US" sz="2400"/>
          </a:p>
        </p:txBody>
      </p:sp>
      <p:sp>
        <p:nvSpPr>
          <p:cNvPr id="9230" name="Line 14"/>
          <p:cNvSpPr>
            <a:spLocks noChangeShapeType="1"/>
          </p:cNvSpPr>
          <p:nvPr/>
        </p:nvSpPr>
        <p:spPr bwMode="auto">
          <a:xfrm>
            <a:off x="6618289" y="1638300"/>
            <a:ext cx="909637" cy="3646488"/>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31" name="Text Box 15"/>
          <p:cNvSpPr txBox="1">
            <a:spLocks noChangeArrowheads="1"/>
          </p:cNvSpPr>
          <p:nvPr/>
        </p:nvSpPr>
        <p:spPr bwMode="auto">
          <a:xfrm>
            <a:off x="6335714" y="1143001"/>
            <a:ext cx="2960687"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altLang="en-US" sz="2400" dirty="0">
                <a:solidFill>
                  <a:srgbClr val="FF0000"/>
                </a:solidFill>
              </a:rPr>
              <a:t>D</a:t>
            </a:r>
            <a:r>
              <a:rPr lang="en-US" altLang="en-US" sz="2400" baseline="-25000" dirty="0">
                <a:solidFill>
                  <a:srgbClr val="FF0000"/>
                </a:solidFill>
              </a:rPr>
              <a:t>2</a:t>
            </a:r>
            <a:r>
              <a:rPr lang="en-US" altLang="en-US" sz="2400" dirty="0">
                <a:solidFill>
                  <a:srgbClr val="FF0000"/>
                </a:solidFill>
              </a:rPr>
              <a:t> (Rivals match your </a:t>
            </a:r>
            <a:br>
              <a:rPr lang="en-US" altLang="en-US" sz="2400" dirty="0">
                <a:solidFill>
                  <a:srgbClr val="FF0000"/>
                </a:solidFill>
              </a:rPr>
            </a:br>
            <a:r>
              <a:rPr lang="en-US" altLang="en-US" sz="2400" dirty="0">
                <a:solidFill>
                  <a:srgbClr val="FF0000"/>
                </a:solidFill>
              </a:rPr>
              <a:t>       price change)</a:t>
            </a:r>
            <a:endParaRPr lang="en-US" altLang="en-US" sz="2400" dirty="0"/>
          </a:p>
        </p:txBody>
      </p:sp>
      <p:sp>
        <p:nvSpPr>
          <p:cNvPr id="9232" name="Line 16"/>
          <p:cNvSpPr>
            <a:spLocks noChangeShapeType="1"/>
          </p:cNvSpPr>
          <p:nvPr/>
        </p:nvSpPr>
        <p:spPr bwMode="auto">
          <a:xfrm>
            <a:off x="5146676" y="2632075"/>
            <a:ext cx="1751013"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33" name="Text Box 17"/>
          <p:cNvSpPr txBox="1">
            <a:spLocks noChangeArrowheads="1"/>
          </p:cNvSpPr>
          <p:nvPr/>
        </p:nvSpPr>
        <p:spPr bwMode="auto">
          <a:xfrm>
            <a:off x="4641851" y="2403475"/>
            <a:ext cx="50006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altLang="en-US" sz="2400"/>
              <a:t>P</a:t>
            </a:r>
            <a:r>
              <a:rPr lang="en-US" altLang="en-US" sz="2400" baseline="30000"/>
              <a:t>H</a:t>
            </a:r>
            <a:endParaRPr lang="en-US" altLang="en-US" sz="2400"/>
          </a:p>
        </p:txBody>
      </p:sp>
      <p:sp>
        <p:nvSpPr>
          <p:cNvPr id="9234" name="Oval 18"/>
          <p:cNvSpPr>
            <a:spLocks noChangeArrowheads="1"/>
          </p:cNvSpPr>
          <p:nvPr/>
        </p:nvSpPr>
        <p:spPr bwMode="auto">
          <a:xfrm>
            <a:off x="7878763" y="3957639"/>
            <a:ext cx="209550" cy="200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35" name="Oval 19"/>
          <p:cNvSpPr>
            <a:spLocks noChangeArrowheads="1"/>
          </p:cNvSpPr>
          <p:nvPr/>
        </p:nvSpPr>
        <p:spPr bwMode="auto">
          <a:xfrm>
            <a:off x="7108825" y="3957639"/>
            <a:ext cx="209550" cy="2000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endParaRPr lang="en-US" altLang="en-US" sz="2400"/>
          </a:p>
        </p:txBody>
      </p:sp>
      <p:sp>
        <p:nvSpPr>
          <p:cNvPr id="9236" name="Oval 20"/>
          <p:cNvSpPr>
            <a:spLocks noChangeArrowheads="1"/>
          </p:cNvSpPr>
          <p:nvPr/>
        </p:nvSpPr>
        <p:spPr bwMode="auto">
          <a:xfrm>
            <a:off x="6757988" y="2498726"/>
            <a:ext cx="209550" cy="2000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37" name="Oval 21"/>
          <p:cNvSpPr>
            <a:spLocks noChangeArrowheads="1"/>
          </p:cNvSpPr>
          <p:nvPr/>
        </p:nvSpPr>
        <p:spPr bwMode="auto">
          <a:xfrm>
            <a:off x="6127750" y="2498726"/>
            <a:ext cx="209550" cy="200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38" name="Text Box 22"/>
          <p:cNvSpPr txBox="1">
            <a:spLocks noChangeArrowheads="1"/>
          </p:cNvSpPr>
          <p:nvPr/>
        </p:nvSpPr>
        <p:spPr bwMode="auto">
          <a:xfrm>
            <a:off x="8153400" y="4419601"/>
            <a:ext cx="251460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altLang="en-US" sz="2400"/>
              <a:t>D</a:t>
            </a:r>
            <a:r>
              <a:rPr lang="en-US" altLang="en-US" sz="2400" baseline="-25000"/>
              <a:t>1</a:t>
            </a:r>
            <a:r>
              <a:rPr lang="en-US" altLang="en-US" sz="2400"/>
              <a:t> (Rivals hold </a:t>
            </a:r>
            <a:br>
              <a:rPr lang="en-US" altLang="en-US" sz="2400"/>
            </a:br>
            <a:r>
              <a:rPr lang="en-US" altLang="en-US" sz="2400"/>
              <a:t>       their price </a:t>
            </a:r>
            <a:br>
              <a:rPr lang="en-US" altLang="en-US" sz="2400"/>
            </a:br>
            <a:r>
              <a:rPr lang="en-US" altLang="en-US" sz="2400"/>
              <a:t>       constant)</a:t>
            </a:r>
          </a:p>
        </p:txBody>
      </p:sp>
      <p:sp>
        <p:nvSpPr>
          <p:cNvPr id="9240" name="Rectangle 24"/>
          <p:cNvSpPr>
            <a:spLocks noChangeArrowheads="1"/>
          </p:cNvSpPr>
          <p:nvPr/>
        </p:nvSpPr>
        <p:spPr bwMode="auto">
          <a:xfrm>
            <a:off x="7391400" y="2527301"/>
            <a:ext cx="3219450"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altLang="en-US" sz="2400">
                <a:solidFill>
                  <a:srgbClr val="0066FF"/>
                </a:solidFill>
              </a:rPr>
              <a:t>D (Rivals match your</a:t>
            </a:r>
            <a:br>
              <a:rPr lang="en-US" altLang="en-US" sz="2400">
                <a:solidFill>
                  <a:srgbClr val="0066FF"/>
                </a:solidFill>
              </a:rPr>
            </a:br>
            <a:r>
              <a:rPr lang="en-US" altLang="en-US" sz="2400">
                <a:solidFill>
                  <a:srgbClr val="0066FF"/>
                </a:solidFill>
              </a:rPr>
              <a:t>     price Reductions but</a:t>
            </a:r>
            <a:br>
              <a:rPr lang="en-US" altLang="en-US" sz="2400">
                <a:solidFill>
                  <a:srgbClr val="0066FF"/>
                </a:solidFill>
              </a:rPr>
            </a:br>
            <a:r>
              <a:rPr lang="en-US" altLang="en-US" sz="2400">
                <a:solidFill>
                  <a:srgbClr val="0066FF"/>
                </a:solidFill>
              </a:rPr>
              <a:t>     not price Increases)</a:t>
            </a:r>
          </a:p>
        </p:txBody>
      </p:sp>
      <p:sp>
        <p:nvSpPr>
          <p:cNvPr id="9241" name="Line 25"/>
          <p:cNvSpPr>
            <a:spLocks noChangeShapeType="1"/>
          </p:cNvSpPr>
          <p:nvPr/>
        </p:nvSpPr>
        <p:spPr bwMode="auto">
          <a:xfrm>
            <a:off x="5141913" y="1713612"/>
            <a:ext cx="1890713" cy="1592262"/>
          </a:xfrm>
          <a:prstGeom prst="line">
            <a:avLst/>
          </a:prstGeom>
          <a:noFill/>
          <a:ln w="57150">
            <a:solidFill>
              <a:srgbClr val="0066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42" name="Line 26"/>
          <p:cNvSpPr>
            <a:spLocks noChangeShapeType="1"/>
          </p:cNvSpPr>
          <p:nvPr/>
        </p:nvSpPr>
        <p:spPr bwMode="auto">
          <a:xfrm>
            <a:off x="7037389" y="3295650"/>
            <a:ext cx="490537" cy="1989138"/>
          </a:xfrm>
          <a:prstGeom prst="line">
            <a:avLst/>
          </a:prstGeom>
          <a:noFill/>
          <a:ln w="57150">
            <a:solidFill>
              <a:srgbClr val="0066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47" name="Rectangle 31"/>
          <p:cNvSpPr>
            <a:spLocks noChangeArrowheads="1"/>
          </p:cNvSpPr>
          <p:nvPr/>
        </p:nvSpPr>
        <p:spPr bwMode="auto">
          <a:xfrm>
            <a:off x="3124200" y="1"/>
            <a:ext cx="6232796" cy="1323439"/>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altLang="en-US" sz="4400" dirty="0" smtClean="0"/>
              <a:t>A Firm’s Demand Curve</a:t>
            </a:r>
          </a:p>
          <a:p>
            <a:pPr eaLnBrk="0" hangingPunct="0"/>
            <a:r>
              <a:rPr lang="en-US" altLang="en-US" sz="3600" dirty="0" smtClean="0"/>
              <a:t>(Depends on the Rivals’ actions)</a:t>
            </a:r>
            <a:endParaRPr lang="en-US" altLang="en-US" sz="3600" dirty="0"/>
          </a:p>
        </p:txBody>
      </p:sp>
      <p:sp>
        <p:nvSpPr>
          <p:cNvPr id="9248" name="Rectangle 32"/>
          <p:cNvSpPr>
            <a:spLocks noChangeArrowheads="1"/>
          </p:cNvSpPr>
          <p:nvPr/>
        </p:nvSpPr>
        <p:spPr bwMode="auto">
          <a:xfrm>
            <a:off x="1600200" y="1474789"/>
            <a:ext cx="2819400" cy="5373779"/>
          </a:xfrm>
          <a:prstGeom prst="rect">
            <a:avLst/>
          </a:prstGeom>
          <a:noFill/>
          <a:ln>
            <a:noFill/>
          </a:ln>
          <a:effectLst/>
          <a:extLst>
            <a:ext uri="{909E8E84-426E-40DD-AFC4-6F175D3DCCD1}">
              <a14:hiddenFill xmlns:a14="http://schemas.microsoft.com/office/drawing/2010/main" xmlns="">
                <a:solidFill>
                  <a:srgbClr val="969696"/>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342900" indent="-342900" eaLnBrk="0" hangingPunct="0">
              <a:lnSpc>
                <a:spcPct val="110000"/>
              </a:lnSpc>
              <a:buFont typeface="Arial" panose="020B0604020202020204" pitchFamily="34" charset="0"/>
              <a:buChar char="•"/>
            </a:pPr>
            <a:r>
              <a:rPr lang="en-US" altLang="en-US" sz="2400" dirty="0" smtClean="0"/>
              <a:t>Let’s consider how the rival firms change their prices when a firm changes its price.</a:t>
            </a:r>
          </a:p>
          <a:p>
            <a:pPr marL="342900" indent="-342900" eaLnBrk="0" hangingPunct="0">
              <a:lnSpc>
                <a:spcPct val="110000"/>
              </a:lnSpc>
              <a:buFont typeface="Arial" panose="020B0604020202020204" pitchFamily="34" charset="0"/>
              <a:buChar char="•"/>
            </a:pPr>
            <a:r>
              <a:rPr lang="en-US" altLang="en-US" sz="2400" dirty="0" smtClean="0"/>
              <a:t>D2: Demand curve when the rivals match the price change</a:t>
            </a:r>
          </a:p>
          <a:p>
            <a:pPr marL="342900" indent="-342900" eaLnBrk="0" hangingPunct="0">
              <a:lnSpc>
                <a:spcPct val="110000"/>
              </a:lnSpc>
              <a:buFont typeface="Arial" panose="020B0604020202020204" pitchFamily="34" charset="0"/>
              <a:buChar char="•"/>
            </a:pPr>
            <a:r>
              <a:rPr lang="en-US" altLang="en-US" sz="2400" dirty="0" smtClean="0"/>
              <a:t>D1: Demand curve when the rivals don’t match the price change</a:t>
            </a:r>
          </a:p>
        </p:txBody>
      </p:sp>
      <p:sp>
        <p:nvSpPr>
          <p:cNvPr id="9249" name="Line 33"/>
          <p:cNvSpPr>
            <a:spLocks noChangeShapeType="1"/>
          </p:cNvSpPr>
          <p:nvPr/>
        </p:nvSpPr>
        <p:spPr bwMode="auto">
          <a:xfrm flipH="1" flipV="1">
            <a:off x="6858000" y="3124200"/>
            <a:ext cx="838200" cy="0"/>
          </a:xfrm>
          <a:prstGeom prst="line">
            <a:avLst/>
          </a:prstGeom>
          <a:noFill/>
          <a:ln w="127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endParaRPr lang="en-US"/>
          </a:p>
        </p:txBody>
      </p:sp>
      <p:sp>
        <p:nvSpPr>
          <p:cNvPr id="9250" name="Line 34"/>
          <p:cNvSpPr>
            <a:spLocks noChangeShapeType="1"/>
          </p:cNvSpPr>
          <p:nvPr/>
        </p:nvSpPr>
        <p:spPr bwMode="auto">
          <a:xfrm flipH="1">
            <a:off x="7162800" y="3124200"/>
            <a:ext cx="533400" cy="533400"/>
          </a:xfrm>
          <a:prstGeom prst="line">
            <a:avLst/>
          </a:prstGeom>
          <a:noFill/>
          <a:ln w="127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endParaRPr lang="en-US"/>
          </a:p>
        </p:txBody>
      </p:sp>
    </p:spTree>
    <p:extLst>
      <p:ext uri="{BB962C8B-B14F-4D97-AF65-F5344CB8AC3E}">
        <p14:creationId xmlns:p14="http://schemas.microsoft.com/office/powerpoint/2010/main" xmlns="" val="3143722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152400"/>
            <a:ext cx="8699211" cy="914400"/>
          </a:xfrm>
        </p:spPr>
        <p:txBody>
          <a:bodyPr>
            <a:normAutofit/>
          </a:bodyPr>
          <a:lstStyle/>
          <a:p>
            <a:r>
              <a:rPr lang="en-US" dirty="0" err="1" smtClean="0"/>
              <a:t>Sweezy</a:t>
            </a:r>
            <a:r>
              <a:rPr lang="en-US" dirty="0" smtClean="0"/>
              <a:t> </a:t>
            </a:r>
            <a:r>
              <a:rPr lang="en-US" dirty="0"/>
              <a:t>Oligopoly</a:t>
            </a:r>
          </a:p>
        </p:txBody>
      </p:sp>
      <p:sp>
        <p:nvSpPr>
          <p:cNvPr id="3" name="Content Placeholder 2"/>
          <p:cNvSpPr>
            <a:spLocks noGrp="1"/>
          </p:cNvSpPr>
          <p:nvPr>
            <p:ph idx="1"/>
          </p:nvPr>
        </p:nvSpPr>
        <p:spPr>
          <a:xfrm>
            <a:off x="1981201" y="1600200"/>
            <a:ext cx="8458200" cy="5257800"/>
          </a:xfrm>
        </p:spPr>
        <p:txBody>
          <a:bodyPr>
            <a:normAutofit lnSpcReduction="10000"/>
          </a:bodyPr>
          <a:lstStyle/>
          <a:p>
            <a:pPr marL="514350" indent="-457200"/>
            <a:r>
              <a:rPr lang="en-US" dirty="0" smtClean="0"/>
              <a:t>There are few firms in the market serving many consumers.</a:t>
            </a:r>
          </a:p>
          <a:p>
            <a:pPr marL="514350" indent="-457200"/>
            <a:r>
              <a:rPr lang="en-US" dirty="0" smtClean="0"/>
              <a:t>The firms produce differentiated products.</a:t>
            </a:r>
          </a:p>
          <a:p>
            <a:pPr marL="514350" indent="-457200"/>
            <a:r>
              <a:rPr lang="en-US" dirty="0" smtClean="0"/>
              <a:t>Each firm believes its rivals will cut their prices in response to a price reduction but will not raise their prices in response to a price increase. </a:t>
            </a:r>
          </a:p>
          <a:p>
            <a:pPr marL="514350" indent="-457200"/>
            <a:r>
              <a:rPr lang="en-US" dirty="0" smtClean="0"/>
              <a:t>Given this assumption, the demand curve a firm faces in this model is given by the </a:t>
            </a:r>
            <a:r>
              <a:rPr lang="en-US" b="1" dirty="0" smtClean="0">
                <a:solidFill>
                  <a:srgbClr val="0635BA"/>
                </a:solidFill>
              </a:rPr>
              <a:t>blue highlighted demand curve (D) </a:t>
            </a:r>
            <a:r>
              <a:rPr lang="en-US" dirty="0" smtClean="0"/>
              <a:t>in the previous graph. Note that it consists of the relevant portions of the demand curves D1 and D2 – with the upper portion being flatter than the lower portion. The blue demand curve and the corresponding MR curves are shown in the next graph.</a:t>
            </a:r>
          </a:p>
          <a:p>
            <a:pPr marL="514350" indent="-457200"/>
            <a:r>
              <a:rPr lang="en-US" dirty="0" smtClean="0"/>
              <a:t>Barriers to entry exist.</a:t>
            </a:r>
          </a:p>
          <a:p>
            <a:pPr marL="514350" indent="-457200"/>
            <a:endParaRPr lang="en-US" dirty="0"/>
          </a:p>
          <a:p>
            <a:pPr marL="57150" indent="0">
              <a:buNone/>
            </a:pPr>
            <a:endParaRPr lang="en-US" dirty="0" smtClean="0"/>
          </a:p>
        </p:txBody>
      </p:sp>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384194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7364" y="152400"/>
            <a:ext cx="8670636" cy="914400"/>
          </a:xfrm>
        </p:spPr>
        <p:txBody>
          <a:bodyPr>
            <a:noAutofit/>
          </a:bodyPr>
          <a:lstStyle/>
          <a:p>
            <a:r>
              <a:rPr lang="en-US" sz="3200" dirty="0"/>
              <a:t>Sweezy Oligopoly</a:t>
            </a:r>
          </a:p>
        </p:txBody>
      </p:sp>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cxnSp>
        <p:nvCxnSpPr>
          <p:cNvPr id="8" name="Straight Arrow Connector 7"/>
          <p:cNvCxnSpPr/>
          <p:nvPr/>
        </p:nvCxnSpPr>
        <p:spPr>
          <a:xfrm flipV="1">
            <a:off x="3276600" y="1219200"/>
            <a:ext cx="9618" cy="434340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276600" y="5562600"/>
            <a:ext cx="5943600" cy="0"/>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31313" y="5663625"/>
            <a:ext cx="875561" cy="369332"/>
          </a:xfrm>
          <a:prstGeom prst="rect">
            <a:avLst/>
          </a:prstGeom>
          <a:noFill/>
        </p:spPr>
        <p:txBody>
          <a:bodyPr wrap="none" rtlCol="0">
            <a:spAutoFit/>
          </a:bodyPr>
          <a:lstStyle/>
          <a:p>
            <a:r>
              <a:rPr lang="en-US" dirty="0"/>
              <a:t>Output</a:t>
            </a:r>
          </a:p>
        </p:txBody>
      </p:sp>
      <p:sp>
        <p:nvSpPr>
          <p:cNvPr id="13" name="TextBox 12"/>
          <p:cNvSpPr txBox="1"/>
          <p:nvPr/>
        </p:nvSpPr>
        <p:spPr>
          <a:xfrm>
            <a:off x="2627064" y="1143000"/>
            <a:ext cx="662361" cy="369332"/>
          </a:xfrm>
          <a:prstGeom prst="rect">
            <a:avLst/>
          </a:prstGeom>
          <a:noFill/>
        </p:spPr>
        <p:txBody>
          <a:bodyPr wrap="none" rtlCol="0">
            <a:spAutoFit/>
          </a:bodyPr>
          <a:lstStyle/>
          <a:p>
            <a:r>
              <a:rPr lang="en-US" dirty="0"/>
              <a:t>Price</a:t>
            </a:r>
            <a:endParaRPr lang="en-US" sz="1400" dirty="0"/>
          </a:p>
        </p:txBody>
      </p:sp>
      <p:sp>
        <p:nvSpPr>
          <p:cNvPr id="16" name="TextBox 15"/>
          <p:cNvSpPr txBox="1"/>
          <p:nvPr/>
        </p:nvSpPr>
        <p:spPr>
          <a:xfrm>
            <a:off x="3124200" y="5638800"/>
            <a:ext cx="301686" cy="369332"/>
          </a:xfrm>
          <a:prstGeom prst="rect">
            <a:avLst/>
          </a:prstGeom>
          <a:noFill/>
        </p:spPr>
        <p:txBody>
          <a:bodyPr wrap="none" rtlCol="0">
            <a:spAutoFit/>
          </a:bodyPr>
          <a:lstStyle/>
          <a:p>
            <a:r>
              <a:rPr lang="en-US" dirty="0"/>
              <a:t>0</a:t>
            </a:r>
          </a:p>
        </p:txBody>
      </p:sp>
      <p:cxnSp>
        <p:nvCxnSpPr>
          <p:cNvPr id="18" name="Straight Arrow Connector 17"/>
          <p:cNvCxnSpPr/>
          <p:nvPr/>
        </p:nvCxnSpPr>
        <p:spPr>
          <a:xfrm>
            <a:off x="3316811" y="2743200"/>
            <a:ext cx="0" cy="0"/>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75043" y="1676400"/>
            <a:ext cx="4661849" cy="3429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286218" y="1676400"/>
            <a:ext cx="2657382" cy="4147066"/>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39184" y="5791200"/>
            <a:ext cx="585417" cy="369332"/>
          </a:xfrm>
          <a:prstGeom prst="rect">
            <a:avLst/>
          </a:prstGeom>
          <a:noFill/>
        </p:spPr>
        <p:txBody>
          <a:bodyPr wrap="none" rtlCol="0">
            <a:spAutoFit/>
          </a:bodyPr>
          <a:lstStyle/>
          <a:p>
            <a:r>
              <a:rPr lang="en-US" dirty="0"/>
              <a:t>MR</a:t>
            </a:r>
            <a:r>
              <a:rPr lang="en-US" baseline="-25000" dirty="0"/>
              <a:t>2</a:t>
            </a:r>
          </a:p>
        </p:txBody>
      </p:sp>
      <p:sp>
        <p:nvSpPr>
          <p:cNvPr id="39" name="TextBox 38"/>
          <p:cNvSpPr txBox="1"/>
          <p:nvPr/>
        </p:nvSpPr>
        <p:spPr>
          <a:xfrm>
            <a:off x="7960776" y="4953001"/>
            <a:ext cx="458780" cy="369332"/>
          </a:xfrm>
          <a:prstGeom prst="rect">
            <a:avLst/>
          </a:prstGeom>
          <a:noFill/>
        </p:spPr>
        <p:txBody>
          <a:bodyPr wrap="none" rtlCol="0">
            <a:spAutoFit/>
          </a:bodyPr>
          <a:lstStyle/>
          <a:p>
            <a:r>
              <a:rPr lang="en-US" dirty="0" smtClean="0"/>
              <a:t>D2</a:t>
            </a:r>
            <a:endParaRPr lang="en-US" baseline="-25000" dirty="0"/>
          </a:p>
        </p:txBody>
      </p:sp>
      <p:cxnSp>
        <p:nvCxnSpPr>
          <p:cNvPr id="23" name="Straight Connector 22"/>
          <p:cNvCxnSpPr/>
          <p:nvPr/>
        </p:nvCxnSpPr>
        <p:spPr>
          <a:xfrm>
            <a:off x="5259963" y="3124200"/>
            <a:ext cx="0" cy="2438400"/>
          </a:xfrm>
          <a:prstGeom prst="line">
            <a:avLst/>
          </a:prstGeom>
          <a:ln>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286218" y="3124200"/>
            <a:ext cx="1971582" cy="0"/>
          </a:xfrm>
          <a:prstGeom prst="line">
            <a:avLst/>
          </a:prstGeom>
          <a:ln>
            <a:prstDash val="dash"/>
            <a:headEnd type="oval"/>
            <a:tailEnd type="ova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xmlns="" Requires="a14">
          <p:sp>
            <p:nvSpPr>
              <p:cNvPr id="34" name="TextBox 33"/>
              <p:cNvSpPr txBox="1"/>
              <p:nvPr/>
            </p:nvSpPr>
            <p:spPr>
              <a:xfrm>
                <a:off x="4993316" y="5638800"/>
                <a:ext cx="4930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𝑄</m:t>
                          </m:r>
                        </m:e>
                        <m:sub>
                          <m:r>
                            <a:rPr lang="en-US" i="1">
                              <a:latin typeface="Cambria Math"/>
                            </a:rPr>
                            <m:t>0</m:t>
                          </m:r>
                        </m:sub>
                      </m:sSub>
                    </m:oMath>
                  </m:oMathPara>
                </a14:m>
                <a:endParaRPr lang="en-US" dirty="0"/>
              </a:p>
            </p:txBody>
          </p:sp>
        </mc:Choice>
        <mc:Fallback>
          <p:sp>
            <p:nvSpPr>
              <p:cNvPr id="34" name="TextBox 33"/>
              <p:cNvSpPr txBox="1">
                <a:spLocks noRot="1" noChangeAspect="1" noMove="1" noResize="1" noEditPoints="1" noAdjustHandles="1" noChangeArrowheads="1" noChangeShapeType="1" noTextEdit="1"/>
              </p:cNvSpPr>
              <p:nvPr/>
            </p:nvSpPr>
            <p:spPr>
              <a:xfrm>
                <a:off x="4993316" y="5638800"/>
                <a:ext cx="493084" cy="369332"/>
              </a:xfrm>
              <a:prstGeom prst="rect">
                <a:avLst/>
              </a:prstGeom>
              <a:blipFill rotWithShape="0">
                <a:blip r:embed="rId3"/>
                <a:stretch>
                  <a:fillRect b="-81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5" name="TextBox 54"/>
              <p:cNvSpPr txBox="1"/>
              <p:nvPr/>
            </p:nvSpPr>
            <p:spPr>
              <a:xfrm>
                <a:off x="2819400" y="2907268"/>
                <a:ext cx="4627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𝑃</m:t>
                          </m:r>
                        </m:e>
                        <m:sub>
                          <m:r>
                            <a:rPr lang="en-US" i="1">
                              <a:latin typeface="Cambria Math"/>
                            </a:rPr>
                            <m:t>0</m:t>
                          </m:r>
                        </m:sub>
                      </m:sSub>
                    </m:oMath>
                  </m:oMathPara>
                </a14:m>
                <a:endParaRPr lang="en-US" dirty="0"/>
              </a:p>
            </p:txBody>
          </p:sp>
        </mc:Choice>
        <mc:Fallback>
          <p:sp>
            <p:nvSpPr>
              <p:cNvPr id="55" name="TextBox 54"/>
              <p:cNvSpPr txBox="1">
                <a:spLocks noRot="1" noChangeAspect="1" noMove="1" noResize="1" noEditPoints="1" noAdjustHandles="1" noChangeArrowheads="1" noChangeShapeType="1" noTextEdit="1"/>
              </p:cNvSpPr>
              <p:nvPr/>
            </p:nvSpPr>
            <p:spPr>
              <a:xfrm>
                <a:off x="2819400" y="2907268"/>
                <a:ext cx="462754" cy="369332"/>
              </a:xfrm>
              <a:prstGeom prst="rect">
                <a:avLst/>
              </a:prstGeom>
              <a:blipFill rotWithShape="0">
                <a:blip r:embed="rId4"/>
                <a:stretch>
                  <a:fillRect/>
                </a:stretch>
              </a:blipFill>
            </p:spPr>
            <p:txBody>
              <a:bodyPr/>
              <a:lstStyle/>
              <a:p>
                <a:r>
                  <a:rPr lang="en-US">
                    <a:noFill/>
                  </a:rPr>
                  <a:t> </a:t>
                </a:r>
              </a:p>
            </p:txBody>
          </p:sp>
        </mc:Fallback>
      </mc:AlternateContent>
      <p:sp>
        <p:nvSpPr>
          <p:cNvPr id="56" name="TextBox 55"/>
          <p:cNvSpPr txBox="1"/>
          <p:nvPr/>
        </p:nvSpPr>
        <p:spPr>
          <a:xfrm>
            <a:off x="2891919" y="2450068"/>
            <a:ext cx="330540" cy="369332"/>
          </a:xfrm>
          <a:prstGeom prst="rect">
            <a:avLst/>
          </a:prstGeom>
          <a:noFill/>
        </p:spPr>
        <p:txBody>
          <a:bodyPr wrap="none" rtlCol="0">
            <a:spAutoFit/>
          </a:bodyPr>
          <a:lstStyle/>
          <a:p>
            <a:r>
              <a:rPr lang="en-US" dirty="0"/>
              <a:t>A</a:t>
            </a:r>
          </a:p>
        </p:txBody>
      </p:sp>
      <p:sp>
        <p:nvSpPr>
          <p:cNvPr id="57" name="TextBox 56"/>
          <p:cNvSpPr txBox="1"/>
          <p:nvPr/>
        </p:nvSpPr>
        <p:spPr>
          <a:xfrm>
            <a:off x="5105400" y="2678668"/>
            <a:ext cx="320922" cy="369332"/>
          </a:xfrm>
          <a:prstGeom prst="rect">
            <a:avLst/>
          </a:prstGeom>
          <a:noFill/>
        </p:spPr>
        <p:txBody>
          <a:bodyPr wrap="none" rtlCol="0">
            <a:spAutoFit/>
          </a:bodyPr>
          <a:lstStyle/>
          <a:p>
            <a:r>
              <a:rPr lang="en-US" dirty="0"/>
              <a:t>B</a:t>
            </a:r>
          </a:p>
        </p:txBody>
      </p:sp>
      <p:cxnSp>
        <p:nvCxnSpPr>
          <p:cNvPr id="38" name="Straight Connector 37"/>
          <p:cNvCxnSpPr/>
          <p:nvPr/>
        </p:nvCxnSpPr>
        <p:spPr>
          <a:xfrm flipV="1">
            <a:off x="3276601" y="3505201"/>
            <a:ext cx="6009529" cy="190500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9286130" y="3276600"/>
            <a:ext cx="585417" cy="369332"/>
          </a:xfrm>
          <a:prstGeom prst="rect">
            <a:avLst/>
          </a:prstGeom>
          <a:noFill/>
        </p:spPr>
        <p:txBody>
          <a:bodyPr wrap="none" rtlCol="0">
            <a:spAutoFit/>
          </a:bodyPr>
          <a:lstStyle/>
          <a:p>
            <a:r>
              <a:rPr lang="en-US" dirty="0"/>
              <a:t>MC</a:t>
            </a:r>
            <a:r>
              <a:rPr lang="en-US" baseline="-25000" dirty="0"/>
              <a:t>1</a:t>
            </a:r>
          </a:p>
        </p:txBody>
      </p:sp>
      <p:cxnSp>
        <p:nvCxnSpPr>
          <p:cNvPr id="64" name="Straight Connector 63"/>
          <p:cNvCxnSpPr/>
          <p:nvPr/>
        </p:nvCxnSpPr>
        <p:spPr>
          <a:xfrm>
            <a:off x="3252167" y="2674330"/>
            <a:ext cx="5768514" cy="1288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275042" y="2678668"/>
            <a:ext cx="5106958" cy="2274332"/>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8253784" y="4648200"/>
            <a:ext cx="585417" cy="369332"/>
          </a:xfrm>
          <a:prstGeom prst="rect">
            <a:avLst/>
          </a:prstGeom>
          <a:noFill/>
        </p:spPr>
        <p:txBody>
          <a:bodyPr wrap="none" rtlCol="0">
            <a:spAutoFit/>
          </a:bodyPr>
          <a:lstStyle/>
          <a:p>
            <a:r>
              <a:rPr lang="en-US" dirty="0"/>
              <a:t>MR</a:t>
            </a:r>
            <a:r>
              <a:rPr lang="en-US" baseline="-25000" dirty="0"/>
              <a:t>1</a:t>
            </a:r>
          </a:p>
        </p:txBody>
      </p:sp>
      <p:cxnSp>
        <p:nvCxnSpPr>
          <p:cNvPr id="76" name="Straight Connector 75"/>
          <p:cNvCxnSpPr/>
          <p:nvPr/>
        </p:nvCxnSpPr>
        <p:spPr>
          <a:xfrm flipV="1">
            <a:off x="3276601" y="2362200"/>
            <a:ext cx="5782553" cy="180820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9067801" y="2133600"/>
            <a:ext cx="585417" cy="369332"/>
          </a:xfrm>
          <a:prstGeom prst="rect">
            <a:avLst/>
          </a:prstGeom>
          <a:noFill/>
        </p:spPr>
        <p:txBody>
          <a:bodyPr wrap="none" rtlCol="0">
            <a:spAutoFit/>
          </a:bodyPr>
          <a:lstStyle/>
          <a:p>
            <a:r>
              <a:rPr lang="en-US" dirty="0"/>
              <a:t>MC</a:t>
            </a:r>
            <a:r>
              <a:rPr lang="en-US" baseline="-25000" dirty="0"/>
              <a:t>0</a:t>
            </a:r>
          </a:p>
        </p:txBody>
      </p:sp>
      <p:sp>
        <p:nvSpPr>
          <p:cNvPr id="68" name="TextBox 67"/>
          <p:cNvSpPr txBox="1"/>
          <p:nvPr/>
        </p:nvSpPr>
        <p:spPr>
          <a:xfrm>
            <a:off x="8999548" y="3783569"/>
            <a:ext cx="1655304" cy="369332"/>
          </a:xfrm>
          <a:prstGeom prst="rect">
            <a:avLst/>
          </a:prstGeom>
          <a:noFill/>
        </p:spPr>
        <p:txBody>
          <a:bodyPr wrap="square" rtlCol="0">
            <a:spAutoFit/>
          </a:bodyPr>
          <a:lstStyle/>
          <a:p>
            <a:r>
              <a:rPr lang="en-US" dirty="0" smtClean="0"/>
              <a:t>D1</a:t>
            </a:r>
            <a:endParaRPr lang="en-US" baseline="-25000" dirty="0"/>
          </a:p>
        </p:txBody>
      </p:sp>
      <p:sp>
        <p:nvSpPr>
          <p:cNvPr id="102" name="TextBox 101"/>
          <p:cNvSpPr txBox="1"/>
          <p:nvPr/>
        </p:nvSpPr>
        <p:spPr>
          <a:xfrm>
            <a:off x="5867400" y="5574268"/>
            <a:ext cx="301686" cy="369332"/>
          </a:xfrm>
          <a:prstGeom prst="rect">
            <a:avLst/>
          </a:prstGeom>
          <a:noFill/>
        </p:spPr>
        <p:txBody>
          <a:bodyPr wrap="none" rtlCol="0">
            <a:spAutoFit/>
          </a:bodyPr>
          <a:lstStyle/>
          <a:p>
            <a:r>
              <a:rPr lang="en-US" dirty="0"/>
              <a:t>F</a:t>
            </a:r>
          </a:p>
        </p:txBody>
      </p:sp>
      <p:sp>
        <p:nvSpPr>
          <p:cNvPr id="103" name="TextBox 102"/>
          <p:cNvSpPr txBox="1"/>
          <p:nvPr/>
        </p:nvSpPr>
        <p:spPr>
          <a:xfrm>
            <a:off x="5334000" y="4648200"/>
            <a:ext cx="311304" cy="369332"/>
          </a:xfrm>
          <a:prstGeom prst="rect">
            <a:avLst/>
          </a:prstGeom>
          <a:noFill/>
        </p:spPr>
        <p:txBody>
          <a:bodyPr wrap="none" rtlCol="0">
            <a:spAutoFit/>
          </a:bodyPr>
          <a:lstStyle/>
          <a:p>
            <a:r>
              <a:rPr lang="en-US" dirty="0"/>
              <a:t>E</a:t>
            </a:r>
          </a:p>
        </p:txBody>
      </p:sp>
      <p:sp>
        <p:nvSpPr>
          <p:cNvPr id="104" name="TextBox 103"/>
          <p:cNvSpPr txBox="1"/>
          <p:nvPr/>
        </p:nvSpPr>
        <p:spPr>
          <a:xfrm>
            <a:off x="5254502" y="3593068"/>
            <a:ext cx="320922" cy="369332"/>
          </a:xfrm>
          <a:prstGeom prst="rect">
            <a:avLst/>
          </a:prstGeom>
          <a:noFill/>
        </p:spPr>
        <p:txBody>
          <a:bodyPr wrap="none" rtlCol="0">
            <a:spAutoFit/>
          </a:bodyPr>
          <a:lstStyle/>
          <a:p>
            <a:r>
              <a:rPr lang="en-US" dirty="0"/>
              <a:t>C</a:t>
            </a:r>
          </a:p>
        </p:txBody>
      </p:sp>
      <p:cxnSp>
        <p:nvCxnSpPr>
          <p:cNvPr id="106" name="Straight Connector 105"/>
          <p:cNvCxnSpPr/>
          <p:nvPr/>
        </p:nvCxnSpPr>
        <p:spPr>
          <a:xfrm>
            <a:off x="3286218" y="2678668"/>
            <a:ext cx="1971582" cy="902732"/>
          </a:xfrm>
          <a:prstGeom prst="line">
            <a:avLst/>
          </a:prstGeom>
          <a:ln w="28575">
            <a:solidFill>
              <a:srgbClr val="C00000"/>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5257800" y="3581400"/>
            <a:ext cx="0" cy="1251466"/>
          </a:xfrm>
          <a:prstGeom prst="line">
            <a:avLst/>
          </a:prstGeom>
          <a:ln w="28575">
            <a:solidFill>
              <a:srgbClr val="C00000"/>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5257800" y="4800600"/>
            <a:ext cx="609600" cy="914400"/>
          </a:xfrm>
          <a:prstGeom prst="line">
            <a:avLst/>
          </a:prstGeom>
          <a:ln w="28575">
            <a:solidFill>
              <a:srgbClr val="C00000"/>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5662983" y="5017532"/>
            <a:ext cx="506870" cy="369332"/>
          </a:xfrm>
          <a:prstGeom prst="rect">
            <a:avLst/>
          </a:prstGeom>
          <a:noFill/>
        </p:spPr>
        <p:txBody>
          <a:bodyPr wrap="none" rtlCol="0">
            <a:spAutoFit/>
          </a:bodyPr>
          <a:lstStyle/>
          <a:p>
            <a:r>
              <a:rPr lang="en-US" dirty="0">
                <a:solidFill>
                  <a:srgbClr val="C00000"/>
                </a:solidFill>
              </a:rPr>
              <a:t>MR</a:t>
            </a:r>
            <a:endParaRPr lang="en-US" baseline="-25000" dirty="0">
              <a:solidFill>
                <a:srgbClr val="C00000"/>
              </a:solidFill>
            </a:endParaRPr>
          </a:p>
        </p:txBody>
      </p:sp>
      <p:cxnSp>
        <p:nvCxnSpPr>
          <p:cNvPr id="11" name="Straight Connector 10"/>
          <p:cNvCxnSpPr>
            <a:stCxn id="56" idx="3"/>
          </p:cNvCxnSpPr>
          <p:nvPr/>
        </p:nvCxnSpPr>
        <p:spPr>
          <a:xfrm>
            <a:off x="3222460" y="2634734"/>
            <a:ext cx="2041799" cy="489466"/>
          </a:xfrm>
          <a:prstGeom prst="line">
            <a:avLst/>
          </a:prstGeom>
          <a:ln w="38100">
            <a:solidFill>
              <a:srgbClr val="0635BA"/>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5264259" y="3130034"/>
            <a:ext cx="2672633" cy="1975366"/>
          </a:xfrm>
          <a:prstGeom prst="line">
            <a:avLst/>
          </a:prstGeom>
          <a:ln w="38100">
            <a:solidFill>
              <a:srgbClr val="0635BA"/>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05401" y="2133600"/>
            <a:ext cx="1787669" cy="369332"/>
          </a:xfrm>
          <a:prstGeom prst="rect">
            <a:avLst/>
          </a:prstGeom>
          <a:noFill/>
        </p:spPr>
        <p:txBody>
          <a:bodyPr wrap="none" rtlCol="0">
            <a:spAutoFit/>
          </a:bodyPr>
          <a:lstStyle/>
          <a:p>
            <a:r>
              <a:rPr lang="en-US" dirty="0"/>
              <a:t>Sweezy Demand</a:t>
            </a:r>
          </a:p>
        </p:txBody>
      </p:sp>
      <p:cxnSp>
        <p:nvCxnSpPr>
          <p:cNvPr id="26" name="Straight Arrow Connector 25"/>
          <p:cNvCxnSpPr>
            <a:stCxn id="24" idx="2"/>
          </p:cNvCxnSpPr>
          <p:nvPr/>
        </p:nvCxnSpPr>
        <p:spPr>
          <a:xfrm flipH="1">
            <a:off x="4419601" y="2502932"/>
            <a:ext cx="1579635" cy="3604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4" idx="2"/>
          </p:cNvCxnSpPr>
          <p:nvPr/>
        </p:nvCxnSpPr>
        <p:spPr>
          <a:xfrm>
            <a:off x="5999236" y="2502932"/>
            <a:ext cx="401565" cy="14594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4250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100"/>
                                  </p:stCondLst>
                                  <p:childTnLst>
                                    <p:set>
                                      <p:cBhvr>
                                        <p:cTn id="66" dur="1" fill="hold">
                                          <p:stCondLst>
                                            <p:cond delay="0"/>
                                          </p:stCondLst>
                                        </p:cTn>
                                        <p:tgtEl>
                                          <p:spTgt spid="10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1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2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9" grpId="0"/>
      <p:bldP spid="34" grpId="0" animBg="1"/>
      <p:bldP spid="55" grpId="0" animBg="1"/>
      <p:bldP spid="56" grpId="0"/>
      <p:bldP spid="57" grpId="0"/>
      <p:bldP spid="43" grpId="0"/>
      <p:bldP spid="71" grpId="0"/>
      <p:bldP spid="77" grpId="0"/>
      <p:bldP spid="68" grpId="0"/>
      <p:bldP spid="102" grpId="0"/>
      <p:bldP spid="103" grpId="0"/>
      <p:bldP spid="104" grpId="0"/>
      <p:bldP spid="124"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94719"/>
          </a:xfrm>
        </p:spPr>
        <p:txBody>
          <a:bodyPr/>
          <a:lstStyle/>
          <a:p>
            <a:r>
              <a:rPr lang="en-US" dirty="0" smtClean="0"/>
              <a:t>Summary of </a:t>
            </a:r>
            <a:r>
              <a:rPr lang="en-US" dirty="0" err="1" smtClean="0"/>
              <a:t>Sweezy</a:t>
            </a:r>
            <a:r>
              <a:rPr lang="en-US" dirty="0" smtClean="0"/>
              <a:t> Model</a:t>
            </a:r>
            <a:endParaRPr lang="en-US" dirty="0"/>
          </a:p>
        </p:txBody>
      </p:sp>
      <p:sp>
        <p:nvSpPr>
          <p:cNvPr id="3" name="Content Placeholder 2"/>
          <p:cNvSpPr>
            <a:spLocks noGrp="1"/>
          </p:cNvSpPr>
          <p:nvPr>
            <p:ph idx="1"/>
          </p:nvPr>
        </p:nvSpPr>
        <p:spPr>
          <a:xfrm>
            <a:off x="1484310" y="1828801"/>
            <a:ext cx="10018713" cy="4324864"/>
          </a:xfrm>
        </p:spPr>
        <p:txBody>
          <a:bodyPr>
            <a:normAutofit fontScale="92500" lnSpcReduction="10000"/>
          </a:bodyPr>
          <a:lstStyle/>
          <a:p>
            <a:r>
              <a:rPr lang="en-US" dirty="0" smtClean="0"/>
              <a:t>Each firm believes that if it raises its price above the current price P</a:t>
            </a:r>
            <a:r>
              <a:rPr lang="en-US" baseline="-25000" dirty="0" smtClean="0"/>
              <a:t>o ,</a:t>
            </a:r>
            <a:r>
              <a:rPr lang="en-US" dirty="0" smtClean="0"/>
              <a:t> none of the competitors will follow suit, so it will lose most of its sales.</a:t>
            </a:r>
          </a:p>
          <a:p>
            <a:r>
              <a:rPr lang="en-US" dirty="0" smtClean="0"/>
              <a:t>Each firm also believes that if it lowers price, everyone will follow suit, and its sales will expand only to the extent that a lower market price increases market demand.</a:t>
            </a:r>
          </a:p>
          <a:p>
            <a:r>
              <a:rPr lang="en-US" dirty="0" smtClean="0"/>
              <a:t>The MR curve is discontinuous at this price.</a:t>
            </a:r>
          </a:p>
          <a:p>
            <a:r>
              <a:rPr lang="en-US" dirty="0" smtClean="0"/>
              <a:t>If MC increases/decreases in this range, the firm will still produce the same output level and charge the same price. Thus the model describes </a:t>
            </a:r>
            <a:r>
              <a:rPr lang="en-US" b="1" i="1" dirty="0" smtClean="0"/>
              <a:t>Price Rigidity </a:t>
            </a:r>
            <a:r>
              <a:rPr lang="en-US" dirty="0" smtClean="0"/>
              <a:t>– Characteristic of oligopolistic markets by which firms are reluctant to change prices even if costs or demands change.</a:t>
            </a:r>
            <a:r>
              <a:rPr lang="en-US" baseline="-25000" dirty="0" smtClean="0"/>
              <a:t>    </a:t>
            </a:r>
          </a:p>
          <a:p>
            <a:r>
              <a:rPr lang="en-US" dirty="0" smtClean="0"/>
              <a:t>The model however says  nothing about how firms arrived at P</a:t>
            </a:r>
            <a:r>
              <a:rPr lang="en-US" baseline="-25000" dirty="0" smtClean="0"/>
              <a:t>o </a:t>
            </a:r>
            <a:r>
              <a:rPr lang="en-US" dirty="0" smtClean="0"/>
              <a:t> in the first place, and why they didn’t arrive at some different price.</a:t>
            </a:r>
            <a:endParaRPr lang="en-US" dirty="0"/>
          </a:p>
        </p:txBody>
      </p:sp>
    </p:spTree>
    <p:extLst>
      <p:ext uri="{BB962C8B-B14F-4D97-AF65-F5344CB8AC3E}">
        <p14:creationId xmlns:p14="http://schemas.microsoft.com/office/powerpoint/2010/main" xmlns="" val="3230698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694" y="457200"/>
            <a:ext cx="8699211" cy="1066800"/>
          </a:xfrm>
        </p:spPr>
        <p:txBody>
          <a:bodyPr>
            <a:normAutofit fontScale="90000"/>
          </a:bodyPr>
          <a:lstStyle/>
          <a:p>
            <a:r>
              <a:rPr lang="en-US" dirty="0"/>
              <a:t>Comparing Oligopoly </a:t>
            </a:r>
            <a:r>
              <a:rPr lang="en-US" dirty="0" smtClean="0"/>
              <a:t>Outcomes</a:t>
            </a:r>
            <a:br>
              <a:rPr lang="en-US" dirty="0" smtClean="0"/>
            </a:br>
            <a:r>
              <a:rPr lang="en-US" sz="3600" dirty="0" smtClean="0"/>
              <a:t>(Textbook)</a:t>
            </a:r>
            <a:endParaRPr lang="en-US" sz="3600"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981200" y="1143000"/>
                <a:ext cx="8458200" cy="5257800"/>
              </a:xfrm>
            </p:spPr>
            <p:txBody>
              <a:bodyPr>
                <a:normAutofit/>
              </a:bodyPr>
              <a:lstStyle/>
              <a:p>
                <a:r>
                  <a:rPr lang="en-US" dirty="0" smtClean="0"/>
                  <a:t>Consider the following inverse market demand function: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m:t>
                      </m:r>
                      <m:r>
                        <a:rPr lang="en-US" b="0" i="1" smtClean="0">
                          <a:latin typeface="Cambria Math"/>
                        </a:rPr>
                        <m:t>=1,000−</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𝑄</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𝑄</m:t>
                              </m:r>
                            </m:e>
                            <m:sub>
                              <m:r>
                                <a:rPr lang="en-US" b="0" i="1" smtClean="0">
                                  <a:latin typeface="Cambria Math"/>
                                </a:rPr>
                                <m:t>2</m:t>
                              </m:r>
                            </m:sub>
                          </m:sSub>
                        </m:e>
                      </m:d>
                    </m:oMath>
                  </m:oMathPara>
                </a14:m>
                <a:endParaRPr lang="en-US" dirty="0" smtClean="0"/>
              </a:p>
              <a:p>
                <a:pPr marL="341313" indent="0">
                  <a:buNone/>
                </a:pPr>
                <a:r>
                  <a:rPr lang="en-US" dirty="0" smtClean="0"/>
                  <a:t>and the cost function for each firm in this market is identical, and given by</a:t>
                </a:r>
              </a:p>
              <a:p>
                <a:pPr marL="341313"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𝐶</m:t>
                          </m:r>
                        </m:e>
                        <m:sub>
                          <m:r>
                            <a:rPr lang="en-US" b="0" i="1" smtClean="0">
                              <a:latin typeface="Cambria Math"/>
                            </a:rPr>
                            <m:t>𝑖</m:t>
                          </m:r>
                        </m:sub>
                      </m:sSub>
                      <m:d>
                        <m:dPr>
                          <m:ctrlPr>
                            <a:rPr lang="en-US" i="1" smtClean="0">
                              <a:latin typeface="Cambria Math" panose="02040503050406030204" pitchFamily="18" charset="0"/>
                            </a:rPr>
                          </m:ctrlPr>
                        </m:dPr>
                        <m:e>
                          <m:sSub>
                            <m:sSubPr>
                              <m:ctrlPr>
                                <a:rPr lang="en-US" i="1" smtClean="0">
                                  <a:latin typeface="Cambria Math" panose="02040503050406030204" pitchFamily="18" charset="0"/>
                                </a:rPr>
                              </m:ctrlPr>
                            </m:sSubPr>
                            <m:e>
                              <m:r>
                                <a:rPr lang="en-US" b="0" i="1" smtClean="0">
                                  <a:latin typeface="Cambria Math"/>
                                </a:rPr>
                                <m:t>𝑄</m:t>
                              </m:r>
                            </m:e>
                            <m:sub>
                              <m:r>
                                <a:rPr lang="en-US" b="0" i="1" smtClean="0">
                                  <a:latin typeface="Cambria Math"/>
                                </a:rPr>
                                <m:t>𝑖</m:t>
                              </m:r>
                            </m:sub>
                          </m:sSub>
                        </m:e>
                      </m:d>
                      <m:r>
                        <a:rPr lang="en-US" b="0" i="1" smtClean="0">
                          <a:latin typeface="Cambria Math"/>
                        </a:rPr>
                        <m:t>=4</m:t>
                      </m:r>
                      <m:sSub>
                        <m:sSubPr>
                          <m:ctrlPr>
                            <a:rPr lang="en-US" b="0" i="1" smtClean="0">
                              <a:latin typeface="Cambria Math" panose="02040503050406030204" pitchFamily="18" charset="0"/>
                            </a:rPr>
                          </m:ctrlPr>
                        </m:sSubPr>
                        <m:e>
                          <m:r>
                            <a:rPr lang="en-US" b="0" i="1" smtClean="0">
                              <a:latin typeface="Cambria Math"/>
                            </a:rPr>
                            <m:t>𝑄</m:t>
                          </m:r>
                        </m:e>
                        <m:sub>
                          <m:r>
                            <a:rPr lang="en-US" b="0" i="1" smtClean="0">
                              <a:latin typeface="Cambria Math"/>
                            </a:rPr>
                            <m:t>𝑖</m:t>
                          </m:r>
                        </m:sub>
                      </m:sSub>
                    </m:oMath>
                  </m:oMathPara>
                </a14:m>
                <a:endParaRPr lang="en-US" dirty="0" smtClean="0"/>
              </a:p>
              <a:p>
                <a:pPr marL="457200" indent="-457200"/>
                <a:r>
                  <a:rPr lang="en-US" dirty="0" smtClean="0"/>
                  <a:t>Under these condition, the different oligopoly outputs, prices and profits are examined.</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81200" y="1143000"/>
                <a:ext cx="8458200" cy="5257800"/>
              </a:xfrm>
              <a:blipFill rotWithShape="0">
                <a:blip r:embed="rId3"/>
                <a:stretch>
                  <a:fillRect l="-1801"/>
                </a:stretch>
              </a:blipFill>
            </p:spPr>
            <p:txBody>
              <a:bodyPr/>
              <a:lstStyle/>
              <a:p>
                <a:r>
                  <a:rPr lang="en-US">
                    <a:noFill/>
                  </a:rPr>
                  <a:t> </a:t>
                </a:r>
              </a:p>
            </p:txBody>
          </p:sp>
        </mc:Fallback>
      </mc:AlternateContent>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635424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152400"/>
            <a:ext cx="8699211" cy="914400"/>
          </a:xfrm>
        </p:spPr>
        <p:txBody>
          <a:bodyPr>
            <a:normAutofit/>
          </a:bodyPr>
          <a:lstStyle/>
          <a:p>
            <a:r>
              <a:rPr lang="en-US" dirty="0"/>
              <a:t>Comparing Oligopoly: Cournot Outcome</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981200" y="1143000"/>
                <a:ext cx="8458200" cy="5257800"/>
              </a:xfrm>
            </p:spPr>
            <p:txBody>
              <a:bodyPr>
                <a:normAutofit/>
              </a:bodyPr>
              <a:lstStyle/>
              <a:p>
                <a:r>
                  <a:rPr lang="en-US" dirty="0" smtClean="0"/>
                  <a:t>The Cournot oligopoly reaction functions are</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𝑄</m:t>
                          </m:r>
                        </m:e>
                        <m:sub>
                          <m:r>
                            <a:rPr lang="en-US" b="0" i="1" smtClean="0">
                              <a:latin typeface="Cambria Math"/>
                            </a:rPr>
                            <m:t>1</m:t>
                          </m:r>
                        </m:sub>
                      </m:sSub>
                      <m:r>
                        <a:rPr lang="en-US" b="0" i="1" smtClean="0">
                          <a:latin typeface="Cambria Math"/>
                        </a:rPr>
                        <m:t>=498−</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sSub>
                        <m:sSubPr>
                          <m:ctrlPr>
                            <a:rPr lang="en-US" b="0" i="1" smtClean="0">
                              <a:latin typeface="Cambria Math" panose="02040503050406030204" pitchFamily="18" charset="0"/>
                            </a:rPr>
                          </m:ctrlPr>
                        </m:sSubPr>
                        <m:e>
                          <m:r>
                            <a:rPr lang="en-US" b="0" i="1" smtClean="0">
                              <a:latin typeface="Cambria Math"/>
                            </a:rPr>
                            <m:t>𝑄</m:t>
                          </m:r>
                        </m:e>
                        <m:sub>
                          <m:r>
                            <a:rPr lang="en-US" b="0" i="1" smtClean="0">
                              <a:latin typeface="Cambria Math"/>
                            </a:rPr>
                            <m:t>2</m:t>
                          </m:r>
                        </m:sub>
                      </m:sSub>
                    </m:oMath>
                  </m:oMathPara>
                </a14:m>
                <a:endParaRPr lang="en-US"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𝑄</m:t>
                          </m:r>
                        </m:e>
                        <m:sub>
                          <m:r>
                            <a:rPr lang="en-US" b="0" i="1" smtClean="0">
                              <a:latin typeface="Cambria Math"/>
                            </a:rPr>
                            <m:t>2</m:t>
                          </m:r>
                        </m:sub>
                      </m:sSub>
                      <m:r>
                        <a:rPr lang="en-US" i="1">
                          <a:latin typeface="Cambria Math"/>
                        </a:rPr>
                        <m:t>=498−</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sSub>
                        <m:sSubPr>
                          <m:ctrlPr>
                            <a:rPr lang="en-US" i="1" smtClean="0">
                              <a:latin typeface="Cambria Math" panose="02040503050406030204" pitchFamily="18" charset="0"/>
                            </a:rPr>
                          </m:ctrlPr>
                        </m:sSubPr>
                        <m:e>
                          <m:r>
                            <a:rPr lang="en-US" b="0" i="1" smtClean="0">
                              <a:latin typeface="Cambria Math"/>
                            </a:rPr>
                            <m:t>𝑄</m:t>
                          </m:r>
                        </m:e>
                        <m:sub>
                          <m:r>
                            <a:rPr lang="en-US" b="0" i="1" smtClean="0">
                              <a:latin typeface="Cambria Math"/>
                            </a:rPr>
                            <m:t>1</m:t>
                          </m:r>
                        </m:sub>
                      </m:sSub>
                    </m:oMath>
                  </m:oMathPara>
                </a14:m>
                <a:endParaRPr lang="en-US" dirty="0"/>
              </a:p>
              <a:p>
                <a:r>
                  <a:rPr lang="en-US" dirty="0" smtClean="0"/>
                  <a:t>These reaction functions can be solved for the equilibrium output. These quantities can be used to compute price and profit.</a:t>
                </a:r>
              </a:p>
              <a:p>
                <a:pPr lvl="1"/>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𝑄</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𝑄</m:t>
                        </m:r>
                      </m:e>
                      <m:sub>
                        <m:r>
                          <a:rPr lang="en-US" b="0" i="1" smtClean="0">
                            <a:latin typeface="Cambria Math"/>
                          </a:rPr>
                          <m:t>2</m:t>
                        </m:r>
                      </m:sub>
                    </m:sSub>
                    <m:r>
                      <a:rPr lang="en-US" b="0" i="1" smtClean="0">
                        <a:latin typeface="Cambria Math"/>
                      </a:rPr>
                      <m:t>=332</m:t>
                    </m:r>
                  </m:oMath>
                </a14:m>
                <a:endParaRPr lang="en-US" b="0" dirty="0" smtClean="0"/>
              </a:p>
              <a:p>
                <a:pPr lvl="1"/>
                <a14:m>
                  <m:oMath xmlns:m="http://schemas.openxmlformats.org/officeDocument/2006/math">
                    <m:r>
                      <a:rPr lang="en-US" b="0" i="1" smtClean="0">
                        <a:latin typeface="Cambria Math"/>
                      </a:rPr>
                      <m:t>𝑃</m:t>
                    </m:r>
                    <m:r>
                      <a:rPr lang="en-US" b="0" i="1" smtClean="0">
                        <a:latin typeface="Cambria Math"/>
                      </a:rPr>
                      <m:t>=$336</m:t>
                    </m:r>
                  </m:oMath>
                </a14:m>
                <a:endParaRPr lang="en-US" dirty="0" smtClean="0"/>
              </a:p>
              <a:p>
                <a:pPr lvl="1"/>
                <a14:m>
                  <m:oMath xmlns:m="http://schemas.openxmlformats.org/officeDocument/2006/math">
                    <m:sSub>
                      <m:sSubPr>
                        <m:ctrlPr>
                          <a:rPr lang="en-US" i="1" smtClean="0">
                            <a:latin typeface="Cambria Math" panose="02040503050406030204" pitchFamily="18" charset="0"/>
                          </a:rPr>
                        </m:ctrlPr>
                      </m:sSubPr>
                      <m:e>
                        <m:r>
                          <a:rPr lang="en-US" i="1" smtClean="0">
                            <a:latin typeface="Cambria Math"/>
                            <a:ea typeface="Cambria Math"/>
                          </a:rPr>
                          <m:t>𝜋</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ea typeface="Cambria Math"/>
                          </a:rPr>
                          <m:t>𝜋</m:t>
                        </m:r>
                      </m:e>
                      <m:sub>
                        <m:r>
                          <a:rPr lang="en-US" b="0" i="1" smtClean="0">
                            <a:latin typeface="Cambria Math"/>
                          </a:rPr>
                          <m:t>2</m:t>
                        </m:r>
                      </m:sub>
                    </m:sSub>
                    <m:r>
                      <a:rPr lang="en-US" b="0" i="1" smtClean="0">
                        <a:latin typeface="Cambria Math"/>
                      </a:rPr>
                      <m:t>=$110,224</m:t>
                    </m:r>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81200" y="1143000"/>
                <a:ext cx="8458200" cy="5257800"/>
              </a:xfrm>
              <a:blipFill rotWithShape="0">
                <a:blip r:embed="rId3"/>
                <a:stretch>
                  <a:fillRect l="-1801"/>
                </a:stretch>
              </a:blipFill>
            </p:spPr>
            <p:txBody>
              <a:bodyPr/>
              <a:lstStyle/>
              <a:p>
                <a:r>
                  <a:rPr lang="en-US">
                    <a:noFill/>
                  </a:rPr>
                  <a:t> </a:t>
                </a:r>
              </a:p>
            </p:txBody>
          </p:sp>
        </mc:Fallback>
      </mc:AlternateContent>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4064695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152400"/>
            <a:ext cx="8699211" cy="914400"/>
          </a:xfrm>
        </p:spPr>
        <p:txBody>
          <a:bodyPr>
            <a:normAutofit fontScale="90000"/>
          </a:bodyPr>
          <a:lstStyle/>
          <a:p>
            <a:r>
              <a:rPr lang="en-US" dirty="0"/>
              <a:t>Comparing Oligopoly: Stackelberg Outcome</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981200" y="1143000"/>
                <a:ext cx="8458200" cy="5257800"/>
              </a:xfrm>
            </p:spPr>
            <p:txBody>
              <a:bodyPr>
                <a:normAutofit/>
              </a:bodyPr>
              <a:lstStyle/>
              <a:p>
                <a:r>
                  <a:rPr lang="en-US" dirty="0" smtClean="0"/>
                  <a:t>The Stackelberg leader’s output is</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𝑄</m:t>
                          </m:r>
                        </m:e>
                        <m:sub>
                          <m:r>
                            <a:rPr lang="en-US" b="0" i="1" smtClean="0">
                              <a:latin typeface="Cambria Math"/>
                            </a:rPr>
                            <m:t>𝑙𝑒𝑎𝑑𝑒𝑟</m:t>
                          </m:r>
                        </m:sub>
                      </m:sSub>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1,000+4−2</m:t>
                          </m:r>
                          <m:r>
                            <a:rPr lang="en-US" b="0" i="1" smtClean="0">
                              <a:latin typeface="Cambria Math"/>
                              <a:ea typeface="Cambria Math"/>
                            </a:rPr>
                            <m:t>×4</m:t>
                          </m:r>
                        </m:num>
                        <m:den>
                          <m:r>
                            <a:rPr lang="en-US" b="0" i="1" smtClean="0">
                              <a:latin typeface="Cambria Math"/>
                            </a:rPr>
                            <m:t>2</m:t>
                          </m:r>
                          <m:r>
                            <a:rPr lang="en-US" b="0" i="1" smtClean="0">
                              <a:latin typeface="Cambria Math"/>
                              <a:ea typeface="Cambria Math"/>
                            </a:rPr>
                            <m:t>×1</m:t>
                          </m:r>
                        </m:den>
                      </m:f>
                      <m:r>
                        <a:rPr lang="en-US" b="0" i="1" smtClean="0">
                          <a:latin typeface="Cambria Math"/>
                        </a:rPr>
                        <m:t>=498</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𝑄</m:t>
                          </m:r>
                        </m:e>
                        <m:sub>
                          <m:r>
                            <a:rPr lang="en-US" b="0" i="1" smtClean="0">
                              <a:latin typeface="Cambria Math"/>
                            </a:rPr>
                            <m:t>𝑓𝑜𝑙𝑙𝑜𝑤𝑒𝑟</m:t>
                          </m:r>
                        </m:sub>
                      </m:sSub>
                      <m:r>
                        <a:rPr lang="en-US" i="1">
                          <a:latin typeface="Cambria Math"/>
                        </a:rPr>
                        <m:t>=498−</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r>
                        <a:rPr lang="en-US" i="1" smtClean="0">
                          <a:latin typeface="Cambria Math"/>
                          <a:ea typeface="Cambria Math"/>
                        </a:rPr>
                        <m:t>×</m:t>
                      </m:r>
                      <m:r>
                        <a:rPr lang="en-US" b="0" i="1" smtClean="0">
                          <a:latin typeface="Cambria Math"/>
                          <a:ea typeface="Cambria Math"/>
                        </a:rPr>
                        <m:t>498=249</m:t>
                      </m:r>
                    </m:oMath>
                  </m:oMathPara>
                </a14:m>
                <a:endParaRPr lang="en-US" dirty="0"/>
              </a:p>
              <a:p>
                <a:pPr marL="342900" lvl="1" indent="-342900">
                  <a:buFont typeface="Arial" pitchFamily="34" charset="0"/>
                  <a:buChar char="•"/>
                </a:pPr>
                <a:r>
                  <a:rPr lang="en-US" dirty="0" smtClean="0"/>
                  <a:t>The market price is: </a:t>
                </a:r>
                <a14:m>
                  <m:oMath xmlns:m="http://schemas.openxmlformats.org/officeDocument/2006/math">
                    <m:r>
                      <a:rPr lang="en-US" i="1">
                        <a:latin typeface="Cambria Math"/>
                      </a:rPr>
                      <m:t>𝑃</m:t>
                    </m:r>
                    <m:r>
                      <a:rPr lang="en-US" i="1">
                        <a:latin typeface="Cambria Math"/>
                      </a:rPr>
                      <m:t>=1,000−498−249=$253</m:t>
                    </m:r>
                  </m:oMath>
                </a14:m>
                <a:endParaRPr lang="en-US" dirty="0" smtClean="0"/>
              </a:p>
              <a:p>
                <a:pPr marL="342900" lvl="1" indent="-342900">
                  <a:buFont typeface="Arial" pitchFamily="34" charset="0"/>
                  <a:buChar char="•"/>
                </a:pPr>
                <a14:m>
                  <m:oMath xmlns:m="http://schemas.openxmlformats.org/officeDocument/2006/math">
                    <m:sSub>
                      <m:sSubPr>
                        <m:ctrlPr>
                          <a:rPr lang="en-US" i="1">
                            <a:latin typeface="Cambria Math" panose="02040503050406030204" pitchFamily="18" charset="0"/>
                          </a:rPr>
                        </m:ctrlPr>
                      </m:sSubPr>
                      <m:e>
                        <m:r>
                          <a:rPr lang="en-US" i="1">
                            <a:latin typeface="Cambria Math"/>
                            <a:ea typeface="Cambria Math"/>
                          </a:rPr>
                          <m:t>𝜋</m:t>
                        </m:r>
                      </m:e>
                      <m:sub>
                        <m:r>
                          <a:rPr lang="en-US" b="0" i="1" smtClean="0">
                            <a:latin typeface="Cambria Math"/>
                          </a:rPr>
                          <m:t>𝑙𝑒𝑎𝑑𝑒𝑟</m:t>
                        </m:r>
                      </m:sub>
                    </m:sSub>
                    <m:r>
                      <a:rPr lang="en-US" b="0" i="1" smtClean="0">
                        <a:latin typeface="Cambria Math"/>
                      </a:rPr>
                      <m:t>=$124,002</m:t>
                    </m:r>
                  </m:oMath>
                </a14:m>
                <a:endParaRPr lang="en-US" dirty="0" smtClean="0"/>
              </a:p>
              <a:p>
                <a14:m>
                  <m:oMath xmlns:m="http://schemas.openxmlformats.org/officeDocument/2006/math">
                    <m:sSub>
                      <m:sSubPr>
                        <m:ctrlPr>
                          <a:rPr lang="en-US" sz="2800" i="1">
                            <a:latin typeface="Cambria Math" panose="02040503050406030204" pitchFamily="18" charset="0"/>
                          </a:rPr>
                        </m:ctrlPr>
                      </m:sSubPr>
                      <m:e>
                        <m:r>
                          <a:rPr lang="en-US" sz="2800" i="1">
                            <a:latin typeface="Cambria Math"/>
                            <a:ea typeface="Cambria Math"/>
                          </a:rPr>
                          <m:t>𝜋</m:t>
                        </m:r>
                      </m:e>
                      <m:sub>
                        <m:r>
                          <a:rPr lang="en-US" sz="2800" i="1">
                            <a:latin typeface="Cambria Math"/>
                          </a:rPr>
                          <m:t>𝑓𝑜𝑙𝑙𝑜𝑤𝑒𝑟</m:t>
                        </m:r>
                      </m:sub>
                    </m:sSub>
                    <m:r>
                      <a:rPr lang="en-US" sz="2800" i="1">
                        <a:latin typeface="Cambria Math"/>
                      </a:rPr>
                      <m:t>=$62,001</m:t>
                    </m:r>
                  </m:oMath>
                </a14:m>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81200" y="1143000"/>
                <a:ext cx="8458200" cy="5257800"/>
              </a:xfrm>
              <a:blipFill rotWithShape="0">
                <a:blip r:embed="rId3"/>
                <a:stretch>
                  <a:fillRect l="-1801"/>
                </a:stretch>
              </a:blipFill>
            </p:spPr>
            <p:txBody>
              <a:bodyPr/>
              <a:lstStyle/>
              <a:p>
                <a:r>
                  <a:rPr lang="en-US">
                    <a:noFill/>
                  </a:rPr>
                  <a:t> </a:t>
                </a:r>
              </a:p>
            </p:txBody>
          </p:sp>
        </mc:Fallback>
      </mc:AlternateContent>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1166006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152400"/>
            <a:ext cx="8699211" cy="914400"/>
          </a:xfrm>
        </p:spPr>
        <p:txBody>
          <a:bodyPr>
            <a:normAutofit fontScale="90000"/>
          </a:bodyPr>
          <a:lstStyle/>
          <a:p>
            <a:r>
              <a:rPr lang="en-US" dirty="0"/>
              <a:t>Comparing Oligopoly: Bertrand Outcome</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981200" y="1143000"/>
                <a:ext cx="8458200" cy="5257800"/>
              </a:xfrm>
            </p:spPr>
            <p:txBody>
              <a:bodyPr>
                <a:normAutofit/>
              </a:bodyPr>
              <a:lstStyle/>
              <a:p>
                <a:r>
                  <a:rPr lang="en-US" dirty="0" smtClean="0"/>
                  <a:t>Since </a:t>
                </a:r>
                <a14:m>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𝑀𝐶</m:t>
                    </m:r>
                  </m:oMath>
                </a14:m>
                <a:r>
                  <a:rPr lang="en-US" dirty="0" smtClean="0"/>
                  <a:t>, </a:t>
                </a:r>
                <a14:m>
                  <m:oMath xmlns:m="http://schemas.openxmlformats.org/officeDocument/2006/math">
                    <m:r>
                      <a:rPr lang="en-US" b="0" i="1" smtClean="0">
                        <a:latin typeface="Cambria Math"/>
                      </a:rPr>
                      <m:t>𝑃</m:t>
                    </m:r>
                    <m:r>
                      <a:rPr lang="en-US" b="0" i="1" smtClean="0">
                        <a:latin typeface="Cambria Math"/>
                      </a:rPr>
                      <m:t>=$4</m:t>
                    </m:r>
                  </m:oMath>
                </a14:m>
                <a:r>
                  <a:rPr lang="en-US" dirty="0" smtClean="0"/>
                  <a:t>.</a:t>
                </a:r>
                <a:endParaRPr lang="en-US" dirty="0"/>
              </a:p>
              <a:p>
                <a:pPr marL="342900" lvl="1" indent="-342900">
                  <a:buFont typeface="Arial" pitchFamily="34" charset="0"/>
                  <a:buChar char="•"/>
                </a:pPr>
                <a:r>
                  <a:rPr lang="en-US" sz="3200" dirty="0"/>
                  <a:t>Total output is found by: </a:t>
                </a:r>
                <a14:m>
                  <m:oMath xmlns:m="http://schemas.openxmlformats.org/officeDocument/2006/math">
                    <m:r>
                      <a:rPr lang="en-US" sz="3200" i="1">
                        <a:latin typeface="Cambria Math"/>
                      </a:rPr>
                      <m:t>$4=1,000−</m:t>
                    </m:r>
                    <m:r>
                      <a:rPr lang="en-US" sz="3200" i="1">
                        <a:latin typeface="Cambria Math"/>
                      </a:rPr>
                      <m:t>𝑄</m:t>
                    </m:r>
                  </m:oMath>
                </a14:m>
                <a:endParaRPr lang="en-US" sz="3200" dirty="0"/>
              </a:p>
              <a:p>
                <a:pPr marL="919163" lvl="1" indent="-515938"/>
                <a:r>
                  <a:rPr lang="en-US" dirty="0"/>
                  <a:t>Solving yields: </a:t>
                </a:r>
                <a14:m>
                  <m:oMath xmlns:m="http://schemas.openxmlformats.org/officeDocument/2006/math">
                    <m:r>
                      <a:rPr lang="en-US">
                        <a:latin typeface="Cambria Math"/>
                      </a:rPr>
                      <m:t>𝑄</m:t>
                    </m:r>
                    <m:r>
                      <a:rPr lang="en-US">
                        <a:latin typeface="Cambria Math"/>
                      </a:rPr>
                      <m:t>=996</m:t>
                    </m:r>
                  </m:oMath>
                </a14:m>
                <a:endParaRPr lang="en-US" dirty="0"/>
              </a:p>
              <a:p>
                <a:pPr marL="919163" lvl="1" indent="-515938"/>
                <a:r>
                  <a:rPr lang="en-US" dirty="0"/>
                  <a:t>Given symmetric firms, each firm gets half the market, or 498 units.</a:t>
                </a:r>
              </a:p>
              <a:p>
                <a:pPr marL="919163" lvl="1" indent="-515938"/>
                <a14:m>
                  <m:oMath xmlns:m="http://schemas.openxmlformats.org/officeDocument/2006/math">
                    <m:sSub>
                      <m:sSubPr>
                        <m:ctrlPr>
                          <a:rPr lang="en-US" i="1">
                            <a:latin typeface="Cambria Math" panose="02040503050406030204" pitchFamily="18" charset="0"/>
                          </a:rPr>
                        </m:ctrlPr>
                      </m:sSubPr>
                      <m:e>
                        <m:r>
                          <a:rPr lang="en-US" i="1">
                            <a:latin typeface="Cambria Math"/>
                            <a:ea typeface="Cambria Math"/>
                          </a:rPr>
                          <m:t>𝜋</m:t>
                        </m:r>
                      </m:e>
                      <m:sub>
                        <m:r>
                          <a:rPr lang="en-US" b="0" i="1" smtClean="0">
                            <a:latin typeface="Cambria Math"/>
                          </a:rPr>
                          <m:t>1</m:t>
                        </m:r>
                      </m:sub>
                    </m:sSub>
                    <m:r>
                      <a:rPr lang="en-US" b="0" i="1" smtClean="0">
                        <a:latin typeface="Cambria Math"/>
                      </a:rPr>
                      <m:t>=</m:t>
                    </m:r>
                    <m:sSub>
                      <m:sSubPr>
                        <m:ctrlPr>
                          <a:rPr lang="en-US" i="1">
                            <a:latin typeface="Cambria Math" panose="02040503050406030204" pitchFamily="18" charset="0"/>
                          </a:rPr>
                        </m:ctrlPr>
                      </m:sSubPr>
                      <m:e>
                        <m:r>
                          <a:rPr lang="en-US" i="1">
                            <a:latin typeface="Cambria Math"/>
                            <a:ea typeface="Cambria Math"/>
                          </a:rPr>
                          <m:t>𝜋</m:t>
                        </m:r>
                      </m:e>
                      <m:sub>
                        <m:r>
                          <a:rPr lang="en-US" b="0" i="1" smtClean="0">
                            <a:latin typeface="Cambria Math"/>
                          </a:rPr>
                          <m:t>2</m:t>
                        </m:r>
                      </m:sub>
                    </m:sSub>
                    <m:r>
                      <a:rPr lang="en-US" b="0" i="1" smtClean="0">
                        <a:latin typeface="Cambria Math"/>
                      </a:rPr>
                      <m:t>=$0</m:t>
                    </m:r>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81200" y="1143000"/>
                <a:ext cx="8458200" cy="5257800"/>
              </a:xfrm>
              <a:blipFill rotWithShape="0">
                <a:blip r:embed="rId3"/>
                <a:stretch>
                  <a:fillRect l="-2882"/>
                </a:stretch>
              </a:blipFill>
            </p:spPr>
            <p:txBody>
              <a:bodyPr/>
              <a:lstStyle/>
              <a:p>
                <a:r>
                  <a:rPr lang="en-US">
                    <a:noFill/>
                  </a:rPr>
                  <a:t> </a:t>
                </a:r>
              </a:p>
            </p:txBody>
          </p:sp>
        </mc:Fallback>
      </mc:AlternateContent>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379104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02957"/>
          </a:xfrm>
        </p:spPr>
        <p:txBody>
          <a:bodyPr/>
          <a:lstStyle/>
          <a:p>
            <a:r>
              <a:rPr lang="en-US" dirty="0" smtClean="0"/>
              <a:t>Background</a:t>
            </a:r>
            <a:endParaRPr lang="en-US" dirty="0"/>
          </a:p>
        </p:txBody>
      </p:sp>
      <p:sp>
        <p:nvSpPr>
          <p:cNvPr id="3" name="Content Placeholder 2"/>
          <p:cNvSpPr>
            <a:spLocks noGrp="1"/>
          </p:cNvSpPr>
          <p:nvPr>
            <p:ph idx="1"/>
          </p:nvPr>
        </p:nvSpPr>
        <p:spPr>
          <a:xfrm>
            <a:off x="1410169" y="1828800"/>
            <a:ext cx="10018713" cy="4184821"/>
          </a:xfrm>
        </p:spPr>
        <p:txBody>
          <a:bodyPr/>
          <a:lstStyle/>
          <a:p>
            <a:r>
              <a:rPr lang="en-US" dirty="0" smtClean="0"/>
              <a:t>Earlier, we focused on perfect competition and monopoly, the polar cases of market structure.</a:t>
            </a:r>
          </a:p>
          <a:p>
            <a:r>
              <a:rPr lang="en-US" dirty="0" smtClean="0"/>
              <a:t>However, many markets occupy positions between these extremes – they are dominated by neither a single firm nor many firms.</a:t>
            </a:r>
          </a:p>
          <a:p>
            <a:r>
              <a:rPr lang="en-US" dirty="0" smtClean="0"/>
              <a:t>Oligopoly is the general category describing markets or industries that consist of a small number of firms. </a:t>
            </a:r>
          </a:p>
          <a:p>
            <a:r>
              <a:rPr lang="en-US" dirty="0" smtClean="0"/>
              <a:t>This is a complex market structure – there is no single model that captures the many implications of firm behavior within oligopoly.</a:t>
            </a:r>
            <a:endParaRPr lang="en-US" dirty="0"/>
          </a:p>
        </p:txBody>
      </p:sp>
    </p:spTree>
    <p:extLst>
      <p:ext uri="{BB962C8B-B14F-4D97-AF65-F5344CB8AC3E}">
        <p14:creationId xmlns:p14="http://schemas.microsoft.com/office/powerpoint/2010/main" xmlns="" val="108131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152400"/>
            <a:ext cx="8699211" cy="914400"/>
          </a:xfrm>
        </p:spPr>
        <p:txBody>
          <a:bodyPr>
            <a:normAutofit fontScale="90000"/>
          </a:bodyPr>
          <a:lstStyle/>
          <a:p>
            <a:r>
              <a:rPr lang="en-US" dirty="0"/>
              <a:t>Comparing Oligopoly: Collusion Outcome</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1981200" y="1143000"/>
                <a:ext cx="8458200" cy="5257800"/>
              </a:xfrm>
            </p:spPr>
            <p:txBody>
              <a:bodyPr>
                <a:normAutofit/>
              </a:bodyPr>
              <a:lstStyle/>
              <a:p>
                <a:pPr marL="463550" indent="-463550"/>
                <a:r>
                  <a:rPr lang="en-US" dirty="0" smtClean="0"/>
                  <a:t>Since the output associated with collusion is the same as monopoly output, the inverse market demand function implies that monopoly marginal revenue function is:</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𝑀𝑅</m:t>
                      </m:r>
                      <m:r>
                        <a:rPr lang="en-US" b="0" i="1" smtClean="0">
                          <a:latin typeface="Cambria Math"/>
                        </a:rPr>
                        <m:t>=1,000−2</m:t>
                      </m:r>
                      <m:r>
                        <a:rPr lang="en-US" b="0" i="1" smtClean="0">
                          <a:latin typeface="Cambria Math"/>
                        </a:rPr>
                        <m:t>𝑄</m:t>
                      </m:r>
                    </m:oMath>
                  </m:oMathPara>
                </a14:m>
                <a:endParaRPr lang="en-US" dirty="0"/>
              </a:p>
              <a:p>
                <a:pPr marL="463550" lvl="1" indent="-463550">
                  <a:buFont typeface="Arial" pitchFamily="34" charset="0"/>
                  <a:buChar char="•"/>
                </a:pPr>
                <a:r>
                  <a:rPr lang="en-US" sz="3200" dirty="0"/>
                  <a:t>Setting marginal revenue equal to marginal cost yields:</a:t>
                </a:r>
              </a:p>
              <a:p>
                <a:pPr marL="0" lvl="1" indent="0">
                  <a:buNone/>
                </a:pPr>
                <a14:m>
                  <m:oMathPara xmlns:m="http://schemas.openxmlformats.org/officeDocument/2006/math">
                    <m:oMathParaPr>
                      <m:jc m:val="centerGroup"/>
                    </m:oMathParaPr>
                    <m:oMath xmlns:m="http://schemas.openxmlformats.org/officeDocument/2006/math">
                      <m:r>
                        <a:rPr lang="en-US" sz="3200" i="1">
                          <a:latin typeface="Cambria Math"/>
                        </a:rPr>
                        <m:t>1,000−2</m:t>
                      </m:r>
                      <m:r>
                        <a:rPr lang="en-US" sz="3200" i="1">
                          <a:latin typeface="Cambria Math"/>
                        </a:rPr>
                        <m:t>𝑄</m:t>
                      </m:r>
                      <m:r>
                        <a:rPr lang="en-US" sz="3200">
                          <a:latin typeface="Cambria Math"/>
                        </a:rPr>
                        <m:t>=4</m:t>
                      </m:r>
                    </m:oMath>
                  </m:oMathPara>
                </a14:m>
                <a:endParaRPr lang="en-US" sz="3200" dirty="0"/>
              </a:p>
              <a:p>
                <a:pPr marL="865188" lvl="1" indent="-400050"/>
                <a:r>
                  <a:rPr lang="en-US" dirty="0" smtClean="0"/>
                  <a:t>Solving this: </a:t>
                </a:r>
                <a14:m>
                  <m:oMath xmlns:m="http://schemas.openxmlformats.org/officeDocument/2006/math">
                    <m:r>
                      <a:rPr lang="en-US" b="0" i="1" smtClean="0">
                        <a:latin typeface="Cambria Math"/>
                      </a:rPr>
                      <m:t>𝑄</m:t>
                    </m:r>
                    <m:r>
                      <a:rPr lang="en-US" b="0" i="1" smtClean="0">
                        <a:latin typeface="Cambria Math"/>
                      </a:rPr>
                      <m:t>=498</m:t>
                    </m:r>
                  </m:oMath>
                </a14:m>
                <a:r>
                  <a:rPr lang="en-US" dirty="0" smtClean="0"/>
                  <a:t> units. Each firm will produce half of these units.</a:t>
                </a:r>
              </a:p>
              <a:p>
                <a:pPr marL="465138" indent="-400050"/>
                <a:r>
                  <a:rPr lang="en-US" dirty="0" smtClean="0"/>
                  <a:t>Price is: </a:t>
                </a:r>
                <a14:m>
                  <m:oMath xmlns:m="http://schemas.openxmlformats.org/officeDocument/2006/math">
                    <m:r>
                      <a:rPr lang="en-US" i="1" dirty="0">
                        <a:latin typeface="Cambria Math"/>
                      </a:rPr>
                      <m:t>𝑃</m:t>
                    </m:r>
                    <m:r>
                      <a:rPr lang="en-US" b="0" i="0" smtClean="0">
                        <a:latin typeface="Cambria Math"/>
                      </a:rPr>
                      <m:t>=</m:t>
                    </m:r>
                    <m:r>
                      <a:rPr lang="en-US" i="1">
                        <a:latin typeface="Cambria Math"/>
                      </a:rPr>
                      <m:t>1,000−</m:t>
                    </m:r>
                    <m:r>
                      <a:rPr lang="en-US" b="0" i="1" smtClean="0">
                        <a:latin typeface="Cambria Math"/>
                      </a:rPr>
                      <m:t>498=$502</m:t>
                    </m:r>
                  </m:oMath>
                </a14:m>
                <a:endParaRPr lang="en-US" dirty="0" smtClean="0"/>
              </a:p>
              <a:p>
                <a:pPr marL="465138" indent="-400050"/>
                <a:r>
                  <a:rPr lang="en-US" dirty="0" smtClean="0"/>
                  <a:t>Each firm earns profits of </a:t>
                </a:r>
                <a14:m>
                  <m:oMath xmlns:m="http://schemas.openxmlformats.org/officeDocument/2006/math">
                    <m:r>
                      <a:rPr lang="en-US" b="0" i="1" smtClean="0">
                        <a:latin typeface="Cambria Math"/>
                      </a:rPr>
                      <m:t>$124,002</m:t>
                    </m:r>
                  </m:oMath>
                </a14:m>
                <a:r>
                  <a:rPr lang="en-US" dirty="0" smtClean="0"/>
                  <a: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81200" y="1143000"/>
                <a:ext cx="8458200" cy="5257800"/>
              </a:xfrm>
              <a:blipFill rotWithShape="0">
                <a:blip r:embed="rId3"/>
                <a:stretch>
                  <a:fillRect l="-2882"/>
                </a:stretch>
              </a:blipFill>
            </p:spPr>
            <p:txBody>
              <a:bodyPr/>
              <a:lstStyle/>
              <a:p>
                <a:r>
                  <a:rPr lang="en-US">
                    <a:noFill/>
                  </a:rPr>
                  <a:t> </a:t>
                </a:r>
              </a:p>
            </p:txBody>
          </p:sp>
        </mc:Fallback>
      </mc:AlternateContent>
      <p:sp>
        <p:nvSpPr>
          <p:cNvPr id="4" name="Title 1"/>
          <p:cNvSpPr txBox="1">
            <a:spLocks/>
          </p:cNvSpPr>
          <p:nvPr/>
        </p:nvSpPr>
        <p:spPr>
          <a:xfrm>
            <a:off x="4724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90387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95865"/>
          </a:xfrm>
        </p:spPr>
        <p:txBody>
          <a:bodyPr/>
          <a:lstStyle/>
          <a:p>
            <a:r>
              <a:rPr lang="en-US" dirty="0" smtClean="0"/>
              <a:t>Competitive Strategy</a:t>
            </a:r>
            <a:endParaRPr lang="en-US" dirty="0"/>
          </a:p>
        </p:txBody>
      </p:sp>
      <p:sp>
        <p:nvSpPr>
          <p:cNvPr id="3" name="Content Placeholder 2"/>
          <p:cNvSpPr>
            <a:spLocks noGrp="1"/>
          </p:cNvSpPr>
          <p:nvPr>
            <p:ph idx="1"/>
          </p:nvPr>
        </p:nvSpPr>
        <p:spPr>
          <a:xfrm>
            <a:off x="1484310" y="1985319"/>
            <a:ext cx="10018713" cy="4316627"/>
          </a:xfrm>
        </p:spPr>
        <p:txBody>
          <a:bodyPr>
            <a:normAutofit fontScale="92500" lnSpcReduction="10000"/>
          </a:bodyPr>
          <a:lstStyle/>
          <a:p>
            <a:r>
              <a:rPr lang="en-US" dirty="0" smtClean="0"/>
              <a:t>A firm within an oligopoly faces the following basic question: How can it determine a profit-maximizing course of action when it competes against an identifiable number of competitors similar to itself?</a:t>
            </a:r>
          </a:p>
          <a:p>
            <a:r>
              <a:rPr lang="en-US" dirty="0" smtClean="0"/>
              <a:t>Competitive strategy finds its most important applications within oligopoly settings. </a:t>
            </a:r>
          </a:p>
          <a:p>
            <a:r>
              <a:rPr lang="en-US" dirty="0" smtClean="0"/>
              <a:t>Think about pure monopoly – there are no competitors to worry about!</a:t>
            </a:r>
          </a:p>
          <a:p>
            <a:r>
              <a:rPr lang="en-US" dirty="0" smtClean="0"/>
              <a:t>What happens in pure competition? An individual firm’s competitive options are strictly limited. Industry price and output are set by supply and demand, and the firm will earn a zero profit in the long run!</a:t>
            </a:r>
          </a:p>
          <a:p>
            <a:r>
              <a:rPr lang="en-US" dirty="0" smtClean="0"/>
              <a:t>In contrast, in oligopoly, a firm’s management must anticipate a range of competitor actions and be prepared to respond accordingly.</a:t>
            </a:r>
            <a:endParaRPr lang="en-US" dirty="0"/>
          </a:p>
        </p:txBody>
      </p:sp>
    </p:spTree>
    <p:extLst>
      <p:ext uri="{BB962C8B-B14F-4D97-AF65-F5344CB8AC3E}">
        <p14:creationId xmlns:p14="http://schemas.microsoft.com/office/powerpoint/2010/main" xmlns="" val="280819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02957"/>
          </a:xfrm>
        </p:spPr>
        <p:txBody>
          <a:bodyPr/>
          <a:lstStyle/>
          <a:p>
            <a:r>
              <a:rPr lang="en-US" dirty="0" smtClean="0"/>
              <a:t>Strategic Thinking</a:t>
            </a:r>
            <a:endParaRPr lang="en-US" dirty="0"/>
          </a:p>
        </p:txBody>
      </p:sp>
      <p:sp>
        <p:nvSpPr>
          <p:cNvPr id="3" name="Content Placeholder 2"/>
          <p:cNvSpPr>
            <a:spLocks noGrp="1"/>
          </p:cNvSpPr>
          <p:nvPr>
            <p:ph idx="1"/>
          </p:nvPr>
        </p:nvSpPr>
        <p:spPr>
          <a:xfrm>
            <a:off x="1484310" y="1985319"/>
            <a:ext cx="10018713" cy="4308389"/>
          </a:xfrm>
        </p:spPr>
        <p:txBody>
          <a:bodyPr>
            <a:normAutofit lnSpcReduction="10000"/>
          </a:bodyPr>
          <a:lstStyle/>
          <a:p>
            <a:r>
              <a:rPr lang="en-US" dirty="0" smtClean="0"/>
              <a:t>A firm’s profit depends not only on the firm’s own actions but also on the actions of competitors. </a:t>
            </a:r>
          </a:p>
          <a:p>
            <a:r>
              <a:rPr lang="en-US" dirty="0" smtClean="0"/>
              <a:t>Thus, to determine its own optimal action, the firm must correctly anticipate the actions and reactions of its rivals. </a:t>
            </a:r>
          </a:p>
          <a:p>
            <a:r>
              <a:rPr lang="en-US" dirty="0" smtClean="0"/>
              <a:t>So, what is expected of a manager in this setting?</a:t>
            </a:r>
          </a:p>
          <a:p>
            <a:r>
              <a:rPr lang="en-US" dirty="0" smtClean="0"/>
              <a:t>A manager must look at the competitive situation not only from his or her own point of view but also from rivals’ perspectives. </a:t>
            </a:r>
          </a:p>
          <a:p>
            <a:r>
              <a:rPr lang="en-US" dirty="0" smtClean="0"/>
              <a:t>The manager should put himself or herself in the competitor’s place to analyze what that person’s optimal decision might be. </a:t>
            </a:r>
          </a:p>
          <a:p>
            <a:r>
              <a:rPr lang="en-US" b="1" i="1" dirty="0" smtClean="0"/>
              <a:t>This approach is called interactive or strategic thinking.</a:t>
            </a:r>
            <a:endParaRPr lang="en-US" b="1" i="1" dirty="0"/>
          </a:p>
        </p:txBody>
      </p:sp>
    </p:spTree>
    <p:extLst>
      <p:ext uri="{BB962C8B-B14F-4D97-AF65-F5344CB8AC3E}">
        <p14:creationId xmlns:p14="http://schemas.microsoft.com/office/powerpoint/2010/main" xmlns="" val="181610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An oligopoly is a market dominated by a small number of firms, whose actions directly affect one another’s profits. </a:t>
            </a:r>
          </a:p>
          <a:p>
            <a:r>
              <a:rPr lang="en-US" dirty="0" smtClean="0"/>
              <a:t>In this sense, the fates of oligopoly firms are </a:t>
            </a:r>
            <a:r>
              <a:rPr lang="en-US" b="1" i="1" dirty="0" smtClean="0"/>
              <a:t>interdependent</a:t>
            </a:r>
            <a:r>
              <a:rPr lang="en-US" dirty="0" smtClean="0"/>
              <a:t>.</a:t>
            </a:r>
            <a:endParaRPr lang="en-US" dirty="0"/>
          </a:p>
        </p:txBody>
      </p:sp>
    </p:spTree>
    <p:extLst>
      <p:ext uri="{BB962C8B-B14F-4D97-AF65-F5344CB8AC3E}">
        <p14:creationId xmlns:p14="http://schemas.microsoft.com/office/powerpoint/2010/main" xmlns="" val="182514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75951"/>
          </a:xfrm>
        </p:spPr>
        <p:txBody>
          <a:bodyPr/>
          <a:lstStyle/>
          <a:p>
            <a:r>
              <a:rPr lang="en-US" dirty="0" smtClean="0"/>
              <a:t>Examples</a:t>
            </a:r>
            <a:endParaRPr lang="en-US" dirty="0"/>
          </a:p>
        </p:txBody>
      </p:sp>
      <p:sp>
        <p:nvSpPr>
          <p:cNvPr id="3" name="Content Placeholder 2"/>
          <p:cNvSpPr>
            <a:spLocks noGrp="1"/>
          </p:cNvSpPr>
          <p:nvPr>
            <p:ph idx="1"/>
          </p:nvPr>
        </p:nvSpPr>
        <p:spPr>
          <a:xfrm>
            <a:off x="1484310" y="2075935"/>
            <a:ext cx="10018713" cy="3715265"/>
          </a:xfrm>
        </p:spPr>
        <p:txBody>
          <a:bodyPr/>
          <a:lstStyle/>
          <a:p>
            <a:r>
              <a:rPr lang="en-US" dirty="0" smtClean="0"/>
              <a:t>Consider these examples of rival firms whose sales, and consequently profits, are interdependent.</a:t>
            </a:r>
          </a:p>
          <a:p>
            <a:r>
              <a:rPr lang="en-US" dirty="0" smtClean="0"/>
              <a:t>American Airlines might be debating whether to reduce fares on all its European flights this summer. The reductions could substantially increase its profitable vacation-travel business. But if Delta, United, and other large overseas carriers match the reductions, a costly fare war could result, causing losses for all!</a:t>
            </a:r>
          </a:p>
          <a:p>
            <a:pPr marL="0" indent="0">
              <a:buNone/>
            </a:pPr>
            <a:endParaRPr lang="en-US" dirty="0"/>
          </a:p>
        </p:txBody>
      </p:sp>
    </p:spTree>
    <p:extLst>
      <p:ext uri="{BB962C8B-B14F-4D97-AF65-F5344CB8AC3E}">
        <p14:creationId xmlns:p14="http://schemas.microsoft.com/office/powerpoint/2010/main" xmlns="" val="338798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8937" y="1260390"/>
            <a:ext cx="10018713" cy="3937686"/>
          </a:xfrm>
        </p:spPr>
        <p:txBody>
          <a:bodyPr/>
          <a:lstStyle/>
          <a:p>
            <a:r>
              <a:rPr lang="en-US" dirty="0" smtClean="0"/>
              <a:t>Coca-Cola may be preparing an expensive new advertising campaign. Its advertising agency says the new campaign should be extremely effective. But how will Pepsi react? Will it respond with an even more expensive adverting campaign of its own, or will it continue as is? Pepsi’s response will have a huge effect on the profitability of Coca-Cola’s decision.</a:t>
            </a:r>
          </a:p>
          <a:p>
            <a:r>
              <a:rPr lang="en-US" dirty="0" smtClean="0"/>
              <a:t>Joe’s Pizza Express, a successful local restaurant in the downtown, wants to open a new restaurant in a recently developed suburban area. Will Pizza Hut or Domino’s also come into the new suburb, which, for the next several years, will not be large enough to support more than one pizza place? And then Joe could lose a lot of money. </a:t>
            </a:r>
            <a:endParaRPr lang="en-US" dirty="0"/>
          </a:p>
        </p:txBody>
      </p:sp>
    </p:spTree>
    <p:extLst>
      <p:ext uri="{BB962C8B-B14F-4D97-AF65-F5344CB8AC3E}">
        <p14:creationId xmlns:p14="http://schemas.microsoft.com/office/powerpoint/2010/main" xmlns="" val="213514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12341"/>
          </a:xfrm>
        </p:spPr>
        <p:txBody>
          <a:bodyPr/>
          <a:lstStyle/>
          <a:p>
            <a:r>
              <a:rPr lang="en-US" dirty="0" err="1" smtClean="0"/>
              <a:t>Cournot</a:t>
            </a:r>
            <a:r>
              <a:rPr lang="en-US" dirty="0" smtClean="0"/>
              <a:t> Quantity Competition</a:t>
            </a:r>
            <a:endParaRPr lang="en-US" dirty="0"/>
          </a:p>
        </p:txBody>
      </p:sp>
      <p:sp>
        <p:nvSpPr>
          <p:cNvPr id="3" name="Content Placeholder 2"/>
          <p:cNvSpPr>
            <a:spLocks noGrp="1"/>
          </p:cNvSpPr>
          <p:nvPr>
            <p:ph idx="1"/>
          </p:nvPr>
        </p:nvSpPr>
        <p:spPr>
          <a:xfrm>
            <a:off x="1484310" y="1746423"/>
            <a:ext cx="10018713" cy="4044778"/>
          </a:xfrm>
        </p:spPr>
        <p:txBody>
          <a:bodyPr>
            <a:normAutofit fontScale="92500"/>
          </a:bodyPr>
          <a:lstStyle/>
          <a:p>
            <a:r>
              <a:rPr lang="en-US" dirty="0" smtClean="0"/>
              <a:t>One of the first models of oligopoly markets was developed by Augustin </a:t>
            </a:r>
            <a:r>
              <a:rPr lang="en-US" dirty="0" err="1" smtClean="0"/>
              <a:t>Cournot</a:t>
            </a:r>
            <a:r>
              <a:rPr lang="en-US" dirty="0" smtClean="0"/>
              <a:t> in 1835. </a:t>
            </a:r>
          </a:p>
          <a:p>
            <a:r>
              <a:rPr lang="en-US" dirty="0" err="1" smtClean="0"/>
              <a:t>Cournot</a:t>
            </a:r>
            <a:r>
              <a:rPr lang="en-US" dirty="0" smtClean="0"/>
              <a:t> initially considered a market in which there were only two firms.</a:t>
            </a:r>
          </a:p>
          <a:p>
            <a:r>
              <a:rPr lang="en-US" dirty="0" smtClean="0"/>
              <a:t>Example: These might be producers of DRAM chips: Hynix (firm 1) and Micron (firm 2).</a:t>
            </a:r>
          </a:p>
          <a:p>
            <a:r>
              <a:rPr lang="en-US" dirty="0" smtClean="0"/>
              <a:t>These firms produce identical goods, so that they are forced to charge the same price. </a:t>
            </a:r>
          </a:p>
          <a:p>
            <a:r>
              <a:rPr lang="en-US" dirty="0" smtClean="0"/>
              <a:t>Each firm’s strategic choice is the amount they choose to produce: Q1 and Q2. </a:t>
            </a:r>
          </a:p>
          <a:p>
            <a:r>
              <a:rPr lang="en-US" dirty="0" smtClean="0"/>
              <a:t>The market price is that which enables both firms to sell all their output. </a:t>
            </a:r>
            <a:endParaRPr lang="en-US" dirty="0"/>
          </a:p>
        </p:txBody>
      </p:sp>
    </p:spTree>
    <p:extLst>
      <p:ext uri="{BB962C8B-B14F-4D97-AF65-F5344CB8AC3E}">
        <p14:creationId xmlns:p14="http://schemas.microsoft.com/office/powerpoint/2010/main" xmlns="" val="3309208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13486"/>
          </a:xfrm>
        </p:spPr>
        <p:txBody>
          <a:bodyPr/>
          <a:lstStyle/>
          <a:p>
            <a:r>
              <a:rPr lang="en-US" dirty="0" smtClean="0"/>
              <a:t>Case Study of </a:t>
            </a:r>
            <a:r>
              <a:rPr lang="en-US" dirty="0" err="1" smtClean="0"/>
              <a:t>Cournot</a:t>
            </a:r>
            <a:r>
              <a:rPr lang="en-US" dirty="0" smtClean="0"/>
              <a:t> Model</a:t>
            </a:r>
            <a:endParaRPr lang="en-US" dirty="0"/>
          </a:p>
        </p:txBody>
      </p:sp>
      <p:sp>
        <p:nvSpPr>
          <p:cNvPr id="3" name="Content Placeholder 2"/>
          <p:cNvSpPr>
            <a:spLocks noGrp="1"/>
          </p:cNvSpPr>
          <p:nvPr>
            <p:ph idx="1"/>
          </p:nvPr>
        </p:nvSpPr>
        <p:spPr>
          <a:xfrm>
            <a:off x="1484310" y="1754659"/>
            <a:ext cx="10018713" cy="4036541"/>
          </a:xfrm>
        </p:spPr>
        <p:txBody>
          <a:bodyPr>
            <a:normAutofit fontScale="92500" lnSpcReduction="20000"/>
          </a:bodyPr>
          <a:lstStyle/>
          <a:p>
            <a:r>
              <a:rPr lang="en-US" dirty="0" smtClean="0"/>
              <a:t>Michael Porter and Michael Spence’s case study of the corn wet milling industry is a real world illustration of the </a:t>
            </a:r>
            <a:r>
              <a:rPr lang="en-US" dirty="0" err="1" smtClean="0"/>
              <a:t>Cournot</a:t>
            </a:r>
            <a:r>
              <a:rPr lang="en-US" dirty="0" smtClean="0"/>
              <a:t> model.</a:t>
            </a:r>
          </a:p>
          <a:p>
            <a:r>
              <a:rPr lang="en-US" dirty="0" smtClean="0"/>
              <a:t>Firms in the corn wet milling industry convert corn into cornstarch and corn syrup. </a:t>
            </a:r>
          </a:p>
          <a:p>
            <a:r>
              <a:rPr lang="en-US" dirty="0" smtClean="0"/>
              <a:t>The corn syrup industry was a fairly stable oligopoly until the 1960s, when several firms entered the market.</a:t>
            </a:r>
          </a:p>
          <a:p>
            <a:r>
              <a:rPr lang="en-US" dirty="0" smtClean="0"/>
              <a:t>The new competitors and new capacity disrupted the old equilibrium and drove prices downward.</a:t>
            </a:r>
          </a:p>
          <a:p>
            <a:r>
              <a:rPr lang="en-US" dirty="0" smtClean="0"/>
              <a:t>By the early 1970s, competitive stability returned to the industry as capacity utilization rates and prices rose.</a:t>
            </a:r>
          </a:p>
          <a:p>
            <a:r>
              <a:rPr lang="en-US" dirty="0" smtClean="0"/>
              <a:t>In 1972, a major development hit the industry: the production of high-fructose corn syrup (HFCS) became commercially viable.</a:t>
            </a:r>
            <a:endParaRPr lang="en-US" dirty="0"/>
          </a:p>
        </p:txBody>
      </p:sp>
    </p:spTree>
    <p:extLst>
      <p:ext uri="{BB962C8B-B14F-4D97-AF65-F5344CB8AC3E}">
        <p14:creationId xmlns:p14="http://schemas.microsoft.com/office/powerpoint/2010/main" xmlns="" val="222404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335</TotalTime>
  <Words>1484</Words>
  <Application>Microsoft Office PowerPoint</Application>
  <PresentationFormat>Custom</PresentationFormat>
  <Paragraphs>118</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Parallax</vt:lpstr>
      <vt:lpstr>Notes for Chapter 9</vt:lpstr>
      <vt:lpstr>Background</vt:lpstr>
      <vt:lpstr>Competitive Strategy</vt:lpstr>
      <vt:lpstr>Strategic Thinking</vt:lpstr>
      <vt:lpstr>Definition</vt:lpstr>
      <vt:lpstr>Examples</vt:lpstr>
      <vt:lpstr>Slide 7</vt:lpstr>
      <vt:lpstr>Cournot Quantity Competition</vt:lpstr>
      <vt:lpstr>Case Study of Cournot Model</vt:lpstr>
      <vt:lpstr>Slide 10</vt:lpstr>
      <vt:lpstr>Slide 11</vt:lpstr>
      <vt:lpstr>Slide 12</vt:lpstr>
      <vt:lpstr>Sweezy Oligopoly</vt:lpstr>
      <vt:lpstr>Sweezy Oligopoly</vt:lpstr>
      <vt:lpstr>Summary of Sweezy Model</vt:lpstr>
      <vt:lpstr>Comparing Oligopoly Outcomes (Textbook)</vt:lpstr>
      <vt:lpstr>Comparing Oligopoly: Cournot Outcome</vt:lpstr>
      <vt:lpstr>Comparing Oligopoly: Stackelberg Outcome</vt:lpstr>
      <vt:lpstr>Comparing Oligopoly: Bertrand Outcome</vt:lpstr>
      <vt:lpstr>Comparing Oligopoly: Collusion Outcome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Chapter 9</dc:title>
  <dc:creator>Erick K Jnr</dc:creator>
  <cp:lastModifiedBy>Erick K Jnr</cp:lastModifiedBy>
  <cp:revision>1</cp:revision>
  <dcterms:created xsi:type="dcterms:W3CDTF">2014-11-13T03:34:38Z</dcterms:created>
  <dcterms:modified xsi:type="dcterms:W3CDTF">2018-05-29T04:29:52Z</dcterms:modified>
</cp:coreProperties>
</file>