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8" r:id="rId3"/>
    <p:sldId id="259" r:id="rId4"/>
    <p:sldId id="260" r:id="rId5"/>
    <p:sldId id="257" r:id="rId6"/>
    <p:sldId id="261" r:id="rId7"/>
    <p:sldId id="262" r:id="rId8"/>
    <p:sldId id="276" r:id="rId9"/>
    <p:sldId id="263" r:id="rId10"/>
    <p:sldId id="264" r:id="rId11"/>
    <p:sldId id="266" r:id="rId12"/>
    <p:sldId id="269" r:id="rId13"/>
    <p:sldId id="267" r:id="rId14"/>
    <p:sldId id="268"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660"/>
  </p:normalViewPr>
  <p:slideViewPr>
    <p:cSldViewPr>
      <p:cViewPr varScale="1">
        <p:scale>
          <a:sx n="68" d="100"/>
          <a:sy n="68" d="100"/>
        </p:scale>
        <p:origin x="-90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1E08A-81C3-4DB9-B87B-30B4501FC4D5}" type="datetimeFigureOut">
              <a:rPr lang="en-US" smtClean="0"/>
              <a:pPr/>
              <a:t>5/29/2018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4FF11-AE4B-4E6C-930B-2314332CF923}" type="slidenum">
              <a:rPr lang="en-US" smtClean="0"/>
              <a:pPr/>
              <a:t>‹#›</a:t>
            </a:fld>
            <a:endParaRPr lang="en-US"/>
          </a:p>
        </p:txBody>
      </p:sp>
    </p:spTree>
    <p:extLst>
      <p:ext uri="{BB962C8B-B14F-4D97-AF65-F5344CB8AC3E}">
        <p14:creationId xmlns:p14="http://schemas.microsoft.com/office/powerpoint/2010/main" xmlns="" val="404293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11</a:t>
            </a:fld>
            <a:endParaRPr lang="en-US"/>
          </a:p>
        </p:txBody>
      </p:sp>
    </p:spTree>
    <p:extLst>
      <p:ext uri="{BB962C8B-B14F-4D97-AF65-F5344CB8AC3E}">
        <p14:creationId xmlns:p14="http://schemas.microsoft.com/office/powerpoint/2010/main" xmlns="" val="2586482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20</a:t>
            </a:fld>
            <a:endParaRPr lang="en-US"/>
          </a:p>
        </p:txBody>
      </p:sp>
    </p:spTree>
    <p:extLst>
      <p:ext uri="{BB962C8B-B14F-4D97-AF65-F5344CB8AC3E}">
        <p14:creationId xmlns:p14="http://schemas.microsoft.com/office/powerpoint/2010/main" xmlns="" val="39558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12</a:t>
            </a:fld>
            <a:endParaRPr lang="en-US"/>
          </a:p>
        </p:txBody>
      </p:sp>
    </p:spTree>
    <p:extLst>
      <p:ext uri="{BB962C8B-B14F-4D97-AF65-F5344CB8AC3E}">
        <p14:creationId xmlns:p14="http://schemas.microsoft.com/office/powerpoint/2010/main" xmlns="" val="386515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13</a:t>
            </a:fld>
            <a:endParaRPr lang="en-US"/>
          </a:p>
        </p:txBody>
      </p:sp>
    </p:spTree>
    <p:extLst>
      <p:ext uri="{BB962C8B-B14F-4D97-AF65-F5344CB8AC3E}">
        <p14:creationId xmlns:p14="http://schemas.microsoft.com/office/powerpoint/2010/main" xmlns="" val="3015211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14</a:t>
            </a:fld>
            <a:endParaRPr lang="en-US"/>
          </a:p>
        </p:txBody>
      </p:sp>
    </p:spTree>
    <p:extLst>
      <p:ext uri="{BB962C8B-B14F-4D97-AF65-F5344CB8AC3E}">
        <p14:creationId xmlns:p14="http://schemas.microsoft.com/office/powerpoint/2010/main" xmlns="" val="4070136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15</a:t>
            </a:fld>
            <a:endParaRPr lang="en-US"/>
          </a:p>
        </p:txBody>
      </p:sp>
    </p:spTree>
    <p:extLst>
      <p:ext uri="{BB962C8B-B14F-4D97-AF65-F5344CB8AC3E}">
        <p14:creationId xmlns:p14="http://schemas.microsoft.com/office/powerpoint/2010/main" xmlns="" val="27980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16</a:t>
            </a:fld>
            <a:endParaRPr lang="en-US"/>
          </a:p>
        </p:txBody>
      </p:sp>
    </p:spTree>
    <p:extLst>
      <p:ext uri="{BB962C8B-B14F-4D97-AF65-F5344CB8AC3E}">
        <p14:creationId xmlns:p14="http://schemas.microsoft.com/office/powerpoint/2010/main" xmlns="" val="376672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17</a:t>
            </a:fld>
            <a:endParaRPr lang="en-US"/>
          </a:p>
        </p:txBody>
      </p:sp>
    </p:spTree>
    <p:extLst>
      <p:ext uri="{BB962C8B-B14F-4D97-AF65-F5344CB8AC3E}">
        <p14:creationId xmlns:p14="http://schemas.microsoft.com/office/powerpoint/2010/main" xmlns="" val="182442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18</a:t>
            </a:fld>
            <a:endParaRPr lang="en-US"/>
          </a:p>
        </p:txBody>
      </p:sp>
    </p:spTree>
    <p:extLst>
      <p:ext uri="{BB962C8B-B14F-4D97-AF65-F5344CB8AC3E}">
        <p14:creationId xmlns:p14="http://schemas.microsoft.com/office/powerpoint/2010/main" xmlns="" val="1604537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85FEC-695D-485D-8AA5-9EC1FB0BD506}" type="slidenum">
              <a:rPr lang="en-US" smtClean="0"/>
              <a:pPr/>
              <a:t>19</a:t>
            </a:fld>
            <a:endParaRPr lang="en-US"/>
          </a:p>
        </p:txBody>
      </p:sp>
    </p:spTree>
    <p:extLst>
      <p:ext uri="{BB962C8B-B14F-4D97-AF65-F5344CB8AC3E}">
        <p14:creationId xmlns:p14="http://schemas.microsoft.com/office/powerpoint/2010/main" xmlns="" val="3218214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267BE6BC-D283-4B98-8668-DB8583E09D6A}"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xmlns="" val="2475928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8222FF-9337-4460-92C8-98F5DE805AA3}" type="datetimeFigureOut">
              <a:rPr lang="en-US" smtClean="0"/>
              <a:pPr/>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53600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272975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2344983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2581088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1807372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1085469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4048484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79224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424544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8222FF-9337-4460-92C8-98F5DE805AA3}" type="datetimeFigureOut">
              <a:rPr lang="en-US" smtClean="0"/>
              <a:pPr/>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360987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8222FF-9337-4460-92C8-98F5DE805AA3}" type="datetimeFigureOut">
              <a:rPr lang="en-US" smtClean="0"/>
              <a:pPr/>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130019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8222FF-9337-4460-92C8-98F5DE805AA3}" type="datetimeFigureOut">
              <a:rPr lang="en-US" smtClean="0"/>
              <a:pPr/>
              <a:t>5/29/2018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220558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8222FF-9337-4460-92C8-98F5DE805AA3}" type="datetimeFigureOut">
              <a:rPr lang="en-US" smtClean="0"/>
              <a:pPr/>
              <a:t>5/29/2018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7704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222FF-9337-4460-92C8-98F5DE805AA3}" type="datetimeFigureOut">
              <a:rPr lang="en-US" smtClean="0"/>
              <a:pPr/>
              <a:t>5/29/2018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74836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8222FF-9337-4460-92C8-98F5DE805AA3}" type="datetimeFigureOut">
              <a:rPr lang="en-US" smtClean="0"/>
              <a:pPr/>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169753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8222FF-9337-4460-92C8-98F5DE805AA3}" type="datetimeFigureOut">
              <a:rPr lang="en-US" smtClean="0"/>
              <a:pPr/>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368490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8222FF-9337-4460-92C8-98F5DE805AA3}" type="datetimeFigureOut">
              <a:rPr lang="en-US" smtClean="0"/>
              <a:pPr/>
              <a:t>5/29/2018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7BE6BC-D283-4B98-8668-DB8583E09D6A}" type="slidenum">
              <a:rPr lang="en-US" smtClean="0"/>
              <a:pPr/>
              <a:t>‹#›</a:t>
            </a:fld>
            <a:endParaRPr lang="en-US"/>
          </a:p>
        </p:txBody>
      </p:sp>
    </p:spTree>
    <p:extLst>
      <p:ext uri="{BB962C8B-B14F-4D97-AF65-F5344CB8AC3E}">
        <p14:creationId xmlns:p14="http://schemas.microsoft.com/office/powerpoint/2010/main" xmlns="" val="32356862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ensus.gov/eos/www/naics/index.html" TargetMode="External"/><Relationship Id="rId2" Type="http://schemas.openxmlformats.org/officeDocument/2006/relationships/hyperlink" Target="http://www.census.gov/eos/www/naic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ensus.gov/cgi-bin/sssd/naics/naicsrch?chart_code=44&amp;search=2012%20NAICS%20Sea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actfinder.census.gov/faces/tableservices/jsf/pages/productview.xhtml?pid=ECN_2007_US_44SSSZ6&amp;prodType=table" TargetMode="External"/><Relationship Id="rId2" Type="http://schemas.openxmlformats.org/officeDocument/2006/relationships/hyperlink" Target="http://www.census.gov/econ/concentration.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justice.gov/atr/public/merger-enforcemen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Notes for Chapter 7</a:t>
            </a:r>
          </a:p>
        </p:txBody>
      </p:sp>
      <p:sp>
        <p:nvSpPr>
          <p:cNvPr id="3" name="Subtitle 2"/>
          <p:cNvSpPr>
            <a:spLocks noGrp="1"/>
          </p:cNvSpPr>
          <p:nvPr>
            <p:ph type="subTitle" idx="1"/>
          </p:nvPr>
        </p:nvSpPr>
        <p:spPr>
          <a:xfrm>
            <a:off x="2209800" y="4402666"/>
            <a:ext cx="6477001" cy="1364531"/>
          </a:xfrm>
        </p:spPr>
        <p:txBody>
          <a:bodyPr/>
          <a:lstStyle/>
          <a:p>
            <a:r>
              <a:rPr lang="en-US" dirty="0"/>
              <a:t>(Supplemental to the written notes (if any) provided in class)</a:t>
            </a:r>
          </a:p>
          <a:p>
            <a:r>
              <a:rPr lang="en-US" dirty="0"/>
              <a:t>(Do </a:t>
            </a:r>
            <a:r>
              <a:rPr lang="en-US" b="1" dirty="0"/>
              <a:t>not </a:t>
            </a:r>
            <a:r>
              <a:rPr lang="en-US" dirty="0"/>
              <a:t>distribute)</a:t>
            </a:r>
          </a:p>
        </p:txBody>
      </p:sp>
    </p:spTree>
    <p:extLst>
      <p:ext uri="{BB962C8B-B14F-4D97-AF65-F5344CB8AC3E}">
        <p14:creationId xmlns:p14="http://schemas.microsoft.com/office/powerpoint/2010/main" xmlns="" val="144579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7704667" cy="4114800"/>
          </a:xfrm>
        </p:spPr>
        <p:txBody>
          <a:bodyPr/>
          <a:lstStyle/>
          <a:p>
            <a:r>
              <a:rPr lang="en-US" dirty="0"/>
              <a:t>But overtime, Starbucks got surrounded by rivals offering competing coffee products.</a:t>
            </a:r>
          </a:p>
          <a:p>
            <a:r>
              <a:rPr lang="en-US" dirty="0"/>
              <a:t>Companies like Second Cup, Dunkin Donuts and even McDonald’s, attracted by the economic profits in specialty coffees started affecting Starbucks’ market power and profitability (the profits fell drastically during the recession time). </a:t>
            </a:r>
          </a:p>
          <a:p>
            <a:r>
              <a:rPr lang="en-US" dirty="0"/>
              <a:t>Starbucks was unable to prevent new firms from entering its profitable niche.</a:t>
            </a:r>
          </a:p>
        </p:txBody>
      </p:sp>
    </p:spTree>
    <p:extLst>
      <p:ext uri="{BB962C8B-B14F-4D97-AF65-F5344CB8AC3E}">
        <p14:creationId xmlns:p14="http://schemas.microsoft.com/office/powerpoint/2010/main" xmlns="" val="115690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304800"/>
            <a:ext cx="8670636" cy="685800"/>
          </a:xfrm>
        </p:spPr>
        <p:txBody>
          <a:bodyPr>
            <a:normAutofit fontScale="90000"/>
          </a:bodyPr>
          <a:lstStyle/>
          <a:p>
            <a:r>
              <a:rPr lang="en-US" dirty="0"/>
              <a:t>Rothschild Index</a:t>
            </a:r>
            <a:endParaRPr lang="en-US" sz="4000" dirty="0"/>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graphicFrame>
        <p:nvGraphicFramePr>
          <p:cNvPr id="10" name="Table 9"/>
          <p:cNvGraphicFramePr>
            <a:graphicFrameLocks noGrp="1"/>
          </p:cNvGraphicFramePr>
          <p:nvPr>
            <p:extLst/>
          </p:nvPr>
        </p:nvGraphicFramePr>
        <p:xfrm>
          <a:off x="990600" y="1747520"/>
          <a:ext cx="7239001" cy="351028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xmlns="" val="20000"/>
                    </a:ext>
                  </a:extLst>
                </a:gridCol>
                <a:gridCol w="2133600">
                  <a:extLst>
                    <a:ext uri="{9D8B030D-6E8A-4147-A177-3AD203B41FA5}">
                      <a16:colId xmlns:a16="http://schemas.microsoft.com/office/drawing/2014/main" xmlns="" val="20001"/>
                    </a:ext>
                  </a:extLst>
                </a:gridCol>
                <a:gridCol w="2254513">
                  <a:extLst>
                    <a:ext uri="{9D8B030D-6E8A-4147-A177-3AD203B41FA5}">
                      <a16:colId xmlns:a16="http://schemas.microsoft.com/office/drawing/2014/main" xmlns="" val="20002"/>
                    </a:ext>
                  </a:extLst>
                </a:gridCol>
                <a:gridCol w="1555488">
                  <a:extLst>
                    <a:ext uri="{9D8B030D-6E8A-4147-A177-3AD203B41FA5}">
                      <a16:colId xmlns:a16="http://schemas.microsoft.com/office/drawing/2014/main" xmlns="" val="20003"/>
                    </a:ext>
                  </a:extLst>
                </a:gridCol>
              </a:tblGrid>
              <a:tr h="370840">
                <a:tc>
                  <a:txBody>
                    <a:bodyPr/>
                    <a:lstStyle/>
                    <a:p>
                      <a:r>
                        <a:rPr lang="en-US" dirty="0"/>
                        <a:t>Industry</a:t>
                      </a:r>
                    </a:p>
                  </a:txBody>
                  <a:tcPr/>
                </a:tc>
                <a:tc>
                  <a:txBody>
                    <a:bodyPr/>
                    <a:lstStyle/>
                    <a:p>
                      <a:r>
                        <a:rPr lang="en-US" dirty="0"/>
                        <a:t>Own</a:t>
                      </a:r>
                      <a:r>
                        <a:rPr lang="en-US" baseline="0" dirty="0"/>
                        <a:t> Price Elasticity of Market Demand</a:t>
                      </a:r>
                      <a:endParaRPr lang="en-US" dirty="0"/>
                    </a:p>
                  </a:txBody>
                  <a:tcPr/>
                </a:tc>
                <a:tc>
                  <a:txBody>
                    <a:bodyPr/>
                    <a:lstStyle/>
                    <a:p>
                      <a:r>
                        <a:rPr lang="en-US" dirty="0"/>
                        <a:t>Own Price Elasticity</a:t>
                      </a:r>
                      <a:r>
                        <a:rPr lang="en-US" baseline="0" dirty="0"/>
                        <a:t> of Demand for Representative Firm</a:t>
                      </a:r>
                      <a:endParaRPr lang="en-US" dirty="0"/>
                    </a:p>
                  </a:txBody>
                  <a:tcPr/>
                </a:tc>
                <a:tc>
                  <a:txBody>
                    <a:bodyPr/>
                    <a:lstStyle/>
                    <a:p>
                      <a:r>
                        <a:rPr lang="en-US" dirty="0"/>
                        <a:t>Rothschild</a:t>
                      </a:r>
                      <a:r>
                        <a:rPr lang="en-US" baseline="0" dirty="0"/>
                        <a:t> Index</a:t>
                      </a:r>
                      <a:endParaRPr lang="en-US" dirty="0"/>
                    </a:p>
                  </a:txBody>
                  <a:tcPr/>
                </a:tc>
                <a:extLst>
                  <a:ext uri="{0D108BD9-81ED-4DB2-BD59-A6C34878D82A}">
                    <a16:rowId xmlns:a16="http://schemas.microsoft.com/office/drawing/2014/main" xmlns="" val="10000"/>
                  </a:ext>
                </a:extLst>
              </a:tr>
              <a:tr h="370840">
                <a:tc>
                  <a:txBody>
                    <a:bodyPr/>
                    <a:lstStyle/>
                    <a:p>
                      <a:r>
                        <a:rPr lang="en-US" dirty="0"/>
                        <a:t>Food</a:t>
                      </a:r>
                    </a:p>
                  </a:txBody>
                  <a:tcPr/>
                </a:tc>
                <a:tc>
                  <a:txBody>
                    <a:bodyPr/>
                    <a:lstStyle/>
                    <a:p>
                      <a:pPr algn="ctr"/>
                      <a:r>
                        <a:rPr lang="en-US" dirty="0"/>
                        <a:t>-1.0</a:t>
                      </a:r>
                    </a:p>
                  </a:txBody>
                  <a:tcPr/>
                </a:tc>
                <a:tc>
                  <a:txBody>
                    <a:bodyPr/>
                    <a:lstStyle/>
                    <a:p>
                      <a:pPr algn="ctr"/>
                      <a:r>
                        <a:rPr lang="en-US" dirty="0"/>
                        <a:t>-3.8</a:t>
                      </a:r>
                    </a:p>
                  </a:txBody>
                  <a:tcPr/>
                </a:tc>
                <a:tc>
                  <a:txBody>
                    <a:bodyPr/>
                    <a:lstStyle/>
                    <a:p>
                      <a:pPr algn="ctr"/>
                      <a:r>
                        <a:rPr lang="en-US" dirty="0"/>
                        <a:t>0.26</a:t>
                      </a:r>
                    </a:p>
                  </a:txBody>
                  <a:tcPr/>
                </a:tc>
                <a:extLst>
                  <a:ext uri="{0D108BD9-81ED-4DB2-BD59-A6C34878D82A}">
                    <a16:rowId xmlns:a16="http://schemas.microsoft.com/office/drawing/2014/main" xmlns="" val="10001"/>
                  </a:ext>
                </a:extLst>
              </a:tr>
              <a:tr h="370840">
                <a:tc>
                  <a:txBody>
                    <a:bodyPr/>
                    <a:lstStyle/>
                    <a:p>
                      <a:r>
                        <a:rPr lang="en-US" dirty="0"/>
                        <a:t>Tobacco</a:t>
                      </a:r>
                    </a:p>
                  </a:txBody>
                  <a:tcPr/>
                </a:tc>
                <a:tc>
                  <a:txBody>
                    <a:bodyPr/>
                    <a:lstStyle/>
                    <a:p>
                      <a:pPr algn="ctr"/>
                      <a:r>
                        <a:rPr lang="en-US" dirty="0"/>
                        <a:t>-1.3</a:t>
                      </a:r>
                    </a:p>
                  </a:txBody>
                  <a:tcPr/>
                </a:tc>
                <a:tc>
                  <a:txBody>
                    <a:bodyPr/>
                    <a:lstStyle/>
                    <a:p>
                      <a:pPr algn="ctr"/>
                      <a:r>
                        <a:rPr lang="en-US" dirty="0"/>
                        <a:t>-1.3</a:t>
                      </a:r>
                    </a:p>
                  </a:txBody>
                  <a:tcPr/>
                </a:tc>
                <a:tc>
                  <a:txBody>
                    <a:bodyPr/>
                    <a:lstStyle/>
                    <a:p>
                      <a:pPr algn="ctr"/>
                      <a:r>
                        <a:rPr lang="en-US" dirty="0"/>
                        <a:t>1.00</a:t>
                      </a:r>
                    </a:p>
                  </a:txBody>
                  <a:tcPr/>
                </a:tc>
                <a:extLst>
                  <a:ext uri="{0D108BD9-81ED-4DB2-BD59-A6C34878D82A}">
                    <a16:rowId xmlns:a16="http://schemas.microsoft.com/office/drawing/2014/main" xmlns="" val="10002"/>
                  </a:ext>
                </a:extLst>
              </a:tr>
              <a:tr h="370840">
                <a:tc>
                  <a:txBody>
                    <a:bodyPr/>
                    <a:lstStyle/>
                    <a:p>
                      <a:r>
                        <a:rPr lang="en-US" dirty="0"/>
                        <a:t>Textiles</a:t>
                      </a:r>
                    </a:p>
                  </a:txBody>
                  <a:tcPr/>
                </a:tc>
                <a:tc>
                  <a:txBody>
                    <a:bodyPr/>
                    <a:lstStyle/>
                    <a:p>
                      <a:pPr algn="ctr"/>
                      <a:r>
                        <a:rPr lang="en-US" dirty="0"/>
                        <a:t>-1.5</a:t>
                      </a:r>
                    </a:p>
                  </a:txBody>
                  <a:tcPr/>
                </a:tc>
                <a:tc>
                  <a:txBody>
                    <a:bodyPr/>
                    <a:lstStyle/>
                    <a:p>
                      <a:pPr algn="ctr"/>
                      <a:r>
                        <a:rPr lang="en-US" dirty="0"/>
                        <a:t>-4.7</a:t>
                      </a:r>
                    </a:p>
                  </a:txBody>
                  <a:tcPr/>
                </a:tc>
                <a:tc>
                  <a:txBody>
                    <a:bodyPr/>
                    <a:lstStyle/>
                    <a:p>
                      <a:pPr algn="ctr"/>
                      <a:r>
                        <a:rPr lang="en-US" dirty="0"/>
                        <a:t>0.32</a:t>
                      </a:r>
                    </a:p>
                  </a:txBody>
                  <a:tcPr/>
                </a:tc>
                <a:extLst>
                  <a:ext uri="{0D108BD9-81ED-4DB2-BD59-A6C34878D82A}">
                    <a16:rowId xmlns:a16="http://schemas.microsoft.com/office/drawing/2014/main" xmlns="" val="10003"/>
                  </a:ext>
                </a:extLst>
              </a:tr>
              <a:tr h="370840">
                <a:tc>
                  <a:txBody>
                    <a:bodyPr/>
                    <a:lstStyle/>
                    <a:p>
                      <a:r>
                        <a:rPr lang="en-US" dirty="0"/>
                        <a:t>Apparel</a:t>
                      </a:r>
                    </a:p>
                  </a:txBody>
                  <a:tcPr/>
                </a:tc>
                <a:tc>
                  <a:txBody>
                    <a:bodyPr/>
                    <a:lstStyle/>
                    <a:p>
                      <a:pPr algn="ctr"/>
                      <a:r>
                        <a:rPr lang="en-US" dirty="0"/>
                        <a:t>-1.1</a:t>
                      </a:r>
                    </a:p>
                  </a:txBody>
                  <a:tcPr/>
                </a:tc>
                <a:tc>
                  <a:txBody>
                    <a:bodyPr/>
                    <a:lstStyle/>
                    <a:p>
                      <a:pPr algn="ctr"/>
                      <a:r>
                        <a:rPr lang="en-US" dirty="0"/>
                        <a:t>-4.1</a:t>
                      </a:r>
                    </a:p>
                  </a:txBody>
                  <a:tcPr/>
                </a:tc>
                <a:tc>
                  <a:txBody>
                    <a:bodyPr/>
                    <a:lstStyle/>
                    <a:p>
                      <a:pPr algn="ctr"/>
                      <a:r>
                        <a:rPr lang="en-US" dirty="0"/>
                        <a:t>0.27</a:t>
                      </a:r>
                    </a:p>
                  </a:txBody>
                  <a:tcPr/>
                </a:tc>
                <a:extLst>
                  <a:ext uri="{0D108BD9-81ED-4DB2-BD59-A6C34878D82A}">
                    <a16:rowId xmlns:a16="http://schemas.microsoft.com/office/drawing/2014/main" xmlns="" val="10004"/>
                  </a:ext>
                </a:extLst>
              </a:tr>
              <a:tr h="370840">
                <a:tc>
                  <a:txBody>
                    <a:bodyPr/>
                    <a:lstStyle/>
                    <a:p>
                      <a:r>
                        <a:rPr lang="en-US" dirty="0"/>
                        <a:t>Paper</a:t>
                      </a:r>
                      <a:r>
                        <a:rPr lang="en-US" baseline="0" dirty="0"/>
                        <a:t> </a:t>
                      </a:r>
                      <a:endParaRPr lang="en-US" dirty="0"/>
                    </a:p>
                  </a:txBody>
                  <a:tcPr/>
                </a:tc>
                <a:tc>
                  <a:txBody>
                    <a:bodyPr/>
                    <a:lstStyle/>
                    <a:p>
                      <a:pPr algn="ctr"/>
                      <a:r>
                        <a:rPr lang="en-US" dirty="0"/>
                        <a:t>-1.5</a:t>
                      </a:r>
                    </a:p>
                  </a:txBody>
                  <a:tcPr/>
                </a:tc>
                <a:tc>
                  <a:txBody>
                    <a:bodyPr/>
                    <a:lstStyle/>
                    <a:p>
                      <a:pPr algn="ctr"/>
                      <a:r>
                        <a:rPr lang="en-US" dirty="0"/>
                        <a:t>-1.7</a:t>
                      </a:r>
                    </a:p>
                  </a:txBody>
                  <a:tcPr/>
                </a:tc>
                <a:tc>
                  <a:txBody>
                    <a:bodyPr/>
                    <a:lstStyle/>
                    <a:p>
                      <a:pPr algn="ctr"/>
                      <a:r>
                        <a:rPr lang="en-US" dirty="0"/>
                        <a:t>0.88</a:t>
                      </a:r>
                    </a:p>
                  </a:txBody>
                  <a:tcPr/>
                </a:tc>
                <a:extLst>
                  <a:ext uri="{0D108BD9-81ED-4DB2-BD59-A6C34878D82A}">
                    <a16:rowId xmlns:a16="http://schemas.microsoft.com/office/drawing/2014/main" xmlns="" val="10005"/>
                  </a:ext>
                </a:extLst>
              </a:tr>
              <a:tr h="370840">
                <a:tc>
                  <a:txBody>
                    <a:bodyPr/>
                    <a:lstStyle/>
                    <a:p>
                      <a:r>
                        <a:rPr lang="en-US" dirty="0"/>
                        <a:t>Chemicals </a:t>
                      </a:r>
                    </a:p>
                  </a:txBody>
                  <a:tcPr/>
                </a:tc>
                <a:tc>
                  <a:txBody>
                    <a:bodyPr/>
                    <a:lstStyle/>
                    <a:p>
                      <a:pPr algn="ctr"/>
                      <a:r>
                        <a:rPr lang="en-US" dirty="0"/>
                        <a:t>-1.5</a:t>
                      </a:r>
                    </a:p>
                  </a:txBody>
                  <a:tcPr/>
                </a:tc>
                <a:tc>
                  <a:txBody>
                    <a:bodyPr/>
                    <a:lstStyle/>
                    <a:p>
                      <a:pPr algn="ctr"/>
                      <a:r>
                        <a:rPr lang="en-US" dirty="0"/>
                        <a:t>-1.5</a:t>
                      </a:r>
                    </a:p>
                  </a:txBody>
                  <a:tcPr/>
                </a:tc>
                <a:tc>
                  <a:txBody>
                    <a:bodyPr/>
                    <a:lstStyle/>
                    <a:p>
                      <a:pPr algn="ctr"/>
                      <a:r>
                        <a:rPr lang="en-US" dirty="0"/>
                        <a:t>1.00</a:t>
                      </a:r>
                    </a:p>
                  </a:txBody>
                  <a:tcPr/>
                </a:tc>
                <a:extLst>
                  <a:ext uri="{0D108BD9-81ED-4DB2-BD59-A6C34878D82A}">
                    <a16:rowId xmlns:a16="http://schemas.microsoft.com/office/drawing/2014/main" xmlns="" val="10006"/>
                  </a:ext>
                </a:extLst>
              </a:tr>
              <a:tr h="370840">
                <a:tc>
                  <a:txBody>
                    <a:bodyPr/>
                    <a:lstStyle/>
                    <a:p>
                      <a:r>
                        <a:rPr lang="en-US" dirty="0"/>
                        <a:t>Petroleum</a:t>
                      </a:r>
                    </a:p>
                  </a:txBody>
                  <a:tcPr/>
                </a:tc>
                <a:tc>
                  <a:txBody>
                    <a:bodyPr/>
                    <a:lstStyle/>
                    <a:p>
                      <a:pPr algn="ctr"/>
                      <a:r>
                        <a:rPr lang="en-US" dirty="0"/>
                        <a:t>-1.5</a:t>
                      </a:r>
                    </a:p>
                  </a:txBody>
                  <a:tcPr/>
                </a:tc>
                <a:tc>
                  <a:txBody>
                    <a:bodyPr/>
                    <a:lstStyle/>
                    <a:p>
                      <a:pPr algn="ctr"/>
                      <a:r>
                        <a:rPr lang="en-US" dirty="0"/>
                        <a:t>-1.7</a:t>
                      </a:r>
                    </a:p>
                  </a:txBody>
                  <a:tcPr/>
                </a:tc>
                <a:tc>
                  <a:txBody>
                    <a:bodyPr/>
                    <a:lstStyle/>
                    <a:p>
                      <a:pPr algn="ctr"/>
                      <a:r>
                        <a:rPr lang="en-US" dirty="0"/>
                        <a:t>0.88</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402243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normAutofit fontScale="90000"/>
          </a:bodyPr>
          <a:lstStyle/>
          <a:p>
            <a:r>
              <a:rPr lang="en-US" dirty="0"/>
              <a:t>Lerner Index and Markup Factor</a:t>
            </a:r>
            <a:endParaRPr lang="en-US" sz="4000" dirty="0"/>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graphicFrame>
        <p:nvGraphicFramePr>
          <p:cNvPr id="9" name="Table 8"/>
          <p:cNvGraphicFramePr>
            <a:graphicFrameLocks noGrp="1"/>
          </p:cNvGraphicFramePr>
          <p:nvPr>
            <p:extLst/>
          </p:nvPr>
        </p:nvGraphicFramePr>
        <p:xfrm>
          <a:off x="990600" y="1828800"/>
          <a:ext cx="7239000" cy="32004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tblGrid>
              <a:tr h="400050">
                <a:tc>
                  <a:txBody>
                    <a:bodyPr/>
                    <a:lstStyle/>
                    <a:p>
                      <a:r>
                        <a:rPr lang="en-US" dirty="0"/>
                        <a:t>Industry</a:t>
                      </a:r>
                    </a:p>
                  </a:txBody>
                  <a:tcPr/>
                </a:tc>
                <a:tc>
                  <a:txBody>
                    <a:bodyPr/>
                    <a:lstStyle/>
                    <a:p>
                      <a:pPr algn="ctr"/>
                      <a:r>
                        <a:rPr lang="en-US" dirty="0"/>
                        <a:t>Lerner Index</a:t>
                      </a:r>
                    </a:p>
                  </a:txBody>
                  <a:tcPr/>
                </a:tc>
                <a:tc>
                  <a:txBody>
                    <a:bodyPr/>
                    <a:lstStyle/>
                    <a:p>
                      <a:pPr algn="ctr"/>
                      <a:r>
                        <a:rPr lang="en-US" dirty="0"/>
                        <a:t>Markup Factor</a:t>
                      </a:r>
                    </a:p>
                  </a:txBody>
                  <a:tcPr/>
                </a:tc>
                <a:extLst>
                  <a:ext uri="{0D108BD9-81ED-4DB2-BD59-A6C34878D82A}">
                    <a16:rowId xmlns:a16="http://schemas.microsoft.com/office/drawing/2014/main" xmlns="" val="10000"/>
                  </a:ext>
                </a:extLst>
              </a:tr>
              <a:tr h="400050">
                <a:tc>
                  <a:txBody>
                    <a:bodyPr/>
                    <a:lstStyle/>
                    <a:p>
                      <a:r>
                        <a:rPr lang="en-US" dirty="0"/>
                        <a:t>Food</a:t>
                      </a:r>
                    </a:p>
                  </a:txBody>
                  <a:tcPr/>
                </a:tc>
                <a:tc>
                  <a:txBody>
                    <a:bodyPr/>
                    <a:lstStyle/>
                    <a:p>
                      <a:pPr algn="ctr"/>
                      <a:r>
                        <a:rPr lang="en-US" dirty="0"/>
                        <a:t>0.26</a:t>
                      </a:r>
                    </a:p>
                  </a:txBody>
                  <a:tcPr/>
                </a:tc>
                <a:tc>
                  <a:txBody>
                    <a:bodyPr/>
                    <a:lstStyle/>
                    <a:p>
                      <a:pPr algn="ctr"/>
                      <a:r>
                        <a:rPr lang="en-US" dirty="0"/>
                        <a:t>1.35</a:t>
                      </a:r>
                    </a:p>
                  </a:txBody>
                  <a:tcPr/>
                </a:tc>
                <a:extLst>
                  <a:ext uri="{0D108BD9-81ED-4DB2-BD59-A6C34878D82A}">
                    <a16:rowId xmlns:a16="http://schemas.microsoft.com/office/drawing/2014/main" xmlns="" val="10001"/>
                  </a:ext>
                </a:extLst>
              </a:tr>
              <a:tr h="400050">
                <a:tc>
                  <a:txBody>
                    <a:bodyPr/>
                    <a:lstStyle/>
                    <a:p>
                      <a:r>
                        <a:rPr lang="en-US" dirty="0"/>
                        <a:t>Tobacco</a:t>
                      </a:r>
                    </a:p>
                  </a:txBody>
                  <a:tcPr/>
                </a:tc>
                <a:tc>
                  <a:txBody>
                    <a:bodyPr/>
                    <a:lstStyle/>
                    <a:p>
                      <a:pPr algn="ctr"/>
                      <a:r>
                        <a:rPr lang="en-US" dirty="0"/>
                        <a:t>0.76</a:t>
                      </a:r>
                    </a:p>
                  </a:txBody>
                  <a:tcPr/>
                </a:tc>
                <a:tc>
                  <a:txBody>
                    <a:bodyPr/>
                    <a:lstStyle/>
                    <a:p>
                      <a:pPr algn="ctr"/>
                      <a:r>
                        <a:rPr lang="en-US" dirty="0"/>
                        <a:t>4.17</a:t>
                      </a:r>
                    </a:p>
                  </a:txBody>
                  <a:tcPr/>
                </a:tc>
                <a:extLst>
                  <a:ext uri="{0D108BD9-81ED-4DB2-BD59-A6C34878D82A}">
                    <a16:rowId xmlns:a16="http://schemas.microsoft.com/office/drawing/2014/main" xmlns="" val="10002"/>
                  </a:ext>
                </a:extLst>
              </a:tr>
              <a:tr h="400050">
                <a:tc>
                  <a:txBody>
                    <a:bodyPr/>
                    <a:lstStyle/>
                    <a:p>
                      <a:r>
                        <a:rPr lang="en-US" dirty="0"/>
                        <a:t>Textiles</a:t>
                      </a:r>
                    </a:p>
                  </a:txBody>
                  <a:tcPr/>
                </a:tc>
                <a:tc>
                  <a:txBody>
                    <a:bodyPr/>
                    <a:lstStyle/>
                    <a:p>
                      <a:pPr algn="ctr"/>
                      <a:r>
                        <a:rPr lang="en-US" dirty="0"/>
                        <a:t>0.21</a:t>
                      </a:r>
                    </a:p>
                  </a:txBody>
                  <a:tcPr/>
                </a:tc>
                <a:tc>
                  <a:txBody>
                    <a:bodyPr/>
                    <a:lstStyle/>
                    <a:p>
                      <a:pPr algn="ctr"/>
                      <a:r>
                        <a:rPr lang="en-US" dirty="0"/>
                        <a:t>1.27</a:t>
                      </a:r>
                    </a:p>
                  </a:txBody>
                  <a:tcPr/>
                </a:tc>
                <a:extLst>
                  <a:ext uri="{0D108BD9-81ED-4DB2-BD59-A6C34878D82A}">
                    <a16:rowId xmlns:a16="http://schemas.microsoft.com/office/drawing/2014/main" xmlns="" val="10003"/>
                  </a:ext>
                </a:extLst>
              </a:tr>
              <a:tr h="400050">
                <a:tc>
                  <a:txBody>
                    <a:bodyPr/>
                    <a:lstStyle/>
                    <a:p>
                      <a:r>
                        <a:rPr lang="en-US" dirty="0"/>
                        <a:t>Apparel</a:t>
                      </a:r>
                    </a:p>
                  </a:txBody>
                  <a:tcPr/>
                </a:tc>
                <a:tc>
                  <a:txBody>
                    <a:bodyPr/>
                    <a:lstStyle/>
                    <a:p>
                      <a:pPr algn="ctr"/>
                      <a:r>
                        <a:rPr lang="en-US" dirty="0"/>
                        <a:t>0.24</a:t>
                      </a:r>
                    </a:p>
                  </a:txBody>
                  <a:tcPr/>
                </a:tc>
                <a:tc>
                  <a:txBody>
                    <a:bodyPr/>
                    <a:lstStyle/>
                    <a:p>
                      <a:pPr algn="ctr"/>
                      <a:r>
                        <a:rPr lang="en-US" dirty="0"/>
                        <a:t>1.32</a:t>
                      </a:r>
                    </a:p>
                  </a:txBody>
                  <a:tcPr/>
                </a:tc>
                <a:extLst>
                  <a:ext uri="{0D108BD9-81ED-4DB2-BD59-A6C34878D82A}">
                    <a16:rowId xmlns:a16="http://schemas.microsoft.com/office/drawing/2014/main" xmlns="" val="10004"/>
                  </a:ext>
                </a:extLst>
              </a:tr>
              <a:tr h="400050">
                <a:tc>
                  <a:txBody>
                    <a:bodyPr/>
                    <a:lstStyle/>
                    <a:p>
                      <a:r>
                        <a:rPr lang="en-US" dirty="0"/>
                        <a:t>Paper</a:t>
                      </a:r>
                      <a:r>
                        <a:rPr lang="en-US" baseline="0" dirty="0"/>
                        <a:t> </a:t>
                      </a:r>
                      <a:endParaRPr lang="en-US" dirty="0"/>
                    </a:p>
                  </a:txBody>
                  <a:tcPr/>
                </a:tc>
                <a:tc>
                  <a:txBody>
                    <a:bodyPr/>
                    <a:lstStyle/>
                    <a:p>
                      <a:pPr algn="ctr"/>
                      <a:r>
                        <a:rPr lang="en-US" dirty="0"/>
                        <a:t>0.58</a:t>
                      </a:r>
                    </a:p>
                  </a:txBody>
                  <a:tcPr/>
                </a:tc>
                <a:tc>
                  <a:txBody>
                    <a:bodyPr/>
                    <a:lstStyle/>
                    <a:p>
                      <a:pPr algn="ctr"/>
                      <a:r>
                        <a:rPr lang="en-US" dirty="0"/>
                        <a:t>2.38</a:t>
                      </a:r>
                    </a:p>
                  </a:txBody>
                  <a:tcPr/>
                </a:tc>
                <a:extLst>
                  <a:ext uri="{0D108BD9-81ED-4DB2-BD59-A6C34878D82A}">
                    <a16:rowId xmlns:a16="http://schemas.microsoft.com/office/drawing/2014/main" xmlns="" val="10005"/>
                  </a:ext>
                </a:extLst>
              </a:tr>
              <a:tr h="400050">
                <a:tc>
                  <a:txBody>
                    <a:bodyPr/>
                    <a:lstStyle/>
                    <a:p>
                      <a:r>
                        <a:rPr lang="en-US" dirty="0"/>
                        <a:t>Chemicals </a:t>
                      </a:r>
                    </a:p>
                  </a:txBody>
                  <a:tcPr/>
                </a:tc>
                <a:tc>
                  <a:txBody>
                    <a:bodyPr/>
                    <a:lstStyle/>
                    <a:p>
                      <a:pPr algn="ctr"/>
                      <a:r>
                        <a:rPr lang="en-US" dirty="0"/>
                        <a:t>0.67</a:t>
                      </a:r>
                    </a:p>
                  </a:txBody>
                  <a:tcPr/>
                </a:tc>
                <a:tc>
                  <a:txBody>
                    <a:bodyPr/>
                    <a:lstStyle/>
                    <a:p>
                      <a:pPr algn="ctr"/>
                      <a:r>
                        <a:rPr lang="en-US" dirty="0"/>
                        <a:t>3.03</a:t>
                      </a:r>
                    </a:p>
                  </a:txBody>
                  <a:tcPr/>
                </a:tc>
                <a:extLst>
                  <a:ext uri="{0D108BD9-81ED-4DB2-BD59-A6C34878D82A}">
                    <a16:rowId xmlns:a16="http://schemas.microsoft.com/office/drawing/2014/main" xmlns="" val="10006"/>
                  </a:ext>
                </a:extLst>
              </a:tr>
              <a:tr h="400050">
                <a:tc>
                  <a:txBody>
                    <a:bodyPr/>
                    <a:lstStyle/>
                    <a:p>
                      <a:r>
                        <a:rPr lang="en-US" dirty="0"/>
                        <a:t>Petroleum</a:t>
                      </a:r>
                    </a:p>
                  </a:txBody>
                  <a:tcPr/>
                </a:tc>
                <a:tc>
                  <a:txBody>
                    <a:bodyPr/>
                    <a:lstStyle/>
                    <a:p>
                      <a:pPr algn="ctr"/>
                      <a:r>
                        <a:rPr lang="en-US" dirty="0"/>
                        <a:t>0.59</a:t>
                      </a:r>
                    </a:p>
                  </a:txBody>
                  <a:tcPr/>
                </a:tc>
                <a:tc>
                  <a:txBody>
                    <a:bodyPr/>
                    <a:lstStyle/>
                    <a:p>
                      <a:pPr algn="ctr"/>
                      <a:r>
                        <a:rPr lang="en-US" dirty="0"/>
                        <a:t>2.44</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31138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82" y="457200"/>
            <a:ext cx="8670636" cy="533400"/>
          </a:xfrm>
        </p:spPr>
        <p:txBody>
          <a:bodyPr>
            <a:normAutofit fontScale="90000"/>
          </a:bodyPr>
          <a:lstStyle/>
          <a:p>
            <a:r>
              <a:rPr lang="en-US" sz="4000" dirty="0"/>
              <a:t>Potential for Entry</a:t>
            </a:r>
          </a:p>
        </p:txBody>
      </p:sp>
      <p:sp>
        <p:nvSpPr>
          <p:cNvPr id="3" name="Content Placeholder 2"/>
          <p:cNvSpPr>
            <a:spLocks noGrp="1"/>
          </p:cNvSpPr>
          <p:nvPr>
            <p:ph idx="1"/>
          </p:nvPr>
        </p:nvSpPr>
        <p:spPr>
          <a:xfrm>
            <a:off x="457200" y="1143000"/>
            <a:ext cx="8382000" cy="5257800"/>
          </a:xfrm>
        </p:spPr>
        <p:txBody>
          <a:bodyPr>
            <a:normAutofit/>
          </a:bodyPr>
          <a:lstStyle/>
          <a:p>
            <a:r>
              <a:rPr lang="en-US" dirty="0"/>
              <a:t>Optimal decisions by firms in an industry will depend on the ease with which new firms can enter the market.</a:t>
            </a:r>
          </a:p>
          <a:p>
            <a:r>
              <a:rPr lang="en-US" dirty="0"/>
              <a:t>Several factors can create barriers to entry (or make entry difficult).</a:t>
            </a:r>
          </a:p>
          <a:p>
            <a:pPr lvl="1"/>
            <a:r>
              <a:rPr lang="en-US" dirty="0"/>
              <a:t>Capital requirements.</a:t>
            </a:r>
          </a:p>
          <a:p>
            <a:pPr lvl="1"/>
            <a:r>
              <a:rPr lang="en-US" dirty="0"/>
              <a:t>Patents.</a:t>
            </a:r>
          </a:p>
          <a:p>
            <a:pPr lvl="1"/>
            <a:r>
              <a:rPr lang="en-US" dirty="0"/>
              <a:t>Economies of scale.</a:t>
            </a:r>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155344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5097"/>
            <a:ext cx="8686800" cy="637903"/>
          </a:xfrm>
        </p:spPr>
        <p:txBody>
          <a:bodyPr>
            <a:normAutofit fontScale="90000"/>
          </a:bodyPr>
          <a:lstStyle/>
          <a:p>
            <a:r>
              <a:rPr lang="en-US" sz="4000" dirty="0"/>
              <a:t>Conduct</a:t>
            </a:r>
          </a:p>
        </p:txBody>
      </p:sp>
      <p:sp>
        <p:nvSpPr>
          <p:cNvPr id="3" name="Content Placeholder 2"/>
          <p:cNvSpPr>
            <a:spLocks noGrp="1"/>
          </p:cNvSpPr>
          <p:nvPr>
            <p:ph idx="1"/>
          </p:nvPr>
        </p:nvSpPr>
        <p:spPr>
          <a:xfrm>
            <a:off x="457200" y="1143000"/>
            <a:ext cx="8229600" cy="5105400"/>
          </a:xfrm>
        </p:spPr>
        <p:txBody>
          <a:bodyPr>
            <a:normAutofit/>
          </a:bodyPr>
          <a:lstStyle/>
          <a:p>
            <a:r>
              <a:rPr lang="en-US" dirty="0"/>
              <a:t>Behavior of firms:</a:t>
            </a:r>
          </a:p>
          <a:p>
            <a:pPr lvl="1"/>
            <a:r>
              <a:rPr lang="en-US" dirty="0"/>
              <a:t>Price markup over costs. </a:t>
            </a:r>
          </a:p>
          <a:p>
            <a:pPr lvl="1"/>
            <a:r>
              <a:rPr lang="en-US" dirty="0"/>
              <a:t>Integration and merger.</a:t>
            </a:r>
          </a:p>
          <a:p>
            <a:pPr lvl="1"/>
            <a:r>
              <a:rPr lang="en-US" dirty="0"/>
              <a:t>Advertising expenditures. (Check Table 7-6 in the textbook)</a:t>
            </a:r>
          </a:p>
          <a:p>
            <a:pPr lvl="1"/>
            <a:r>
              <a:rPr lang="en-US" dirty="0"/>
              <a:t>Research and development expenditures. (Check Table 7-6 in the textbook)</a:t>
            </a:r>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12547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70636" cy="914400"/>
          </a:xfrm>
        </p:spPr>
        <p:txBody>
          <a:bodyPr>
            <a:normAutofit/>
          </a:bodyPr>
          <a:lstStyle/>
          <a:p>
            <a:r>
              <a:rPr lang="en-US" sz="3600" dirty="0"/>
              <a:t>Research and Development</a:t>
            </a:r>
          </a:p>
        </p:txBody>
      </p:sp>
      <p:sp>
        <p:nvSpPr>
          <p:cNvPr id="3" name="Content Placeholder 2"/>
          <p:cNvSpPr>
            <a:spLocks noGrp="1"/>
          </p:cNvSpPr>
          <p:nvPr>
            <p:ph idx="1"/>
          </p:nvPr>
        </p:nvSpPr>
        <p:spPr>
          <a:xfrm>
            <a:off x="457200" y="1143000"/>
            <a:ext cx="8229600" cy="5105400"/>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endParaRPr lang="en-US" dirty="0"/>
          </a:p>
          <a:p>
            <a:r>
              <a:rPr lang="en-US" dirty="0"/>
              <a:t>Research and development</a:t>
            </a:r>
          </a:p>
          <a:p>
            <a:pPr lvl="1"/>
            <a:r>
              <a:rPr lang="en-US" dirty="0"/>
              <a:t>Expenditures made by firms to gain a technological advantage, with the aim of acquiring a patent.</a:t>
            </a:r>
          </a:p>
          <a:p>
            <a:pPr marL="0" indent="0">
              <a:buNone/>
            </a:pPr>
            <a:endParaRPr lang="en-US" dirty="0"/>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graphicFrame>
        <p:nvGraphicFramePr>
          <p:cNvPr id="8" name="Table 7"/>
          <p:cNvGraphicFramePr>
            <a:graphicFrameLocks noGrp="1"/>
          </p:cNvGraphicFramePr>
          <p:nvPr>
            <p:extLst>
              <p:ext uri="{D42A27DB-BD31-4B8C-83A1-F6EECF244321}">
                <p14:modId xmlns:p14="http://schemas.microsoft.com/office/powerpoint/2010/main" xmlns="" val="1223196065"/>
              </p:ext>
            </p:extLst>
          </p:nvPr>
        </p:nvGraphicFramePr>
        <p:xfrm>
          <a:off x="914400" y="1524000"/>
          <a:ext cx="7239000" cy="27686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tblGrid>
              <a:tr h="370840">
                <a:tc>
                  <a:txBody>
                    <a:bodyPr/>
                    <a:lstStyle/>
                    <a:p>
                      <a:r>
                        <a:rPr lang="en-US" dirty="0"/>
                        <a:t>Company</a:t>
                      </a:r>
                    </a:p>
                  </a:txBody>
                  <a:tcPr/>
                </a:tc>
                <a:tc>
                  <a:txBody>
                    <a:bodyPr/>
                    <a:lstStyle/>
                    <a:p>
                      <a:r>
                        <a:rPr lang="en-US" dirty="0"/>
                        <a:t>Industry</a:t>
                      </a:r>
                    </a:p>
                  </a:txBody>
                  <a:tcPr/>
                </a:tc>
                <a:tc>
                  <a:txBody>
                    <a:bodyPr/>
                    <a:lstStyle/>
                    <a:p>
                      <a:r>
                        <a:rPr lang="en-US" dirty="0"/>
                        <a:t>R&amp;D as Percentage of Sales</a:t>
                      </a:r>
                    </a:p>
                  </a:txBody>
                  <a:tcPr/>
                </a:tc>
                <a:extLst>
                  <a:ext uri="{0D108BD9-81ED-4DB2-BD59-A6C34878D82A}">
                    <a16:rowId xmlns:a16="http://schemas.microsoft.com/office/drawing/2014/main" xmlns="" val="10000"/>
                  </a:ext>
                </a:extLst>
              </a:tr>
              <a:tr h="370840">
                <a:tc>
                  <a:txBody>
                    <a:bodyPr/>
                    <a:lstStyle/>
                    <a:p>
                      <a:r>
                        <a:rPr lang="en-US" dirty="0"/>
                        <a:t>Bristol-Meyers</a:t>
                      </a:r>
                      <a:r>
                        <a:rPr lang="en-US" baseline="0" dirty="0"/>
                        <a:t> Squibb</a:t>
                      </a:r>
                      <a:endParaRPr lang="en-US" dirty="0"/>
                    </a:p>
                  </a:txBody>
                  <a:tcPr/>
                </a:tc>
                <a:tc>
                  <a:txBody>
                    <a:bodyPr/>
                    <a:lstStyle/>
                    <a:p>
                      <a:r>
                        <a:rPr lang="en-US" dirty="0"/>
                        <a:t>Pharmaceuticals</a:t>
                      </a:r>
                    </a:p>
                  </a:txBody>
                  <a:tcPr/>
                </a:tc>
                <a:tc>
                  <a:txBody>
                    <a:bodyPr/>
                    <a:lstStyle/>
                    <a:p>
                      <a:pPr algn="ctr"/>
                      <a:r>
                        <a:rPr lang="en-US" dirty="0"/>
                        <a:t>19.7</a:t>
                      </a:r>
                    </a:p>
                  </a:txBody>
                  <a:tcPr/>
                </a:tc>
                <a:extLst>
                  <a:ext uri="{0D108BD9-81ED-4DB2-BD59-A6C34878D82A}">
                    <a16:rowId xmlns:a16="http://schemas.microsoft.com/office/drawing/2014/main" xmlns="" val="10001"/>
                  </a:ext>
                </a:extLst>
              </a:tr>
              <a:tr h="370840">
                <a:tc>
                  <a:txBody>
                    <a:bodyPr/>
                    <a:lstStyle/>
                    <a:p>
                      <a:r>
                        <a:rPr lang="en-US" dirty="0"/>
                        <a:t>Ford</a:t>
                      </a:r>
                    </a:p>
                  </a:txBody>
                  <a:tcPr/>
                </a:tc>
                <a:tc>
                  <a:txBody>
                    <a:bodyPr/>
                    <a:lstStyle/>
                    <a:p>
                      <a:r>
                        <a:rPr lang="en-US" dirty="0"/>
                        <a:t>Motor</a:t>
                      </a:r>
                      <a:r>
                        <a:rPr lang="en-US" baseline="0" dirty="0"/>
                        <a:t> vehicle and parts</a:t>
                      </a:r>
                      <a:endParaRPr lang="en-US" dirty="0"/>
                    </a:p>
                  </a:txBody>
                  <a:tcPr/>
                </a:tc>
                <a:tc>
                  <a:txBody>
                    <a:bodyPr/>
                    <a:lstStyle/>
                    <a:p>
                      <a:pPr algn="ctr"/>
                      <a:r>
                        <a:rPr lang="en-US" dirty="0"/>
                        <a:t>4.1</a:t>
                      </a:r>
                    </a:p>
                  </a:txBody>
                  <a:tcPr/>
                </a:tc>
                <a:extLst>
                  <a:ext uri="{0D108BD9-81ED-4DB2-BD59-A6C34878D82A}">
                    <a16:rowId xmlns:a16="http://schemas.microsoft.com/office/drawing/2014/main" xmlns="" val="10002"/>
                  </a:ext>
                </a:extLst>
              </a:tr>
              <a:tr h="370840">
                <a:tc>
                  <a:txBody>
                    <a:bodyPr/>
                    <a:lstStyle/>
                    <a:p>
                      <a:r>
                        <a:rPr lang="en-US" dirty="0"/>
                        <a:t>Goodyear Tire and Rubber </a:t>
                      </a:r>
                    </a:p>
                  </a:txBody>
                  <a:tcPr/>
                </a:tc>
                <a:tc>
                  <a:txBody>
                    <a:bodyPr/>
                    <a:lstStyle/>
                    <a:p>
                      <a:r>
                        <a:rPr lang="en-US" dirty="0"/>
                        <a:t>Rubber and plastic parts</a:t>
                      </a:r>
                    </a:p>
                  </a:txBody>
                  <a:tcPr/>
                </a:tc>
                <a:tc>
                  <a:txBody>
                    <a:bodyPr/>
                    <a:lstStyle/>
                    <a:p>
                      <a:pPr algn="ctr"/>
                      <a:r>
                        <a:rPr lang="en-US" dirty="0"/>
                        <a:t>2.0</a:t>
                      </a:r>
                    </a:p>
                  </a:txBody>
                  <a:tcPr/>
                </a:tc>
                <a:extLst>
                  <a:ext uri="{0D108BD9-81ED-4DB2-BD59-A6C34878D82A}">
                    <a16:rowId xmlns:a16="http://schemas.microsoft.com/office/drawing/2014/main" xmlns="" val="10003"/>
                  </a:ext>
                </a:extLst>
              </a:tr>
              <a:tr h="370840">
                <a:tc>
                  <a:txBody>
                    <a:bodyPr/>
                    <a:lstStyle/>
                    <a:p>
                      <a:r>
                        <a:rPr lang="en-US" dirty="0"/>
                        <a:t>Kellogg</a:t>
                      </a:r>
                    </a:p>
                  </a:txBody>
                  <a:tcPr/>
                </a:tc>
                <a:tc>
                  <a:txBody>
                    <a:bodyPr/>
                    <a:lstStyle/>
                    <a:p>
                      <a:r>
                        <a:rPr lang="en-US" dirty="0"/>
                        <a:t>Food</a:t>
                      </a:r>
                    </a:p>
                  </a:txBody>
                  <a:tcPr/>
                </a:tc>
                <a:tc>
                  <a:txBody>
                    <a:bodyPr/>
                    <a:lstStyle/>
                    <a:p>
                      <a:pPr algn="ctr"/>
                      <a:r>
                        <a:rPr lang="en-US" dirty="0"/>
                        <a:t>1.5</a:t>
                      </a:r>
                    </a:p>
                  </a:txBody>
                  <a:tcPr/>
                </a:tc>
                <a:extLst>
                  <a:ext uri="{0D108BD9-81ED-4DB2-BD59-A6C34878D82A}">
                    <a16:rowId xmlns:a16="http://schemas.microsoft.com/office/drawing/2014/main" xmlns="" val="10004"/>
                  </a:ext>
                </a:extLst>
              </a:tr>
              <a:tr h="370840">
                <a:tc>
                  <a:txBody>
                    <a:bodyPr/>
                    <a:lstStyle/>
                    <a:p>
                      <a:r>
                        <a:rPr lang="en-US" dirty="0"/>
                        <a:t>Proctor &amp; Gamble</a:t>
                      </a:r>
                      <a:r>
                        <a:rPr lang="en-US" baseline="0" dirty="0"/>
                        <a:t> </a:t>
                      </a:r>
                      <a:endParaRPr lang="en-US" dirty="0"/>
                    </a:p>
                  </a:txBody>
                  <a:tcPr/>
                </a:tc>
                <a:tc>
                  <a:txBody>
                    <a:bodyPr/>
                    <a:lstStyle/>
                    <a:p>
                      <a:r>
                        <a:rPr lang="en-US" dirty="0"/>
                        <a:t>Soaps</a:t>
                      </a:r>
                      <a:r>
                        <a:rPr lang="en-US" baseline="0" dirty="0"/>
                        <a:t> and cosmetics</a:t>
                      </a:r>
                      <a:endParaRPr lang="en-US" dirty="0"/>
                    </a:p>
                  </a:txBody>
                  <a:tcPr/>
                </a:tc>
                <a:tc>
                  <a:txBody>
                    <a:bodyPr/>
                    <a:lstStyle/>
                    <a:p>
                      <a:pPr algn="ctr"/>
                      <a:r>
                        <a:rPr lang="en-US" dirty="0"/>
                        <a:t>2.5</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716034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70636" cy="914400"/>
          </a:xfrm>
        </p:spPr>
        <p:txBody>
          <a:bodyPr>
            <a:normAutofit/>
          </a:bodyPr>
          <a:lstStyle/>
          <a:p>
            <a:r>
              <a:rPr lang="en-US" sz="3600" dirty="0"/>
              <a:t>Advertisement</a:t>
            </a:r>
          </a:p>
        </p:txBody>
      </p:sp>
      <p:sp>
        <p:nvSpPr>
          <p:cNvPr id="3" name="Content Placeholder 2"/>
          <p:cNvSpPr>
            <a:spLocks noGrp="1"/>
          </p:cNvSpPr>
          <p:nvPr>
            <p:ph idx="1"/>
          </p:nvPr>
        </p:nvSpPr>
        <p:spPr>
          <a:xfrm>
            <a:off x="457200" y="1143000"/>
            <a:ext cx="8229600" cy="5181600"/>
          </a:xfrm>
        </p:spPr>
        <p:txBody>
          <a:bodyPr>
            <a:normAutofit/>
          </a:bodyPr>
          <a:lstStyle/>
          <a:p>
            <a:endParaRPr lang="en-US" dirty="0"/>
          </a:p>
          <a:p>
            <a:endParaRPr lang="en-US" dirty="0"/>
          </a:p>
          <a:p>
            <a:endParaRPr lang="en-US" dirty="0"/>
          </a:p>
          <a:p>
            <a:endParaRPr lang="en-US" dirty="0"/>
          </a:p>
          <a:p>
            <a:endParaRPr lang="en-US" dirty="0"/>
          </a:p>
          <a:p>
            <a:r>
              <a:rPr lang="en-US" dirty="0"/>
              <a:t>Advertisement </a:t>
            </a:r>
          </a:p>
          <a:p>
            <a:pPr lvl="1"/>
            <a:r>
              <a:rPr lang="en-US" dirty="0"/>
              <a:t>Expenditures made by firms to inform or persuade consumers to purchase their products.</a:t>
            </a:r>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graphicFrame>
        <p:nvGraphicFramePr>
          <p:cNvPr id="8" name="Table 7"/>
          <p:cNvGraphicFramePr>
            <a:graphicFrameLocks noGrp="1"/>
          </p:cNvGraphicFramePr>
          <p:nvPr>
            <p:extLst>
              <p:ext uri="{D42A27DB-BD31-4B8C-83A1-F6EECF244321}">
                <p14:modId xmlns:p14="http://schemas.microsoft.com/office/powerpoint/2010/main" xmlns="" val="3254594611"/>
              </p:ext>
            </p:extLst>
          </p:nvPr>
        </p:nvGraphicFramePr>
        <p:xfrm>
          <a:off x="914400" y="1295400"/>
          <a:ext cx="7239000" cy="276860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1981200">
                  <a:extLst>
                    <a:ext uri="{9D8B030D-6E8A-4147-A177-3AD203B41FA5}">
                      <a16:colId xmlns:a16="http://schemas.microsoft.com/office/drawing/2014/main" xmlns="" val="20002"/>
                    </a:ext>
                  </a:extLst>
                </a:gridCol>
              </a:tblGrid>
              <a:tr h="370840">
                <a:tc>
                  <a:txBody>
                    <a:bodyPr/>
                    <a:lstStyle/>
                    <a:p>
                      <a:r>
                        <a:rPr lang="en-US" dirty="0"/>
                        <a:t>Company</a:t>
                      </a:r>
                    </a:p>
                  </a:txBody>
                  <a:tcPr/>
                </a:tc>
                <a:tc>
                  <a:txBody>
                    <a:bodyPr/>
                    <a:lstStyle/>
                    <a:p>
                      <a:r>
                        <a:rPr lang="en-US" dirty="0"/>
                        <a:t>Industry</a:t>
                      </a:r>
                    </a:p>
                  </a:txBody>
                  <a:tcPr/>
                </a:tc>
                <a:tc>
                  <a:txBody>
                    <a:bodyPr/>
                    <a:lstStyle/>
                    <a:p>
                      <a:r>
                        <a:rPr lang="en-US" dirty="0"/>
                        <a:t>Advertising</a:t>
                      </a:r>
                      <a:r>
                        <a:rPr lang="en-US" baseline="0" dirty="0"/>
                        <a:t> </a:t>
                      </a:r>
                      <a:r>
                        <a:rPr lang="en-US" dirty="0"/>
                        <a:t>as Percentage of Sales</a:t>
                      </a:r>
                    </a:p>
                  </a:txBody>
                  <a:tcPr/>
                </a:tc>
                <a:extLst>
                  <a:ext uri="{0D108BD9-81ED-4DB2-BD59-A6C34878D82A}">
                    <a16:rowId xmlns:a16="http://schemas.microsoft.com/office/drawing/2014/main" xmlns="" val="10000"/>
                  </a:ext>
                </a:extLst>
              </a:tr>
              <a:tr h="370840">
                <a:tc>
                  <a:txBody>
                    <a:bodyPr/>
                    <a:lstStyle/>
                    <a:p>
                      <a:r>
                        <a:rPr lang="en-US" dirty="0"/>
                        <a:t>Bristol-Meyers</a:t>
                      </a:r>
                      <a:r>
                        <a:rPr lang="en-US" baseline="0" dirty="0"/>
                        <a:t> Squibb</a:t>
                      </a:r>
                      <a:endParaRPr lang="en-US" dirty="0"/>
                    </a:p>
                  </a:txBody>
                  <a:tcPr/>
                </a:tc>
                <a:tc>
                  <a:txBody>
                    <a:bodyPr/>
                    <a:lstStyle/>
                    <a:p>
                      <a:r>
                        <a:rPr lang="en-US" dirty="0"/>
                        <a:t>Pharmaceuticals</a:t>
                      </a:r>
                    </a:p>
                  </a:txBody>
                  <a:tcPr/>
                </a:tc>
                <a:tc>
                  <a:txBody>
                    <a:bodyPr/>
                    <a:lstStyle/>
                    <a:p>
                      <a:pPr algn="ctr"/>
                      <a:r>
                        <a:rPr lang="en-US" dirty="0"/>
                        <a:t>4.9</a:t>
                      </a:r>
                    </a:p>
                  </a:txBody>
                  <a:tcPr/>
                </a:tc>
                <a:extLst>
                  <a:ext uri="{0D108BD9-81ED-4DB2-BD59-A6C34878D82A}">
                    <a16:rowId xmlns:a16="http://schemas.microsoft.com/office/drawing/2014/main" xmlns="" val="10001"/>
                  </a:ext>
                </a:extLst>
              </a:tr>
              <a:tr h="370840">
                <a:tc>
                  <a:txBody>
                    <a:bodyPr/>
                    <a:lstStyle/>
                    <a:p>
                      <a:r>
                        <a:rPr lang="en-US" dirty="0"/>
                        <a:t>Ford</a:t>
                      </a:r>
                    </a:p>
                  </a:txBody>
                  <a:tcPr/>
                </a:tc>
                <a:tc>
                  <a:txBody>
                    <a:bodyPr/>
                    <a:lstStyle/>
                    <a:p>
                      <a:r>
                        <a:rPr lang="en-US" dirty="0"/>
                        <a:t>Motor</a:t>
                      </a:r>
                      <a:r>
                        <a:rPr lang="en-US" baseline="0" dirty="0"/>
                        <a:t> vehicle and parts</a:t>
                      </a:r>
                      <a:endParaRPr lang="en-US" dirty="0"/>
                    </a:p>
                  </a:txBody>
                  <a:tcPr/>
                </a:tc>
                <a:tc>
                  <a:txBody>
                    <a:bodyPr/>
                    <a:lstStyle/>
                    <a:p>
                      <a:pPr algn="ctr"/>
                      <a:r>
                        <a:rPr lang="en-US" dirty="0"/>
                        <a:t>3.2</a:t>
                      </a:r>
                    </a:p>
                  </a:txBody>
                  <a:tcPr/>
                </a:tc>
                <a:extLst>
                  <a:ext uri="{0D108BD9-81ED-4DB2-BD59-A6C34878D82A}">
                    <a16:rowId xmlns:a16="http://schemas.microsoft.com/office/drawing/2014/main" xmlns="" val="10002"/>
                  </a:ext>
                </a:extLst>
              </a:tr>
              <a:tr h="370840">
                <a:tc>
                  <a:txBody>
                    <a:bodyPr/>
                    <a:lstStyle/>
                    <a:p>
                      <a:r>
                        <a:rPr lang="en-US" dirty="0"/>
                        <a:t>Goodyear Tire and Rubber </a:t>
                      </a:r>
                    </a:p>
                  </a:txBody>
                  <a:tcPr/>
                </a:tc>
                <a:tc>
                  <a:txBody>
                    <a:bodyPr/>
                    <a:lstStyle/>
                    <a:p>
                      <a:r>
                        <a:rPr lang="en-US" dirty="0"/>
                        <a:t>Rubber and plastic parts</a:t>
                      </a:r>
                    </a:p>
                  </a:txBody>
                  <a:tcPr/>
                </a:tc>
                <a:tc>
                  <a:txBody>
                    <a:bodyPr/>
                    <a:lstStyle/>
                    <a:p>
                      <a:pPr algn="ctr"/>
                      <a:r>
                        <a:rPr lang="en-US" dirty="0"/>
                        <a:t>2.5</a:t>
                      </a:r>
                    </a:p>
                  </a:txBody>
                  <a:tcPr/>
                </a:tc>
                <a:extLst>
                  <a:ext uri="{0D108BD9-81ED-4DB2-BD59-A6C34878D82A}">
                    <a16:rowId xmlns:a16="http://schemas.microsoft.com/office/drawing/2014/main" xmlns="" val="10003"/>
                  </a:ext>
                </a:extLst>
              </a:tr>
              <a:tr h="370840">
                <a:tc>
                  <a:txBody>
                    <a:bodyPr/>
                    <a:lstStyle/>
                    <a:p>
                      <a:r>
                        <a:rPr lang="en-US" dirty="0"/>
                        <a:t>Kellogg</a:t>
                      </a:r>
                    </a:p>
                  </a:txBody>
                  <a:tcPr/>
                </a:tc>
                <a:tc>
                  <a:txBody>
                    <a:bodyPr/>
                    <a:lstStyle/>
                    <a:p>
                      <a:r>
                        <a:rPr lang="en-US" dirty="0"/>
                        <a:t>Food</a:t>
                      </a:r>
                    </a:p>
                  </a:txBody>
                  <a:tcPr/>
                </a:tc>
                <a:tc>
                  <a:txBody>
                    <a:bodyPr/>
                    <a:lstStyle/>
                    <a:p>
                      <a:pPr algn="ctr"/>
                      <a:r>
                        <a:rPr lang="en-US" dirty="0"/>
                        <a:t>9.2</a:t>
                      </a:r>
                    </a:p>
                  </a:txBody>
                  <a:tcPr/>
                </a:tc>
                <a:extLst>
                  <a:ext uri="{0D108BD9-81ED-4DB2-BD59-A6C34878D82A}">
                    <a16:rowId xmlns:a16="http://schemas.microsoft.com/office/drawing/2014/main" xmlns="" val="10004"/>
                  </a:ext>
                </a:extLst>
              </a:tr>
              <a:tr h="370840">
                <a:tc>
                  <a:txBody>
                    <a:bodyPr/>
                    <a:lstStyle/>
                    <a:p>
                      <a:r>
                        <a:rPr lang="en-US" dirty="0"/>
                        <a:t>Proctor &amp; Gamble</a:t>
                      </a:r>
                      <a:r>
                        <a:rPr lang="en-US" baseline="0" dirty="0"/>
                        <a:t> </a:t>
                      </a:r>
                      <a:endParaRPr lang="en-US" dirty="0"/>
                    </a:p>
                  </a:txBody>
                  <a:tcPr/>
                </a:tc>
                <a:tc>
                  <a:txBody>
                    <a:bodyPr/>
                    <a:lstStyle/>
                    <a:p>
                      <a:r>
                        <a:rPr lang="en-US" dirty="0"/>
                        <a:t>Soaps</a:t>
                      </a:r>
                      <a:r>
                        <a:rPr lang="en-US" baseline="0" dirty="0"/>
                        <a:t> and cosmetics</a:t>
                      </a:r>
                      <a:endParaRPr lang="en-US" dirty="0"/>
                    </a:p>
                  </a:txBody>
                  <a:tcPr/>
                </a:tc>
                <a:tc>
                  <a:txBody>
                    <a:bodyPr/>
                    <a:lstStyle/>
                    <a:p>
                      <a:pPr algn="ctr"/>
                      <a:r>
                        <a:rPr lang="en-US" dirty="0"/>
                        <a:t>11.7</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4054076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70636" cy="914400"/>
          </a:xfrm>
        </p:spPr>
        <p:txBody>
          <a:bodyPr>
            <a:normAutofit/>
          </a:bodyPr>
          <a:lstStyle/>
          <a:p>
            <a:r>
              <a:rPr lang="en-US" sz="3600" dirty="0"/>
              <a:t>Dansby-Willig Performance Index</a:t>
            </a:r>
          </a:p>
        </p:txBody>
      </p:sp>
      <p:sp>
        <p:nvSpPr>
          <p:cNvPr id="3" name="Content Placeholder 2"/>
          <p:cNvSpPr>
            <a:spLocks noGrp="1"/>
          </p:cNvSpPr>
          <p:nvPr>
            <p:ph idx="1"/>
          </p:nvPr>
        </p:nvSpPr>
        <p:spPr>
          <a:xfrm>
            <a:off x="457200" y="1143000"/>
            <a:ext cx="8229600" cy="5105400"/>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Ranks industries according to how much social welfare would improve if the output in an industry were increased by a small amount.</a:t>
            </a:r>
          </a:p>
          <a:p>
            <a:pPr lvl="1"/>
            <a:endParaRPr lang="en-US" dirty="0"/>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graphicFrame>
        <p:nvGraphicFramePr>
          <p:cNvPr id="8" name="Table 7"/>
          <p:cNvGraphicFramePr>
            <a:graphicFrameLocks noGrp="1"/>
          </p:cNvGraphicFramePr>
          <p:nvPr>
            <p:extLst>
              <p:ext uri="{D42A27DB-BD31-4B8C-83A1-F6EECF244321}">
                <p14:modId xmlns:p14="http://schemas.microsoft.com/office/powerpoint/2010/main" xmlns="" val="864719918"/>
              </p:ext>
            </p:extLst>
          </p:nvPr>
        </p:nvGraphicFramePr>
        <p:xfrm>
          <a:off x="1905000" y="1158240"/>
          <a:ext cx="4724400" cy="29616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xmlns="" val="20000"/>
                    </a:ext>
                  </a:extLst>
                </a:gridCol>
                <a:gridCol w="2286000">
                  <a:extLst>
                    <a:ext uri="{9D8B030D-6E8A-4147-A177-3AD203B41FA5}">
                      <a16:colId xmlns:a16="http://schemas.microsoft.com/office/drawing/2014/main" xmlns="" val="20001"/>
                    </a:ext>
                  </a:extLst>
                </a:gridCol>
              </a:tblGrid>
              <a:tr h="148771">
                <a:tc>
                  <a:txBody>
                    <a:bodyPr/>
                    <a:lstStyle/>
                    <a:p>
                      <a:r>
                        <a:rPr lang="en-US" dirty="0"/>
                        <a:t>Industry</a:t>
                      </a:r>
                    </a:p>
                  </a:txBody>
                  <a:tcPr/>
                </a:tc>
                <a:tc>
                  <a:txBody>
                    <a:bodyPr/>
                    <a:lstStyle/>
                    <a:p>
                      <a:r>
                        <a:rPr lang="en-US" dirty="0"/>
                        <a:t>Dansby-Willig Index</a:t>
                      </a:r>
                    </a:p>
                  </a:txBody>
                  <a:tcPr/>
                </a:tc>
                <a:extLst>
                  <a:ext uri="{0D108BD9-81ED-4DB2-BD59-A6C34878D82A}">
                    <a16:rowId xmlns:a16="http://schemas.microsoft.com/office/drawing/2014/main" xmlns="" val="10000"/>
                  </a:ext>
                </a:extLst>
              </a:tr>
              <a:tr h="370840">
                <a:tc>
                  <a:txBody>
                    <a:bodyPr/>
                    <a:lstStyle/>
                    <a:p>
                      <a:r>
                        <a:rPr lang="en-US" dirty="0"/>
                        <a:t>Food</a:t>
                      </a:r>
                    </a:p>
                  </a:txBody>
                  <a:tcPr/>
                </a:tc>
                <a:tc>
                  <a:txBody>
                    <a:bodyPr/>
                    <a:lstStyle/>
                    <a:p>
                      <a:pPr algn="ctr"/>
                      <a:r>
                        <a:rPr lang="en-US" dirty="0"/>
                        <a:t>0.51</a:t>
                      </a:r>
                    </a:p>
                  </a:txBody>
                  <a:tcPr/>
                </a:tc>
                <a:extLst>
                  <a:ext uri="{0D108BD9-81ED-4DB2-BD59-A6C34878D82A}">
                    <a16:rowId xmlns:a16="http://schemas.microsoft.com/office/drawing/2014/main" xmlns="" val="10001"/>
                  </a:ext>
                </a:extLst>
              </a:tr>
              <a:tr h="370840">
                <a:tc>
                  <a:txBody>
                    <a:bodyPr/>
                    <a:lstStyle/>
                    <a:p>
                      <a:r>
                        <a:rPr lang="en-US" dirty="0"/>
                        <a:t>Rubber</a:t>
                      </a:r>
                    </a:p>
                  </a:txBody>
                  <a:tcPr/>
                </a:tc>
                <a:tc>
                  <a:txBody>
                    <a:bodyPr/>
                    <a:lstStyle/>
                    <a:p>
                      <a:pPr algn="ctr"/>
                      <a:r>
                        <a:rPr lang="en-US" dirty="0"/>
                        <a:t>0.49</a:t>
                      </a:r>
                    </a:p>
                  </a:txBody>
                  <a:tcPr/>
                </a:tc>
                <a:extLst>
                  <a:ext uri="{0D108BD9-81ED-4DB2-BD59-A6C34878D82A}">
                    <a16:rowId xmlns:a16="http://schemas.microsoft.com/office/drawing/2014/main" xmlns="" val="10002"/>
                  </a:ext>
                </a:extLst>
              </a:tr>
              <a:tr h="370840">
                <a:tc>
                  <a:txBody>
                    <a:bodyPr/>
                    <a:lstStyle/>
                    <a:p>
                      <a:r>
                        <a:rPr lang="en-US" dirty="0"/>
                        <a:t>Textiles</a:t>
                      </a:r>
                    </a:p>
                  </a:txBody>
                  <a:tcPr/>
                </a:tc>
                <a:tc>
                  <a:txBody>
                    <a:bodyPr/>
                    <a:lstStyle/>
                    <a:p>
                      <a:pPr algn="ctr"/>
                      <a:r>
                        <a:rPr lang="en-US" dirty="0"/>
                        <a:t>0.38</a:t>
                      </a:r>
                    </a:p>
                  </a:txBody>
                  <a:tcPr/>
                </a:tc>
                <a:extLst>
                  <a:ext uri="{0D108BD9-81ED-4DB2-BD59-A6C34878D82A}">
                    <a16:rowId xmlns:a16="http://schemas.microsoft.com/office/drawing/2014/main" xmlns="" val="10003"/>
                  </a:ext>
                </a:extLst>
              </a:tr>
              <a:tr h="370840">
                <a:tc>
                  <a:txBody>
                    <a:bodyPr/>
                    <a:lstStyle/>
                    <a:p>
                      <a:r>
                        <a:rPr lang="en-US" dirty="0"/>
                        <a:t>Apparel</a:t>
                      </a:r>
                    </a:p>
                  </a:txBody>
                  <a:tcPr/>
                </a:tc>
                <a:tc>
                  <a:txBody>
                    <a:bodyPr/>
                    <a:lstStyle/>
                    <a:p>
                      <a:pPr algn="ctr"/>
                      <a:r>
                        <a:rPr lang="en-US" dirty="0"/>
                        <a:t>0.47</a:t>
                      </a:r>
                    </a:p>
                  </a:txBody>
                  <a:tcPr/>
                </a:tc>
                <a:extLst>
                  <a:ext uri="{0D108BD9-81ED-4DB2-BD59-A6C34878D82A}">
                    <a16:rowId xmlns:a16="http://schemas.microsoft.com/office/drawing/2014/main" xmlns="" val="10004"/>
                  </a:ext>
                </a:extLst>
              </a:tr>
              <a:tr h="370840">
                <a:tc>
                  <a:txBody>
                    <a:bodyPr/>
                    <a:lstStyle/>
                    <a:p>
                      <a:r>
                        <a:rPr lang="en-US" dirty="0"/>
                        <a:t>Paper</a:t>
                      </a:r>
                      <a:r>
                        <a:rPr lang="en-US" baseline="0" dirty="0"/>
                        <a:t> </a:t>
                      </a:r>
                      <a:endParaRPr lang="en-US" dirty="0"/>
                    </a:p>
                  </a:txBody>
                  <a:tcPr/>
                </a:tc>
                <a:tc>
                  <a:txBody>
                    <a:bodyPr/>
                    <a:lstStyle/>
                    <a:p>
                      <a:pPr algn="ctr"/>
                      <a:r>
                        <a:rPr lang="en-US" dirty="0"/>
                        <a:t>0.63</a:t>
                      </a:r>
                    </a:p>
                  </a:txBody>
                  <a:tcPr/>
                </a:tc>
                <a:extLst>
                  <a:ext uri="{0D108BD9-81ED-4DB2-BD59-A6C34878D82A}">
                    <a16:rowId xmlns:a16="http://schemas.microsoft.com/office/drawing/2014/main" xmlns="" val="10005"/>
                  </a:ext>
                </a:extLst>
              </a:tr>
              <a:tr h="370840">
                <a:tc>
                  <a:txBody>
                    <a:bodyPr/>
                    <a:lstStyle/>
                    <a:p>
                      <a:r>
                        <a:rPr lang="en-US" dirty="0"/>
                        <a:t>Chemicals </a:t>
                      </a:r>
                    </a:p>
                  </a:txBody>
                  <a:tcPr/>
                </a:tc>
                <a:tc>
                  <a:txBody>
                    <a:bodyPr/>
                    <a:lstStyle/>
                    <a:p>
                      <a:pPr algn="ctr"/>
                      <a:r>
                        <a:rPr lang="en-US" dirty="0"/>
                        <a:t>0.67</a:t>
                      </a:r>
                    </a:p>
                  </a:txBody>
                  <a:tcPr/>
                </a:tc>
                <a:extLst>
                  <a:ext uri="{0D108BD9-81ED-4DB2-BD59-A6C34878D82A}">
                    <a16:rowId xmlns:a16="http://schemas.microsoft.com/office/drawing/2014/main" xmlns="" val="10006"/>
                  </a:ext>
                </a:extLst>
              </a:tr>
              <a:tr h="370840">
                <a:tc>
                  <a:txBody>
                    <a:bodyPr/>
                    <a:lstStyle/>
                    <a:p>
                      <a:r>
                        <a:rPr lang="en-US" dirty="0"/>
                        <a:t>Petroleum</a:t>
                      </a:r>
                    </a:p>
                  </a:txBody>
                  <a:tcPr/>
                </a:tc>
                <a:tc>
                  <a:txBody>
                    <a:bodyPr/>
                    <a:lstStyle/>
                    <a:p>
                      <a:pPr algn="ctr"/>
                      <a:r>
                        <a:rPr lang="en-US" dirty="0"/>
                        <a:t>0.63</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324860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799" cy="990600"/>
          </a:xfrm>
        </p:spPr>
        <p:txBody>
          <a:bodyPr>
            <a:normAutofit/>
          </a:bodyPr>
          <a:lstStyle/>
          <a:p>
            <a:r>
              <a:rPr lang="en-US" sz="3600" dirty="0"/>
              <a:t>Structure-Conduct-Performance</a:t>
            </a:r>
          </a:p>
        </p:txBody>
      </p:sp>
      <p:sp>
        <p:nvSpPr>
          <p:cNvPr id="3" name="Content Placeholder 2"/>
          <p:cNvSpPr>
            <a:spLocks noGrp="1"/>
          </p:cNvSpPr>
          <p:nvPr>
            <p:ph idx="1"/>
          </p:nvPr>
        </p:nvSpPr>
        <p:spPr>
          <a:xfrm>
            <a:off x="457200" y="1143000"/>
            <a:ext cx="8229600" cy="5334000"/>
          </a:xfrm>
        </p:spPr>
        <p:txBody>
          <a:bodyPr>
            <a:normAutofit/>
          </a:bodyPr>
          <a:lstStyle/>
          <a:p>
            <a:r>
              <a:rPr lang="en-US" dirty="0"/>
              <a:t>Structure:</a:t>
            </a:r>
          </a:p>
          <a:p>
            <a:pPr lvl="1"/>
            <a:r>
              <a:rPr lang="en-US" dirty="0"/>
              <a:t>Factors like technology, concentration and market conditions.</a:t>
            </a:r>
          </a:p>
          <a:p>
            <a:r>
              <a:rPr lang="en-US" dirty="0"/>
              <a:t>Conduct:</a:t>
            </a:r>
          </a:p>
          <a:p>
            <a:pPr lvl="1"/>
            <a:r>
              <a:rPr lang="en-US" dirty="0"/>
              <a:t>Individual firm behavior in the market. </a:t>
            </a:r>
          </a:p>
          <a:p>
            <a:pPr lvl="1"/>
            <a:r>
              <a:rPr lang="en-US" dirty="0"/>
              <a:t>Pricing decisions, advertising decisions and R&amp;D decisions, among other factors.</a:t>
            </a:r>
          </a:p>
          <a:p>
            <a:r>
              <a:rPr lang="en-US" dirty="0"/>
              <a:t>Performance:</a:t>
            </a:r>
          </a:p>
          <a:p>
            <a:pPr lvl="1"/>
            <a:r>
              <a:rPr lang="en-US" dirty="0"/>
              <a:t>Resulting profit and social welfare that arise in the market.</a:t>
            </a:r>
          </a:p>
          <a:p>
            <a:r>
              <a:rPr lang="en-US" dirty="0"/>
              <a:t>Structure-conduct-performance paradigm</a:t>
            </a:r>
          </a:p>
          <a:p>
            <a:pPr lvl="1"/>
            <a:r>
              <a:rPr lang="en-US" dirty="0"/>
              <a:t>Model that views these three aspects of industry as being integrally related.</a:t>
            </a:r>
          </a:p>
          <a:p>
            <a:pPr lvl="1"/>
            <a:endParaRPr lang="en-US" dirty="0"/>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29670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990600"/>
          </a:xfrm>
        </p:spPr>
        <p:txBody>
          <a:bodyPr>
            <a:normAutofit/>
          </a:bodyPr>
          <a:lstStyle/>
          <a:p>
            <a:r>
              <a:rPr lang="en-US" sz="3600" dirty="0"/>
              <a:t>The Causal View</a:t>
            </a:r>
          </a:p>
        </p:txBody>
      </p:sp>
      <p:sp>
        <p:nvSpPr>
          <p:cNvPr id="3" name="Content Placeholder 2"/>
          <p:cNvSpPr>
            <a:spLocks noGrp="1"/>
          </p:cNvSpPr>
          <p:nvPr>
            <p:ph idx="1"/>
          </p:nvPr>
        </p:nvSpPr>
        <p:spPr>
          <a:xfrm>
            <a:off x="457200" y="1143000"/>
            <a:ext cx="8229600" cy="5181600"/>
          </a:xfrm>
        </p:spPr>
        <p:txBody>
          <a:bodyPr>
            <a:normAutofit/>
          </a:bodyPr>
          <a:lstStyle/>
          <a:p>
            <a:r>
              <a:rPr lang="en-US" dirty="0"/>
              <a:t>Market structure “causes” firms to behave in a certain way.</a:t>
            </a:r>
          </a:p>
          <a:p>
            <a:r>
              <a:rPr lang="en-US" dirty="0"/>
              <a:t>… this behavior, or conduct, “causes” resources to be allocated in certain ways.</a:t>
            </a:r>
          </a:p>
          <a:p>
            <a:r>
              <a:rPr lang="en-US" dirty="0"/>
              <a:t>… this resource allocation leads to “good” or “bad” performance.</a:t>
            </a:r>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45276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664" y="533400"/>
            <a:ext cx="7704667" cy="685799"/>
          </a:xfrm>
        </p:spPr>
        <p:txBody>
          <a:bodyPr>
            <a:noAutofit/>
          </a:bodyPr>
          <a:lstStyle/>
          <a:p>
            <a:r>
              <a:rPr lang="en-US" sz="3200" dirty="0"/>
              <a:t>Example: Interplay among competitors in a concentrated markets</a:t>
            </a:r>
          </a:p>
        </p:txBody>
      </p:sp>
      <p:sp>
        <p:nvSpPr>
          <p:cNvPr id="3" name="Content Placeholder 2"/>
          <p:cNvSpPr>
            <a:spLocks noGrp="1"/>
          </p:cNvSpPr>
          <p:nvPr>
            <p:ph idx="1"/>
          </p:nvPr>
        </p:nvSpPr>
        <p:spPr>
          <a:xfrm>
            <a:off x="914401" y="1600200"/>
            <a:ext cx="7772400" cy="4572000"/>
          </a:xfrm>
        </p:spPr>
        <p:txBody>
          <a:bodyPr>
            <a:normAutofit lnSpcReduction="10000"/>
          </a:bodyPr>
          <a:lstStyle/>
          <a:p>
            <a:r>
              <a:rPr lang="en-US" dirty="0"/>
              <a:t>The domestic US airline industry has had a bumpy ride over the past two decades. </a:t>
            </a:r>
          </a:p>
          <a:p>
            <a:r>
              <a:rPr lang="en-US" dirty="0"/>
              <a:t>The 1990s began with a mild recession that left carriers with empty seats. As the marginal cost of filling an empty seat was negligible, some carriers slashed prices.</a:t>
            </a:r>
          </a:p>
          <a:p>
            <a:r>
              <a:rPr lang="en-US" dirty="0"/>
              <a:t>This devastated the industry, with aggregate losses exceeding $4 billion in 1992. </a:t>
            </a:r>
          </a:p>
          <a:p>
            <a:r>
              <a:rPr lang="en-US" dirty="0"/>
              <a:t>The economic recovery of the mid-1990s helped the industry. </a:t>
            </a:r>
          </a:p>
          <a:p>
            <a:r>
              <a:rPr lang="en-US" dirty="0"/>
              <a:t>Flying at or near capacity, carriers raised prices for all passenger classes.</a:t>
            </a:r>
          </a:p>
        </p:txBody>
      </p:sp>
    </p:spTree>
    <p:extLst>
      <p:ext uri="{BB962C8B-B14F-4D97-AF65-F5344CB8AC3E}">
        <p14:creationId xmlns:p14="http://schemas.microsoft.com/office/powerpoint/2010/main" xmlns="" val="133192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76200"/>
            <a:ext cx="8686798" cy="914400"/>
          </a:xfrm>
        </p:spPr>
        <p:txBody>
          <a:bodyPr>
            <a:normAutofit/>
          </a:bodyPr>
          <a:lstStyle/>
          <a:p>
            <a:r>
              <a:rPr lang="en-US" sz="4000" b="1" dirty="0"/>
              <a:t>The Feedback Critique</a:t>
            </a:r>
          </a:p>
        </p:txBody>
      </p:sp>
      <p:sp>
        <p:nvSpPr>
          <p:cNvPr id="3" name="Content Placeholder 2"/>
          <p:cNvSpPr>
            <a:spLocks noGrp="1"/>
          </p:cNvSpPr>
          <p:nvPr>
            <p:ph idx="1"/>
          </p:nvPr>
        </p:nvSpPr>
        <p:spPr>
          <a:xfrm>
            <a:off x="457200" y="1143000"/>
            <a:ext cx="8229600" cy="5181600"/>
          </a:xfrm>
        </p:spPr>
        <p:txBody>
          <a:bodyPr>
            <a:normAutofit/>
          </a:bodyPr>
          <a:lstStyle/>
          <a:p>
            <a:r>
              <a:rPr lang="en-US" dirty="0"/>
              <a:t>There is no one-way causal link among structure, conduct and performance.</a:t>
            </a:r>
          </a:p>
          <a:p>
            <a:pPr lvl="1"/>
            <a:r>
              <a:rPr lang="en-US" dirty="0"/>
              <a:t>Firm conduct can affect market structure;</a:t>
            </a:r>
          </a:p>
          <a:p>
            <a:pPr lvl="1"/>
            <a:r>
              <a:rPr lang="en-US" dirty="0"/>
              <a:t>Market performance can affect conduct and market structure.</a:t>
            </a:r>
          </a:p>
        </p:txBody>
      </p:sp>
      <p:sp>
        <p:nvSpPr>
          <p:cNvPr id="4" name="Title 1"/>
          <p:cNvSpPr txBox="1">
            <a:spLocks/>
          </p:cNvSpPr>
          <p:nvPr/>
        </p:nvSpPr>
        <p:spPr>
          <a:xfrm>
            <a:off x="3200400" y="0"/>
            <a:ext cx="5943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4000" b="1" dirty="0"/>
          </a:p>
        </p:txBody>
      </p:sp>
    </p:spTree>
    <p:extLst>
      <p:ext uri="{BB962C8B-B14F-4D97-AF65-F5344CB8AC3E}">
        <p14:creationId xmlns:p14="http://schemas.microsoft.com/office/powerpoint/2010/main" xmlns="" val="216374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066800"/>
            <a:ext cx="7704667" cy="4933016"/>
          </a:xfrm>
        </p:spPr>
        <p:txBody>
          <a:bodyPr>
            <a:normAutofit/>
          </a:bodyPr>
          <a:lstStyle/>
          <a:p>
            <a:r>
              <a:rPr lang="en-US" dirty="0"/>
              <a:t>When an airline did have empty seats, it utilized computerized pricing algorithms to selectively reduce prices on a short-term basis.</a:t>
            </a:r>
          </a:p>
          <a:p>
            <a:r>
              <a:rPr lang="en-US" dirty="0"/>
              <a:t>By the late 1990s, record losses had given way to record profits, with the industry earning $4 billion in 1999. </a:t>
            </a:r>
          </a:p>
          <a:p>
            <a:r>
              <a:rPr lang="en-US" dirty="0"/>
              <a:t>The airlines struggled again in 2000 and 2001 to fill planes and prices softened. As the economy revived through the mid-2000s, the airlines filled their planes, raised their prices and returned to profitability.</a:t>
            </a:r>
          </a:p>
          <a:p>
            <a:r>
              <a:rPr lang="en-US" dirty="0"/>
              <a:t>The Great Recession of the late 2000s triggered yet another decline in demand, but this time the industry was ready for it.</a:t>
            </a:r>
          </a:p>
        </p:txBody>
      </p:sp>
    </p:spTree>
    <p:extLst>
      <p:ext uri="{BB962C8B-B14F-4D97-AF65-F5344CB8AC3E}">
        <p14:creationId xmlns:p14="http://schemas.microsoft.com/office/powerpoint/2010/main" xmlns="" val="328007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7704667" cy="4800600"/>
          </a:xfrm>
        </p:spPr>
        <p:txBody>
          <a:bodyPr>
            <a:normAutofit fontScale="92500" lnSpcReduction="20000"/>
          </a:bodyPr>
          <a:lstStyle/>
          <a:p>
            <a:r>
              <a:rPr lang="en-US" dirty="0"/>
              <a:t>Several major carriers had cut capacity. </a:t>
            </a:r>
          </a:p>
          <a:p>
            <a:r>
              <a:rPr lang="en-US" dirty="0"/>
              <a:t>The Delta/Northwest and United/Continental mergers helped reduce the number of competitors. </a:t>
            </a:r>
          </a:p>
          <a:p>
            <a:r>
              <a:rPr lang="en-US" dirty="0"/>
              <a:t>As a result, airfares did not plummet as they had in previous economic downturns. </a:t>
            </a:r>
          </a:p>
          <a:p>
            <a:r>
              <a:rPr lang="en-US" dirty="0"/>
              <a:t>This example illustrates the interplay among competitors in a concentrated market.</a:t>
            </a:r>
          </a:p>
          <a:p>
            <a:r>
              <a:rPr lang="en-US" dirty="0"/>
              <a:t>The major players in the industry understand the need to avoid deep discounting, but they also understand the economics of empty seats.</a:t>
            </a:r>
          </a:p>
          <a:p>
            <a:r>
              <a:rPr lang="en-US" dirty="0"/>
              <a:t>They have pursued some successful strategies (ex, reducing capacity in some routes), and have undone some of the damage done by years of cutthroat competition.</a:t>
            </a:r>
          </a:p>
          <a:p>
            <a:r>
              <a:rPr lang="en-US" dirty="0"/>
              <a:t>But economic principles of competition will still be there!</a:t>
            </a:r>
          </a:p>
        </p:txBody>
      </p:sp>
    </p:spTree>
    <p:extLst>
      <p:ext uri="{BB962C8B-B14F-4D97-AF65-F5344CB8AC3E}">
        <p14:creationId xmlns:p14="http://schemas.microsoft.com/office/powerpoint/2010/main" xmlns="" val="2670359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761999"/>
          </a:xfrm>
        </p:spPr>
        <p:txBody>
          <a:bodyPr>
            <a:normAutofit fontScale="90000"/>
          </a:bodyPr>
          <a:lstStyle/>
          <a:p>
            <a:r>
              <a:rPr lang="en-US" dirty="0"/>
              <a:t>North American Industry Classification System (NAICS)</a:t>
            </a:r>
          </a:p>
        </p:txBody>
      </p:sp>
      <p:sp>
        <p:nvSpPr>
          <p:cNvPr id="3" name="Content Placeholder 2"/>
          <p:cNvSpPr>
            <a:spLocks noGrp="1"/>
          </p:cNvSpPr>
          <p:nvPr>
            <p:ph idx="1"/>
          </p:nvPr>
        </p:nvSpPr>
        <p:spPr>
          <a:xfrm>
            <a:off x="982133" y="1752600"/>
            <a:ext cx="7704667" cy="4419600"/>
          </a:xfrm>
        </p:spPr>
        <p:txBody>
          <a:bodyPr>
            <a:normAutofit fontScale="92500" lnSpcReduction="10000"/>
          </a:bodyPr>
          <a:lstStyle/>
          <a:p>
            <a:endParaRPr lang="en-US" dirty="0">
              <a:hlinkClick r:id="rId2"/>
            </a:endParaRPr>
          </a:p>
          <a:p>
            <a:r>
              <a:rPr lang="en-US" dirty="0">
                <a:hlinkClick r:id="rId3"/>
              </a:rPr>
              <a:t>http://www.census.gov/eos/www/naics/index.html</a:t>
            </a:r>
            <a:endParaRPr lang="en-US" dirty="0"/>
          </a:p>
          <a:p>
            <a:r>
              <a:rPr lang="en-US" dirty="0"/>
              <a:t>The industry classification systems provide information about different businesses in the US economy.</a:t>
            </a:r>
          </a:p>
          <a:p>
            <a:r>
              <a:rPr lang="en-US" dirty="0"/>
              <a:t>The NAICS is a standardized classification system for the three partners of NAFTA (North American Free Trade Agreement): US, Canada and Mexico. This helps compare industry trends among NAFTA partners.</a:t>
            </a:r>
          </a:p>
          <a:p>
            <a:r>
              <a:rPr lang="en-US" dirty="0"/>
              <a:t>Only the 6</a:t>
            </a:r>
            <a:r>
              <a:rPr lang="en-US" baseline="30000" dirty="0"/>
              <a:t>th</a:t>
            </a:r>
            <a:r>
              <a:rPr lang="en-US" dirty="0"/>
              <a:t> digit of the NAICS code is country specific (to accommodate special identification needs in different countries).</a:t>
            </a:r>
          </a:p>
          <a:p>
            <a:endParaRPr lang="en-US" dirty="0"/>
          </a:p>
        </p:txBody>
      </p:sp>
    </p:spTree>
    <p:extLst>
      <p:ext uri="{BB962C8B-B14F-4D97-AF65-F5344CB8AC3E}">
        <p14:creationId xmlns:p14="http://schemas.microsoft.com/office/powerpoint/2010/main" xmlns="" val="173650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704667" cy="5257800"/>
          </a:xfrm>
        </p:spPr>
        <p:txBody>
          <a:bodyPr>
            <a:normAutofit fontScale="92500" lnSpcReduction="20000"/>
          </a:bodyPr>
          <a:lstStyle/>
          <a:p>
            <a:r>
              <a:rPr lang="en-US" b="1" dirty="0"/>
              <a:t>Example</a:t>
            </a:r>
            <a:r>
              <a:rPr lang="en-US" dirty="0"/>
              <a:t>: Consider a US firm having an NAICS code of 448310.</a:t>
            </a:r>
          </a:p>
          <a:p>
            <a:r>
              <a:rPr lang="en-US" dirty="0"/>
              <a:t>The first two digits tell us that the firm belongs to the sector called Retail Trade (44-45).</a:t>
            </a:r>
          </a:p>
          <a:p>
            <a:r>
              <a:rPr lang="en-US" dirty="0"/>
              <a:t>The first three digits show that the firm belongs to a subsector called Clothing and Clothing Accessories Store (448). </a:t>
            </a:r>
          </a:p>
          <a:p>
            <a:r>
              <a:rPr lang="en-US" dirty="0"/>
              <a:t>The first four digits show that the firm belongs to an industry group called Jewelry, Luggage, and Leather Goods Stores (4483)</a:t>
            </a:r>
          </a:p>
          <a:p>
            <a:r>
              <a:rPr lang="en-US" dirty="0"/>
              <a:t>The first five digits show the NAICS industry that the firm is a part of; here Jewelry Stores (44831).</a:t>
            </a:r>
          </a:p>
          <a:p>
            <a:r>
              <a:rPr lang="en-US" dirty="0"/>
              <a:t>The six-digit code shows that the firm belongs to the national industry – Jewelry Stores (448310).</a:t>
            </a:r>
          </a:p>
          <a:p>
            <a:r>
              <a:rPr lang="en-US" dirty="0">
                <a:hlinkClick r:id="rId2"/>
              </a:rPr>
              <a:t>http://www.census.gov/cgi-bin/sssd/naics/naicsrch?chart_code=44&amp;search=2012 NAICS Search</a:t>
            </a:r>
            <a:endParaRPr lang="en-US" dirty="0"/>
          </a:p>
          <a:p>
            <a:endParaRPr lang="en-US" dirty="0"/>
          </a:p>
        </p:txBody>
      </p:sp>
    </p:spTree>
    <p:extLst>
      <p:ext uri="{BB962C8B-B14F-4D97-AF65-F5344CB8AC3E}">
        <p14:creationId xmlns:p14="http://schemas.microsoft.com/office/powerpoint/2010/main" xmlns="" val="248098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52400"/>
            <a:ext cx="7704667" cy="914399"/>
          </a:xfrm>
        </p:spPr>
        <p:txBody>
          <a:bodyPr/>
          <a:lstStyle/>
          <a:p>
            <a:r>
              <a:rPr lang="en-US" dirty="0"/>
              <a:t>Concentration Ratios</a:t>
            </a:r>
          </a:p>
        </p:txBody>
      </p:sp>
      <p:sp>
        <p:nvSpPr>
          <p:cNvPr id="3" name="Content Placeholder 2"/>
          <p:cNvSpPr>
            <a:spLocks noGrp="1"/>
          </p:cNvSpPr>
          <p:nvPr>
            <p:ph idx="1"/>
          </p:nvPr>
        </p:nvSpPr>
        <p:spPr>
          <a:xfrm>
            <a:off x="982132" y="1524000"/>
            <a:ext cx="7704667" cy="4399616"/>
          </a:xfrm>
        </p:spPr>
        <p:txBody>
          <a:bodyPr>
            <a:normAutofit fontScale="92500" lnSpcReduction="10000"/>
          </a:bodyPr>
          <a:lstStyle/>
          <a:p>
            <a:r>
              <a:rPr lang="en-US" dirty="0"/>
              <a:t>If your friend wants to start a jewelry store, and she wants to know the number of firms in the business, the number of people employed in the industry, the total value of sales etc. </a:t>
            </a:r>
          </a:p>
          <a:p>
            <a:r>
              <a:rPr lang="en-US" dirty="0"/>
              <a:t>You can provide her information about the concentration ratios in the industry. </a:t>
            </a:r>
          </a:p>
          <a:p>
            <a:r>
              <a:rPr lang="en-US" dirty="0">
                <a:hlinkClick r:id="rId2"/>
              </a:rPr>
              <a:t>http://www.census.gov/econ/concentration.html</a:t>
            </a:r>
            <a:endParaRPr lang="en-US" dirty="0"/>
          </a:p>
          <a:p>
            <a:r>
              <a:rPr lang="en-US" dirty="0">
                <a:hlinkClick r:id="rId3"/>
              </a:rPr>
              <a:t>https://factfinder.census.gov/faces/tableservices/jsf/pages/productview.xhtml?pid=ECN_2007_US_44SSSZ6&amp;prodType=table</a:t>
            </a:r>
            <a:endParaRPr lang="en-US" dirty="0"/>
          </a:p>
          <a:p>
            <a:r>
              <a:rPr lang="en-US" dirty="0"/>
              <a:t>In 2012: 23,477 jewelry establishments with a four-firm concentration ratio of 24% and a 20-firm concentration ratio of 34.7%.</a:t>
            </a:r>
          </a:p>
          <a:p>
            <a:pPr marL="0" indent="0">
              <a:buNone/>
            </a:pPr>
            <a:endParaRPr lang="en-US" dirty="0"/>
          </a:p>
          <a:p>
            <a:endParaRPr lang="en-US" dirty="0"/>
          </a:p>
        </p:txBody>
      </p:sp>
    </p:spTree>
    <p:extLst>
      <p:ext uri="{BB962C8B-B14F-4D97-AF65-F5344CB8AC3E}">
        <p14:creationId xmlns:p14="http://schemas.microsoft.com/office/powerpoint/2010/main" xmlns="" val="173075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38199"/>
          </a:xfrm>
        </p:spPr>
        <p:txBody>
          <a:bodyPr>
            <a:normAutofit/>
          </a:bodyPr>
          <a:lstStyle/>
          <a:p>
            <a:r>
              <a:rPr lang="en-US" sz="3600" dirty="0"/>
              <a:t>Horizontal Merger Guidelines, 2010</a:t>
            </a:r>
          </a:p>
        </p:txBody>
      </p:sp>
      <p:sp>
        <p:nvSpPr>
          <p:cNvPr id="3" name="Content Placeholder 2"/>
          <p:cNvSpPr>
            <a:spLocks noGrp="1"/>
          </p:cNvSpPr>
          <p:nvPr>
            <p:ph idx="1"/>
          </p:nvPr>
        </p:nvSpPr>
        <p:spPr/>
        <p:txBody>
          <a:bodyPr/>
          <a:lstStyle/>
          <a:p>
            <a:pPr marL="0" indent="0">
              <a:buNone/>
            </a:pPr>
            <a:r>
              <a:rPr lang="en-US" dirty="0">
                <a:hlinkClick r:id="rId2"/>
              </a:rPr>
              <a:t>Antitrust Division, Department Of Justice</a:t>
            </a:r>
            <a:r>
              <a:rPr lang="en-US" dirty="0"/>
              <a:t>  </a:t>
            </a:r>
          </a:p>
          <a:p>
            <a:pPr marL="0" indent="0">
              <a:buNone/>
            </a:pPr>
            <a:r>
              <a:rPr lang="en-US" dirty="0"/>
              <a:t>(Go to the Horizontal Merger Guidelines, Section 5.3 – the section shows how the agency classifies markets into three types, and also the general criteria for analyzing mergers depending upon how they affect the HHI values) </a:t>
            </a:r>
          </a:p>
        </p:txBody>
      </p:sp>
    </p:spTree>
    <p:extLst>
      <p:ext uri="{BB962C8B-B14F-4D97-AF65-F5344CB8AC3E}">
        <p14:creationId xmlns:p14="http://schemas.microsoft.com/office/powerpoint/2010/main" xmlns="" val="395035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685799"/>
          </a:xfrm>
        </p:spPr>
        <p:txBody>
          <a:bodyPr>
            <a:normAutofit fontScale="90000"/>
          </a:bodyPr>
          <a:lstStyle/>
          <a:p>
            <a:r>
              <a:rPr lang="en-US" dirty="0"/>
              <a:t>Market Power- Example</a:t>
            </a:r>
          </a:p>
        </p:txBody>
      </p:sp>
      <p:sp>
        <p:nvSpPr>
          <p:cNvPr id="3" name="Content Placeholder 2"/>
          <p:cNvSpPr>
            <a:spLocks noGrp="1"/>
          </p:cNvSpPr>
          <p:nvPr>
            <p:ph idx="1"/>
          </p:nvPr>
        </p:nvSpPr>
        <p:spPr>
          <a:xfrm>
            <a:off x="982133" y="1219200"/>
            <a:ext cx="7704667" cy="5257800"/>
          </a:xfrm>
        </p:spPr>
        <p:txBody>
          <a:bodyPr>
            <a:normAutofit lnSpcReduction="10000"/>
          </a:bodyPr>
          <a:lstStyle/>
          <a:p>
            <a:r>
              <a:rPr lang="en-US" dirty="0"/>
              <a:t>For many years, the “premium” brands of coffee at grocery stores sold for prices very close to the prices of generic brands. </a:t>
            </a:r>
          </a:p>
          <a:p>
            <a:r>
              <a:rPr lang="en-US" dirty="0"/>
              <a:t>However, Starbucks Corp. changed the commodity-like nature of coffee – serving cappuccinos, lattes, and mochas served in Starbucks cafés designed to look like the coffee-houses in Italy.</a:t>
            </a:r>
          </a:p>
          <a:p>
            <a:r>
              <a:rPr lang="en-US" dirty="0"/>
              <a:t>Although far from being a pure monopolist, Starbucks nonetheless dominated the specialty coffee market for many years. </a:t>
            </a:r>
          </a:p>
          <a:p>
            <a:r>
              <a:rPr lang="en-US" dirty="0"/>
              <a:t>Starbucks enjoyed substantial market power, giving it the ability to price its coffee beans and specialty drinks well above costs and earn good profits for many years. </a:t>
            </a:r>
          </a:p>
        </p:txBody>
      </p:sp>
    </p:spTree>
    <p:extLst>
      <p:ext uri="{BB962C8B-B14F-4D97-AF65-F5344CB8AC3E}">
        <p14:creationId xmlns:p14="http://schemas.microsoft.com/office/powerpoint/2010/main" xmlns="" val="180288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632</TotalTime>
  <Words>1328</Words>
  <Application>Microsoft Office PowerPoint</Application>
  <PresentationFormat>On-screen Show (4:3)</PresentationFormat>
  <Paragraphs>226</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Parallax</vt:lpstr>
      <vt:lpstr>Notes for Chapter 7</vt:lpstr>
      <vt:lpstr>Example: Interplay among competitors in a concentrated markets</vt:lpstr>
      <vt:lpstr>Slide 3</vt:lpstr>
      <vt:lpstr>Slide 4</vt:lpstr>
      <vt:lpstr>North American Industry Classification System (NAICS)</vt:lpstr>
      <vt:lpstr>Slide 6</vt:lpstr>
      <vt:lpstr>Concentration Ratios</vt:lpstr>
      <vt:lpstr>Horizontal Merger Guidelines, 2010</vt:lpstr>
      <vt:lpstr>Market Power- Example</vt:lpstr>
      <vt:lpstr>Slide 10</vt:lpstr>
      <vt:lpstr>Rothschild Index</vt:lpstr>
      <vt:lpstr>Lerner Index and Markup Factor</vt:lpstr>
      <vt:lpstr>Potential for Entry</vt:lpstr>
      <vt:lpstr>Conduct</vt:lpstr>
      <vt:lpstr>Research and Development</vt:lpstr>
      <vt:lpstr>Advertisement</vt:lpstr>
      <vt:lpstr>Dansby-Willig Performance Index</vt:lpstr>
      <vt:lpstr>Structure-Conduct-Performance</vt:lpstr>
      <vt:lpstr>The Causal View</vt:lpstr>
      <vt:lpstr>The Feedback Critique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Chapter 7</dc:title>
  <dc:creator>Erick K Jnr</dc:creator>
  <cp:lastModifiedBy>Erick K Jnr</cp:lastModifiedBy>
  <cp:revision>1</cp:revision>
  <dcterms:created xsi:type="dcterms:W3CDTF">2014-10-20T18:03:47Z</dcterms:created>
  <dcterms:modified xsi:type="dcterms:W3CDTF">2018-05-29T04:28:26Z</dcterms:modified>
</cp:coreProperties>
</file>