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4" r:id="rId9"/>
    <p:sldId id="265" r:id="rId10"/>
    <p:sldId id="278" r:id="rId11"/>
    <p:sldId id="279" r:id="rId12"/>
    <p:sldId id="266" r:id="rId13"/>
    <p:sldId id="267" r:id="rId14"/>
    <p:sldId id="268" r:id="rId15"/>
    <p:sldId id="269" r:id="rId16"/>
    <p:sldId id="272" r:id="rId17"/>
    <p:sldId id="273" r:id="rId18"/>
    <p:sldId id="270" r:id="rId19"/>
    <p:sldId id="312" r:id="rId20"/>
    <p:sldId id="280" r:id="rId21"/>
    <p:sldId id="281" r:id="rId22"/>
    <p:sldId id="282" r:id="rId23"/>
    <p:sldId id="283" r:id="rId24"/>
    <p:sldId id="284" r:id="rId25"/>
    <p:sldId id="285" r:id="rId26"/>
    <p:sldId id="313" r:id="rId27"/>
    <p:sldId id="314" r:id="rId28"/>
    <p:sldId id="294" r:id="rId29"/>
    <p:sldId id="296" r:id="rId30"/>
    <p:sldId id="297" r:id="rId31"/>
    <p:sldId id="298" r:id="rId32"/>
    <p:sldId id="299" r:id="rId33"/>
    <p:sldId id="300" r:id="rId34"/>
    <p:sldId id="303" r:id="rId35"/>
    <p:sldId id="305" r:id="rId36"/>
    <p:sldId id="307" r:id="rId37"/>
    <p:sldId id="309" r:id="rId38"/>
    <p:sldId id="310" r:id="rId39"/>
    <p:sldId id="311"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4660"/>
  </p:normalViewPr>
  <p:slideViewPr>
    <p:cSldViewPr snapToGrid="0">
      <p:cViewPr varScale="1">
        <p:scale>
          <a:sx n="73" d="100"/>
          <a:sy n="73" d="100"/>
        </p:scale>
        <p:origin x="-14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89D84-D213-471F-9B61-996580A7A28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123B9FDB-A7C6-4FA0-8120-92DE5F4543DE}">
      <dgm:prSet phldrT="[Text]"/>
      <dgm:spPr/>
      <dgm:t>
        <a:bodyPr/>
        <a:lstStyle/>
        <a:p>
          <a:r>
            <a:rPr lang="en-US" dirty="0" smtClean="0"/>
            <a:t>Substantial specialized investment relative to contracting costs?</a:t>
          </a:r>
          <a:endParaRPr lang="en-US" dirty="0"/>
        </a:p>
      </dgm:t>
    </dgm:pt>
    <dgm:pt modelId="{44C2925D-2AD1-4E6B-8F3A-9F0C0A325DDE}" type="parTrans" cxnId="{B28FBEF2-93DC-4D6B-A54F-0CFBFD228CDF}">
      <dgm:prSet/>
      <dgm:spPr/>
      <dgm:t>
        <a:bodyPr/>
        <a:lstStyle/>
        <a:p>
          <a:endParaRPr lang="en-US"/>
        </a:p>
      </dgm:t>
    </dgm:pt>
    <dgm:pt modelId="{33918168-2A00-4012-8660-0E49861F2A08}" type="sibTrans" cxnId="{B28FBEF2-93DC-4D6B-A54F-0CFBFD228CDF}">
      <dgm:prSet/>
      <dgm:spPr/>
      <dgm:t>
        <a:bodyPr/>
        <a:lstStyle/>
        <a:p>
          <a:endParaRPr lang="en-US"/>
        </a:p>
      </dgm:t>
    </dgm:pt>
    <dgm:pt modelId="{FA81EE1D-B734-499B-8A97-4FA7219BEB30}">
      <dgm:prSet phldrT="[Text]"/>
      <dgm:spPr/>
      <dgm:t>
        <a:bodyPr/>
        <a:lstStyle/>
        <a:p>
          <a:r>
            <a:rPr lang="en-US" dirty="0" smtClean="0"/>
            <a:t>Spot exchange</a:t>
          </a:r>
          <a:endParaRPr lang="en-US" dirty="0"/>
        </a:p>
      </dgm:t>
    </dgm:pt>
    <dgm:pt modelId="{148793E9-EE4A-475E-A7EE-E5BF014A1BA2}" type="parTrans" cxnId="{D9D63151-B5E1-4E67-AA2C-A98A995314EB}">
      <dgm:prSet/>
      <dgm:spPr/>
      <dgm:t>
        <a:bodyPr/>
        <a:lstStyle/>
        <a:p>
          <a:endParaRPr lang="en-US"/>
        </a:p>
      </dgm:t>
    </dgm:pt>
    <dgm:pt modelId="{2D907176-01BA-4D8D-9F29-8EE21F1158F6}" type="sibTrans" cxnId="{D9D63151-B5E1-4E67-AA2C-A98A995314EB}">
      <dgm:prSet/>
      <dgm:spPr/>
      <dgm:t>
        <a:bodyPr/>
        <a:lstStyle/>
        <a:p>
          <a:endParaRPr lang="en-US"/>
        </a:p>
      </dgm:t>
    </dgm:pt>
    <dgm:pt modelId="{E644BB32-AB42-490E-B565-3466ED304CF4}">
      <dgm:prSet phldrT="[Text]"/>
      <dgm:spPr/>
      <dgm:t>
        <a:bodyPr/>
        <a:lstStyle/>
        <a:p>
          <a:r>
            <a:rPr lang="en-US" dirty="0" smtClean="0"/>
            <a:t>Complex contracting environment relative to cost of vertical integration</a:t>
          </a:r>
          <a:endParaRPr lang="en-US" dirty="0"/>
        </a:p>
      </dgm:t>
    </dgm:pt>
    <dgm:pt modelId="{A9261583-F646-4427-A9B3-72DDFF77AC26}" type="parTrans" cxnId="{FE652626-38B1-47AF-A5E1-586F5010D51F}">
      <dgm:prSet/>
      <dgm:spPr/>
      <dgm:t>
        <a:bodyPr/>
        <a:lstStyle/>
        <a:p>
          <a:endParaRPr lang="en-US"/>
        </a:p>
      </dgm:t>
    </dgm:pt>
    <dgm:pt modelId="{856F3605-79EA-4CE6-8408-8566D78CED91}" type="sibTrans" cxnId="{FE652626-38B1-47AF-A5E1-586F5010D51F}">
      <dgm:prSet/>
      <dgm:spPr/>
      <dgm:t>
        <a:bodyPr/>
        <a:lstStyle/>
        <a:p>
          <a:endParaRPr lang="en-US"/>
        </a:p>
      </dgm:t>
    </dgm:pt>
    <dgm:pt modelId="{51366651-4E81-42B5-BC81-819A541AEAE2}">
      <dgm:prSet phldrT="[Text]"/>
      <dgm:spPr/>
      <dgm:t>
        <a:bodyPr/>
        <a:lstStyle/>
        <a:p>
          <a:r>
            <a:rPr lang="en-US" dirty="0" smtClean="0"/>
            <a:t>Contract</a:t>
          </a:r>
          <a:endParaRPr lang="en-US" dirty="0"/>
        </a:p>
      </dgm:t>
    </dgm:pt>
    <dgm:pt modelId="{170E872F-0E7B-461D-8402-FC0D57DEE3B2}" type="parTrans" cxnId="{0BE1C5AD-C7AA-4357-B3F3-1E7285686D32}">
      <dgm:prSet/>
      <dgm:spPr/>
      <dgm:t>
        <a:bodyPr/>
        <a:lstStyle/>
        <a:p>
          <a:endParaRPr lang="en-US"/>
        </a:p>
      </dgm:t>
    </dgm:pt>
    <dgm:pt modelId="{FE21F1F3-BE24-4FBA-99BB-CC7CE275FE9A}" type="sibTrans" cxnId="{0BE1C5AD-C7AA-4357-B3F3-1E7285686D32}">
      <dgm:prSet/>
      <dgm:spPr/>
      <dgm:t>
        <a:bodyPr/>
        <a:lstStyle/>
        <a:p>
          <a:endParaRPr lang="en-US"/>
        </a:p>
      </dgm:t>
    </dgm:pt>
    <dgm:pt modelId="{1F9661A6-A70D-4781-9541-AF00F3C6CEF5}">
      <dgm:prSet/>
      <dgm:spPr/>
      <dgm:t>
        <a:bodyPr/>
        <a:lstStyle/>
        <a:p>
          <a:r>
            <a:rPr lang="en-US" dirty="0" smtClean="0"/>
            <a:t>Vertical integration</a:t>
          </a:r>
          <a:endParaRPr lang="en-US" dirty="0"/>
        </a:p>
      </dgm:t>
    </dgm:pt>
    <dgm:pt modelId="{F81D8D73-D3B2-46B0-898D-EA36CD8CF06A}" type="parTrans" cxnId="{0DC97D83-CDF3-45FA-B89C-9C2ACE894422}">
      <dgm:prSet/>
      <dgm:spPr/>
      <dgm:t>
        <a:bodyPr/>
        <a:lstStyle/>
        <a:p>
          <a:endParaRPr lang="en-US"/>
        </a:p>
      </dgm:t>
    </dgm:pt>
    <dgm:pt modelId="{A7AC2AD9-F777-4333-82CC-CF0D2E6E8FF7}" type="sibTrans" cxnId="{0DC97D83-CDF3-45FA-B89C-9C2ACE894422}">
      <dgm:prSet/>
      <dgm:spPr/>
      <dgm:t>
        <a:bodyPr/>
        <a:lstStyle/>
        <a:p>
          <a:endParaRPr lang="en-US"/>
        </a:p>
      </dgm:t>
    </dgm:pt>
    <dgm:pt modelId="{56AAEA50-5BAE-4948-B501-CD5E41EB84E3}" type="pres">
      <dgm:prSet presAssocID="{08489D84-D213-471F-9B61-996580A7A280}" presName="Name0" presStyleCnt="0">
        <dgm:presLayoutVars>
          <dgm:orgChart val="1"/>
          <dgm:chPref val="1"/>
          <dgm:dir/>
          <dgm:animOne val="branch"/>
          <dgm:animLvl val="lvl"/>
          <dgm:resizeHandles/>
        </dgm:presLayoutVars>
      </dgm:prSet>
      <dgm:spPr/>
      <dgm:t>
        <a:bodyPr/>
        <a:lstStyle/>
        <a:p>
          <a:endParaRPr lang="en-US"/>
        </a:p>
      </dgm:t>
    </dgm:pt>
    <dgm:pt modelId="{DCB4566C-7D15-40C4-AA7E-C76A0142D5AE}" type="pres">
      <dgm:prSet presAssocID="{123B9FDB-A7C6-4FA0-8120-92DE5F4543DE}" presName="hierRoot1" presStyleCnt="0">
        <dgm:presLayoutVars>
          <dgm:hierBranch val="init"/>
        </dgm:presLayoutVars>
      </dgm:prSet>
      <dgm:spPr/>
    </dgm:pt>
    <dgm:pt modelId="{B5A04CEC-7C05-414E-A61F-F166287BD190}" type="pres">
      <dgm:prSet presAssocID="{123B9FDB-A7C6-4FA0-8120-92DE5F4543DE}" presName="rootComposite1" presStyleCnt="0"/>
      <dgm:spPr/>
    </dgm:pt>
    <dgm:pt modelId="{89CFFF26-6DC0-4D9F-B372-02C9DA902AFE}" type="pres">
      <dgm:prSet presAssocID="{123B9FDB-A7C6-4FA0-8120-92DE5F4543DE}" presName="rootText1" presStyleLbl="alignAcc1" presStyleIdx="0" presStyleCnt="0">
        <dgm:presLayoutVars>
          <dgm:chPref val="3"/>
        </dgm:presLayoutVars>
      </dgm:prSet>
      <dgm:spPr/>
      <dgm:t>
        <a:bodyPr/>
        <a:lstStyle/>
        <a:p>
          <a:endParaRPr lang="en-US"/>
        </a:p>
      </dgm:t>
    </dgm:pt>
    <dgm:pt modelId="{DCBE43B3-A8A4-4EA8-990C-BD74DC9D6A3F}" type="pres">
      <dgm:prSet presAssocID="{123B9FDB-A7C6-4FA0-8120-92DE5F4543DE}" presName="topArc1" presStyleLbl="parChTrans1D1" presStyleIdx="0" presStyleCnt="10"/>
      <dgm:spPr/>
    </dgm:pt>
    <dgm:pt modelId="{C30DC48E-AD2A-45DC-962A-3A497DA32F0B}" type="pres">
      <dgm:prSet presAssocID="{123B9FDB-A7C6-4FA0-8120-92DE5F4543DE}" presName="bottomArc1" presStyleLbl="parChTrans1D1" presStyleIdx="1" presStyleCnt="10"/>
      <dgm:spPr/>
    </dgm:pt>
    <dgm:pt modelId="{ABE83BC7-AB23-4D3B-86B1-97C28E8325BB}" type="pres">
      <dgm:prSet presAssocID="{123B9FDB-A7C6-4FA0-8120-92DE5F4543DE}" presName="topConnNode1" presStyleLbl="node1" presStyleIdx="0" presStyleCnt="0"/>
      <dgm:spPr/>
      <dgm:t>
        <a:bodyPr/>
        <a:lstStyle/>
        <a:p>
          <a:endParaRPr lang="en-US"/>
        </a:p>
      </dgm:t>
    </dgm:pt>
    <dgm:pt modelId="{D106925F-CE65-454C-88DE-F79AF7608982}" type="pres">
      <dgm:prSet presAssocID="{123B9FDB-A7C6-4FA0-8120-92DE5F4543DE}" presName="hierChild2" presStyleCnt="0"/>
      <dgm:spPr/>
    </dgm:pt>
    <dgm:pt modelId="{F17C60CA-9920-487A-969E-E9875855F14D}" type="pres">
      <dgm:prSet presAssocID="{148793E9-EE4A-475E-A7EE-E5BF014A1BA2}" presName="Name28" presStyleLbl="parChTrans1D2" presStyleIdx="0" presStyleCnt="2"/>
      <dgm:spPr/>
      <dgm:t>
        <a:bodyPr/>
        <a:lstStyle/>
        <a:p>
          <a:endParaRPr lang="en-US"/>
        </a:p>
      </dgm:t>
    </dgm:pt>
    <dgm:pt modelId="{E381D81D-DDB0-49C1-8C98-3547ACB3EBB9}" type="pres">
      <dgm:prSet presAssocID="{FA81EE1D-B734-499B-8A97-4FA7219BEB30}" presName="hierRoot2" presStyleCnt="0">
        <dgm:presLayoutVars>
          <dgm:hierBranch val="init"/>
        </dgm:presLayoutVars>
      </dgm:prSet>
      <dgm:spPr/>
    </dgm:pt>
    <dgm:pt modelId="{4B0CDE73-CEC4-4E25-9531-E7E14E00E73A}" type="pres">
      <dgm:prSet presAssocID="{FA81EE1D-B734-499B-8A97-4FA7219BEB30}" presName="rootComposite2" presStyleCnt="0"/>
      <dgm:spPr/>
    </dgm:pt>
    <dgm:pt modelId="{71B3CCC9-8780-47F4-AE87-23564FAA8E6D}" type="pres">
      <dgm:prSet presAssocID="{FA81EE1D-B734-499B-8A97-4FA7219BEB30}" presName="rootText2" presStyleLbl="alignAcc1" presStyleIdx="0" presStyleCnt="0">
        <dgm:presLayoutVars>
          <dgm:chPref val="3"/>
        </dgm:presLayoutVars>
      </dgm:prSet>
      <dgm:spPr/>
      <dgm:t>
        <a:bodyPr/>
        <a:lstStyle/>
        <a:p>
          <a:endParaRPr lang="en-US"/>
        </a:p>
      </dgm:t>
    </dgm:pt>
    <dgm:pt modelId="{3639212D-7685-426F-9FB8-2BE139B6019E}" type="pres">
      <dgm:prSet presAssocID="{FA81EE1D-B734-499B-8A97-4FA7219BEB30}" presName="topArc2" presStyleLbl="parChTrans1D1" presStyleIdx="2" presStyleCnt="10"/>
      <dgm:spPr/>
    </dgm:pt>
    <dgm:pt modelId="{C3578423-388F-4C12-BB4E-FAB2B4958845}" type="pres">
      <dgm:prSet presAssocID="{FA81EE1D-B734-499B-8A97-4FA7219BEB30}" presName="bottomArc2" presStyleLbl="parChTrans1D1" presStyleIdx="3" presStyleCnt="10"/>
      <dgm:spPr/>
    </dgm:pt>
    <dgm:pt modelId="{8FDFC592-171F-46CA-B845-90DCBB5FE02A}" type="pres">
      <dgm:prSet presAssocID="{FA81EE1D-B734-499B-8A97-4FA7219BEB30}" presName="topConnNode2" presStyleLbl="node2" presStyleIdx="0" presStyleCnt="0"/>
      <dgm:spPr/>
      <dgm:t>
        <a:bodyPr/>
        <a:lstStyle/>
        <a:p>
          <a:endParaRPr lang="en-US"/>
        </a:p>
      </dgm:t>
    </dgm:pt>
    <dgm:pt modelId="{B2CE7360-F9AD-4D47-AA32-DCEBDE23DCCC}" type="pres">
      <dgm:prSet presAssocID="{FA81EE1D-B734-499B-8A97-4FA7219BEB30}" presName="hierChild4" presStyleCnt="0"/>
      <dgm:spPr/>
    </dgm:pt>
    <dgm:pt modelId="{4B01C847-92F0-4CDB-8063-48888FEC3325}" type="pres">
      <dgm:prSet presAssocID="{FA81EE1D-B734-499B-8A97-4FA7219BEB30}" presName="hierChild5" presStyleCnt="0"/>
      <dgm:spPr/>
    </dgm:pt>
    <dgm:pt modelId="{05ED9893-2348-4DCC-9496-00452836412E}" type="pres">
      <dgm:prSet presAssocID="{A9261583-F646-4427-A9B3-72DDFF77AC26}" presName="Name28" presStyleLbl="parChTrans1D2" presStyleIdx="1" presStyleCnt="2"/>
      <dgm:spPr/>
      <dgm:t>
        <a:bodyPr/>
        <a:lstStyle/>
        <a:p>
          <a:endParaRPr lang="en-US"/>
        </a:p>
      </dgm:t>
    </dgm:pt>
    <dgm:pt modelId="{2985703B-4232-4DE3-9F97-1C21A9714294}" type="pres">
      <dgm:prSet presAssocID="{E644BB32-AB42-490E-B565-3466ED304CF4}" presName="hierRoot2" presStyleCnt="0">
        <dgm:presLayoutVars>
          <dgm:hierBranch val="init"/>
        </dgm:presLayoutVars>
      </dgm:prSet>
      <dgm:spPr/>
    </dgm:pt>
    <dgm:pt modelId="{552A8C2D-0510-48A2-9147-D44BDC3CCA9D}" type="pres">
      <dgm:prSet presAssocID="{E644BB32-AB42-490E-B565-3466ED304CF4}" presName="rootComposite2" presStyleCnt="0"/>
      <dgm:spPr/>
    </dgm:pt>
    <dgm:pt modelId="{2A0174A7-C67F-4DDF-BB41-7A36E94A6E44}" type="pres">
      <dgm:prSet presAssocID="{E644BB32-AB42-490E-B565-3466ED304CF4}" presName="rootText2" presStyleLbl="alignAcc1" presStyleIdx="0" presStyleCnt="0">
        <dgm:presLayoutVars>
          <dgm:chPref val="3"/>
        </dgm:presLayoutVars>
      </dgm:prSet>
      <dgm:spPr/>
      <dgm:t>
        <a:bodyPr/>
        <a:lstStyle/>
        <a:p>
          <a:endParaRPr lang="en-US"/>
        </a:p>
      </dgm:t>
    </dgm:pt>
    <dgm:pt modelId="{5DC2EEC5-A560-484F-A293-479F3405F798}" type="pres">
      <dgm:prSet presAssocID="{E644BB32-AB42-490E-B565-3466ED304CF4}" presName="topArc2" presStyleLbl="parChTrans1D1" presStyleIdx="4" presStyleCnt="10"/>
      <dgm:spPr/>
    </dgm:pt>
    <dgm:pt modelId="{07BD79DA-5707-40C7-991D-A1F4741B0698}" type="pres">
      <dgm:prSet presAssocID="{E644BB32-AB42-490E-B565-3466ED304CF4}" presName="bottomArc2" presStyleLbl="parChTrans1D1" presStyleIdx="5" presStyleCnt="10"/>
      <dgm:spPr/>
    </dgm:pt>
    <dgm:pt modelId="{04B822F7-2FAB-4348-851F-ECAF9D82E730}" type="pres">
      <dgm:prSet presAssocID="{E644BB32-AB42-490E-B565-3466ED304CF4}" presName="topConnNode2" presStyleLbl="node2" presStyleIdx="0" presStyleCnt="0"/>
      <dgm:spPr/>
      <dgm:t>
        <a:bodyPr/>
        <a:lstStyle/>
        <a:p>
          <a:endParaRPr lang="en-US"/>
        </a:p>
      </dgm:t>
    </dgm:pt>
    <dgm:pt modelId="{E059DDEA-751F-4BA1-A4C6-62080E3C5753}" type="pres">
      <dgm:prSet presAssocID="{E644BB32-AB42-490E-B565-3466ED304CF4}" presName="hierChild4" presStyleCnt="0"/>
      <dgm:spPr/>
    </dgm:pt>
    <dgm:pt modelId="{0DA93518-94A4-4312-8920-5BCE74DA534D}" type="pres">
      <dgm:prSet presAssocID="{170E872F-0E7B-461D-8402-FC0D57DEE3B2}" presName="Name28" presStyleLbl="parChTrans1D3" presStyleIdx="0" presStyleCnt="2"/>
      <dgm:spPr/>
      <dgm:t>
        <a:bodyPr/>
        <a:lstStyle/>
        <a:p>
          <a:endParaRPr lang="en-US"/>
        </a:p>
      </dgm:t>
    </dgm:pt>
    <dgm:pt modelId="{2ABF7469-F1F6-4DCE-B47F-AB8C962C6F85}" type="pres">
      <dgm:prSet presAssocID="{51366651-4E81-42B5-BC81-819A541AEAE2}" presName="hierRoot2" presStyleCnt="0">
        <dgm:presLayoutVars>
          <dgm:hierBranch val="init"/>
        </dgm:presLayoutVars>
      </dgm:prSet>
      <dgm:spPr/>
    </dgm:pt>
    <dgm:pt modelId="{1FD83ACF-B277-4493-94E5-25B3B2750E22}" type="pres">
      <dgm:prSet presAssocID="{51366651-4E81-42B5-BC81-819A541AEAE2}" presName="rootComposite2" presStyleCnt="0"/>
      <dgm:spPr/>
    </dgm:pt>
    <dgm:pt modelId="{9B607EB9-EC20-4049-9968-15D643BD16A5}" type="pres">
      <dgm:prSet presAssocID="{51366651-4E81-42B5-BC81-819A541AEAE2}" presName="rootText2" presStyleLbl="alignAcc1" presStyleIdx="0" presStyleCnt="0">
        <dgm:presLayoutVars>
          <dgm:chPref val="3"/>
        </dgm:presLayoutVars>
      </dgm:prSet>
      <dgm:spPr/>
      <dgm:t>
        <a:bodyPr/>
        <a:lstStyle/>
        <a:p>
          <a:endParaRPr lang="en-US"/>
        </a:p>
      </dgm:t>
    </dgm:pt>
    <dgm:pt modelId="{71B66B55-2EC4-4196-97D8-136994B3524B}" type="pres">
      <dgm:prSet presAssocID="{51366651-4E81-42B5-BC81-819A541AEAE2}" presName="topArc2" presStyleLbl="parChTrans1D1" presStyleIdx="6" presStyleCnt="10"/>
      <dgm:spPr/>
    </dgm:pt>
    <dgm:pt modelId="{6347F254-FEBE-4897-8A55-2C8B246B1541}" type="pres">
      <dgm:prSet presAssocID="{51366651-4E81-42B5-BC81-819A541AEAE2}" presName="bottomArc2" presStyleLbl="parChTrans1D1" presStyleIdx="7" presStyleCnt="10"/>
      <dgm:spPr/>
    </dgm:pt>
    <dgm:pt modelId="{8E4DBF53-EEFF-4626-A4BE-98EF04834ADE}" type="pres">
      <dgm:prSet presAssocID="{51366651-4E81-42B5-BC81-819A541AEAE2}" presName="topConnNode2" presStyleLbl="node3" presStyleIdx="0" presStyleCnt="0"/>
      <dgm:spPr/>
      <dgm:t>
        <a:bodyPr/>
        <a:lstStyle/>
        <a:p>
          <a:endParaRPr lang="en-US"/>
        </a:p>
      </dgm:t>
    </dgm:pt>
    <dgm:pt modelId="{5B5D92CA-3CB7-4FB0-AAF7-392470F2B39E}" type="pres">
      <dgm:prSet presAssocID="{51366651-4E81-42B5-BC81-819A541AEAE2}" presName="hierChild4" presStyleCnt="0"/>
      <dgm:spPr/>
    </dgm:pt>
    <dgm:pt modelId="{30518932-7B09-47C8-9720-E62E5F516043}" type="pres">
      <dgm:prSet presAssocID="{51366651-4E81-42B5-BC81-819A541AEAE2}" presName="hierChild5" presStyleCnt="0"/>
      <dgm:spPr/>
    </dgm:pt>
    <dgm:pt modelId="{D5EEC066-5248-4A01-B73F-C2D6D6789203}" type="pres">
      <dgm:prSet presAssocID="{F81D8D73-D3B2-46B0-898D-EA36CD8CF06A}" presName="Name28" presStyleLbl="parChTrans1D3" presStyleIdx="1" presStyleCnt="2"/>
      <dgm:spPr/>
      <dgm:t>
        <a:bodyPr/>
        <a:lstStyle/>
        <a:p>
          <a:endParaRPr lang="en-US"/>
        </a:p>
      </dgm:t>
    </dgm:pt>
    <dgm:pt modelId="{7AA6E48C-B074-404F-B809-5C322341BD0E}" type="pres">
      <dgm:prSet presAssocID="{1F9661A6-A70D-4781-9541-AF00F3C6CEF5}" presName="hierRoot2" presStyleCnt="0">
        <dgm:presLayoutVars>
          <dgm:hierBranch val="init"/>
        </dgm:presLayoutVars>
      </dgm:prSet>
      <dgm:spPr/>
    </dgm:pt>
    <dgm:pt modelId="{2F47FCBB-53E8-4915-A9E6-204C3D61158F}" type="pres">
      <dgm:prSet presAssocID="{1F9661A6-A70D-4781-9541-AF00F3C6CEF5}" presName="rootComposite2" presStyleCnt="0"/>
      <dgm:spPr/>
    </dgm:pt>
    <dgm:pt modelId="{683DA21E-0097-4B94-BB26-17B8EF1CDC08}" type="pres">
      <dgm:prSet presAssocID="{1F9661A6-A70D-4781-9541-AF00F3C6CEF5}" presName="rootText2" presStyleLbl="alignAcc1" presStyleIdx="0" presStyleCnt="0">
        <dgm:presLayoutVars>
          <dgm:chPref val="3"/>
        </dgm:presLayoutVars>
      </dgm:prSet>
      <dgm:spPr/>
      <dgm:t>
        <a:bodyPr/>
        <a:lstStyle/>
        <a:p>
          <a:endParaRPr lang="en-US"/>
        </a:p>
      </dgm:t>
    </dgm:pt>
    <dgm:pt modelId="{CD725BB7-AAC9-4E4B-80E8-D723A8EBCC4B}" type="pres">
      <dgm:prSet presAssocID="{1F9661A6-A70D-4781-9541-AF00F3C6CEF5}" presName="topArc2" presStyleLbl="parChTrans1D1" presStyleIdx="8" presStyleCnt="10"/>
      <dgm:spPr/>
    </dgm:pt>
    <dgm:pt modelId="{8DAEB47B-496B-487D-BE81-9B48E42C3967}" type="pres">
      <dgm:prSet presAssocID="{1F9661A6-A70D-4781-9541-AF00F3C6CEF5}" presName="bottomArc2" presStyleLbl="parChTrans1D1" presStyleIdx="9" presStyleCnt="10"/>
      <dgm:spPr/>
    </dgm:pt>
    <dgm:pt modelId="{94306A93-4EC0-48F2-A2A4-EBF321A71E46}" type="pres">
      <dgm:prSet presAssocID="{1F9661A6-A70D-4781-9541-AF00F3C6CEF5}" presName="topConnNode2" presStyleLbl="node3" presStyleIdx="0" presStyleCnt="0"/>
      <dgm:spPr/>
      <dgm:t>
        <a:bodyPr/>
        <a:lstStyle/>
        <a:p>
          <a:endParaRPr lang="en-US"/>
        </a:p>
      </dgm:t>
    </dgm:pt>
    <dgm:pt modelId="{91F163A3-AEAB-4A3D-9B13-F64DD67B97AB}" type="pres">
      <dgm:prSet presAssocID="{1F9661A6-A70D-4781-9541-AF00F3C6CEF5}" presName="hierChild4" presStyleCnt="0"/>
      <dgm:spPr/>
    </dgm:pt>
    <dgm:pt modelId="{CA9B328B-504B-42C4-A62E-F5F00D9909FE}" type="pres">
      <dgm:prSet presAssocID="{1F9661A6-A70D-4781-9541-AF00F3C6CEF5}" presName="hierChild5" presStyleCnt="0"/>
      <dgm:spPr/>
    </dgm:pt>
    <dgm:pt modelId="{B16C5F71-DF74-4F6F-85C1-D0F306056719}" type="pres">
      <dgm:prSet presAssocID="{E644BB32-AB42-490E-B565-3466ED304CF4}" presName="hierChild5" presStyleCnt="0"/>
      <dgm:spPr/>
    </dgm:pt>
    <dgm:pt modelId="{3F468CF8-9CA4-4C9F-A351-D9275BDDE3AE}" type="pres">
      <dgm:prSet presAssocID="{123B9FDB-A7C6-4FA0-8120-92DE5F4543DE}" presName="hierChild3" presStyleCnt="0"/>
      <dgm:spPr/>
    </dgm:pt>
  </dgm:ptLst>
  <dgm:cxnLst>
    <dgm:cxn modelId="{31F4BEA1-FBD5-4249-BCD5-5E072C7A3C99}" type="presOf" srcId="{51366651-4E81-42B5-BC81-819A541AEAE2}" destId="{8E4DBF53-EEFF-4626-A4BE-98EF04834ADE}" srcOrd="1" destOrd="0" presId="urn:microsoft.com/office/officeart/2008/layout/HalfCircleOrganizationChart"/>
    <dgm:cxn modelId="{FE652626-38B1-47AF-A5E1-586F5010D51F}" srcId="{123B9FDB-A7C6-4FA0-8120-92DE5F4543DE}" destId="{E644BB32-AB42-490E-B565-3466ED304CF4}" srcOrd="1" destOrd="0" parTransId="{A9261583-F646-4427-A9B3-72DDFF77AC26}" sibTransId="{856F3605-79EA-4CE6-8408-8566D78CED91}"/>
    <dgm:cxn modelId="{C7E694E0-ED5D-4F3E-896B-D597AE272953}" type="presOf" srcId="{170E872F-0E7B-461D-8402-FC0D57DEE3B2}" destId="{0DA93518-94A4-4312-8920-5BCE74DA534D}" srcOrd="0" destOrd="0" presId="urn:microsoft.com/office/officeart/2008/layout/HalfCircleOrganizationChart"/>
    <dgm:cxn modelId="{D9D63151-B5E1-4E67-AA2C-A98A995314EB}" srcId="{123B9FDB-A7C6-4FA0-8120-92DE5F4543DE}" destId="{FA81EE1D-B734-499B-8A97-4FA7219BEB30}" srcOrd="0" destOrd="0" parTransId="{148793E9-EE4A-475E-A7EE-E5BF014A1BA2}" sibTransId="{2D907176-01BA-4D8D-9F29-8EE21F1158F6}"/>
    <dgm:cxn modelId="{ED077DB0-739B-478A-9031-8509DD2489B4}" type="presOf" srcId="{FA81EE1D-B734-499B-8A97-4FA7219BEB30}" destId="{8FDFC592-171F-46CA-B845-90DCBB5FE02A}" srcOrd="1" destOrd="0" presId="urn:microsoft.com/office/officeart/2008/layout/HalfCircleOrganizationChart"/>
    <dgm:cxn modelId="{E08D8760-2203-4927-A699-5E8A93C2D2D3}" type="presOf" srcId="{E644BB32-AB42-490E-B565-3466ED304CF4}" destId="{2A0174A7-C67F-4DDF-BB41-7A36E94A6E44}" srcOrd="0" destOrd="0" presId="urn:microsoft.com/office/officeart/2008/layout/HalfCircleOrganizationChart"/>
    <dgm:cxn modelId="{1BB3DE8E-E0CA-43D6-8817-740E6B4B2E21}" type="presOf" srcId="{08489D84-D213-471F-9B61-996580A7A280}" destId="{56AAEA50-5BAE-4948-B501-CD5E41EB84E3}" srcOrd="0" destOrd="0" presId="urn:microsoft.com/office/officeart/2008/layout/HalfCircleOrganizationChart"/>
    <dgm:cxn modelId="{647D9F83-1152-48C6-910C-947CAA1F5C4A}" type="presOf" srcId="{A9261583-F646-4427-A9B3-72DDFF77AC26}" destId="{05ED9893-2348-4DCC-9496-00452836412E}" srcOrd="0" destOrd="0" presId="urn:microsoft.com/office/officeart/2008/layout/HalfCircleOrganizationChart"/>
    <dgm:cxn modelId="{451C52ED-49B5-4471-A3E9-60D99F61CAC8}" type="presOf" srcId="{E644BB32-AB42-490E-B565-3466ED304CF4}" destId="{04B822F7-2FAB-4348-851F-ECAF9D82E730}" srcOrd="1" destOrd="0" presId="urn:microsoft.com/office/officeart/2008/layout/HalfCircleOrganizationChart"/>
    <dgm:cxn modelId="{B611D3B8-549A-4E58-BDC8-0B64FD3259BB}" type="presOf" srcId="{F81D8D73-D3B2-46B0-898D-EA36CD8CF06A}" destId="{D5EEC066-5248-4A01-B73F-C2D6D6789203}" srcOrd="0" destOrd="0" presId="urn:microsoft.com/office/officeart/2008/layout/HalfCircleOrganizationChart"/>
    <dgm:cxn modelId="{BE23CADA-5144-4A21-A986-34D0642CC04E}" type="presOf" srcId="{51366651-4E81-42B5-BC81-819A541AEAE2}" destId="{9B607EB9-EC20-4049-9968-15D643BD16A5}" srcOrd="0" destOrd="0" presId="urn:microsoft.com/office/officeart/2008/layout/HalfCircleOrganizationChart"/>
    <dgm:cxn modelId="{B28FBEF2-93DC-4D6B-A54F-0CFBFD228CDF}" srcId="{08489D84-D213-471F-9B61-996580A7A280}" destId="{123B9FDB-A7C6-4FA0-8120-92DE5F4543DE}" srcOrd="0" destOrd="0" parTransId="{44C2925D-2AD1-4E6B-8F3A-9F0C0A325DDE}" sibTransId="{33918168-2A00-4012-8660-0E49861F2A08}"/>
    <dgm:cxn modelId="{DA22D44B-152D-4681-819D-F2F69660E3FD}" type="presOf" srcId="{1F9661A6-A70D-4781-9541-AF00F3C6CEF5}" destId="{683DA21E-0097-4B94-BB26-17B8EF1CDC08}" srcOrd="0" destOrd="0" presId="urn:microsoft.com/office/officeart/2008/layout/HalfCircleOrganizationChart"/>
    <dgm:cxn modelId="{4D97CF7E-7101-4992-9AB2-490F1FCB0523}" type="presOf" srcId="{148793E9-EE4A-475E-A7EE-E5BF014A1BA2}" destId="{F17C60CA-9920-487A-969E-E9875855F14D}" srcOrd="0" destOrd="0" presId="urn:microsoft.com/office/officeart/2008/layout/HalfCircleOrganizationChart"/>
    <dgm:cxn modelId="{0FFC5AFF-0125-4F48-93C9-7B4721A9ACB8}" type="presOf" srcId="{123B9FDB-A7C6-4FA0-8120-92DE5F4543DE}" destId="{89CFFF26-6DC0-4D9F-B372-02C9DA902AFE}" srcOrd="0" destOrd="0" presId="urn:microsoft.com/office/officeart/2008/layout/HalfCircleOrganizationChart"/>
    <dgm:cxn modelId="{0BE1C5AD-C7AA-4357-B3F3-1E7285686D32}" srcId="{E644BB32-AB42-490E-B565-3466ED304CF4}" destId="{51366651-4E81-42B5-BC81-819A541AEAE2}" srcOrd="0" destOrd="0" parTransId="{170E872F-0E7B-461D-8402-FC0D57DEE3B2}" sibTransId="{FE21F1F3-BE24-4FBA-99BB-CC7CE275FE9A}"/>
    <dgm:cxn modelId="{5488ED17-8841-478E-A174-DAE5265AAAE4}" type="presOf" srcId="{123B9FDB-A7C6-4FA0-8120-92DE5F4543DE}" destId="{ABE83BC7-AB23-4D3B-86B1-97C28E8325BB}" srcOrd="1" destOrd="0" presId="urn:microsoft.com/office/officeart/2008/layout/HalfCircleOrganizationChart"/>
    <dgm:cxn modelId="{0DC97D83-CDF3-45FA-B89C-9C2ACE894422}" srcId="{E644BB32-AB42-490E-B565-3466ED304CF4}" destId="{1F9661A6-A70D-4781-9541-AF00F3C6CEF5}" srcOrd="1" destOrd="0" parTransId="{F81D8D73-D3B2-46B0-898D-EA36CD8CF06A}" sibTransId="{A7AC2AD9-F777-4333-82CC-CF0D2E6E8FF7}"/>
    <dgm:cxn modelId="{F8B5959B-93DC-4246-B67B-4DAF2282FBCB}" type="presOf" srcId="{FA81EE1D-B734-499B-8A97-4FA7219BEB30}" destId="{71B3CCC9-8780-47F4-AE87-23564FAA8E6D}" srcOrd="0" destOrd="0" presId="urn:microsoft.com/office/officeart/2008/layout/HalfCircleOrganizationChart"/>
    <dgm:cxn modelId="{BFDE006B-17D6-49DA-9076-0647FB5BA02D}" type="presOf" srcId="{1F9661A6-A70D-4781-9541-AF00F3C6CEF5}" destId="{94306A93-4EC0-48F2-A2A4-EBF321A71E46}" srcOrd="1" destOrd="0" presId="urn:microsoft.com/office/officeart/2008/layout/HalfCircleOrganizationChart"/>
    <dgm:cxn modelId="{67072F8B-1656-4ADD-BE99-CF19AC7F2A45}" type="presParOf" srcId="{56AAEA50-5BAE-4948-B501-CD5E41EB84E3}" destId="{DCB4566C-7D15-40C4-AA7E-C76A0142D5AE}" srcOrd="0" destOrd="0" presId="urn:microsoft.com/office/officeart/2008/layout/HalfCircleOrganizationChart"/>
    <dgm:cxn modelId="{475C8F6D-7775-4789-BC37-F09BC43FF3A7}" type="presParOf" srcId="{DCB4566C-7D15-40C4-AA7E-C76A0142D5AE}" destId="{B5A04CEC-7C05-414E-A61F-F166287BD190}" srcOrd="0" destOrd="0" presId="urn:microsoft.com/office/officeart/2008/layout/HalfCircleOrganizationChart"/>
    <dgm:cxn modelId="{E04DE0C2-1D5C-4F93-8670-2FDF8B8B6A68}" type="presParOf" srcId="{B5A04CEC-7C05-414E-A61F-F166287BD190}" destId="{89CFFF26-6DC0-4D9F-B372-02C9DA902AFE}" srcOrd="0" destOrd="0" presId="urn:microsoft.com/office/officeart/2008/layout/HalfCircleOrganizationChart"/>
    <dgm:cxn modelId="{5AAB857A-D647-4951-879F-BDA511CD8C02}" type="presParOf" srcId="{B5A04CEC-7C05-414E-A61F-F166287BD190}" destId="{DCBE43B3-A8A4-4EA8-990C-BD74DC9D6A3F}" srcOrd="1" destOrd="0" presId="urn:microsoft.com/office/officeart/2008/layout/HalfCircleOrganizationChart"/>
    <dgm:cxn modelId="{6E3F54F9-ACBB-41E8-B81F-F28D9C605B15}" type="presParOf" srcId="{B5A04CEC-7C05-414E-A61F-F166287BD190}" destId="{C30DC48E-AD2A-45DC-962A-3A497DA32F0B}" srcOrd="2" destOrd="0" presId="urn:microsoft.com/office/officeart/2008/layout/HalfCircleOrganizationChart"/>
    <dgm:cxn modelId="{CE295E44-047C-47EF-A687-27D729A3DCE2}" type="presParOf" srcId="{B5A04CEC-7C05-414E-A61F-F166287BD190}" destId="{ABE83BC7-AB23-4D3B-86B1-97C28E8325BB}" srcOrd="3" destOrd="0" presId="urn:microsoft.com/office/officeart/2008/layout/HalfCircleOrganizationChart"/>
    <dgm:cxn modelId="{8CEFB300-71F3-4E4C-8ED8-196D5EC46985}" type="presParOf" srcId="{DCB4566C-7D15-40C4-AA7E-C76A0142D5AE}" destId="{D106925F-CE65-454C-88DE-F79AF7608982}" srcOrd="1" destOrd="0" presId="urn:microsoft.com/office/officeart/2008/layout/HalfCircleOrganizationChart"/>
    <dgm:cxn modelId="{484AC579-95B9-41C3-A27F-A4AF97BD24D5}" type="presParOf" srcId="{D106925F-CE65-454C-88DE-F79AF7608982}" destId="{F17C60CA-9920-487A-969E-E9875855F14D}" srcOrd="0" destOrd="0" presId="urn:microsoft.com/office/officeart/2008/layout/HalfCircleOrganizationChart"/>
    <dgm:cxn modelId="{C06C1AC2-FA87-4E2C-8A7F-5810A6BEBBD0}" type="presParOf" srcId="{D106925F-CE65-454C-88DE-F79AF7608982}" destId="{E381D81D-DDB0-49C1-8C98-3547ACB3EBB9}" srcOrd="1" destOrd="0" presId="urn:microsoft.com/office/officeart/2008/layout/HalfCircleOrganizationChart"/>
    <dgm:cxn modelId="{814899BB-B52B-4BC1-ABFB-D3B256F69509}" type="presParOf" srcId="{E381D81D-DDB0-49C1-8C98-3547ACB3EBB9}" destId="{4B0CDE73-CEC4-4E25-9531-E7E14E00E73A}" srcOrd="0" destOrd="0" presId="urn:microsoft.com/office/officeart/2008/layout/HalfCircleOrganizationChart"/>
    <dgm:cxn modelId="{56754F42-4A7E-4DC1-947A-1658BC5591B9}" type="presParOf" srcId="{4B0CDE73-CEC4-4E25-9531-E7E14E00E73A}" destId="{71B3CCC9-8780-47F4-AE87-23564FAA8E6D}" srcOrd="0" destOrd="0" presId="urn:microsoft.com/office/officeart/2008/layout/HalfCircleOrganizationChart"/>
    <dgm:cxn modelId="{F5B86D25-2678-44D1-9F5E-166DC71E6F4D}" type="presParOf" srcId="{4B0CDE73-CEC4-4E25-9531-E7E14E00E73A}" destId="{3639212D-7685-426F-9FB8-2BE139B6019E}" srcOrd="1" destOrd="0" presId="urn:microsoft.com/office/officeart/2008/layout/HalfCircleOrganizationChart"/>
    <dgm:cxn modelId="{79A1B1FE-E926-42B9-B498-066B7C793CF1}" type="presParOf" srcId="{4B0CDE73-CEC4-4E25-9531-E7E14E00E73A}" destId="{C3578423-388F-4C12-BB4E-FAB2B4958845}" srcOrd="2" destOrd="0" presId="urn:microsoft.com/office/officeart/2008/layout/HalfCircleOrganizationChart"/>
    <dgm:cxn modelId="{15EDE645-F4D0-4A64-9F78-A50DA96ED2EB}" type="presParOf" srcId="{4B0CDE73-CEC4-4E25-9531-E7E14E00E73A}" destId="{8FDFC592-171F-46CA-B845-90DCBB5FE02A}" srcOrd="3" destOrd="0" presId="urn:microsoft.com/office/officeart/2008/layout/HalfCircleOrganizationChart"/>
    <dgm:cxn modelId="{22A78723-1866-40CB-BB02-A89440011DA5}" type="presParOf" srcId="{E381D81D-DDB0-49C1-8C98-3547ACB3EBB9}" destId="{B2CE7360-F9AD-4D47-AA32-DCEBDE23DCCC}" srcOrd="1" destOrd="0" presId="urn:microsoft.com/office/officeart/2008/layout/HalfCircleOrganizationChart"/>
    <dgm:cxn modelId="{0CD074AD-DF14-44C1-8F43-55FC6C94B090}" type="presParOf" srcId="{E381D81D-DDB0-49C1-8C98-3547ACB3EBB9}" destId="{4B01C847-92F0-4CDB-8063-48888FEC3325}" srcOrd="2" destOrd="0" presId="urn:microsoft.com/office/officeart/2008/layout/HalfCircleOrganizationChart"/>
    <dgm:cxn modelId="{A6C3BA6D-5447-4B1D-B570-7344C01980DC}" type="presParOf" srcId="{D106925F-CE65-454C-88DE-F79AF7608982}" destId="{05ED9893-2348-4DCC-9496-00452836412E}" srcOrd="2" destOrd="0" presId="urn:microsoft.com/office/officeart/2008/layout/HalfCircleOrganizationChart"/>
    <dgm:cxn modelId="{EFC23879-E7C0-495C-A4AD-E4067C0D660E}" type="presParOf" srcId="{D106925F-CE65-454C-88DE-F79AF7608982}" destId="{2985703B-4232-4DE3-9F97-1C21A9714294}" srcOrd="3" destOrd="0" presId="urn:microsoft.com/office/officeart/2008/layout/HalfCircleOrganizationChart"/>
    <dgm:cxn modelId="{2C20446E-7FC2-4DB6-989E-B29FAE9A6D45}" type="presParOf" srcId="{2985703B-4232-4DE3-9F97-1C21A9714294}" destId="{552A8C2D-0510-48A2-9147-D44BDC3CCA9D}" srcOrd="0" destOrd="0" presId="urn:microsoft.com/office/officeart/2008/layout/HalfCircleOrganizationChart"/>
    <dgm:cxn modelId="{B82378C0-4311-4DCB-AD71-6ED180AB5ABA}" type="presParOf" srcId="{552A8C2D-0510-48A2-9147-D44BDC3CCA9D}" destId="{2A0174A7-C67F-4DDF-BB41-7A36E94A6E44}" srcOrd="0" destOrd="0" presId="urn:microsoft.com/office/officeart/2008/layout/HalfCircleOrganizationChart"/>
    <dgm:cxn modelId="{3C8C5B60-4636-4B71-8764-B7BFC92401E7}" type="presParOf" srcId="{552A8C2D-0510-48A2-9147-D44BDC3CCA9D}" destId="{5DC2EEC5-A560-484F-A293-479F3405F798}" srcOrd="1" destOrd="0" presId="urn:microsoft.com/office/officeart/2008/layout/HalfCircleOrganizationChart"/>
    <dgm:cxn modelId="{49509379-C7BC-480F-AD9C-3F9BC1BC2C33}" type="presParOf" srcId="{552A8C2D-0510-48A2-9147-D44BDC3CCA9D}" destId="{07BD79DA-5707-40C7-991D-A1F4741B0698}" srcOrd="2" destOrd="0" presId="urn:microsoft.com/office/officeart/2008/layout/HalfCircleOrganizationChart"/>
    <dgm:cxn modelId="{A56221BA-AE60-4A2E-88CE-35C639C352AD}" type="presParOf" srcId="{552A8C2D-0510-48A2-9147-D44BDC3CCA9D}" destId="{04B822F7-2FAB-4348-851F-ECAF9D82E730}" srcOrd="3" destOrd="0" presId="urn:microsoft.com/office/officeart/2008/layout/HalfCircleOrganizationChart"/>
    <dgm:cxn modelId="{2E502D9D-2C26-4742-9F04-92353C40C29B}" type="presParOf" srcId="{2985703B-4232-4DE3-9F97-1C21A9714294}" destId="{E059DDEA-751F-4BA1-A4C6-62080E3C5753}" srcOrd="1" destOrd="0" presId="urn:microsoft.com/office/officeart/2008/layout/HalfCircleOrganizationChart"/>
    <dgm:cxn modelId="{07C4D8EA-F892-46CB-8130-30CB9D49601D}" type="presParOf" srcId="{E059DDEA-751F-4BA1-A4C6-62080E3C5753}" destId="{0DA93518-94A4-4312-8920-5BCE74DA534D}" srcOrd="0" destOrd="0" presId="urn:microsoft.com/office/officeart/2008/layout/HalfCircleOrganizationChart"/>
    <dgm:cxn modelId="{768EE832-39B8-486D-8663-F5CF8696171B}" type="presParOf" srcId="{E059DDEA-751F-4BA1-A4C6-62080E3C5753}" destId="{2ABF7469-F1F6-4DCE-B47F-AB8C962C6F85}" srcOrd="1" destOrd="0" presId="urn:microsoft.com/office/officeart/2008/layout/HalfCircleOrganizationChart"/>
    <dgm:cxn modelId="{83084688-F278-404E-806B-36CBC0F8B1C7}" type="presParOf" srcId="{2ABF7469-F1F6-4DCE-B47F-AB8C962C6F85}" destId="{1FD83ACF-B277-4493-94E5-25B3B2750E22}" srcOrd="0" destOrd="0" presId="urn:microsoft.com/office/officeart/2008/layout/HalfCircleOrganizationChart"/>
    <dgm:cxn modelId="{AC787814-71FE-45A7-A196-510456D48566}" type="presParOf" srcId="{1FD83ACF-B277-4493-94E5-25B3B2750E22}" destId="{9B607EB9-EC20-4049-9968-15D643BD16A5}" srcOrd="0" destOrd="0" presId="urn:microsoft.com/office/officeart/2008/layout/HalfCircleOrganizationChart"/>
    <dgm:cxn modelId="{D37EAD9C-EDF8-4F7C-A2DB-772B1E79D9F8}" type="presParOf" srcId="{1FD83ACF-B277-4493-94E5-25B3B2750E22}" destId="{71B66B55-2EC4-4196-97D8-136994B3524B}" srcOrd="1" destOrd="0" presId="urn:microsoft.com/office/officeart/2008/layout/HalfCircleOrganizationChart"/>
    <dgm:cxn modelId="{A4476FF9-EA8C-4152-A1FC-F3CE141DA351}" type="presParOf" srcId="{1FD83ACF-B277-4493-94E5-25B3B2750E22}" destId="{6347F254-FEBE-4897-8A55-2C8B246B1541}" srcOrd="2" destOrd="0" presId="urn:microsoft.com/office/officeart/2008/layout/HalfCircleOrganizationChart"/>
    <dgm:cxn modelId="{002ABE21-1BE2-4ED7-9B85-C5C3F1247926}" type="presParOf" srcId="{1FD83ACF-B277-4493-94E5-25B3B2750E22}" destId="{8E4DBF53-EEFF-4626-A4BE-98EF04834ADE}" srcOrd="3" destOrd="0" presId="urn:microsoft.com/office/officeart/2008/layout/HalfCircleOrganizationChart"/>
    <dgm:cxn modelId="{DC4786E7-407F-4624-A671-EA88E033A222}" type="presParOf" srcId="{2ABF7469-F1F6-4DCE-B47F-AB8C962C6F85}" destId="{5B5D92CA-3CB7-4FB0-AAF7-392470F2B39E}" srcOrd="1" destOrd="0" presId="urn:microsoft.com/office/officeart/2008/layout/HalfCircleOrganizationChart"/>
    <dgm:cxn modelId="{F83F873A-AB88-4839-A9DC-33FF28AB997E}" type="presParOf" srcId="{2ABF7469-F1F6-4DCE-B47F-AB8C962C6F85}" destId="{30518932-7B09-47C8-9720-E62E5F516043}" srcOrd="2" destOrd="0" presId="urn:microsoft.com/office/officeart/2008/layout/HalfCircleOrganizationChart"/>
    <dgm:cxn modelId="{52062C28-B453-463F-848C-C45770277152}" type="presParOf" srcId="{E059DDEA-751F-4BA1-A4C6-62080E3C5753}" destId="{D5EEC066-5248-4A01-B73F-C2D6D6789203}" srcOrd="2" destOrd="0" presId="urn:microsoft.com/office/officeart/2008/layout/HalfCircleOrganizationChart"/>
    <dgm:cxn modelId="{8BF3FC6A-4BD3-49BD-BF68-7CEA367189FB}" type="presParOf" srcId="{E059DDEA-751F-4BA1-A4C6-62080E3C5753}" destId="{7AA6E48C-B074-404F-B809-5C322341BD0E}" srcOrd="3" destOrd="0" presId="urn:microsoft.com/office/officeart/2008/layout/HalfCircleOrganizationChart"/>
    <dgm:cxn modelId="{F212B831-B87B-431B-B185-E1EE78FFB8B0}" type="presParOf" srcId="{7AA6E48C-B074-404F-B809-5C322341BD0E}" destId="{2F47FCBB-53E8-4915-A9E6-204C3D61158F}" srcOrd="0" destOrd="0" presId="urn:microsoft.com/office/officeart/2008/layout/HalfCircleOrganizationChart"/>
    <dgm:cxn modelId="{52B5E485-77F3-4A73-BE93-DAB2DA34F3A8}" type="presParOf" srcId="{2F47FCBB-53E8-4915-A9E6-204C3D61158F}" destId="{683DA21E-0097-4B94-BB26-17B8EF1CDC08}" srcOrd="0" destOrd="0" presId="urn:microsoft.com/office/officeart/2008/layout/HalfCircleOrganizationChart"/>
    <dgm:cxn modelId="{636897F2-DA1A-4131-A14B-87F217F49430}" type="presParOf" srcId="{2F47FCBB-53E8-4915-A9E6-204C3D61158F}" destId="{CD725BB7-AAC9-4E4B-80E8-D723A8EBCC4B}" srcOrd="1" destOrd="0" presId="urn:microsoft.com/office/officeart/2008/layout/HalfCircleOrganizationChart"/>
    <dgm:cxn modelId="{47916D31-8389-4C4B-B920-46BEDE217E19}" type="presParOf" srcId="{2F47FCBB-53E8-4915-A9E6-204C3D61158F}" destId="{8DAEB47B-496B-487D-BE81-9B48E42C3967}" srcOrd="2" destOrd="0" presId="urn:microsoft.com/office/officeart/2008/layout/HalfCircleOrganizationChart"/>
    <dgm:cxn modelId="{B50EE59B-2E0B-48E1-88CD-47F8F4CD3A71}" type="presParOf" srcId="{2F47FCBB-53E8-4915-A9E6-204C3D61158F}" destId="{94306A93-4EC0-48F2-A2A4-EBF321A71E46}" srcOrd="3" destOrd="0" presId="urn:microsoft.com/office/officeart/2008/layout/HalfCircleOrganizationChart"/>
    <dgm:cxn modelId="{660734B9-049F-4EAA-99A9-741546DB1DB6}" type="presParOf" srcId="{7AA6E48C-B074-404F-B809-5C322341BD0E}" destId="{91F163A3-AEAB-4A3D-9B13-F64DD67B97AB}" srcOrd="1" destOrd="0" presId="urn:microsoft.com/office/officeart/2008/layout/HalfCircleOrganizationChart"/>
    <dgm:cxn modelId="{85764A40-2442-4FFE-BB7F-B622E27A7ABB}" type="presParOf" srcId="{7AA6E48C-B074-404F-B809-5C322341BD0E}" destId="{CA9B328B-504B-42C4-A62E-F5F00D9909FE}" srcOrd="2" destOrd="0" presId="urn:microsoft.com/office/officeart/2008/layout/HalfCircleOrganizationChart"/>
    <dgm:cxn modelId="{6B6C2725-BCBF-409A-859F-4CA0552C59B6}" type="presParOf" srcId="{2985703B-4232-4DE3-9F97-1C21A9714294}" destId="{B16C5F71-DF74-4F6F-85C1-D0F306056719}" srcOrd="2" destOrd="0" presId="urn:microsoft.com/office/officeart/2008/layout/HalfCircleOrganizationChart"/>
    <dgm:cxn modelId="{3EE331C4-BE0D-4C42-A4A3-F59619133229}" type="presParOf" srcId="{DCB4566C-7D15-40C4-AA7E-C76A0142D5AE}" destId="{3F468CF8-9CA4-4C9F-A351-D9275BDDE3AE}" srcOrd="2" destOrd="0" presId="urn:microsoft.com/office/officeart/2008/layout/HalfCircleOrganizationChar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BCF22B-F1C9-4117-AB87-77CCDB9902E2}" type="datetimeFigureOut">
              <a:rPr lang="en-US" smtClean="0"/>
              <a:pPr/>
              <a:t>5/29/2018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5708E-CBF2-4CAC-B0FE-8AE6813123F8}" type="slidenum">
              <a:rPr lang="en-US" smtClean="0"/>
              <a:pPr/>
              <a:t>‹#›</a:t>
            </a:fld>
            <a:endParaRPr lang="en-US"/>
          </a:p>
        </p:txBody>
      </p:sp>
    </p:spTree>
    <p:extLst>
      <p:ext uri="{BB962C8B-B14F-4D97-AF65-F5344CB8AC3E}">
        <p14:creationId xmlns:p14="http://schemas.microsoft.com/office/powerpoint/2010/main" xmlns="" val="163021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29</a:t>
            </a:fld>
            <a:endParaRPr lang="en-US"/>
          </a:p>
        </p:txBody>
      </p:sp>
    </p:spTree>
    <p:extLst>
      <p:ext uri="{BB962C8B-B14F-4D97-AF65-F5344CB8AC3E}">
        <p14:creationId xmlns:p14="http://schemas.microsoft.com/office/powerpoint/2010/main" xmlns="" val="314931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34</a:t>
            </a:fld>
            <a:endParaRPr lang="en-US"/>
          </a:p>
        </p:txBody>
      </p:sp>
    </p:spTree>
    <p:extLst>
      <p:ext uri="{BB962C8B-B14F-4D97-AF65-F5344CB8AC3E}">
        <p14:creationId xmlns:p14="http://schemas.microsoft.com/office/powerpoint/2010/main" xmlns="" val="214727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35</a:t>
            </a:fld>
            <a:endParaRPr lang="en-US"/>
          </a:p>
        </p:txBody>
      </p:sp>
    </p:spTree>
    <p:extLst>
      <p:ext uri="{BB962C8B-B14F-4D97-AF65-F5344CB8AC3E}">
        <p14:creationId xmlns:p14="http://schemas.microsoft.com/office/powerpoint/2010/main" xmlns="" val="26039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36</a:t>
            </a:fld>
            <a:endParaRPr lang="en-US"/>
          </a:p>
        </p:txBody>
      </p:sp>
    </p:spTree>
    <p:extLst>
      <p:ext uri="{BB962C8B-B14F-4D97-AF65-F5344CB8AC3E}">
        <p14:creationId xmlns:p14="http://schemas.microsoft.com/office/powerpoint/2010/main" xmlns="" val="745947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37</a:t>
            </a:fld>
            <a:endParaRPr lang="en-US"/>
          </a:p>
        </p:txBody>
      </p:sp>
    </p:spTree>
    <p:extLst>
      <p:ext uri="{BB962C8B-B14F-4D97-AF65-F5344CB8AC3E}">
        <p14:creationId xmlns:p14="http://schemas.microsoft.com/office/powerpoint/2010/main" xmlns="" val="307706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5/29/2018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rintablecontracts.com/Delivery_Agreement.php" TargetMode="External"/><Relationship Id="rId2" Type="http://schemas.openxmlformats.org/officeDocument/2006/relationships/hyperlink" Target="http://www.printablecontract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ashingtonpost.com/blogs/the-switch/wp/2013/09/03/heres-why-microsoft-is-buying-nokias-phone-busines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usatoday.com/story/money/business/2014/04/03/2013-ceo-pay/720048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highered.mheducation.com/sites/0073523224/student_view0/chapter6/demonstration_problem_video.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Notes for Chapter 6</a:t>
            </a:r>
            <a:endParaRPr lang="en-US" dirty="0"/>
          </a:p>
        </p:txBody>
      </p:sp>
      <p:sp>
        <p:nvSpPr>
          <p:cNvPr id="4" name="Subtitle 2"/>
          <p:cNvSpPr>
            <a:spLocks noGrp="1"/>
          </p:cNvSpPr>
          <p:nvPr>
            <p:ph type="subTitle" idx="1"/>
          </p:nvPr>
        </p:nvSpPr>
        <p:spPr/>
        <p:txBody>
          <a:bodyPr/>
          <a:lstStyle/>
          <a:p>
            <a:r>
              <a:rPr lang="en-US" dirty="0" smtClean="0"/>
              <a:t>(Supplemental to the written notes provided in class)</a:t>
            </a:r>
          </a:p>
          <a:p>
            <a:r>
              <a:rPr lang="en-US" dirty="0" smtClean="0"/>
              <a:t>(Do </a:t>
            </a:r>
            <a:r>
              <a:rPr lang="en-US" b="1" dirty="0" smtClean="0"/>
              <a:t>not</a:t>
            </a:r>
            <a:r>
              <a:rPr lang="en-US" dirty="0" smtClean="0"/>
              <a:t> distribute)</a:t>
            </a:r>
            <a:endParaRPr lang="en-US" dirty="0"/>
          </a:p>
        </p:txBody>
      </p:sp>
    </p:spTree>
    <p:extLst>
      <p:ext uri="{BB962C8B-B14F-4D97-AF65-F5344CB8AC3E}">
        <p14:creationId xmlns:p14="http://schemas.microsoft.com/office/powerpoint/2010/main" xmlns="" val="1086388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504568"/>
            <a:ext cx="10018713" cy="813486"/>
          </a:xfrm>
        </p:spPr>
        <p:txBody>
          <a:bodyPr>
            <a:normAutofit fontScale="90000"/>
          </a:bodyPr>
          <a:lstStyle/>
          <a:p>
            <a:r>
              <a:rPr lang="en-US" dirty="0" smtClean="0"/>
              <a:t>Question: Spot Exchange (Buy), Contracts (Buy) or Vertical Integration (Make)?</a:t>
            </a:r>
            <a:endParaRPr lang="en-US" dirty="0"/>
          </a:p>
        </p:txBody>
      </p:sp>
      <p:sp>
        <p:nvSpPr>
          <p:cNvPr id="3" name="Content Placeholder 2"/>
          <p:cNvSpPr>
            <a:spLocks noGrp="1"/>
          </p:cNvSpPr>
          <p:nvPr>
            <p:ph idx="1"/>
          </p:nvPr>
        </p:nvSpPr>
        <p:spPr>
          <a:xfrm>
            <a:off x="1352504" y="2024447"/>
            <a:ext cx="10018713" cy="3964461"/>
          </a:xfrm>
        </p:spPr>
        <p:txBody>
          <a:bodyPr>
            <a:normAutofit/>
          </a:bodyPr>
          <a:lstStyle/>
          <a:p>
            <a:r>
              <a:rPr lang="en-US" dirty="0" smtClean="0"/>
              <a:t>A major oil company refines gasoline from crude oil produced by oil wells that it owns. </a:t>
            </a:r>
          </a:p>
          <a:p>
            <a:pPr marL="457200" lvl="1" indent="0">
              <a:buNone/>
            </a:pPr>
            <a:endParaRPr lang="en-US" i="1" dirty="0" smtClean="0"/>
          </a:p>
          <a:p>
            <a:r>
              <a:rPr lang="en-US" dirty="0" smtClean="0"/>
              <a:t>Transcontinental, an interstate natural-gas pipeline, has a legal obligation to purchase a specific amount of gas per week from a well owned by Fred Smith in Enid, Oklahoma</a:t>
            </a:r>
          </a:p>
          <a:p>
            <a:pPr marL="457200" lvl="1" indent="0">
              <a:buNone/>
            </a:pPr>
            <a:endParaRPr lang="en-US" i="1" dirty="0" smtClean="0"/>
          </a:p>
          <a:p>
            <a:r>
              <a:rPr lang="en-US" dirty="0" smtClean="0"/>
              <a:t>A cabinetmaker purchases a dozen wood screws from the local hardware store.</a:t>
            </a:r>
          </a:p>
          <a:p>
            <a:pPr marL="457200" lvl="1" indent="0">
              <a:buNone/>
            </a:pPr>
            <a:endParaRPr lang="en-US" i="1" dirty="0"/>
          </a:p>
        </p:txBody>
      </p:sp>
    </p:spTree>
    <p:extLst>
      <p:ext uri="{BB962C8B-B14F-4D97-AF65-F5344CB8AC3E}">
        <p14:creationId xmlns:p14="http://schemas.microsoft.com/office/powerpoint/2010/main" xmlns="" val="376043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8" y="413951"/>
            <a:ext cx="10018713" cy="994719"/>
          </a:xfrm>
        </p:spPr>
        <p:txBody>
          <a:bodyPr/>
          <a:lstStyle/>
          <a:p>
            <a:r>
              <a:rPr lang="en-US" dirty="0" smtClean="0"/>
              <a:t> </a:t>
            </a:r>
            <a:endParaRPr lang="en-US" dirty="0"/>
          </a:p>
        </p:txBody>
      </p:sp>
      <p:sp>
        <p:nvSpPr>
          <p:cNvPr id="3" name="Content Placeholder 2"/>
          <p:cNvSpPr>
            <a:spLocks noGrp="1"/>
          </p:cNvSpPr>
          <p:nvPr>
            <p:ph idx="1"/>
          </p:nvPr>
        </p:nvSpPr>
        <p:spPr>
          <a:xfrm>
            <a:off x="1484310" y="1622855"/>
            <a:ext cx="10018713" cy="4168346"/>
          </a:xfrm>
        </p:spPr>
        <p:txBody>
          <a:bodyPr>
            <a:normAutofit/>
          </a:bodyPr>
          <a:lstStyle/>
          <a:p>
            <a:r>
              <a:rPr lang="en-US" dirty="0" smtClean="0"/>
              <a:t>Clone 1 PC is legally obligated to purchase 300 computer chips each year for the next three years from AMI. The price paid in the first year is $200 per chip, and the price rises during the second and third years by the same percentage by which the wholesale price index rises during those years.</a:t>
            </a:r>
          </a:p>
          <a:p>
            <a:r>
              <a:rPr lang="en-US" dirty="0" smtClean="0"/>
              <a:t>Clone 2 PC purchased 300 computer chips from a firm that ran an advertisement in the back of a computer magazine.</a:t>
            </a:r>
          </a:p>
          <a:p>
            <a:r>
              <a:rPr lang="en-US" dirty="0" smtClean="0"/>
              <a:t>Clone 3 PC manufactures its own motherboards and computer chips for its personal computers.</a:t>
            </a:r>
          </a:p>
        </p:txBody>
      </p:sp>
      <p:sp>
        <p:nvSpPr>
          <p:cNvPr id="4" name="Title 1"/>
          <p:cNvSpPr txBox="1">
            <a:spLocks/>
          </p:cNvSpPr>
          <p:nvPr/>
        </p:nvSpPr>
        <p:spPr>
          <a:xfrm>
            <a:off x="1484309" y="504568"/>
            <a:ext cx="10018713" cy="813486"/>
          </a:xfrm>
          <a:prstGeom prst="rect">
            <a:avLst/>
          </a:prstGeom>
          <a:effectLst/>
        </p:spPr>
        <p:txBody>
          <a:bodyPr vert="horz" lIns="91440" tIns="45720" rIns="91440" bIns="45720" rtlCol="0" anchor="ctr">
            <a:normAutofit fontScale="67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Textbook Question: Spot Exchange (Buy), Contracts (Buy) or Vertical Integration (Make)?</a:t>
            </a:r>
            <a:endParaRPr lang="en-US" dirty="0"/>
          </a:p>
        </p:txBody>
      </p:sp>
    </p:spTree>
    <p:extLst>
      <p:ext uri="{BB962C8B-B14F-4D97-AF65-F5344CB8AC3E}">
        <p14:creationId xmlns:p14="http://schemas.microsoft.com/office/powerpoint/2010/main" xmlns="" val="175118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98451"/>
          </a:xfrm>
        </p:spPr>
        <p:txBody>
          <a:bodyPr/>
          <a:lstStyle/>
          <a:p>
            <a:r>
              <a:rPr lang="en-US" dirty="0" smtClean="0"/>
              <a:t>Spot Exchange (Buy)</a:t>
            </a:r>
            <a:endParaRPr lang="en-US" dirty="0"/>
          </a:p>
        </p:txBody>
      </p:sp>
      <p:sp>
        <p:nvSpPr>
          <p:cNvPr id="3" name="Content Placeholder 2"/>
          <p:cNvSpPr>
            <a:spLocks noGrp="1"/>
          </p:cNvSpPr>
          <p:nvPr>
            <p:ph idx="1"/>
          </p:nvPr>
        </p:nvSpPr>
        <p:spPr>
          <a:xfrm>
            <a:off x="1484310" y="1584251"/>
            <a:ext cx="10018713" cy="4404657"/>
          </a:xfrm>
        </p:spPr>
        <p:txBody>
          <a:bodyPr>
            <a:normAutofit lnSpcReduction="10000"/>
          </a:bodyPr>
          <a:lstStyle/>
          <a:p>
            <a:r>
              <a:rPr lang="en-US" dirty="0" smtClean="0"/>
              <a:t>We just saw in the previous slides the two ways by which a firm can ‘Buy’.</a:t>
            </a:r>
          </a:p>
          <a:p>
            <a:r>
              <a:rPr lang="en-US" dirty="0" smtClean="0"/>
              <a:t>One of the methods of buying inputs from outside suppliers is through Spot Exchange.</a:t>
            </a:r>
          </a:p>
          <a:p>
            <a:r>
              <a:rPr lang="en-US" dirty="0" smtClean="0"/>
              <a:t>Spot Exchange (Text): </a:t>
            </a:r>
          </a:p>
          <a:p>
            <a:pPr lvl="1"/>
            <a:r>
              <a:rPr lang="en-US" dirty="0" smtClean="0"/>
              <a:t>Occurs when the buyer and seller meet, exchange, and then go their separate ways. </a:t>
            </a:r>
          </a:p>
          <a:p>
            <a:pPr lvl="1"/>
            <a:r>
              <a:rPr lang="en-US" dirty="0" smtClean="0"/>
              <a:t>Buyers and sellers are anonymous; the parties may make an exchange without even knowing each other’s names.</a:t>
            </a:r>
          </a:p>
          <a:p>
            <a:pPr lvl="1"/>
            <a:r>
              <a:rPr lang="en-US" dirty="0" smtClean="0"/>
              <a:t>There’s no legal/formal relationship between buyer and seller.</a:t>
            </a:r>
          </a:p>
          <a:p>
            <a:pPr lvl="1"/>
            <a:r>
              <a:rPr lang="en-US" dirty="0" smtClean="0"/>
              <a:t>It is useful when the input is ‘standardized’, there are negligible/low transaction costs, market firms are subject to the discipline of the market, the market price is determined by the intersection of demand and supply etc.</a:t>
            </a:r>
          </a:p>
        </p:txBody>
      </p:sp>
    </p:spTree>
    <p:extLst>
      <p:ext uri="{BB962C8B-B14F-4D97-AF65-F5344CB8AC3E}">
        <p14:creationId xmlns:p14="http://schemas.microsoft.com/office/powerpoint/2010/main" xmlns="" val="16765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62247"/>
          </a:xfrm>
        </p:spPr>
        <p:txBody>
          <a:bodyPr/>
          <a:lstStyle/>
          <a:p>
            <a:r>
              <a:rPr lang="en-US" dirty="0" smtClean="0"/>
              <a:t>Contracts (Buy)</a:t>
            </a:r>
            <a:endParaRPr lang="en-US" dirty="0"/>
          </a:p>
        </p:txBody>
      </p:sp>
      <p:sp>
        <p:nvSpPr>
          <p:cNvPr id="3" name="Content Placeholder 2"/>
          <p:cNvSpPr>
            <a:spLocks noGrp="1"/>
          </p:cNvSpPr>
          <p:nvPr>
            <p:ph idx="1"/>
          </p:nvPr>
        </p:nvSpPr>
        <p:spPr>
          <a:xfrm>
            <a:off x="1484310" y="1733107"/>
            <a:ext cx="10018713" cy="4651217"/>
          </a:xfrm>
        </p:spPr>
        <p:txBody>
          <a:bodyPr>
            <a:normAutofit fontScale="85000" lnSpcReduction="10000"/>
          </a:bodyPr>
          <a:lstStyle/>
          <a:p>
            <a:r>
              <a:rPr lang="en-US" dirty="0" smtClean="0"/>
              <a:t>Another method of buying inputs is through Contracts.</a:t>
            </a:r>
          </a:p>
          <a:p>
            <a:r>
              <a:rPr lang="en-US" dirty="0" smtClean="0"/>
              <a:t>Where have you seen a contract? </a:t>
            </a:r>
            <a:endParaRPr lang="en-US" dirty="0"/>
          </a:p>
          <a:p>
            <a:pPr lvl="1"/>
            <a:r>
              <a:rPr lang="en-US" dirty="0" smtClean="0"/>
              <a:t>‘Conditions of contract’ on the back of an airline ticket! Think of more examples..</a:t>
            </a:r>
          </a:p>
          <a:p>
            <a:r>
              <a:rPr lang="en-US" dirty="0" smtClean="0"/>
              <a:t>Contract: A legal document that creates an extended relationship between a buyer and seller of an input. </a:t>
            </a:r>
          </a:p>
          <a:p>
            <a:r>
              <a:rPr lang="en-US" dirty="0" smtClean="0"/>
              <a:t>It defines the conditions of exchange.</a:t>
            </a:r>
          </a:p>
          <a:p>
            <a:r>
              <a:rPr lang="en-US" dirty="0" smtClean="0"/>
              <a:t>It may be short, or lengthy and complicated.</a:t>
            </a:r>
          </a:p>
          <a:p>
            <a:r>
              <a:rPr lang="en-US" dirty="0" smtClean="0"/>
              <a:t>It specifies the set of tasks that each contracting party expects the other to perform. </a:t>
            </a:r>
          </a:p>
          <a:p>
            <a:r>
              <a:rPr lang="en-US" dirty="0" smtClean="0"/>
              <a:t>It also specifies remedies in the event that one party doesn’t fulfill its obligations.</a:t>
            </a:r>
          </a:p>
          <a:p>
            <a:r>
              <a:rPr lang="en-US" dirty="0" smtClean="0"/>
              <a:t>An injured party may go to court to enforce the contract.</a:t>
            </a:r>
          </a:p>
          <a:p>
            <a:r>
              <a:rPr lang="en-US" dirty="0" smtClean="0"/>
              <a:t>Example: Here’s a </a:t>
            </a:r>
            <a:r>
              <a:rPr lang="en-US" dirty="0" smtClean="0">
                <a:hlinkClick r:id="rId2"/>
              </a:rPr>
              <a:t>website</a:t>
            </a:r>
            <a:r>
              <a:rPr lang="en-US" dirty="0" smtClean="0"/>
              <a:t> having general examples of contracts. (Use this website for general learning about contracts </a:t>
            </a:r>
            <a:r>
              <a:rPr lang="en-US" i="1" dirty="0" smtClean="0"/>
              <a:t>only</a:t>
            </a:r>
            <a:r>
              <a:rPr lang="en-US" dirty="0" smtClean="0"/>
              <a:t> ). Check out the example on </a:t>
            </a:r>
            <a:r>
              <a:rPr lang="en-US" dirty="0" smtClean="0">
                <a:hlinkClick r:id="rId3"/>
              </a:rPr>
              <a:t>delivery contract</a:t>
            </a:r>
            <a:r>
              <a:rPr lang="en-US" dirty="0" smtClean="0"/>
              <a:t>.</a:t>
            </a:r>
            <a:endParaRPr lang="en-US" dirty="0"/>
          </a:p>
        </p:txBody>
      </p:sp>
    </p:spTree>
    <p:extLst>
      <p:ext uri="{BB962C8B-B14F-4D97-AF65-F5344CB8AC3E}">
        <p14:creationId xmlns:p14="http://schemas.microsoft.com/office/powerpoint/2010/main" xmlns="" val="127512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87819"/>
          </a:xfrm>
        </p:spPr>
        <p:txBody>
          <a:bodyPr/>
          <a:lstStyle/>
          <a:p>
            <a:r>
              <a:rPr lang="en-US" dirty="0" smtClean="0"/>
              <a:t>Contracts</a:t>
            </a:r>
            <a:endParaRPr lang="en-US" dirty="0"/>
          </a:p>
        </p:txBody>
      </p:sp>
      <p:sp>
        <p:nvSpPr>
          <p:cNvPr id="3" name="Content Placeholder 2"/>
          <p:cNvSpPr>
            <a:spLocks noGrp="1"/>
          </p:cNvSpPr>
          <p:nvPr>
            <p:ph idx="1"/>
          </p:nvPr>
        </p:nvSpPr>
        <p:spPr/>
        <p:txBody>
          <a:bodyPr/>
          <a:lstStyle/>
          <a:p>
            <a:r>
              <a:rPr lang="en-US" dirty="0" smtClean="0"/>
              <a:t>A contract allows a firm to buy ‘nonstandard’ inputs for which there may not be many suppliers. </a:t>
            </a:r>
          </a:p>
          <a:p>
            <a:r>
              <a:rPr lang="en-US" dirty="0" smtClean="0"/>
              <a:t>However, a contract that satisfies both the parties may be time-consuming and costly to write. </a:t>
            </a:r>
          </a:p>
          <a:p>
            <a:r>
              <a:rPr lang="en-US" dirty="0" smtClean="0"/>
              <a:t>Additionally, having the parties cover all the contingencies that could occur in the future would be tough –  that would make the difference between complete and incomplete contracting.</a:t>
            </a:r>
            <a:endParaRPr lang="en-US" dirty="0"/>
          </a:p>
        </p:txBody>
      </p:sp>
    </p:spTree>
    <p:extLst>
      <p:ext uri="{BB962C8B-B14F-4D97-AF65-F5344CB8AC3E}">
        <p14:creationId xmlns:p14="http://schemas.microsoft.com/office/powerpoint/2010/main" xmlns="" val="157686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79204"/>
          </a:xfrm>
        </p:spPr>
        <p:txBody>
          <a:bodyPr>
            <a:normAutofit fontScale="90000"/>
          </a:bodyPr>
          <a:lstStyle/>
          <a:p>
            <a:r>
              <a:rPr lang="en-US" i="1" dirty="0" smtClean="0"/>
              <a:t>Extra Information</a:t>
            </a:r>
            <a:r>
              <a:rPr lang="en-US" dirty="0" smtClean="0"/>
              <a:t>: Complete and Incomplete Contracting</a:t>
            </a:r>
            <a:endParaRPr lang="en-US" dirty="0"/>
          </a:p>
        </p:txBody>
      </p:sp>
      <p:sp>
        <p:nvSpPr>
          <p:cNvPr id="3" name="Content Placeholder 2"/>
          <p:cNvSpPr>
            <a:spLocks noGrp="1"/>
          </p:cNvSpPr>
          <p:nvPr>
            <p:ph idx="1"/>
          </p:nvPr>
        </p:nvSpPr>
        <p:spPr>
          <a:xfrm>
            <a:off x="1484310" y="1626781"/>
            <a:ext cx="10018713" cy="4944140"/>
          </a:xfrm>
        </p:spPr>
        <p:txBody>
          <a:bodyPr>
            <a:normAutofit fontScale="92500" lnSpcReduction="10000"/>
          </a:bodyPr>
          <a:lstStyle/>
          <a:p>
            <a:r>
              <a:rPr lang="en-US" dirty="0" smtClean="0"/>
              <a:t>A complete contract has each party’s responsibilities and rights for each and every contingency that could possible arise during the transaction.</a:t>
            </a:r>
          </a:p>
          <a:p>
            <a:r>
              <a:rPr lang="en-US" dirty="0" smtClean="0"/>
              <a:t>A very difficult/ impossible proposition!</a:t>
            </a:r>
          </a:p>
          <a:p>
            <a:r>
              <a:rPr lang="en-US" dirty="0" smtClean="0"/>
              <a:t>The parties must be able to think of all the contingencies, and agree on actions for every contingency.</a:t>
            </a:r>
          </a:p>
          <a:p>
            <a:r>
              <a:rPr lang="en-US" dirty="0" smtClean="0"/>
              <a:t>The parties should be able to stipulate what constitutes satisfactory performance.</a:t>
            </a:r>
          </a:p>
          <a:p>
            <a:r>
              <a:rPr lang="en-US" dirty="0" smtClean="0"/>
              <a:t>The parties should be able to measure performance. Etc.</a:t>
            </a:r>
          </a:p>
          <a:p>
            <a:r>
              <a:rPr lang="en-US" dirty="0" smtClean="0"/>
              <a:t>We can say that virtually, all actual contracts are incomplete – they don’t fully specify every possible contingency that can be mapped to rights, responsibilities, and actions. </a:t>
            </a:r>
          </a:p>
          <a:p>
            <a:r>
              <a:rPr lang="en-US" dirty="0" smtClean="0"/>
              <a:t>There are circumstances under which neither party’s rights and responsibilities are clearly spelled out – Incomplete contracting!</a:t>
            </a:r>
            <a:endParaRPr lang="en-US" dirty="0"/>
          </a:p>
        </p:txBody>
      </p:sp>
    </p:spTree>
    <p:extLst>
      <p:ext uri="{BB962C8B-B14F-4D97-AF65-F5344CB8AC3E}">
        <p14:creationId xmlns:p14="http://schemas.microsoft.com/office/powerpoint/2010/main" xmlns="" val="28775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89837"/>
          </a:xfrm>
        </p:spPr>
        <p:txBody>
          <a:bodyPr/>
          <a:lstStyle/>
          <a:p>
            <a:r>
              <a:rPr lang="en-US" dirty="0" smtClean="0"/>
              <a:t>Vertical Integration (Make)</a:t>
            </a:r>
            <a:endParaRPr lang="en-US" dirty="0"/>
          </a:p>
        </p:txBody>
      </p:sp>
      <p:sp>
        <p:nvSpPr>
          <p:cNvPr id="3" name="Content Placeholder 2"/>
          <p:cNvSpPr>
            <a:spLocks noGrp="1"/>
          </p:cNvSpPr>
          <p:nvPr>
            <p:ph idx="1"/>
          </p:nvPr>
        </p:nvSpPr>
        <p:spPr/>
        <p:txBody>
          <a:bodyPr>
            <a:normAutofit lnSpcReduction="10000"/>
          </a:bodyPr>
          <a:lstStyle/>
          <a:p>
            <a:r>
              <a:rPr lang="en-US" dirty="0" smtClean="0"/>
              <a:t>As we saw earlier, if a firm makes an input internally, then it is said to have </a:t>
            </a:r>
            <a:r>
              <a:rPr lang="en-US" i="1" dirty="0" smtClean="0"/>
              <a:t>Vertical Integration. </a:t>
            </a:r>
            <a:endParaRPr lang="en-US" dirty="0" smtClean="0"/>
          </a:p>
          <a:p>
            <a:r>
              <a:rPr lang="en-US" dirty="0" smtClean="0"/>
              <a:t>Now the firm is a bigger organization!</a:t>
            </a:r>
          </a:p>
          <a:p>
            <a:r>
              <a:rPr lang="en-US" dirty="0" smtClean="0"/>
              <a:t>It has to produce its output and also the inputs to produce the output</a:t>
            </a:r>
          </a:p>
          <a:p>
            <a:r>
              <a:rPr lang="en-US" dirty="0" smtClean="0"/>
              <a:t>There are more departments to be managed, and this will increase the bureaucratic costs. </a:t>
            </a:r>
          </a:p>
          <a:p>
            <a:r>
              <a:rPr lang="en-US" dirty="0" smtClean="0"/>
              <a:t>Example: </a:t>
            </a:r>
            <a:r>
              <a:rPr lang="en-US" dirty="0" smtClean="0">
                <a:hlinkClick r:id="rId2"/>
              </a:rPr>
              <a:t>Microsoft buys Nokia’s phone business</a:t>
            </a:r>
            <a:r>
              <a:rPr lang="en-US" dirty="0" smtClean="0"/>
              <a:t> </a:t>
            </a:r>
            <a:r>
              <a:rPr lang="en-US" i="1" dirty="0" smtClean="0"/>
              <a:t>(later sold off)</a:t>
            </a:r>
            <a:endParaRPr lang="en-US" sz="1800" dirty="0"/>
          </a:p>
        </p:txBody>
      </p:sp>
    </p:spTree>
    <p:extLst>
      <p:ext uri="{BB962C8B-B14F-4D97-AF65-F5344CB8AC3E}">
        <p14:creationId xmlns:p14="http://schemas.microsoft.com/office/powerpoint/2010/main" xmlns="" val="110228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1049481"/>
          </a:xfrm>
        </p:spPr>
        <p:txBody>
          <a:bodyPr/>
          <a:lstStyle/>
          <a:p>
            <a:r>
              <a:rPr lang="en-US" dirty="0" smtClean="0"/>
              <a:t>Optimal Decision?</a:t>
            </a:r>
            <a:endParaRPr lang="en-US" dirty="0"/>
          </a:p>
        </p:txBody>
      </p:sp>
      <p:sp>
        <p:nvSpPr>
          <p:cNvPr id="3" name="Content Placeholder 2"/>
          <p:cNvSpPr>
            <a:spLocks noGrp="1"/>
          </p:cNvSpPr>
          <p:nvPr>
            <p:ph idx="1"/>
          </p:nvPr>
        </p:nvSpPr>
        <p:spPr/>
        <p:txBody>
          <a:bodyPr/>
          <a:lstStyle/>
          <a:p>
            <a:r>
              <a:rPr lang="en-US" dirty="0" smtClean="0"/>
              <a:t>For understanding which decision is optimal for the firm, we need to be clear about the meaning of Specialized investments and the effect of specialized investments on transaction costs.</a:t>
            </a:r>
          </a:p>
          <a:p>
            <a:endParaRPr lang="en-US" dirty="0" smtClean="0"/>
          </a:p>
          <a:p>
            <a:endParaRPr lang="en-US" dirty="0"/>
          </a:p>
        </p:txBody>
      </p:sp>
    </p:spTree>
    <p:extLst>
      <p:ext uri="{BB962C8B-B14F-4D97-AF65-F5344CB8AC3E}">
        <p14:creationId xmlns:p14="http://schemas.microsoft.com/office/powerpoint/2010/main" xmlns="" val="4152303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23335"/>
            <a:ext cx="10018713" cy="855921"/>
          </a:xfrm>
        </p:spPr>
        <p:txBody>
          <a:bodyPr/>
          <a:lstStyle/>
          <a:p>
            <a:r>
              <a:rPr lang="en-US" dirty="0" smtClean="0"/>
              <a:t>Relationship-Specific Exchange</a:t>
            </a:r>
            <a:endParaRPr lang="en-US" dirty="0"/>
          </a:p>
        </p:txBody>
      </p:sp>
      <p:sp>
        <p:nvSpPr>
          <p:cNvPr id="3" name="Content Placeholder 2"/>
          <p:cNvSpPr>
            <a:spLocks noGrp="1"/>
          </p:cNvSpPr>
          <p:nvPr>
            <p:ph idx="1"/>
          </p:nvPr>
        </p:nvSpPr>
        <p:spPr>
          <a:xfrm>
            <a:off x="1484310" y="1705232"/>
            <a:ext cx="10018713" cy="5025082"/>
          </a:xfrm>
        </p:spPr>
        <p:txBody>
          <a:bodyPr>
            <a:normAutofit/>
          </a:bodyPr>
          <a:lstStyle/>
          <a:p>
            <a:r>
              <a:rPr lang="en-US" dirty="0" smtClean="0"/>
              <a:t>Class Notes</a:t>
            </a:r>
          </a:p>
          <a:p>
            <a:r>
              <a:rPr lang="en-US" dirty="0" smtClean="0"/>
              <a:t>Example: </a:t>
            </a:r>
          </a:p>
          <a:p>
            <a:pPr lvl="1"/>
            <a:r>
              <a:rPr lang="en-US" dirty="0" smtClean="0"/>
              <a:t>A car manufacturer has developed a new high-performance and uniquely designed fuel injection system. This will increase fuel efficiency and help sell more cars. </a:t>
            </a:r>
          </a:p>
          <a:p>
            <a:pPr lvl="1"/>
            <a:r>
              <a:rPr lang="en-US" dirty="0" smtClean="0"/>
              <a:t>Manufacturing this uniquely designed system requires investments in a machine that can be used only for this purpose. </a:t>
            </a:r>
          </a:p>
          <a:p>
            <a:pPr lvl="1"/>
            <a:r>
              <a:rPr lang="en-US" dirty="0" smtClean="0"/>
              <a:t>The machine </a:t>
            </a:r>
            <a:r>
              <a:rPr lang="en-US" b="1" dirty="0" smtClean="0"/>
              <a:t>cannot</a:t>
            </a:r>
            <a:r>
              <a:rPr lang="en-US" dirty="0" smtClean="0"/>
              <a:t> be used to make fuel injection systems for any other automaker. </a:t>
            </a:r>
          </a:p>
          <a:p>
            <a:pPr lvl="1"/>
            <a:r>
              <a:rPr lang="en-US" dirty="0" smtClean="0"/>
              <a:t>Thus, investment in this machine constitutes a specialized investment.</a:t>
            </a:r>
          </a:p>
          <a:p>
            <a:pPr lvl="1"/>
            <a:r>
              <a:rPr lang="en-US" dirty="0" smtClean="0"/>
              <a:t>If the car manufacturer asks an independent supplier to provide this specialized asset, then mutual dependency is created. They are in a relationship-specific exchange, and are ‘tied together’.</a:t>
            </a:r>
          </a:p>
          <a:p>
            <a:pPr lvl="1"/>
            <a:r>
              <a:rPr lang="en-US" dirty="0" smtClean="0"/>
              <a:t>We’ll see more on this later.</a:t>
            </a:r>
          </a:p>
          <a:p>
            <a:pPr lvl="1"/>
            <a:endParaRPr lang="en-US" dirty="0" smtClean="0"/>
          </a:p>
        </p:txBody>
      </p:sp>
    </p:spTree>
    <p:extLst>
      <p:ext uri="{BB962C8B-B14F-4D97-AF65-F5344CB8AC3E}">
        <p14:creationId xmlns:p14="http://schemas.microsoft.com/office/powerpoint/2010/main" xmlns="" val="219027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Specialized Investments</a:t>
            </a:r>
            <a:endParaRPr lang="en-US" dirty="0"/>
          </a:p>
        </p:txBody>
      </p:sp>
      <p:sp>
        <p:nvSpPr>
          <p:cNvPr id="3" name="Content Placeholder 2"/>
          <p:cNvSpPr>
            <a:spLocks noGrp="1"/>
          </p:cNvSpPr>
          <p:nvPr>
            <p:ph idx="1"/>
          </p:nvPr>
        </p:nvSpPr>
        <p:spPr/>
        <p:txBody>
          <a:bodyPr/>
          <a:lstStyle/>
          <a:p>
            <a:r>
              <a:rPr lang="en-US" dirty="0" smtClean="0"/>
              <a:t>Class Notes</a:t>
            </a:r>
            <a:endParaRPr lang="en-US" dirty="0"/>
          </a:p>
        </p:txBody>
      </p:sp>
    </p:spTree>
    <p:extLst>
      <p:ext uri="{BB962C8B-B14F-4D97-AF65-F5344CB8AC3E}">
        <p14:creationId xmlns:p14="http://schemas.microsoft.com/office/powerpoint/2010/main" xmlns="" val="155997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98616"/>
          </a:xfrm>
        </p:spPr>
        <p:txBody>
          <a:bodyPr/>
          <a:lstStyle/>
          <a:p>
            <a:r>
              <a:rPr lang="en-US" dirty="0" smtClean="0"/>
              <a:t>Organizational Design</a:t>
            </a:r>
            <a:endParaRPr lang="en-US" dirty="0"/>
          </a:p>
        </p:txBody>
      </p:sp>
      <p:sp>
        <p:nvSpPr>
          <p:cNvPr id="3" name="Content Placeholder 2"/>
          <p:cNvSpPr>
            <a:spLocks noGrp="1"/>
          </p:cNvSpPr>
          <p:nvPr>
            <p:ph idx="1"/>
          </p:nvPr>
        </p:nvSpPr>
        <p:spPr>
          <a:xfrm>
            <a:off x="1484310" y="1603169"/>
            <a:ext cx="10018713" cy="4188031"/>
          </a:xfrm>
        </p:spPr>
        <p:txBody>
          <a:bodyPr/>
          <a:lstStyle/>
          <a:p>
            <a:r>
              <a:rPr lang="en-US" dirty="0" smtClean="0"/>
              <a:t>What economic factors determine the size and breadth of firms?</a:t>
            </a:r>
          </a:p>
          <a:p>
            <a:r>
              <a:rPr lang="en-US" dirty="0" smtClean="0"/>
              <a:t>Why do some economic transactions take place within firms, whereas others are transacted via markets?</a:t>
            </a:r>
          </a:p>
          <a:p>
            <a:r>
              <a:rPr lang="en-US" dirty="0" smtClean="0"/>
              <a:t>What can economic analysis say about the likely ways in which firms are organized?</a:t>
            </a:r>
            <a:endParaRPr lang="en-US" dirty="0"/>
          </a:p>
        </p:txBody>
      </p:sp>
    </p:spTree>
    <p:extLst>
      <p:ext uri="{BB962C8B-B14F-4D97-AF65-F5344CB8AC3E}">
        <p14:creationId xmlns:p14="http://schemas.microsoft.com/office/powerpoint/2010/main" xmlns="" val="112222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40492"/>
          </a:xfrm>
        </p:spPr>
        <p:txBody>
          <a:bodyPr>
            <a:normAutofit fontScale="90000"/>
          </a:bodyPr>
          <a:lstStyle/>
          <a:p>
            <a:r>
              <a:rPr lang="en-US" dirty="0" smtClean="0"/>
              <a:t>Transaction Costs</a:t>
            </a:r>
            <a:endParaRPr lang="en-US" dirty="0"/>
          </a:p>
        </p:txBody>
      </p:sp>
      <p:sp>
        <p:nvSpPr>
          <p:cNvPr id="3" name="Content Placeholder 2"/>
          <p:cNvSpPr>
            <a:spLocks noGrp="1"/>
          </p:cNvSpPr>
          <p:nvPr>
            <p:ph idx="1"/>
          </p:nvPr>
        </p:nvSpPr>
        <p:spPr>
          <a:xfrm>
            <a:off x="1484310" y="1606379"/>
            <a:ext cx="10018713" cy="4382531"/>
          </a:xfrm>
        </p:spPr>
        <p:txBody>
          <a:bodyPr>
            <a:normAutofit/>
          </a:bodyPr>
          <a:lstStyle/>
          <a:p>
            <a:r>
              <a:rPr lang="en-US" dirty="0" smtClean="0"/>
              <a:t>Class Notes</a:t>
            </a:r>
          </a:p>
          <a:p>
            <a:r>
              <a:rPr lang="en-US" b="1" dirty="0" smtClean="0"/>
              <a:t>Example</a:t>
            </a:r>
            <a:r>
              <a:rPr lang="en-US" dirty="0" smtClean="0"/>
              <a:t>: If a carpenter wants to buy wood for making a table, his cost will be not only the price of wood, but will also include the extra effort he spends in searching the right kind of wood, where to get it and at what price, his cost of traveling to the store and back and the time waiting in line etc. – these costs above the cost of wood are the transaction costs. </a:t>
            </a:r>
            <a:endParaRPr lang="en-US" dirty="0"/>
          </a:p>
        </p:txBody>
      </p:sp>
    </p:spTree>
    <p:extLst>
      <p:ext uri="{BB962C8B-B14F-4D97-AF65-F5344CB8AC3E}">
        <p14:creationId xmlns:p14="http://schemas.microsoft.com/office/powerpoint/2010/main" xmlns="" val="31981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97011"/>
          </a:xfrm>
        </p:spPr>
        <p:txBody>
          <a:bodyPr>
            <a:normAutofit fontScale="90000"/>
          </a:bodyPr>
          <a:lstStyle/>
          <a:p>
            <a:r>
              <a:rPr lang="en-US" dirty="0" smtClean="0"/>
              <a:t>Specialized Investments and Transaction Costs (Text) </a:t>
            </a:r>
            <a:endParaRPr lang="en-US" dirty="0"/>
          </a:p>
        </p:txBody>
      </p:sp>
      <p:sp>
        <p:nvSpPr>
          <p:cNvPr id="3" name="Content Placeholder 2"/>
          <p:cNvSpPr>
            <a:spLocks noGrp="1"/>
          </p:cNvSpPr>
          <p:nvPr>
            <p:ph idx="1"/>
          </p:nvPr>
        </p:nvSpPr>
        <p:spPr>
          <a:xfrm>
            <a:off x="1426645" y="1795849"/>
            <a:ext cx="10018713" cy="4308389"/>
          </a:xfrm>
        </p:spPr>
        <p:txBody>
          <a:bodyPr>
            <a:normAutofit lnSpcReduction="10000"/>
          </a:bodyPr>
          <a:lstStyle/>
          <a:p>
            <a:r>
              <a:rPr lang="en-US" dirty="0" smtClean="0"/>
              <a:t>Specialized Investments involve higher transaction costs because of the following reasons:</a:t>
            </a:r>
          </a:p>
          <a:p>
            <a:pPr lvl="1"/>
            <a:r>
              <a:rPr lang="en-US" b="1" dirty="0" smtClean="0"/>
              <a:t>Costly Bargaining</a:t>
            </a:r>
            <a:r>
              <a:rPr lang="en-US" dirty="0" smtClean="0"/>
              <a:t>: The two parties in the relationship-specific exchange bargain with each other over the price of the input. The bargaining process is generally costly, as each party tries to get a more favorable price. </a:t>
            </a:r>
          </a:p>
          <a:p>
            <a:pPr lvl="1"/>
            <a:r>
              <a:rPr lang="en-US" b="1" dirty="0" smtClean="0"/>
              <a:t>Underinvestment</a:t>
            </a:r>
            <a:r>
              <a:rPr lang="en-US" dirty="0" smtClean="0"/>
              <a:t>: The specialized investment may be lower than optimal. For example, if a seller of a specialized machine is not able to sell to the buyer it was made for, then the seller cannot use it anywhere else. The seller has the incentive to produce a cheaper machine.</a:t>
            </a:r>
          </a:p>
          <a:p>
            <a:pPr lvl="1"/>
            <a:r>
              <a:rPr lang="en-US" b="1" dirty="0" smtClean="0"/>
              <a:t>Opportunism and Hold Up Problem: </a:t>
            </a:r>
            <a:r>
              <a:rPr lang="en-US" dirty="0" smtClean="0"/>
              <a:t>When a specialized investment must be made to acquire an input, the buyer or seller may attempt to capitalize on the “sunk” nature of the investment by engaging in opportunism, and cause the hold-up problem.</a:t>
            </a:r>
            <a:endParaRPr lang="en-US" b="1" dirty="0" smtClean="0"/>
          </a:p>
          <a:p>
            <a:pPr lvl="1"/>
            <a:endParaRPr lang="en-US" dirty="0"/>
          </a:p>
        </p:txBody>
      </p:sp>
    </p:spTree>
    <p:extLst>
      <p:ext uri="{BB962C8B-B14F-4D97-AF65-F5344CB8AC3E}">
        <p14:creationId xmlns:p14="http://schemas.microsoft.com/office/powerpoint/2010/main" xmlns="" val="110636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88773"/>
          </a:xfrm>
        </p:spPr>
        <p:txBody>
          <a:bodyPr/>
          <a:lstStyle/>
          <a:p>
            <a:r>
              <a:rPr lang="en-US" dirty="0" smtClean="0"/>
              <a:t>Example</a:t>
            </a:r>
            <a:endParaRPr lang="en-US" dirty="0"/>
          </a:p>
        </p:txBody>
      </p:sp>
      <p:sp>
        <p:nvSpPr>
          <p:cNvPr id="3" name="Content Placeholder 2"/>
          <p:cNvSpPr>
            <a:spLocks noGrp="1"/>
          </p:cNvSpPr>
          <p:nvPr>
            <p:ph idx="1"/>
          </p:nvPr>
        </p:nvSpPr>
        <p:spPr>
          <a:xfrm>
            <a:off x="1484310" y="1639331"/>
            <a:ext cx="10018713" cy="4151870"/>
          </a:xfrm>
        </p:spPr>
        <p:txBody>
          <a:bodyPr/>
          <a:lstStyle/>
          <a:p>
            <a:r>
              <a:rPr lang="en-US" dirty="0" smtClean="0"/>
              <a:t>Let’s go back to the example of a car manufacturer who needs a uniquely designed fuel-injection system for his car. </a:t>
            </a:r>
          </a:p>
          <a:p>
            <a:r>
              <a:rPr lang="en-US" dirty="0" smtClean="0"/>
              <a:t>Remember that the machine for producing the uniquely designed fuel-injection system can be used only for this purpose; it cannot be used to make fuel injection systems for any other automaker. </a:t>
            </a:r>
            <a:endParaRPr lang="en-US" dirty="0"/>
          </a:p>
        </p:txBody>
      </p:sp>
    </p:spTree>
    <p:extLst>
      <p:ext uri="{BB962C8B-B14F-4D97-AF65-F5344CB8AC3E}">
        <p14:creationId xmlns:p14="http://schemas.microsoft.com/office/powerpoint/2010/main" xmlns="" val="50131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88772"/>
          </a:xfrm>
        </p:spPr>
        <p:txBody>
          <a:bodyPr/>
          <a:lstStyle/>
          <a:p>
            <a:r>
              <a:rPr lang="en-US" dirty="0" smtClean="0"/>
              <a:t>Example </a:t>
            </a:r>
            <a:endParaRPr lang="en-US" dirty="0"/>
          </a:p>
        </p:txBody>
      </p:sp>
      <p:sp>
        <p:nvSpPr>
          <p:cNvPr id="3" name="Content Placeholder 2"/>
          <p:cNvSpPr>
            <a:spLocks noGrp="1"/>
          </p:cNvSpPr>
          <p:nvPr>
            <p:ph idx="1"/>
          </p:nvPr>
        </p:nvSpPr>
        <p:spPr>
          <a:xfrm>
            <a:off x="1484310" y="1795849"/>
            <a:ext cx="10018713" cy="3929449"/>
          </a:xfrm>
        </p:spPr>
        <p:txBody>
          <a:bodyPr>
            <a:normAutofit/>
          </a:bodyPr>
          <a:lstStyle/>
          <a:p>
            <a:r>
              <a:rPr lang="en-US" dirty="0" smtClean="0"/>
              <a:t>Suppose an independent supplier has been asked by the car manufacturer to make this investment.</a:t>
            </a:r>
          </a:p>
          <a:p>
            <a:r>
              <a:rPr lang="en-US" dirty="0" smtClean="0"/>
              <a:t>The supplier might reason that once it has made the investment, it’ll become dependent on the car manufacturer for business. Why?</a:t>
            </a:r>
          </a:p>
          <a:p>
            <a:r>
              <a:rPr lang="en-US" dirty="0" smtClean="0"/>
              <a:t>Because this car manufacturer is the only possible customer for the output of this equipment.</a:t>
            </a:r>
          </a:p>
          <a:p>
            <a:r>
              <a:rPr lang="en-US" dirty="0" smtClean="0"/>
              <a:t>The supplier perceives this as putting the car firm in a strong bargaining position, and worries that once the specialized investment has been made, the car firm can use this position to squeeze down prices for the system.</a:t>
            </a:r>
            <a:endParaRPr lang="en-US" dirty="0"/>
          </a:p>
        </p:txBody>
      </p:sp>
    </p:spTree>
    <p:extLst>
      <p:ext uri="{BB962C8B-B14F-4D97-AF65-F5344CB8AC3E}">
        <p14:creationId xmlns:p14="http://schemas.microsoft.com/office/powerpoint/2010/main" xmlns="" val="399375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32253"/>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1484310" y="2082113"/>
            <a:ext cx="10018713" cy="3124201"/>
          </a:xfrm>
        </p:spPr>
        <p:txBody>
          <a:bodyPr/>
          <a:lstStyle/>
          <a:p>
            <a:r>
              <a:rPr lang="en-US" dirty="0" smtClean="0"/>
              <a:t>The car firm might think that it might become too dependent on that supplier for a vital input.</a:t>
            </a:r>
          </a:p>
          <a:p>
            <a:r>
              <a:rPr lang="en-US" dirty="0" smtClean="0"/>
              <a:t>Because specialized equipment is required to produce the fuel injection systems, the car firm cannot easily switch its orders to other suppliers who lack that equipment.</a:t>
            </a:r>
          </a:p>
          <a:p>
            <a:r>
              <a:rPr lang="en-US" dirty="0" smtClean="0"/>
              <a:t>Thus, the dependency may create opportunism problems (and hence high transaction costs) for the car firm. </a:t>
            </a:r>
            <a:endParaRPr lang="en-US" dirty="0"/>
          </a:p>
        </p:txBody>
      </p:sp>
    </p:spTree>
    <p:extLst>
      <p:ext uri="{BB962C8B-B14F-4D97-AF65-F5344CB8AC3E}">
        <p14:creationId xmlns:p14="http://schemas.microsoft.com/office/powerpoint/2010/main" xmlns="" val="419246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32253"/>
          </a:xfrm>
        </p:spPr>
        <p:txBody>
          <a:bodyPr>
            <a:normAutofit fontScale="90000"/>
          </a:bodyPr>
          <a:lstStyle/>
          <a:p>
            <a:r>
              <a:rPr lang="en-US" dirty="0" smtClean="0"/>
              <a:t>Analysis - Optimal Input Procurement</a:t>
            </a:r>
            <a:endParaRPr lang="en-US" dirty="0"/>
          </a:p>
        </p:txBody>
      </p:sp>
      <p:sp>
        <p:nvSpPr>
          <p:cNvPr id="3" name="Content Placeholder 2"/>
          <p:cNvSpPr>
            <a:spLocks noGrp="1"/>
          </p:cNvSpPr>
          <p:nvPr>
            <p:ph idx="1"/>
          </p:nvPr>
        </p:nvSpPr>
        <p:spPr>
          <a:xfrm>
            <a:off x="1484310" y="1433385"/>
            <a:ext cx="10018713" cy="4357816"/>
          </a:xfrm>
        </p:spPr>
        <p:txBody>
          <a:bodyPr>
            <a:normAutofit fontScale="92500" lnSpcReduction="20000"/>
          </a:bodyPr>
          <a:lstStyle/>
          <a:p>
            <a:r>
              <a:rPr lang="en-US" dirty="0" smtClean="0"/>
              <a:t>Class Notes</a:t>
            </a:r>
          </a:p>
          <a:p>
            <a:r>
              <a:rPr lang="en-US" dirty="0" smtClean="0"/>
              <a:t>Example (Text): </a:t>
            </a:r>
            <a:r>
              <a:rPr lang="en-US" dirty="0" err="1" smtClean="0"/>
              <a:t>Jiffyburger</a:t>
            </a:r>
            <a:r>
              <a:rPr lang="en-US" dirty="0" smtClean="0"/>
              <a:t>, a fast-food outlet, sells approximately 8000 quarter-pound hamburgers in a given week. To meet that demand, </a:t>
            </a:r>
            <a:r>
              <a:rPr lang="en-US" dirty="0" err="1" smtClean="0"/>
              <a:t>Jiffyburger</a:t>
            </a:r>
            <a:r>
              <a:rPr lang="en-US" dirty="0" smtClean="0"/>
              <a:t> needs 2000 pounds of ground beef delivered to its premises every Monday morning by 8 am sharp.  As the manager of </a:t>
            </a:r>
            <a:r>
              <a:rPr lang="en-US" dirty="0" err="1" smtClean="0"/>
              <a:t>Jiffyburger</a:t>
            </a:r>
            <a:r>
              <a:rPr lang="en-US" dirty="0" smtClean="0"/>
              <a:t>, what problems would you anticipate if you acquired ground beef using spot exchange?</a:t>
            </a:r>
          </a:p>
          <a:p>
            <a:r>
              <a:rPr lang="en-US" dirty="0" smtClean="0"/>
              <a:t>This is a dedicated asset (specialized investment) – delivering one ton of meat to a particular store. </a:t>
            </a:r>
            <a:r>
              <a:rPr lang="en-US" dirty="0" err="1" smtClean="0"/>
              <a:t>Jiffyburger</a:t>
            </a:r>
            <a:r>
              <a:rPr lang="en-US" dirty="0" smtClean="0"/>
              <a:t> can face ‘hold-up’ problem, as the meat supplier may try to ask for a higher price at 8 am. </a:t>
            </a:r>
            <a:r>
              <a:rPr lang="en-US" dirty="0" err="1" smtClean="0"/>
              <a:t>Jiffyburger</a:t>
            </a:r>
            <a:r>
              <a:rPr lang="en-US" dirty="0" smtClean="0"/>
              <a:t> will be stuck and will find it hard to find another meat supplier on such short notice. Or the meat supplier may supply low quality meat. Thus spot exchange can involve problems like opportunism, bargaining and underinvestment. </a:t>
            </a:r>
          </a:p>
          <a:p>
            <a:r>
              <a:rPr lang="en-US" dirty="0" smtClean="0"/>
              <a:t>Managers then must consider alternatives to spot exchange.</a:t>
            </a:r>
            <a:endParaRPr lang="en-US" dirty="0"/>
          </a:p>
        </p:txBody>
      </p:sp>
    </p:spTree>
    <p:extLst>
      <p:ext uri="{BB962C8B-B14F-4D97-AF65-F5344CB8AC3E}">
        <p14:creationId xmlns:p14="http://schemas.microsoft.com/office/powerpoint/2010/main" xmlns="" val="107273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 Alternative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Class Notes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179828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Integration - Alternative</a:t>
            </a:r>
            <a:endParaRPr lang="en-US" dirty="0"/>
          </a:p>
        </p:txBody>
      </p:sp>
      <p:sp>
        <p:nvSpPr>
          <p:cNvPr id="3" name="Content Placeholder 2"/>
          <p:cNvSpPr>
            <a:spLocks noGrp="1"/>
          </p:cNvSpPr>
          <p:nvPr>
            <p:ph idx="1"/>
          </p:nvPr>
        </p:nvSpPr>
        <p:spPr/>
        <p:txBody>
          <a:bodyPr/>
          <a:lstStyle/>
          <a:p>
            <a:r>
              <a:rPr lang="en-US" dirty="0" smtClean="0"/>
              <a:t>Class Notes</a:t>
            </a:r>
            <a:endParaRPr lang="en-US" dirty="0"/>
          </a:p>
        </p:txBody>
      </p:sp>
    </p:spTree>
    <p:extLst>
      <p:ext uri="{BB962C8B-B14F-4D97-AF65-F5344CB8AC3E}">
        <p14:creationId xmlns:p14="http://schemas.microsoft.com/office/powerpoint/2010/main" xmlns="" val="760894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99302"/>
          </a:xfrm>
        </p:spPr>
        <p:txBody>
          <a:bodyPr>
            <a:normAutofit fontScale="90000"/>
          </a:bodyPr>
          <a:lstStyle/>
          <a:p>
            <a:r>
              <a:rPr lang="en-US" dirty="0" smtClean="0"/>
              <a:t>Vertical Integration (Text)</a:t>
            </a:r>
            <a:endParaRPr lang="en-US" dirty="0"/>
          </a:p>
        </p:txBody>
      </p:sp>
      <p:sp>
        <p:nvSpPr>
          <p:cNvPr id="3" name="Content Placeholder 2"/>
          <p:cNvSpPr>
            <a:spLocks noGrp="1"/>
          </p:cNvSpPr>
          <p:nvPr>
            <p:ph idx="1"/>
          </p:nvPr>
        </p:nvSpPr>
        <p:spPr>
          <a:xfrm>
            <a:off x="1484311" y="2026508"/>
            <a:ext cx="10018713" cy="4300151"/>
          </a:xfrm>
        </p:spPr>
        <p:txBody>
          <a:bodyPr>
            <a:noAutofit/>
          </a:bodyPr>
          <a:lstStyle/>
          <a:p>
            <a:r>
              <a:rPr lang="en-US" sz="1800" dirty="0"/>
              <a:t>Use when inputs require</a:t>
            </a:r>
          </a:p>
          <a:p>
            <a:pPr lvl="1"/>
            <a:r>
              <a:rPr lang="en-US" sz="1800" dirty="0"/>
              <a:t>a substantial specialized investment. </a:t>
            </a:r>
          </a:p>
          <a:p>
            <a:pPr lvl="1"/>
            <a:r>
              <a:rPr lang="en-US" sz="1800" dirty="0"/>
              <a:t>generate significant transaction cost.</a:t>
            </a:r>
          </a:p>
          <a:p>
            <a:pPr lvl="1"/>
            <a:r>
              <a:rPr lang="en-US" sz="1800" dirty="0"/>
              <a:t>complex contracting or uncertain economic environments. </a:t>
            </a:r>
          </a:p>
          <a:p>
            <a:r>
              <a:rPr lang="en-US" sz="1800" dirty="0"/>
              <a:t>Advantages:</a:t>
            </a:r>
          </a:p>
          <a:p>
            <a:pPr lvl="1"/>
            <a:r>
              <a:rPr lang="en-US" sz="1800" dirty="0"/>
              <a:t>“Skips the middleman.”</a:t>
            </a:r>
          </a:p>
          <a:p>
            <a:pPr lvl="1"/>
            <a:r>
              <a:rPr lang="en-US" sz="1800" dirty="0"/>
              <a:t>Reduces opportunism.</a:t>
            </a:r>
          </a:p>
          <a:p>
            <a:pPr lvl="1"/>
            <a:r>
              <a:rPr lang="en-US" sz="1800" dirty="0"/>
              <a:t>Mitigates transaction costs.</a:t>
            </a:r>
          </a:p>
          <a:p>
            <a:r>
              <a:rPr lang="en-US" sz="1800" dirty="0"/>
              <a:t>Disadvantages:</a:t>
            </a:r>
          </a:p>
          <a:p>
            <a:pPr lvl="1"/>
            <a:r>
              <a:rPr lang="en-US" sz="1800" dirty="0"/>
              <a:t>Managers must create an internal regulatory mechanism.</a:t>
            </a:r>
          </a:p>
          <a:p>
            <a:pPr lvl="1"/>
            <a:r>
              <a:rPr lang="en-US" sz="1800" dirty="0"/>
              <a:t>Bear the cost of setting up production facilities.</a:t>
            </a:r>
          </a:p>
          <a:p>
            <a:pPr lvl="1"/>
            <a:r>
              <a:rPr lang="en-US" sz="1800" dirty="0"/>
              <a:t>No longer specialized in producing its output.</a:t>
            </a:r>
          </a:p>
          <a:p>
            <a:endParaRPr lang="en-US" sz="1800" dirty="0"/>
          </a:p>
        </p:txBody>
      </p:sp>
    </p:spTree>
    <p:extLst>
      <p:ext uri="{BB962C8B-B14F-4D97-AF65-F5344CB8AC3E}">
        <p14:creationId xmlns:p14="http://schemas.microsoft.com/office/powerpoint/2010/main" xmlns="" val="23606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8825" y="76200"/>
            <a:ext cx="8610600" cy="914400"/>
          </a:xfrm>
        </p:spPr>
        <p:txBody>
          <a:bodyPr>
            <a:normAutofit/>
          </a:bodyPr>
          <a:lstStyle/>
          <a:p>
            <a:r>
              <a:rPr lang="en-US" b="1" dirty="0"/>
              <a:t>The Economic Trade-Off</a:t>
            </a:r>
          </a:p>
        </p:txBody>
      </p:sp>
      <p:graphicFrame>
        <p:nvGraphicFramePr>
          <p:cNvPr id="8" name="Content Placeholder 7"/>
          <p:cNvGraphicFramePr>
            <a:graphicFrameLocks noGrp="1"/>
          </p:cNvGraphicFramePr>
          <p:nvPr>
            <p:ph idx="1"/>
            <p:extLst/>
          </p:nvPr>
        </p:nvGraphicFramePr>
        <p:xfrm>
          <a:off x="1981200" y="1219200"/>
          <a:ext cx="8229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
        <p:nvSpPr>
          <p:cNvPr id="3" name="TextBox 2"/>
          <p:cNvSpPr txBox="1"/>
          <p:nvPr/>
        </p:nvSpPr>
        <p:spPr>
          <a:xfrm>
            <a:off x="4527070" y="2057401"/>
            <a:ext cx="405880" cy="307777"/>
          </a:xfrm>
          <a:prstGeom prst="rect">
            <a:avLst/>
          </a:prstGeom>
          <a:noFill/>
        </p:spPr>
        <p:txBody>
          <a:bodyPr wrap="none" rtlCol="0">
            <a:spAutoFit/>
          </a:bodyPr>
          <a:lstStyle/>
          <a:p>
            <a:r>
              <a:rPr lang="en-US" sz="1400" dirty="0"/>
              <a:t>No</a:t>
            </a:r>
          </a:p>
        </p:txBody>
      </p:sp>
      <p:sp>
        <p:nvSpPr>
          <p:cNvPr id="9" name="TextBox 8"/>
          <p:cNvSpPr txBox="1"/>
          <p:nvPr/>
        </p:nvSpPr>
        <p:spPr>
          <a:xfrm>
            <a:off x="6096001" y="2057401"/>
            <a:ext cx="439929" cy="307777"/>
          </a:xfrm>
          <a:prstGeom prst="rect">
            <a:avLst/>
          </a:prstGeom>
          <a:noFill/>
        </p:spPr>
        <p:txBody>
          <a:bodyPr wrap="none" rtlCol="0">
            <a:spAutoFit/>
          </a:bodyPr>
          <a:lstStyle/>
          <a:p>
            <a:r>
              <a:rPr lang="en-US" sz="1400" dirty="0"/>
              <a:t>Yes</a:t>
            </a:r>
          </a:p>
        </p:txBody>
      </p:sp>
      <p:sp>
        <p:nvSpPr>
          <p:cNvPr id="11" name="TextBox 10"/>
          <p:cNvSpPr txBox="1"/>
          <p:nvPr/>
        </p:nvSpPr>
        <p:spPr>
          <a:xfrm>
            <a:off x="6858001" y="5257801"/>
            <a:ext cx="439929" cy="307777"/>
          </a:xfrm>
          <a:prstGeom prst="rect">
            <a:avLst/>
          </a:prstGeom>
          <a:noFill/>
        </p:spPr>
        <p:txBody>
          <a:bodyPr wrap="none" rtlCol="0">
            <a:spAutoFit/>
          </a:bodyPr>
          <a:lstStyle/>
          <a:p>
            <a:r>
              <a:rPr lang="en-US" sz="1400" dirty="0"/>
              <a:t>Yes</a:t>
            </a:r>
          </a:p>
        </p:txBody>
      </p:sp>
      <p:sp>
        <p:nvSpPr>
          <p:cNvPr id="12" name="TextBox 11"/>
          <p:cNvSpPr txBox="1"/>
          <p:nvPr/>
        </p:nvSpPr>
        <p:spPr>
          <a:xfrm>
            <a:off x="6883583" y="3825668"/>
            <a:ext cx="405880" cy="307777"/>
          </a:xfrm>
          <a:prstGeom prst="rect">
            <a:avLst/>
          </a:prstGeom>
          <a:noFill/>
        </p:spPr>
        <p:txBody>
          <a:bodyPr wrap="none" rtlCol="0">
            <a:spAutoFit/>
          </a:bodyPr>
          <a:lstStyle/>
          <a:p>
            <a:r>
              <a:rPr lang="en-US" sz="1400" dirty="0"/>
              <a:t>No</a:t>
            </a:r>
          </a:p>
        </p:txBody>
      </p:sp>
    </p:spTree>
    <p:extLst>
      <p:ext uri="{BB962C8B-B14F-4D97-AF65-F5344CB8AC3E}">
        <p14:creationId xmlns:p14="http://schemas.microsoft.com/office/powerpoint/2010/main" xmlns="" val="3500388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52994"/>
          </a:xfrm>
        </p:spPr>
        <p:txBody>
          <a:bodyPr/>
          <a:lstStyle/>
          <a:p>
            <a:r>
              <a:rPr lang="en-US" dirty="0" smtClean="0"/>
              <a:t>Background - The Nature of the Firm</a:t>
            </a:r>
            <a:endParaRPr lang="en-US" dirty="0"/>
          </a:p>
        </p:txBody>
      </p:sp>
      <p:sp>
        <p:nvSpPr>
          <p:cNvPr id="3" name="Content Placeholder 2"/>
          <p:cNvSpPr>
            <a:spLocks noGrp="1"/>
          </p:cNvSpPr>
          <p:nvPr>
            <p:ph idx="1"/>
          </p:nvPr>
        </p:nvSpPr>
        <p:spPr>
          <a:xfrm>
            <a:off x="1484310" y="1900053"/>
            <a:ext cx="10018713" cy="4787826"/>
          </a:xfrm>
        </p:spPr>
        <p:txBody>
          <a:bodyPr>
            <a:normAutofit lnSpcReduction="10000"/>
          </a:bodyPr>
          <a:lstStyle/>
          <a:p>
            <a:r>
              <a:rPr lang="en-US" dirty="0" smtClean="0"/>
              <a:t>About a century ago, the typical firm in the industrial world was a very small concern, managed by its owners and employing a small number of workers.</a:t>
            </a:r>
          </a:p>
          <a:p>
            <a:r>
              <a:rPr lang="en-US" dirty="0" smtClean="0"/>
              <a:t>Only the railroads, steel producers and some other manufacturers were the large firms.</a:t>
            </a:r>
          </a:p>
          <a:p>
            <a:r>
              <a:rPr lang="en-US" dirty="0" smtClean="0"/>
              <a:t>Today, the firms are bigger – for example, the firm size can be (amongst others) 50 employees, 250,000 employees or even more than 2 million.</a:t>
            </a:r>
          </a:p>
          <a:p>
            <a:r>
              <a:rPr lang="en-US" dirty="0" smtClean="0"/>
              <a:t>Although firms range in size from the single proprietor to the largest Fortune500 companies, the vast majority of managers work for firms with 50 or more employees. </a:t>
            </a:r>
          </a:p>
          <a:p>
            <a:r>
              <a:rPr lang="en-US" dirty="0" smtClean="0"/>
              <a:t>According to </a:t>
            </a:r>
            <a:r>
              <a:rPr lang="en-US" dirty="0" err="1" smtClean="0"/>
              <a:t>Coase</a:t>
            </a:r>
            <a:r>
              <a:rPr lang="en-US" dirty="0" smtClean="0"/>
              <a:t>, “ Firms will be organized to minimize the total cost of production including transaction costs.” (R. </a:t>
            </a:r>
            <a:r>
              <a:rPr lang="en-US" dirty="0" err="1" smtClean="0"/>
              <a:t>Coase</a:t>
            </a:r>
            <a:r>
              <a:rPr lang="en-US" dirty="0" smtClean="0"/>
              <a:t>, “ The Nature of the Firm,” </a:t>
            </a:r>
            <a:r>
              <a:rPr lang="en-US" dirty="0" err="1" smtClean="0"/>
              <a:t>Econometrica</a:t>
            </a:r>
            <a:r>
              <a:rPr lang="en-US" dirty="0" smtClean="0"/>
              <a:t> (1939): 386-405</a:t>
            </a:r>
          </a:p>
          <a:p>
            <a:endParaRPr lang="en-US" dirty="0"/>
          </a:p>
        </p:txBody>
      </p:sp>
    </p:spTree>
    <p:extLst>
      <p:ext uri="{BB962C8B-B14F-4D97-AF65-F5344CB8AC3E}">
        <p14:creationId xmlns:p14="http://schemas.microsoft.com/office/powerpoint/2010/main" xmlns="" val="229763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11195"/>
          </a:xfrm>
        </p:spPr>
        <p:txBody>
          <a:bodyPr/>
          <a:lstStyle/>
          <a:p>
            <a:r>
              <a:rPr lang="en-US" dirty="0" smtClean="0"/>
              <a:t>Practice Question</a:t>
            </a:r>
            <a:endParaRPr lang="en-US" dirty="0"/>
          </a:p>
        </p:txBody>
      </p:sp>
      <p:sp>
        <p:nvSpPr>
          <p:cNvPr id="3" name="Content Placeholder 2"/>
          <p:cNvSpPr>
            <a:spLocks noGrp="1"/>
          </p:cNvSpPr>
          <p:nvPr>
            <p:ph idx="1"/>
          </p:nvPr>
        </p:nvSpPr>
        <p:spPr/>
        <p:txBody>
          <a:bodyPr/>
          <a:lstStyle/>
          <a:p>
            <a:r>
              <a:rPr lang="en-US" dirty="0" smtClean="0"/>
              <a:t>In general, automobile manufacturers produce their own engines but purchase tires from independent suppliers. Why?</a:t>
            </a:r>
          </a:p>
          <a:p>
            <a:endParaRPr lang="en-US" dirty="0"/>
          </a:p>
          <a:p>
            <a:r>
              <a:rPr lang="en-US" dirty="0" smtClean="0"/>
              <a:t>Engine manufacturing involves specific investments; by vertically integrating, the potential for opportunism is reduced. Tires are more uniform and can usually be purchased by spot exchange. </a:t>
            </a:r>
            <a:endParaRPr lang="en-US" dirty="0"/>
          </a:p>
        </p:txBody>
      </p:sp>
    </p:spTree>
    <p:extLst>
      <p:ext uri="{BB962C8B-B14F-4D97-AF65-F5344CB8AC3E}">
        <p14:creationId xmlns:p14="http://schemas.microsoft.com/office/powerpoint/2010/main" xmlns="" val="408858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24015"/>
          </a:xfrm>
        </p:spPr>
        <p:txBody>
          <a:bodyPr>
            <a:normAutofit fontScale="90000"/>
          </a:bodyPr>
          <a:lstStyle/>
          <a:p>
            <a:r>
              <a:rPr lang="en-US" dirty="0" smtClean="0"/>
              <a:t>Practice Question</a:t>
            </a:r>
            <a:endParaRPr lang="en-US" dirty="0"/>
          </a:p>
        </p:txBody>
      </p:sp>
      <p:sp>
        <p:nvSpPr>
          <p:cNvPr id="3" name="Content Placeholder 2"/>
          <p:cNvSpPr>
            <a:spLocks noGrp="1"/>
          </p:cNvSpPr>
          <p:nvPr>
            <p:ph idx="1"/>
          </p:nvPr>
        </p:nvSpPr>
        <p:spPr>
          <a:xfrm>
            <a:off x="1484310" y="1696995"/>
            <a:ext cx="10018713" cy="4094205"/>
          </a:xfrm>
        </p:spPr>
        <p:txBody>
          <a:bodyPr>
            <a:normAutofit fontScale="92500"/>
          </a:bodyPr>
          <a:lstStyle/>
          <a:p>
            <a:r>
              <a:rPr lang="en-US" dirty="0" smtClean="0"/>
              <a:t>As a manager of the ABC corporation, you have negotiated with several vendors and are on the verge of signing an 8-year contract with Bolts enterprises. Under the contract, they would ship to you 2,000 titanium bolts per month at a price of $1,000 per bolt. Your assistant has just brought you an article from a trade publication that indicates that another company has developed a new technology that reduces the cost of producing the titanium bolts. How would this information affect the optimal length of your contract with Bolts Enterprises? Explain.</a:t>
            </a:r>
          </a:p>
          <a:p>
            <a:r>
              <a:rPr lang="en-US" dirty="0" smtClean="0"/>
              <a:t>The reduction in another supplier’s cost of producing titanium bolts reduces ABC’s marginal benefit of contracting. Therefore, the eight-year contract it has been negotiating is too long; the optimal contract length is now less than eight years. </a:t>
            </a:r>
            <a:endParaRPr lang="en-US" dirty="0"/>
          </a:p>
        </p:txBody>
      </p:sp>
    </p:spTree>
    <p:extLst>
      <p:ext uri="{BB962C8B-B14F-4D97-AF65-F5344CB8AC3E}">
        <p14:creationId xmlns:p14="http://schemas.microsoft.com/office/powerpoint/2010/main" xmlns="" val="44147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2"/>
            <a:ext cx="10018713" cy="673442"/>
          </a:xfrm>
        </p:spPr>
        <p:txBody>
          <a:bodyPr>
            <a:normAutofit fontScale="90000"/>
          </a:bodyPr>
          <a:lstStyle/>
          <a:p>
            <a:r>
              <a:rPr lang="en-US" dirty="0" smtClean="0"/>
              <a:t>Principal-Agent Problem</a:t>
            </a:r>
            <a:endParaRPr lang="en-US" dirty="0"/>
          </a:p>
        </p:txBody>
      </p:sp>
      <p:sp>
        <p:nvSpPr>
          <p:cNvPr id="4" name="Content Placeholder 3"/>
          <p:cNvSpPr>
            <a:spLocks noGrp="1"/>
          </p:cNvSpPr>
          <p:nvPr>
            <p:ph idx="1"/>
          </p:nvPr>
        </p:nvSpPr>
        <p:spPr/>
        <p:txBody>
          <a:bodyPr/>
          <a:lstStyle/>
          <a:p>
            <a:r>
              <a:rPr lang="en-US" dirty="0" smtClean="0"/>
              <a:t>Class Notes</a:t>
            </a:r>
            <a:endParaRPr lang="en-US" dirty="0"/>
          </a:p>
        </p:txBody>
      </p:sp>
    </p:spTree>
    <p:extLst>
      <p:ext uri="{BB962C8B-B14F-4D97-AF65-F5344CB8AC3E}">
        <p14:creationId xmlns:p14="http://schemas.microsoft.com/office/powerpoint/2010/main" xmlns="" val="28248607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06395"/>
          </a:xfrm>
        </p:spPr>
        <p:txBody>
          <a:bodyPr>
            <a:normAutofit fontScale="90000"/>
          </a:bodyPr>
          <a:lstStyle/>
          <a:p>
            <a:r>
              <a:rPr lang="en-US" dirty="0" smtClean="0"/>
              <a:t>Separation of ownership and control  (P-A problem)</a:t>
            </a:r>
            <a:endParaRPr lang="en-US" dirty="0"/>
          </a:p>
        </p:txBody>
      </p:sp>
      <p:sp>
        <p:nvSpPr>
          <p:cNvPr id="3" name="Content Placeholder 2"/>
          <p:cNvSpPr>
            <a:spLocks noGrp="1"/>
          </p:cNvSpPr>
          <p:nvPr>
            <p:ph idx="1"/>
          </p:nvPr>
        </p:nvSpPr>
        <p:spPr>
          <a:xfrm>
            <a:off x="1714969" y="1779374"/>
            <a:ext cx="10018713" cy="4399006"/>
          </a:xfrm>
        </p:spPr>
        <p:txBody>
          <a:bodyPr>
            <a:normAutofit fontScale="92500" lnSpcReduction="20000"/>
          </a:bodyPr>
          <a:lstStyle/>
          <a:p>
            <a:r>
              <a:rPr lang="en-US" dirty="0" smtClean="0"/>
              <a:t>Owners have to incentivize managers since they are not present to monitor. </a:t>
            </a:r>
          </a:p>
          <a:p>
            <a:r>
              <a:rPr lang="en-US" dirty="0"/>
              <a:t>Manager’s economic trade-off</a:t>
            </a:r>
          </a:p>
          <a:p>
            <a:pPr lvl="1"/>
            <a:r>
              <a:rPr lang="en-US" dirty="0"/>
              <a:t>Leisure. </a:t>
            </a:r>
          </a:p>
          <a:p>
            <a:pPr lvl="1"/>
            <a:r>
              <a:rPr lang="en-US" dirty="0"/>
              <a:t>Labor.</a:t>
            </a:r>
          </a:p>
          <a:p>
            <a:r>
              <a:rPr lang="en-US" dirty="0"/>
              <a:t>Fixed salary</a:t>
            </a:r>
          </a:p>
          <a:p>
            <a:pPr lvl="1"/>
            <a:r>
              <a:rPr lang="en-US" dirty="0"/>
              <a:t>Receives wage independent of labor hours and effort.</a:t>
            </a:r>
          </a:p>
          <a:p>
            <a:pPr lvl="2"/>
            <a:r>
              <a:rPr lang="en-US" dirty="0"/>
              <a:t>No strong incentive to monitor other employees labor hours and effort. </a:t>
            </a:r>
          </a:p>
          <a:p>
            <a:pPr lvl="2"/>
            <a:r>
              <a:rPr lang="en-US" dirty="0"/>
              <a:t>Adversely impacts firm performance.</a:t>
            </a:r>
          </a:p>
          <a:p>
            <a:r>
              <a:rPr lang="en-US" dirty="0"/>
              <a:t>Incentive contract</a:t>
            </a:r>
          </a:p>
          <a:p>
            <a:pPr lvl="1"/>
            <a:r>
              <a:rPr lang="en-US" dirty="0"/>
              <a:t>Tie manager wage to firm performance (like profits).</a:t>
            </a:r>
          </a:p>
          <a:p>
            <a:pPr lvl="1"/>
            <a:r>
              <a:rPr lang="en-US" dirty="0"/>
              <a:t>Manager makes labor-leisure choice and is compensated accordingly.</a:t>
            </a:r>
          </a:p>
          <a:p>
            <a:endParaRPr lang="en-US" dirty="0"/>
          </a:p>
        </p:txBody>
      </p:sp>
    </p:spTree>
    <p:extLst>
      <p:ext uri="{BB962C8B-B14F-4D97-AF65-F5344CB8AC3E}">
        <p14:creationId xmlns:p14="http://schemas.microsoft.com/office/powerpoint/2010/main" xmlns="" val="2643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836141"/>
            <a:ext cx="8686800" cy="671383"/>
          </a:xfrm>
        </p:spPr>
        <p:txBody>
          <a:bodyPr>
            <a:normAutofit fontScale="90000"/>
          </a:bodyPr>
          <a:lstStyle/>
          <a:p>
            <a:r>
              <a:rPr lang="en-US" dirty="0"/>
              <a:t>Incentive Contracts</a:t>
            </a:r>
          </a:p>
        </p:txBody>
      </p:sp>
      <p:sp>
        <p:nvSpPr>
          <p:cNvPr id="3" name="Content Placeholder 2"/>
          <p:cNvSpPr>
            <a:spLocks noGrp="1"/>
          </p:cNvSpPr>
          <p:nvPr>
            <p:ph idx="1"/>
          </p:nvPr>
        </p:nvSpPr>
        <p:spPr>
          <a:xfrm>
            <a:off x="1981200" y="1114426"/>
            <a:ext cx="8229600" cy="5286375"/>
          </a:xfrm>
        </p:spPr>
        <p:txBody>
          <a:bodyPr>
            <a:normAutofit/>
          </a:bodyPr>
          <a:lstStyle/>
          <a:p>
            <a:r>
              <a:rPr lang="en-US" dirty="0" smtClean="0"/>
              <a:t>A way to align owners’ interests with that of the actions of its manager.</a:t>
            </a:r>
          </a:p>
          <a:p>
            <a:r>
              <a:rPr lang="en-US" dirty="0" smtClean="0"/>
              <a:t>Examples include:</a:t>
            </a:r>
          </a:p>
          <a:p>
            <a:pPr lvl="1"/>
            <a:r>
              <a:rPr lang="en-US" dirty="0" smtClean="0"/>
              <a:t>Stock option </a:t>
            </a:r>
          </a:p>
          <a:p>
            <a:pPr lvl="1"/>
            <a:r>
              <a:rPr lang="en-US" dirty="0" smtClean="0"/>
              <a:t>Other bonuses directly related to profits.</a:t>
            </a:r>
          </a:p>
          <a:p>
            <a:pPr lvl="1"/>
            <a:r>
              <a:rPr lang="en-US" dirty="0">
                <a:hlinkClick r:id="rId3"/>
              </a:rPr>
              <a:t>2013 CEO compensation</a:t>
            </a:r>
            <a:endParaRPr lang="en-US" dirty="0"/>
          </a:p>
          <a:p>
            <a:pPr marL="457200" lvl="1" indent="0">
              <a:buNone/>
            </a:pPr>
            <a:endParaRPr lang="en-US" dirty="0" smtClean="0"/>
          </a:p>
        </p:txBody>
      </p:sp>
      <p:sp>
        <p:nvSpPr>
          <p:cNvPr id="4" name="Title 1"/>
          <p:cNvSpPr txBox="1">
            <a:spLocks/>
          </p:cNvSpPr>
          <p:nvPr/>
        </p:nvSpPr>
        <p:spPr>
          <a:xfrm>
            <a:off x="4724400" y="-28575"/>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63552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686" y="883508"/>
            <a:ext cx="8686801" cy="780535"/>
          </a:xfrm>
        </p:spPr>
        <p:txBody>
          <a:bodyPr>
            <a:normAutofit/>
          </a:bodyPr>
          <a:lstStyle/>
          <a:p>
            <a:r>
              <a:rPr lang="en-US" dirty="0"/>
              <a:t>External Incentives</a:t>
            </a:r>
          </a:p>
        </p:txBody>
      </p:sp>
      <p:sp>
        <p:nvSpPr>
          <p:cNvPr id="3" name="Content Placeholder 2"/>
          <p:cNvSpPr>
            <a:spLocks noGrp="1"/>
          </p:cNvSpPr>
          <p:nvPr>
            <p:ph idx="1"/>
          </p:nvPr>
        </p:nvSpPr>
        <p:spPr>
          <a:xfrm>
            <a:off x="1981200" y="1066800"/>
            <a:ext cx="8229600" cy="5334000"/>
          </a:xfrm>
        </p:spPr>
        <p:txBody>
          <a:bodyPr>
            <a:normAutofit/>
          </a:bodyPr>
          <a:lstStyle/>
          <a:p>
            <a:r>
              <a:rPr lang="en-US" dirty="0" smtClean="0"/>
              <a:t>Outside forces can provide manages with the incentive to maximize profits, and include:</a:t>
            </a:r>
          </a:p>
          <a:p>
            <a:pPr lvl="1"/>
            <a:r>
              <a:rPr lang="en-US" dirty="0" smtClean="0"/>
              <a:t>Reputation.</a:t>
            </a:r>
          </a:p>
          <a:p>
            <a:pPr lvl="1"/>
            <a:r>
              <a:rPr lang="en-US" dirty="0" smtClean="0"/>
              <a:t>Takeover threat.</a:t>
            </a:r>
          </a:p>
        </p:txBody>
      </p:sp>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7907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692" y="728663"/>
            <a:ext cx="8610600" cy="828674"/>
          </a:xfrm>
        </p:spPr>
        <p:txBody>
          <a:bodyPr>
            <a:normAutofit fontScale="90000"/>
          </a:bodyPr>
          <a:lstStyle/>
          <a:p>
            <a:r>
              <a:rPr lang="en-US" dirty="0"/>
              <a:t>The Manager-Worker </a:t>
            </a:r>
            <a:br>
              <a:rPr lang="en-US" dirty="0"/>
            </a:br>
            <a:r>
              <a:rPr lang="en-US" dirty="0"/>
              <a:t>Principal-Agent Problem</a:t>
            </a:r>
          </a:p>
        </p:txBody>
      </p:sp>
      <p:sp>
        <p:nvSpPr>
          <p:cNvPr id="3" name="Content Placeholder 2"/>
          <p:cNvSpPr>
            <a:spLocks noGrp="1"/>
          </p:cNvSpPr>
          <p:nvPr>
            <p:ph idx="1"/>
          </p:nvPr>
        </p:nvSpPr>
        <p:spPr>
          <a:xfrm>
            <a:off x="1981200" y="1371600"/>
            <a:ext cx="8229600" cy="5029200"/>
          </a:xfrm>
        </p:spPr>
        <p:txBody>
          <a:bodyPr>
            <a:normAutofit/>
          </a:bodyPr>
          <a:lstStyle/>
          <a:p>
            <a:r>
              <a:rPr lang="en-US" dirty="0" smtClean="0"/>
              <a:t>The owner-manager, principal-agent problem is not unique.</a:t>
            </a:r>
          </a:p>
          <a:p>
            <a:pPr lvl="1"/>
            <a:r>
              <a:rPr lang="en-US" dirty="0" smtClean="0"/>
              <a:t>A similar problem exists between the firm’s managers and the employees he or she supervises.</a:t>
            </a:r>
          </a:p>
        </p:txBody>
      </p:sp>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51860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3826"/>
            <a:ext cx="8686800" cy="848239"/>
          </a:xfrm>
        </p:spPr>
        <p:txBody>
          <a:bodyPr>
            <a:normAutofit fontScale="90000"/>
          </a:bodyPr>
          <a:lstStyle/>
          <a:p>
            <a:r>
              <a:rPr lang="en-US" dirty="0"/>
              <a:t>Solutions to the Manager-Worker Problem</a:t>
            </a:r>
          </a:p>
        </p:txBody>
      </p:sp>
      <p:sp>
        <p:nvSpPr>
          <p:cNvPr id="3" name="Content Placeholder 2"/>
          <p:cNvSpPr>
            <a:spLocks noGrp="1"/>
          </p:cNvSpPr>
          <p:nvPr>
            <p:ph idx="1"/>
          </p:nvPr>
        </p:nvSpPr>
        <p:spPr>
          <a:xfrm>
            <a:off x="1981200" y="1066800"/>
            <a:ext cx="8229600" cy="5334000"/>
          </a:xfrm>
        </p:spPr>
        <p:txBody>
          <a:bodyPr>
            <a:normAutofit/>
          </a:bodyPr>
          <a:lstStyle/>
          <a:p>
            <a:r>
              <a:rPr lang="en-US" dirty="0" smtClean="0"/>
              <a:t>Class Notes</a:t>
            </a:r>
            <a:endParaRPr lang="en-US" dirty="0" smtClean="0">
              <a:hlinkClick r:id="rId3"/>
            </a:endParaRPr>
          </a:p>
          <a:p>
            <a:r>
              <a:rPr lang="en-US" dirty="0" smtClean="0">
                <a:hlinkClick r:id="rId3"/>
              </a:rPr>
              <a:t>Why do secretaries get paid hourly wage instead of piece rates?</a:t>
            </a:r>
            <a:r>
              <a:rPr lang="en-US" dirty="0" smtClean="0"/>
              <a:t> </a:t>
            </a:r>
          </a:p>
          <a:p>
            <a:pPr lvl="1"/>
            <a:endParaRPr lang="en-US" dirty="0" smtClean="0"/>
          </a:p>
        </p:txBody>
      </p:sp>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44376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32253"/>
          </a:xfrm>
        </p:spPr>
        <p:txBody>
          <a:bodyPr>
            <a:normAutofit fontScale="90000"/>
          </a:bodyPr>
          <a:lstStyle/>
          <a:p>
            <a:r>
              <a:rPr lang="en-US" dirty="0" smtClean="0"/>
              <a:t>Practice Question</a:t>
            </a:r>
            <a:endParaRPr lang="en-US" dirty="0"/>
          </a:p>
        </p:txBody>
      </p:sp>
      <p:sp>
        <p:nvSpPr>
          <p:cNvPr id="3" name="Content Placeholder 2"/>
          <p:cNvSpPr>
            <a:spLocks noGrp="1"/>
          </p:cNvSpPr>
          <p:nvPr>
            <p:ph idx="1"/>
          </p:nvPr>
        </p:nvSpPr>
        <p:spPr>
          <a:xfrm>
            <a:off x="1484310" y="1375718"/>
            <a:ext cx="10018713" cy="4917989"/>
          </a:xfrm>
        </p:spPr>
        <p:txBody>
          <a:bodyPr>
            <a:normAutofit fontScale="92500" lnSpcReduction="20000"/>
          </a:bodyPr>
          <a:lstStyle/>
          <a:p>
            <a:r>
              <a:rPr lang="en-US" dirty="0" smtClean="0"/>
              <a:t>Explain why people in the following occupations are compensated as they are.</a:t>
            </a:r>
          </a:p>
          <a:p>
            <a:r>
              <a:rPr lang="en-US" dirty="0" smtClean="0"/>
              <a:t>1. </a:t>
            </a:r>
            <a:r>
              <a:rPr lang="en-US" b="1" dirty="0" smtClean="0"/>
              <a:t>Insurance agents</a:t>
            </a:r>
          </a:p>
          <a:p>
            <a:r>
              <a:rPr lang="en-US" dirty="0"/>
              <a:t>Insurance agents are usually compensated by a fixed base payment and a commission, which is positively related to the amount of business brought to the company. Without the variable part of salary, insurance agents have little incentive to find clients</a:t>
            </a:r>
            <a:r>
              <a:rPr lang="en-US" dirty="0" smtClean="0"/>
              <a:t>.</a:t>
            </a:r>
          </a:p>
          <a:p>
            <a:pPr marL="0" indent="0">
              <a:buNone/>
            </a:pPr>
            <a:r>
              <a:rPr lang="en-US" dirty="0"/>
              <a:t>	</a:t>
            </a:r>
            <a:br>
              <a:rPr lang="en-US" dirty="0"/>
            </a:br>
            <a:r>
              <a:rPr lang="en-US" dirty="0" smtClean="0"/>
              <a:t>2. </a:t>
            </a:r>
            <a:r>
              <a:rPr lang="en-US" b="1" dirty="0" smtClean="0"/>
              <a:t>Authors</a:t>
            </a:r>
          </a:p>
          <a:p>
            <a:r>
              <a:rPr lang="en-US" dirty="0" smtClean="0"/>
              <a:t>Authors </a:t>
            </a:r>
            <a:r>
              <a:rPr lang="en-US" dirty="0"/>
              <a:t>typically receive royalties, which are revenue-sharing plans whereby the author receives a fraction of the revenues generated by the book. This compensation scheme provides the author an incentive to write a high-quality book in order to generate lots of sales for the firm, and thus lots of royalty income for the author.</a:t>
            </a:r>
            <a:br>
              <a:rPr lang="en-US" dirty="0"/>
            </a:br>
            <a:endParaRPr lang="en-US" dirty="0" smtClean="0"/>
          </a:p>
          <a:p>
            <a:endParaRPr lang="en-US" dirty="0"/>
          </a:p>
        </p:txBody>
      </p:sp>
    </p:spTree>
    <p:extLst>
      <p:ext uri="{BB962C8B-B14F-4D97-AF65-F5344CB8AC3E}">
        <p14:creationId xmlns:p14="http://schemas.microsoft.com/office/powerpoint/2010/main" xmlns="" val="190522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647569"/>
            <a:ext cx="10018713" cy="4143632"/>
          </a:xfrm>
        </p:spPr>
        <p:txBody>
          <a:bodyPr>
            <a:normAutofit lnSpcReduction="10000"/>
          </a:bodyPr>
          <a:lstStyle/>
          <a:p>
            <a:r>
              <a:rPr lang="en-US" dirty="0" smtClean="0"/>
              <a:t>3. CEOs of major corporations</a:t>
            </a:r>
          </a:p>
          <a:p>
            <a:r>
              <a:rPr lang="en-US" dirty="0"/>
              <a:t>A CEO of a major corporation is usually compensated by a fixed payment plus a variable bonus positively related to the amount of profits the corporation made. Without the variable part of the payment, the CEO will not put forth as much effort as desired by the principal.</a:t>
            </a:r>
            <a:br>
              <a:rPr lang="en-US" dirty="0"/>
            </a:br>
            <a:endParaRPr lang="en-US" dirty="0" smtClean="0"/>
          </a:p>
          <a:p>
            <a:r>
              <a:rPr lang="en-US" dirty="0" smtClean="0"/>
              <a:t>4. Food servers</a:t>
            </a:r>
          </a:p>
          <a:p>
            <a:r>
              <a:rPr lang="en-US" dirty="0"/>
              <a:t>Waiters and waitresses are usually paid a small fixed payment by restaurants. The majority of their pay is derived from tips, since customers can monitor their servers while the restaurant manager cannot.</a:t>
            </a:r>
          </a:p>
        </p:txBody>
      </p:sp>
    </p:spTree>
    <p:extLst>
      <p:ext uri="{BB962C8B-B14F-4D97-AF65-F5344CB8AC3E}">
        <p14:creationId xmlns:p14="http://schemas.microsoft.com/office/powerpoint/2010/main" xmlns="" val="260841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19715"/>
          </a:xfrm>
        </p:spPr>
        <p:txBody>
          <a:bodyPr/>
          <a:lstStyle/>
          <a:p>
            <a:r>
              <a:rPr lang="en-US" dirty="0" smtClean="0"/>
              <a:t>The owner-managed firm..</a:t>
            </a:r>
            <a:endParaRPr lang="en-US" dirty="0"/>
          </a:p>
        </p:txBody>
      </p:sp>
      <p:sp>
        <p:nvSpPr>
          <p:cNvPr id="3" name="Content Placeholder 2"/>
          <p:cNvSpPr>
            <a:spLocks noGrp="1"/>
          </p:cNvSpPr>
          <p:nvPr>
            <p:ph idx="1"/>
          </p:nvPr>
        </p:nvSpPr>
        <p:spPr>
          <a:xfrm>
            <a:off x="1484310" y="1913861"/>
            <a:ext cx="10018713" cy="4019106"/>
          </a:xfrm>
        </p:spPr>
        <p:txBody>
          <a:bodyPr>
            <a:normAutofit lnSpcReduction="10000"/>
          </a:bodyPr>
          <a:lstStyle/>
          <a:p>
            <a:r>
              <a:rPr lang="en-US" dirty="0" smtClean="0"/>
              <a:t>This firm was the norm in the nineteenth century and still represented today. </a:t>
            </a:r>
          </a:p>
          <a:p>
            <a:r>
              <a:rPr lang="en-US" dirty="0" smtClean="0"/>
              <a:t>Consider a small clothing producer, run by a sole proprietor who was both owner and manager.</a:t>
            </a:r>
          </a:p>
          <a:p>
            <a:r>
              <a:rPr lang="en-US" dirty="0" smtClean="0"/>
              <a:t>The proprietor got the necessary equipment, hired workers, and made all important decisions. </a:t>
            </a:r>
          </a:p>
          <a:p>
            <a:r>
              <a:rPr lang="en-US" dirty="0" smtClean="0"/>
              <a:t>As sole owner, the proprietor claimed all profits (and paid all losses) from the business. </a:t>
            </a:r>
          </a:p>
          <a:p>
            <a:r>
              <a:rPr lang="en-US" dirty="0" smtClean="0"/>
              <a:t>He/she had a strong incentive to take optimal actions because ultimate profit depended on it. </a:t>
            </a:r>
            <a:endParaRPr lang="en-US" dirty="0"/>
          </a:p>
        </p:txBody>
      </p:sp>
    </p:spTree>
    <p:extLst>
      <p:ext uri="{BB962C8B-B14F-4D97-AF65-F5344CB8AC3E}">
        <p14:creationId xmlns:p14="http://schemas.microsoft.com/office/powerpoint/2010/main" xmlns="" val="360225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30349"/>
          </a:xfrm>
        </p:spPr>
        <p:txBody>
          <a:bodyPr/>
          <a:lstStyle/>
          <a:p>
            <a:r>
              <a:rPr lang="en-US" dirty="0" smtClean="0"/>
              <a:t>The large-scale firm</a:t>
            </a:r>
            <a:endParaRPr lang="en-US" dirty="0"/>
          </a:p>
        </p:txBody>
      </p:sp>
      <p:sp>
        <p:nvSpPr>
          <p:cNvPr id="3" name="Content Placeholder 2"/>
          <p:cNvSpPr>
            <a:spLocks noGrp="1"/>
          </p:cNvSpPr>
          <p:nvPr>
            <p:ph idx="1"/>
          </p:nvPr>
        </p:nvSpPr>
        <p:spPr>
          <a:xfrm>
            <a:off x="1484310" y="1881963"/>
            <a:ext cx="10018713" cy="4486939"/>
          </a:xfrm>
        </p:spPr>
        <p:txBody>
          <a:bodyPr/>
          <a:lstStyle/>
          <a:p>
            <a:r>
              <a:rPr lang="en-US" dirty="0" smtClean="0"/>
              <a:t>Contrast this with the large-scale firm today. </a:t>
            </a:r>
          </a:p>
          <a:p>
            <a:r>
              <a:rPr lang="en-US" dirty="0" smtClean="0"/>
              <a:t>Due to the economies of scale, average costs decline at higher levels of output. This explains (partially) the large firm size. </a:t>
            </a:r>
          </a:p>
          <a:p>
            <a:r>
              <a:rPr lang="en-US" dirty="0" smtClean="0"/>
              <a:t>But the big scale makes the business of transforming inputs into outputs much more complicated. </a:t>
            </a:r>
          </a:p>
          <a:p>
            <a:r>
              <a:rPr lang="en-US" dirty="0" smtClean="0"/>
              <a:t>It is not possible for a single owner-manager to take on all management responsibilities. </a:t>
            </a:r>
          </a:p>
          <a:p>
            <a:r>
              <a:rPr lang="en-US" dirty="0" smtClean="0"/>
              <a:t>“The modern firm distributes information and management responsibilities among a wide group of inside managers. Today’s firm is an organization based on a set of agreements and contracts..”</a:t>
            </a:r>
            <a:endParaRPr lang="en-US" dirty="0"/>
          </a:p>
        </p:txBody>
      </p:sp>
    </p:spTree>
    <p:extLst>
      <p:ext uri="{BB962C8B-B14F-4D97-AF65-F5344CB8AC3E}">
        <p14:creationId xmlns:p14="http://schemas.microsoft.com/office/powerpoint/2010/main" xmlns="" val="288210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00470"/>
          </a:xfrm>
        </p:spPr>
        <p:txBody>
          <a:bodyPr/>
          <a:lstStyle/>
          <a:p>
            <a:r>
              <a:rPr lang="en-US" dirty="0" smtClean="0"/>
              <a:t>Organization Structure</a:t>
            </a:r>
            <a:endParaRPr lang="en-US" dirty="0"/>
          </a:p>
        </p:txBody>
      </p:sp>
      <p:sp>
        <p:nvSpPr>
          <p:cNvPr id="3" name="Content Placeholder 2"/>
          <p:cNvSpPr>
            <a:spLocks noGrp="1"/>
          </p:cNvSpPr>
          <p:nvPr>
            <p:ph idx="1"/>
          </p:nvPr>
        </p:nvSpPr>
        <p:spPr>
          <a:xfrm>
            <a:off x="1484310" y="2126513"/>
            <a:ext cx="10018713" cy="3664688"/>
          </a:xfrm>
        </p:spPr>
        <p:txBody>
          <a:bodyPr>
            <a:normAutofit/>
          </a:bodyPr>
          <a:lstStyle/>
          <a:p>
            <a:r>
              <a:rPr lang="en-US" dirty="0" smtClean="0"/>
              <a:t>On the one hand, a large scale firm has the advantage of declining average costs, on the other hand, the division of management responsibilities raises many problems. </a:t>
            </a:r>
          </a:p>
          <a:p>
            <a:r>
              <a:rPr lang="en-US" dirty="0" smtClean="0"/>
              <a:t>The design of the organization structure involves many aspects such as determining the vertical boundaries of the firm, having mechanisms for monitoring and rewarding managers and other firm employees etc.</a:t>
            </a:r>
          </a:p>
        </p:txBody>
      </p:sp>
    </p:spTree>
    <p:extLst>
      <p:ext uri="{BB962C8B-B14F-4D97-AF65-F5344CB8AC3E}">
        <p14:creationId xmlns:p14="http://schemas.microsoft.com/office/powerpoint/2010/main" xmlns="" val="293345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5288"/>
          </a:xfrm>
        </p:spPr>
        <p:txBody>
          <a:bodyPr/>
          <a:lstStyle/>
          <a:p>
            <a:r>
              <a:rPr lang="en-US" dirty="0" smtClean="0"/>
              <a:t>Vertical Boundaries of the Firm</a:t>
            </a:r>
            <a:endParaRPr lang="en-US" dirty="0"/>
          </a:p>
        </p:txBody>
      </p:sp>
      <p:sp>
        <p:nvSpPr>
          <p:cNvPr id="3" name="Content Placeholder 2"/>
          <p:cNvSpPr>
            <a:spLocks noGrp="1"/>
          </p:cNvSpPr>
          <p:nvPr>
            <p:ph idx="1"/>
          </p:nvPr>
        </p:nvSpPr>
        <p:spPr>
          <a:xfrm>
            <a:off x="1484310" y="1818167"/>
            <a:ext cx="10018713" cy="4189228"/>
          </a:xfrm>
        </p:spPr>
        <p:txBody>
          <a:bodyPr>
            <a:normAutofit/>
          </a:bodyPr>
          <a:lstStyle/>
          <a:p>
            <a:endParaRPr lang="en-US" dirty="0" smtClean="0"/>
          </a:p>
          <a:p>
            <a:r>
              <a:rPr lang="en-US" dirty="0" smtClean="0"/>
              <a:t>Vertical boundaries of a firm define the activities that the firm itself performs as opposed to purchases from independent firms in the market.</a:t>
            </a:r>
          </a:p>
          <a:p>
            <a:r>
              <a:rPr lang="en-US" dirty="0" smtClean="0"/>
              <a:t>The production of any good or service, from music recordings to medical treatments, usually require many activities. </a:t>
            </a:r>
          </a:p>
          <a:p>
            <a:r>
              <a:rPr lang="en-US" dirty="0" smtClean="0"/>
              <a:t>The process that begins with the acquisition of raw materials and ends with the distribution and sale of finished goods and services is known as the </a:t>
            </a:r>
            <a:r>
              <a:rPr lang="en-US" i="1" dirty="0" smtClean="0"/>
              <a:t>vertical chain</a:t>
            </a:r>
            <a:r>
              <a:rPr lang="en-US" dirty="0" smtClean="0"/>
              <a:t>. </a:t>
            </a:r>
            <a:endParaRPr lang="en-US" dirty="0"/>
          </a:p>
        </p:txBody>
      </p:sp>
    </p:spTree>
    <p:extLst>
      <p:ext uri="{BB962C8B-B14F-4D97-AF65-F5344CB8AC3E}">
        <p14:creationId xmlns:p14="http://schemas.microsoft.com/office/powerpoint/2010/main" xmlns="" val="421024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7940"/>
          </a:xfrm>
        </p:spPr>
        <p:txBody>
          <a:bodyPr/>
          <a:lstStyle/>
          <a:p>
            <a:r>
              <a:rPr lang="en-US" dirty="0" smtClean="0"/>
              <a:t>Vertical Chain</a:t>
            </a:r>
            <a:endParaRPr lang="en-US" dirty="0"/>
          </a:p>
        </p:txBody>
      </p:sp>
      <p:sp>
        <p:nvSpPr>
          <p:cNvPr id="3" name="Content Placeholder 2"/>
          <p:cNvSpPr>
            <a:spLocks noGrp="1"/>
          </p:cNvSpPr>
          <p:nvPr>
            <p:ph idx="1"/>
          </p:nvPr>
        </p:nvSpPr>
        <p:spPr/>
        <p:txBody>
          <a:bodyPr/>
          <a:lstStyle/>
          <a:p>
            <a:r>
              <a:rPr lang="en-US" dirty="0" smtClean="0"/>
              <a:t>A central issue in business is how to organize the vertical chain.</a:t>
            </a:r>
          </a:p>
          <a:p>
            <a:r>
              <a:rPr lang="en-US" dirty="0" smtClean="0"/>
              <a:t>Is it better to organize all of the activities in a single firm, or is it better to rely on independent firms in the market?</a:t>
            </a:r>
          </a:p>
          <a:p>
            <a:r>
              <a:rPr lang="en-US" dirty="0" smtClean="0"/>
              <a:t>This takes us to the </a:t>
            </a:r>
            <a:r>
              <a:rPr lang="en-US" i="1" dirty="0" smtClean="0"/>
              <a:t>make-or-buy </a:t>
            </a:r>
            <a:r>
              <a:rPr lang="en-US" dirty="0" smtClean="0"/>
              <a:t>decision of a firm.</a:t>
            </a:r>
            <a:endParaRPr lang="en-US" dirty="0"/>
          </a:p>
        </p:txBody>
      </p:sp>
    </p:spTree>
    <p:extLst>
      <p:ext uri="{BB962C8B-B14F-4D97-AF65-F5344CB8AC3E}">
        <p14:creationId xmlns:p14="http://schemas.microsoft.com/office/powerpoint/2010/main" xmlns="" val="162698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30349"/>
          </a:xfrm>
        </p:spPr>
        <p:txBody>
          <a:bodyPr/>
          <a:lstStyle/>
          <a:p>
            <a:r>
              <a:rPr lang="en-US" dirty="0" smtClean="0"/>
              <a:t>Make Vs. Buy</a:t>
            </a:r>
            <a:endParaRPr lang="en-US" dirty="0"/>
          </a:p>
        </p:txBody>
      </p:sp>
      <p:sp>
        <p:nvSpPr>
          <p:cNvPr id="3" name="Content Placeholder 2"/>
          <p:cNvSpPr>
            <a:spLocks noGrp="1"/>
          </p:cNvSpPr>
          <p:nvPr>
            <p:ph idx="1"/>
          </p:nvPr>
        </p:nvSpPr>
        <p:spPr>
          <a:xfrm>
            <a:off x="1484310" y="2174789"/>
            <a:ext cx="10018713" cy="4011827"/>
          </a:xfrm>
        </p:spPr>
        <p:txBody>
          <a:bodyPr>
            <a:normAutofit/>
          </a:bodyPr>
          <a:lstStyle/>
          <a:p>
            <a:r>
              <a:rPr lang="en-US" dirty="0" smtClean="0"/>
              <a:t>A firm’s decision to perform an activity itself or purchase it from an independent firm is called a </a:t>
            </a:r>
            <a:r>
              <a:rPr lang="en-US" i="1" dirty="0" smtClean="0"/>
              <a:t>make-or-buy </a:t>
            </a:r>
            <a:r>
              <a:rPr lang="en-US" dirty="0" smtClean="0"/>
              <a:t>decision. </a:t>
            </a:r>
          </a:p>
          <a:p>
            <a:r>
              <a:rPr lang="en-US" dirty="0" smtClean="0"/>
              <a:t>Make means the firm performs the activity itself.</a:t>
            </a:r>
          </a:p>
          <a:p>
            <a:pPr lvl="1"/>
            <a:r>
              <a:rPr lang="en-US" dirty="0" smtClean="0"/>
              <a:t> Examples: Italian fashion icon Benetton dyes fabrics, designs and assembles clothing, and operates retail stores. </a:t>
            </a:r>
          </a:p>
          <a:p>
            <a:pPr lvl="1"/>
            <a:r>
              <a:rPr lang="en-US" dirty="0" smtClean="0"/>
              <a:t>Kimberly Clark’s Scott Paper division owns forest land, mills timber, and produces consumer paper products. </a:t>
            </a:r>
          </a:p>
          <a:p>
            <a:r>
              <a:rPr lang="en-US" dirty="0" smtClean="0"/>
              <a:t>Buy means it relies on an independent firm to perform the activity. </a:t>
            </a:r>
          </a:p>
          <a:p>
            <a:r>
              <a:rPr lang="en-US" dirty="0" smtClean="0"/>
              <a:t>Two types of ‘Buy’ considered in the text : Spot Exchange and Contracts.</a:t>
            </a:r>
          </a:p>
          <a:p>
            <a:pPr marL="0" indent="0">
              <a:buNone/>
            </a:pPr>
            <a:endParaRPr lang="en-US" dirty="0" smtClean="0"/>
          </a:p>
          <a:p>
            <a:endParaRPr lang="en-US" dirty="0"/>
          </a:p>
        </p:txBody>
      </p:sp>
    </p:spTree>
    <p:extLst>
      <p:ext uri="{BB962C8B-B14F-4D97-AF65-F5344CB8AC3E}">
        <p14:creationId xmlns:p14="http://schemas.microsoft.com/office/powerpoint/2010/main" xmlns="" val="44230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1007</TotalTime>
  <Words>2834</Words>
  <Application>Microsoft Office PowerPoint</Application>
  <PresentationFormat>Custom</PresentationFormat>
  <Paragraphs>210</Paragraphs>
  <Slides>39</Slides>
  <Notes>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Parallax</vt:lpstr>
      <vt:lpstr>Notes for Chapter 6</vt:lpstr>
      <vt:lpstr>Organizational Design</vt:lpstr>
      <vt:lpstr>Background - The Nature of the Firm</vt:lpstr>
      <vt:lpstr>The owner-managed firm..</vt:lpstr>
      <vt:lpstr>The large-scale firm</vt:lpstr>
      <vt:lpstr>Organization Structure</vt:lpstr>
      <vt:lpstr>Vertical Boundaries of the Firm</vt:lpstr>
      <vt:lpstr>Vertical Chain</vt:lpstr>
      <vt:lpstr>Make Vs. Buy</vt:lpstr>
      <vt:lpstr>Question: Spot Exchange (Buy), Contracts (Buy) or Vertical Integration (Make)?</vt:lpstr>
      <vt:lpstr> </vt:lpstr>
      <vt:lpstr>Spot Exchange (Buy)</vt:lpstr>
      <vt:lpstr>Contracts (Buy)</vt:lpstr>
      <vt:lpstr>Contracts</vt:lpstr>
      <vt:lpstr>Extra Information: Complete and Incomplete Contracting</vt:lpstr>
      <vt:lpstr>Vertical Integration (Make)</vt:lpstr>
      <vt:lpstr>Optimal Decision?</vt:lpstr>
      <vt:lpstr>Relationship-Specific Exchange</vt:lpstr>
      <vt:lpstr>Types of Specialized Investments</vt:lpstr>
      <vt:lpstr>Transaction Costs</vt:lpstr>
      <vt:lpstr>Specialized Investments and Transaction Costs (Text) </vt:lpstr>
      <vt:lpstr>Example</vt:lpstr>
      <vt:lpstr>Example </vt:lpstr>
      <vt:lpstr>Example</vt:lpstr>
      <vt:lpstr>Analysis - Optimal Input Procurement</vt:lpstr>
      <vt:lpstr>Contracts – Alternative</vt:lpstr>
      <vt:lpstr>Vertical Integration - Alternative</vt:lpstr>
      <vt:lpstr>Vertical Integration (Text)</vt:lpstr>
      <vt:lpstr>The Economic Trade-Off</vt:lpstr>
      <vt:lpstr>Practice Question</vt:lpstr>
      <vt:lpstr>Practice Question</vt:lpstr>
      <vt:lpstr>Principal-Agent Problem</vt:lpstr>
      <vt:lpstr>Separation of ownership and control  (P-A problem)</vt:lpstr>
      <vt:lpstr>Incentive Contracts</vt:lpstr>
      <vt:lpstr>External Incentives</vt:lpstr>
      <vt:lpstr>The Manager-Worker  Principal-Agent Problem</vt:lpstr>
      <vt:lpstr>Solutions to the Manager-Worker Problem</vt:lpstr>
      <vt:lpstr>Practice Question</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Chapter 6</dc:title>
  <dc:creator>Erick K Jnr</dc:creator>
  <cp:lastModifiedBy>Erick K Jnr</cp:lastModifiedBy>
  <cp:revision>1</cp:revision>
  <dcterms:created xsi:type="dcterms:W3CDTF">2014-10-12T22:26:25Z</dcterms:created>
  <dcterms:modified xsi:type="dcterms:W3CDTF">2018-05-29T04:26:23Z</dcterms:modified>
</cp:coreProperties>
</file>