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8" r:id="rId4"/>
    <p:sldId id="467" r:id="rId5"/>
    <p:sldId id="468" r:id="rId6"/>
    <p:sldId id="469" r:id="rId7"/>
    <p:sldId id="470" r:id="rId8"/>
    <p:sldId id="471" r:id="rId9"/>
    <p:sldId id="472" r:id="rId10"/>
    <p:sldId id="473" r:id="rId11"/>
    <p:sldId id="474" r:id="rId12"/>
    <p:sldId id="475" r:id="rId13"/>
    <p:sldId id="476" r:id="rId14"/>
    <p:sldId id="477" r:id="rId15"/>
    <p:sldId id="478" r:id="rId16"/>
    <p:sldId id="479" r:id="rId17"/>
    <p:sldId id="480" r:id="rId18"/>
    <p:sldId id="481" r:id="rId19"/>
    <p:sldId id="482" r:id="rId20"/>
    <p:sldId id="483" r:id="rId21"/>
    <p:sldId id="445" r:id="rId22"/>
    <p:sldId id="447" r:id="rId23"/>
    <p:sldId id="435" r:id="rId24"/>
    <p:sldId id="446" r:id="rId25"/>
    <p:sldId id="434" r:id="rId26"/>
    <p:sldId id="433" r:id="rId27"/>
    <p:sldId id="448" r:id="rId28"/>
    <p:sldId id="449" r:id="rId29"/>
    <p:sldId id="414" r:id="rId30"/>
    <p:sldId id="436" r:id="rId31"/>
    <p:sldId id="415" r:id="rId32"/>
    <p:sldId id="416" r:id="rId33"/>
    <p:sldId id="417" r:id="rId34"/>
    <p:sldId id="438" r:id="rId35"/>
    <p:sldId id="382" r:id="rId36"/>
    <p:sldId id="388" r:id="rId37"/>
    <p:sldId id="389" r:id="rId38"/>
    <p:sldId id="392" r:id="rId39"/>
    <p:sldId id="443" r:id="rId40"/>
    <p:sldId id="484" r:id="rId41"/>
    <p:sldId id="485" r:id="rId42"/>
    <p:sldId id="439" r:id="rId43"/>
    <p:sldId id="393" r:id="rId44"/>
    <p:sldId id="374" r:id="rId45"/>
    <p:sldId id="394" r:id="rId46"/>
    <p:sldId id="395" r:id="rId47"/>
    <p:sldId id="396" r:id="rId48"/>
    <p:sldId id="397" r:id="rId49"/>
    <p:sldId id="486" r:id="rId50"/>
    <p:sldId id="399" r:id="rId51"/>
    <p:sldId id="398" r:id="rId52"/>
    <p:sldId id="401" r:id="rId53"/>
    <p:sldId id="405" r:id="rId54"/>
    <p:sldId id="444" r:id="rId55"/>
    <p:sldId id="403" r:id="rId56"/>
    <p:sldId id="404" r:id="rId57"/>
    <p:sldId id="408" r:id="rId58"/>
    <p:sldId id="409" r:id="rId59"/>
    <p:sldId id="410" r:id="rId60"/>
    <p:sldId id="411" r:id="rId61"/>
    <p:sldId id="412" r:id="rId62"/>
    <p:sldId id="413" r:id="rId63"/>
    <p:sldId id="266"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100" d="100"/>
          <a:sy n="100" d="100"/>
        </p:scale>
        <p:origin x="-702" y="2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F9F82E-44FA-410E-8AEA-9708889A0635}" type="datetimeFigureOut">
              <a:rPr lang="en-US" smtClean="0"/>
              <a:pPr/>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7FA284-5D39-40EE-8476-EEF2C627994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F9F82E-44FA-410E-8AEA-9708889A0635}" type="datetimeFigureOut">
              <a:rPr lang="en-US" smtClean="0"/>
              <a:pPr/>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7FA284-5D39-40EE-8476-EEF2C627994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F9F82E-44FA-410E-8AEA-9708889A0635}" type="datetimeFigureOut">
              <a:rPr lang="en-US" smtClean="0"/>
              <a:pPr/>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7FA284-5D39-40EE-8476-EEF2C627994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F9F82E-44FA-410E-8AEA-9708889A0635}" type="datetimeFigureOut">
              <a:rPr lang="en-US" smtClean="0"/>
              <a:pPr/>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7FA284-5D39-40EE-8476-EEF2C627994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F9F82E-44FA-410E-8AEA-9708889A0635}" type="datetimeFigureOut">
              <a:rPr lang="en-US" smtClean="0"/>
              <a:pPr/>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7FA284-5D39-40EE-8476-EEF2C627994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F9F82E-44FA-410E-8AEA-9708889A0635}" type="datetimeFigureOut">
              <a:rPr lang="en-US" smtClean="0"/>
              <a:pPr/>
              <a:t>5/17/2022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7FA284-5D39-40EE-8476-EEF2C627994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F9F82E-44FA-410E-8AEA-9708889A0635}" type="datetimeFigureOut">
              <a:rPr lang="en-US" smtClean="0"/>
              <a:pPr/>
              <a:t>5/17/2022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7FA284-5D39-40EE-8476-EEF2C627994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F9F82E-44FA-410E-8AEA-9708889A0635}" type="datetimeFigureOut">
              <a:rPr lang="en-US" smtClean="0"/>
              <a:pPr/>
              <a:t>5/17/2022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7FA284-5D39-40EE-8476-EEF2C627994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F9F82E-44FA-410E-8AEA-9708889A0635}" type="datetimeFigureOut">
              <a:rPr lang="en-US" smtClean="0"/>
              <a:pPr/>
              <a:t>5/17/2022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7FA284-5D39-40EE-8476-EEF2C627994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F9F82E-44FA-410E-8AEA-9708889A0635}" type="datetimeFigureOut">
              <a:rPr lang="en-US" smtClean="0"/>
              <a:pPr/>
              <a:t>5/17/2022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7FA284-5D39-40EE-8476-EEF2C627994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F9F82E-44FA-410E-8AEA-9708889A0635}" type="datetimeFigureOut">
              <a:rPr lang="en-US" smtClean="0"/>
              <a:pPr/>
              <a:t>5/17/2022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7FA284-5D39-40EE-8476-EEF2C627994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9F82E-44FA-410E-8AEA-9708889A0635}" type="datetimeFigureOut">
              <a:rPr lang="en-US" smtClean="0"/>
              <a:pPr/>
              <a:t>5/17/2022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7FA284-5D39-40EE-8476-EEF2C627994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hyperlink" Target="https://campus.ctuonline.edu/courses/MGMT814/Assignment_Assets/atw.sav"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campus.ctuonline.edu/courses/MGMT814/Assignment_Assets/electric.sav"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2" Type="http://schemas.openxmlformats.org/officeDocument/2006/relationships/hyperlink" Target="https://campus.ctuonline.edu/courses/MGMT814/Assignment_Assets/gss.sav"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130425"/>
            <a:ext cx="8763000" cy="1470025"/>
          </a:xfrm>
        </p:spPr>
        <p:txBody>
          <a:bodyPr>
            <a:normAutofit fontScale="90000"/>
          </a:bodyPr>
          <a:lstStyle/>
          <a:p>
            <a:r>
              <a:rPr lang="en-US" b="1" dirty="0" smtClean="0">
                <a:latin typeface="Berlin Sans FB Demi" pitchFamily="34" charset="0"/>
                <a:cs typeface="Aharoni" pitchFamily="2" charset="-79"/>
              </a:rPr>
              <a:t>RES 814: Quantitative Research Methods</a:t>
            </a:r>
            <a:br>
              <a:rPr lang="en-US" b="1" dirty="0" smtClean="0">
                <a:latin typeface="Berlin Sans FB Demi" pitchFamily="34" charset="0"/>
                <a:cs typeface="Aharoni" pitchFamily="2" charset="-79"/>
              </a:rPr>
            </a:br>
            <a:r>
              <a:rPr lang="en-US" b="1" dirty="0" smtClean="0">
                <a:solidFill>
                  <a:srgbClr val="FFFF00"/>
                </a:solidFill>
                <a:latin typeface="Berlin Sans FB Demi" pitchFamily="34" charset="0"/>
                <a:cs typeface="Aharoni" pitchFamily="2" charset="-79"/>
              </a:rPr>
              <a:t>Lecture 5</a:t>
            </a:r>
            <a:endParaRPr lang="en-US" b="1" dirty="0">
              <a:solidFill>
                <a:srgbClr val="FFFF00"/>
              </a:solidFill>
              <a:latin typeface="Berlin Sans FB Demi" pitchFamily="34" charset="0"/>
              <a:cs typeface="Aharoni" pitchFamily="2" charset="-79"/>
            </a:endParaRPr>
          </a:p>
        </p:txBody>
      </p:sp>
      <p:sp>
        <p:nvSpPr>
          <p:cNvPr id="3" name="Subtitle 2"/>
          <p:cNvSpPr>
            <a:spLocks noGrp="1"/>
          </p:cNvSpPr>
          <p:nvPr>
            <p:ph type="subTitle" idx="1"/>
          </p:nvPr>
        </p:nvSpPr>
        <p:spPr>
          <a:xfrm>
            <a:off x="1371600" y="4267200"/>
            <a:ext cx="6400800" cy="1371600"/>
          </a:xfrm>
        </p:spPr>
        <p:txBody>
          <a:bodyPr/>
          <a:lstStyle/>
          <a:p>
            <a:r>
              <a:rPr lang="en-US" b="1" dirty="0" smtClean="0"/>
              <a:t>Instructor:  </a:t>
            </a:r>
            <a:r>
              <a:rPr lang="en-US" b="1" dirty="0" err="1" smtClean="0"/>
              <a:t>Alexa</a:t>
            </a:r>
            <a:r>
              <a:rPr lang="en-US" b="1" dirty="0" smtClean="0"/>
              <a:t> Schmitt, PhD</a:t>
            </a:r>
          </a:p>
        </p:txBody>
      </p:sp>
      <p:pic>
        <p:nvPicPr>
          <p:cNvPr id="4" name="Picture 2" descr="http://www.coloradotech.edu/%7E/media/CTU/Images/Logos/header_logo.ashx"/>
          <p:cNvPicPr>
            <a:picLocks noChangeAspect="1" noChangeArrowheads="1"/>
          </p:cNvPicPr>
          <p:nvPr/>
        </p:nvPicPr>
        <p:blipFill>
          <a:blip r:embed="rId2" cstate="print"/>
          <a:srcRect/>
          <a:stretch>
            <a:fillRect/>
          </a:stretch>
        </p:blipFill>
        <p:spPr bwMode="auto">
          <a:xfrm>
            <a:off x="7400925" y="6353174"/>
            <a:ext cx="1743075" cy="504826"/>
          </a:xfrm>
          <a:prstGeom prst="rect">
            <a:avLst/>
          </a:prstGeom>
          <a:solidFill>
            <a:srgbClr val="C00000"/>
          </a:solid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3600" b="1" dirty="0" smtClean="0">
                <a:solidFill>
                  <a:srgbClr val="FF0000"/>
                </a:solidFill>
              </a:rPr>
              <a:t>Evaluate the Following Questions </a:t>
            </a:r>
            <a:br>
              <a:rPr lang="en-US" sz="3600" b="1" dirty="0" smtClean="0">
                <a:solidFill>
                  <a:srgbClr val="FF0000"/>
                </a:solidFill>
              </a:rPr>
            </a:br>
            <a:r>
              <a:rPr lang="en-US" sz="3100" b="1" dirty="0" smtClean="0"/>
              <a:t>Based on Ambiguity &amp; If All Respondents Can Answer </a:t>
            </a:r>
            <a:endParaRPr lang="en-US" sz="3100" b="1" dirty="0"/>
          </a:p>
        </p:txBody>
      </p:sp>
      <p:pic>
        <p:nvPicPr>
          <p:cNvPr id="59394" name="Picture 2"/>
          <p:cNvPicPr>
            <a:picLocks noChangeAspect="1" noChangeArrowheads="1"/>
          </p:cNvPicPr>
          <p:nvPr/>
        </p:nvPicPr>
        <p:blipFill>
          <a:blip r:embed="rId2" cstate="print"/>
          <a:srcRect l="22353" t="27190" r="23529" b="10065"/>
          <a:stretch>
            <a:fillRect/>
          </a:stretch>
        </p:blipFill>
        <p:spPr bwMode="auto">
          <a:xfrm>
            <a:off x="609600" y="1524000"/>
            <a:ext cx="7945120" cy="5181600"/>
          </a:xfrm>
          <a:prstGeom prst="rect">
            <a:avLst/>
          </a:prstGeom>
          <a:noFill/>
          <a:ln w="9525">
            <a:noFill/>
            <a:miter lim="800000"/>
            <a:headEnd/>
            <a:tailEnd/>
          </a:ln>
        </p:spPr>
      </p:pic>
      <p:sp>
        <p:nvSpPr>
          <p:cNvPr id="4" name="TextBox 3"/>
          <p:cNvSpPr txBox="1"/>
          <p:nvPr/>
        </p:nvSpPr>
        <p:spPr>
          <a:xfrm>
            <a:off x="838200" y="2971800"/>
            <a:ext cx="3048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5" name="TextBox 4"/>
          <p:cNvSpPr txBox="1"/>
          <p:nvPr/>
        </p:nvSpPr>
        <p:spPr>
          <a:xfrm>
            <a:off x="838200" y="3505200"/>
            <a:ext cx="30480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
        <p:nvSpPr>
          <p:cNvPr id="6" name="TextBox 5"/>
          <p:cNvSpPr txBox="1"/>
          <p:nvPr/>
        </p:nvSpPr>
        <p:spPr>
          <a:xfrm>
            <a:off x="838200" y="3962400"/>
            <a:ext cx="304800" cy="369332"/>
          </a:xfrm>
          <a:prstGeom prst="rect">
            <a:avLst/>
          </a:prstGeom>
          <a:noFill/>
        </p:spPr>
        <p:txBody>
          <a:bodyPr wrap="square" rtlCol="0">
            <a:spAutoFit/>
          </a:bodyPr>
          <a:lstStyle/>
          <a:p>
            <a:r>
              <a:rPr lang="en-US" b="1" dirty="0" smtClean="0">
                <a:solidFill>
                  <a:srgbClr val="FF0000"/>
                </a:solidFill>
              </a:rPr>
              <a:t>3</a:t>
            </a:r>
            <a:endParaRPr lang="en-US" b="1" dirty="0">
              <a:solidFill>
                <a:srgbClr val="FF0000"/>
              </a:solidFill>
            </a:endParaRPr>
          </a:p>
        </p:txBody>
      </p:sp>
      <p:sp>
        <p:nvSpPr>
          <p:cNvPr id="7" name="TextBox 6"/>
          <p:cNvSpPr txBox="1"/>
          <p:nvPr/>
        </p:nvSpPr>
        <p:spPr>
          <a:xfrm>
            <a:off x="838200" y="4572000"/>
            <a:ext cx="304800" cy="369332"/>
          </a:xfrm>
          <a:prstGeom prst="rect">
            <a:avLst/>
          </a:prstGeom>
          <a:noFill/>
        </p:spPr>
        <p:txBody>
          <a:bodyPr wrap="square" rtlCol="0">
            <a:spAutoFit/>
          </a:bodyPr>
          <a:lstStyle/>
          <a:p>
            <a:r>
              <a:rPr lang="en-US" b="1" dirty="0" smtClean="0">
                <a:solidFill>
                  <a:srgbClr val="FF0000"/>
                </a:solidFill>
              </a:rPr>
              <a:t>4</a:t>
            </a:r>
            <a:endParaRPr lang="en-US" b="1" dirty="0">
              <a:solidFill>
                <a:srgbClr val="FF0000"/>
              </a:solidFill>
            </a:endParaRPr>
          </a:p>
        </p:txBody>
      </p:sp>
      <p:sp>
        <p:nvSpPr>
          <p:cNvPr id="8" name="TextBox 7"/>
          <p:cNvSpPr txBox="1"/>
          <p:nvPr/>
        </p:nvSpPr>
        <p:spPr>
          <a:xfrm>
            <a:off x="838200" y="5181600"/>
            <a:ext cx="304800" cy="369332"/>
          </a:xfrm>
          <a:prstGeom prst="rect">
            <a:avLst/>
          </a:prstGeom>
          <a:noFill/>
        </p:spPr>
        <p:txBody>
          <a:bodyPr wrap="square" rtlCol="0">
            <a:spAutoFit/>
          </a:bodyPr>
          <a:lstStyle/>
          <a:p>
            <a:r>
              <a:rPr lang="en-US" b="1" dirty="0" smtClean="0">
                <a:solidFill>
                  <a:srgbClr val="FF0000"/>
                </a:solidFill>
              </a:rPr>
              <a:t>5</a:t>
            </a:r>
            <a:endParaRPr lang="en-US" b="1" dirty="0">
              <a:solidFill>
                <a:srgbClr val="FF0000"/>
              </a:solidFill>
            </a:endParaRPr>
          </a:p>
        </p:txBody>
      </p:sp>
      <p:sp>
        <p:nvSpPr>
          <p:cNvPr id="9" name="TextBox 8"/>
          <p:cNvSpPr txBox="1"/>
          <p:nvPr/>
        </p:nvSpPr>
        <p:spPr>
          <a:xfrm>
            <a:off x="838200" y="5715000"/>
            <a:ext cx="304800" cy="369332"/>
          </a:xfrm>
          <a:prstGeom prst="rect">
            <a:avLst/>
          </a:prstGeom>
          <a:noFill/>
        </p:spPr>
        <p:txBody>
          <a:bodyPr wrap="square" rtlCol="0">
            <a:spAutoFit/>
          </a:bodyPr>
          <a:lstStyle/>
          <a:p>
            <a:r>
              <a:rPr lang="en-US" b="1" dirty="0" smtClean="0">
                <a:solidFill>
                  <a:srgbClr val="FF0000"/>
                </a:solidFill>
              </a:rPr>
              <a:t>6</a:t>
            </a:r>
            <a:endParaRPr lang="en-US" b="1" dirty="0">
              <a:solidFill>
                <a:srgbClr val="FF0000"/>
              </a:solidFill>
            </a:endParaRPr>
          </a:p>
        </p:txBody>
      </p:sp>
      <p:sp>
        <p:nvSpPr>
          <p:cNvPr id="10" name="TextBox 9"/>
          <p:cNvSpPr txBox="1"/>
          <p:nvPr/>
        </p:nvSpPr>
        <p:spPr>
          <a:xfrm>
            <a:off x="838200" y="6248400"/>
            <a:ext cx="304800" cy="369332"/>
          </a:xfrm>
          <a:prstGeom prst="rect">
            <a:avLst/>
          </a:prstGeom>
          <a:noFill/>
        </p:spPr>
        <p:txBody>
          <a:bodyPr wrap="square" rtlCol="0">
            <a:spAutoFit/>
          </a:bodyPr>
          <a:lstStyle/>
          <a:p>
            <a:r>
              <a:rPr lang="en-US" b="1" dirty="0" smtClean="0">
                <a:solidFill>
                  <a:srgbClr val="FF0000"/>
                </a:solidFill>
              </a:rPr>
              <a:t>7</a:t>
            </a:r>
            <a:endParaRPr lang="en-US" b="1" dirty="0">
              <a:solidFill>
                <a:srgbClr val="FF0000"/>
              </a:solidFill>
            </a:endParaRPr>
          </a:p>
        </p:txBody>
      </p:sp>
      <p:pic>
        <p:nvPicPr>
          <p:cNvPr id="11" name="Picture 2" descr="http://www.coloradotech.edu/%7E/media/CTU/Images/Logos/header_logo.ashx"/>
          <p:cNvPicPr>
            <a:picLocks noChangeAspect="1" noChangeArrowheads="1"/>
          </p:cNvPicPr>
          <p:nvPr/>
        </p:nvPicPr>
        <p:blipFill>
          <a:blip r:embed="rId3" cstate="print"/>
          <a:srcRect/>
          <a:stretch>
            <a:fillRect/>
          </a:stretch>
        </p:blipFill>
        <p:spPr bwMode="auto">
          <a:xfrm>
            <a:off x="7400925" y="6353174"/>
            <a:ext cx="1743075" cy="504826"/>
          </a:xfrm>
          <a:prstGeom prst="rect">
            <a:avLst/>
          </a:prstGeom>
          <a:solidFill>
            <a:srgbClr val="C00000"/>
          </a:solid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24000"/>
            <a:ext cx="8153400" cy="4800600"/>
          </a:xfrm>
        </p:spPr>
        <p:txBody>
          <a:bodyPr>
            <a:normAutofit lnSpcReduction="10000"/>
          </a:bodyPr>
          <a:lstStyle/>
          <a:p>
            <a:pPr>
              <a:buFont typeface="Wingdings" pitchFamily="2" charset="2"/>
              <a:buChar char="§"/>
            </a:pPr>
            <a:r>
              <a:rPr lang="en-US" b="1" dirty="0" smtClean="0"/>
              <a:t>Clearly define your objective prior to developing your survey</a:t>
            </a:r>
          </a:p>
          <a:p>
            <a:pPr>
              <a:buFont typeface="Wingdings" pitchFamily="2" charset="2"/>
              <a:buChar char="§"/>
            </a:pPr>
            <a:r>
              <a:rPr lang="en-US" b="1" dirty="0" smtClean="0"/>
              <a:t>Decide what you want to measure</a:t>
            </a:r>
          </a:p>
          <a:p>
            <a:pPr>
              <a:buFont typeface="Wingdings" pitchFamily="2" charset="2"/>
              <a:buChar char="§"/>
            </a:pPr>
            <a:r>
              <a:rPr lang="en-US" b="1" dirty="0" smtClean="0"/>
              <a:t>Identify your audience and make considerations regarding the audience</a:t>
            </a:r>
          </a:p>
          <a:p>
            <a:pPr lvl="1">
              <a:buFont typeface="Wingdings" pitchFamily="2" charset="2"/>
              <a:buChar char="§"/>
            </a:pPr>
            <a:r>
              <a:rPr lang="en-US" b="1" dirty="0" smtClean="0">
                <a:solidFill>
                  <a:srgbClr val="00FFFF"/>
                </a:solidFill>
              </a:rPr>
              <a:t>What would be an audience consideration?</a:t>
            </a:r>
          </a:p>
          <a:p>
            <a:pPr>
              <a:buFont typeface="Wingdings" pitchFamily="2" charset="2"/>
              <a:buChar char="§"/>
            </a:pPr>
            <a:r>
              <a:rPr lang="en-US" b="1" dirty="0" smtClean="0"/>
              <a:t>Choose measurement scales</a:t>
            </a:r>
          </a:p>
          <a:p>
            <a:pPr>
              <a:buFont typeface="Wingdings" pitchFamily="2" charset="2"/>
              <a:buChar char="§"/>
            </a:pPr>
            <a:r>
              <a:rPr lang="en-US" b="1" dirty="0" smtClean="0"/>
              <a:t>Check reliability</a:t>
            </a:r>
          </a:p>
          <a:p>
            <a:pPr lvl="1">
              <a:buFont typeface="Wingdings" pitchFamily="2" charset="2"/>
              <a:buChar char="§"/>
            </a:pPr>
            <a:r>
              <a:rPr lang="en-US" b="1" dirty="0" smtClean="0">
                <a:solidFill>
                  <a:srgbClr val="00FFFF"/>
                </a:solidFill>
              </a:rPr>
              <a:t>How might you check reliability?</a:t>
            </a:r>
            <a:endParaRPr lang="en-US" b="1" dirty="0">
              <a:solidFill>
                <a:srgbClr val="00FFFF"/>
              </a:solidFill>
            </a:endParaRPr>
          </a:p>
        </p:txBody>
      </p:sp>
      <p:sp>
        <p:nvSpPr>
          <p:cNvPr id="4" name="Title 1"/>
          <p:cNvSpPr>
            <a:spLocks noGrp="1"/>
          </p:cNvSpPr>
          <p:nvPr>
            <p:ph type="title"/>
          </p:nvPr>
        </p:nvSpPr>
        <p:spPr>
          <a:xfrm>
            <a:off x="0" y="0"/>
            <a:ext cx="9144000" cy="1143000"/>
          </a:xfrm>
        </p:spPr>
        <p:txBody>
          <a:bodyPr>
            <a:normAutofit fontScale="90000"/>
          </a:bodyPr>
          <a:lstStyle/>
          <a:p>
            <a:r>
              <a:rPr lang="en-US" sz="3600" b="1" dirty="0" smtClean="0">
                <a:solidFill>
                  <a:srgbClr val="FFFF00"/>
                </a:solidFill>
              </a:rPr>
              <a:t>Survey Design &amp; Development – </a:t>
            </a:r>
            <a:r>
              <a:rPr lang="en-US" sz="3600" b="1" dirty="0" smtClean="0"/>
              <a:t>Additional Considerations</a:t>
            </a:r>
            <a:endParaRPr lang="en-US" sz="3600" b="1" dirty="0"/>
          </a:p>
        </p:txBody>
      </p:sp>
      <p:sp>
        <p:nvSpPr>
          <p:cNvPr id="5" name="TextBox 4"/>
          <p:cNvSpPr txBox="1"/>
          <p:nvPr/>
        </p:nvSpPr>
        <p:spPr>
          <a:xfrm>
            <a:off x="0" y="6581001"/>
            <a:ext cx="4724400" cy="276999"/>
          </a:xfrm>
          <a:prstGeom prst="rect">
            <a:avLst/>
          </a:prstGeom>
          <a:noFill/>
        </p:spPr>
        <p:txBody>
          <a:bodyPr wrap="square" rtlCol="0">
            <a:spAutoFit/>
          </a:bodyPr>
          <a:lstStyle/>
          <a:p>
            <a:r>
              <a:rPr lang="en-US" sz="1200" b="1" dirty="0" smtClean="0"/>
              <a:t>http://www.esurveyspro.com/article-questionnaire-development.aspx</a:t>
            </a:r>
            <a:endParaRPr lang="en-US" sz="1200" b="1" dirty="0"/>
          </a:p>
        </p:txBody>
      </p:sp>
      <p:pic>
        <p:nvPicPr>
          <p:cNvPr id="6" name="Picture 2" descr="http://www.coloradotech.edu/%7E/media/CTU/Images/Logos/header_logo.ashx"/>
          <p:cNvPicPr>
            <a:picLocks noChangeAspect="1" noChangeArrowheads="1"/>
          </p:cNvPicPr>
          <p:nvPr/>
        </p:nvPicPr>
        <p:blipFill>
          <a:blip r:embed="rId2" cstate="print"/>
          <a:srcRect/>
          <a:stretch>
            <a:fillRect/>
          </a:stretch>
        </p:blipFill>
        <p:spPr bwMode="auto">
          <a:xfrm>
            <a:off x="7400925" y="6353174"/>
            <a:ext cx="1743075" cy="504826"/>
          </a:xfrm>
          <a:prstGeom prst="rect">
            <a:avLst/>
          </a:prstGeom>
          <a:solidFill>
            <a:srgbClr val="C00000"/>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382000" cy="5486400"/>
          </a:xfrm>
        </p:spPr>
        <p:txBody>
          <a:bodyPr>
            <a:normAutofit/>
          </a:bodyPr>
          <a:lstStyle/>
          <a:p>
            <a:pPr marL="514350" indent="-514350">
              <a:buFont typeface="+mj-lt"/>
              <a:buAutoNum type="arabicPeriod"/>
            </a:pPr>
            <a:r>
              <a:rPr lang="en-US" b="1" dirty="0" smtClean="0"/>
              <a:t>Invitation</a:t>
            </a:r>
          </a:p>
          <a:p>
            <a:pPr marL="514350" indent="-514350">
              <a:buFont typeface="+mj-lt"/>
              <a:buAutoNum type="arabicPeriod"/>
            </a:pPr>
            <a:r>
              <a:rPr lang="en-US" b="1" dirty="0" smtClean="0"/>
              <a:t>Introduction</a:t>
            </a:r>
          </a:p>
          <a:p>
            <a:pPr marL="514350" indent="-514350">
              <a:buFont typeface="+mj-lt"/>
              <a:buAutoNum type="arabicPeriod"/>
            </a:pPr>
            <a:r>
              <a:rPr lang="en-US" b="1" dirty="0" smtClean="0"/>
              <a:t>Question Types</a:t>
            </a:r>
          </a:p>
          <a:p>
            <a:pPr marL="514350" indent="-514350">
              <a:buFont typeface="+mj-lt"/>
              <a:buAutoNum type="arabicPeriod"/>
            </a:pPr>
            <a:r>
              <a:rPr lang="en-US" b="1" dirty="0" smtClean="0"/>
              <a:t>Close</a:t>
            </a:r>
          </a:p>
        </p:txBody>
      </p:sp>
      <p:sp>
        <p:nvSpPr>
          <p:cNvPr id="4" name="Title 1"/>
          <p:cNvSpPr>
            <a:spLocks noGrp="1"/>
          </p:cNvSpPr>
          <p:nvPr>
            <p:ph type="title"/>
          </p:nvPr>
        </p:nvSpPr>
        <p:spPr>
          <a:xfrm>
            <a:off x="0" y="0"/>
            <a:ext cx="9144000" cy="1143000"/>
          </a:xfrm>
        </p:spPr>
        <p:txBody>
          <a:bodyPr>
            <a:normAutofit/>
          </a:bodyPr>
          <a:lstStyle/>
          <a:p>
            <a:r>
              <a:rPr lang="en-US" sz="3600" b="1" dirty="0" smtClean="0">
                <a:solidFill>
                  <a:srgbClr val="FFFF00"/>
                </a:solidFill>
              </a:rPr>
              <a:t>4 Main Parts of a Questionnaire</a:t>
            </a:r>
            <a:endParaRPr lang="en-US" sz="3600" b="1" dirty="0">
              <a:solidFill>
                <a:srgbClr val="FFFF00"/>
              </a:solidFill>
            </a:endParaRPr>
          </a:p>
        </p:txBody>
      </p:sp>
      <p:pic>
        <p:nvPicPr>
          <p:cNvPr id="5" name="Picture 2" descr="http://www.coloradotech.edu/%7E/media/CTU/Images/Logos/header_logo.ashx"/>
          <p:cNvPicPr>
            <a:picLocks noChangeAspect="1" noChangeArrowheads="1"/>
          </p:cNvPicPr>
          <p:nvPr/>
        </p:nvPicPr>
        <p:blipFill>
          <a:blip r:embed="rId2" cstate="print"/>
          <a:srcRect/>
          <a:stretch>
            <a:fillRect/>
          </a:stretch>
        </p:blipFill>
        <p:spPr bwMode="auto">
          <a:xfrm>
            <a:off x="7400925" y="6353174"/>
            <a:ext cx="1743075" cy="504826"/>
          </a:xfrm>
          <a:prstGeom prst="rect">
            <a:avLst/>
          </a:prstGeom>
          <a:solidFill>
            <a:srgbClr val="C00000"/>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8610600" cy="5867400"/>
          </a:xfrm>
        </p:spPr>
        <p:txBody>
          <a:bodyPr>
            <a:normAutofit lnSpcReduction="10000"/>
          </a:bodyPr>
          <a:lstStyle/>
          <a:p>
            <a:pPr>
              <a:buNone/>
            </a:pPr>
            <a:r>
              <a:rPr lang="en-US" b="1" dirty="0" smtClean="0">
                <a:solidFill>
                  <a:srgbClr val="00FFFF"/>
                </a:solidFill>
              </a:rPr>
              <a:t>Considerations for the Invitation include:</a:t>
            </a:r>
          </a:p>
          <a:p>
            <a:r>
              <a:rPr lang="en-US" b="1" dirty="0" smtClean="0"/>
              <a:t>How will you invite respondents</a:t>
            </a:r>
            <a:r>
              <a:rPr lang="en-US" b="1" dirty="0" smtClean="0">
                <a:solidFill>
                  <a:srgbClr val="00FFFF"/>
                </a:solidFill>
              </a:rPr>
              <a:t>?</a:t>
            </a:r>
          </a:p>
          <a:p>
            <a:pPr lvl="1"/>
            <a:r>
              <a:rPr lang="en-US" sz="2400" b="1" dirty="0" smtClean="0"/>
              <a:t>E.G. Email, mail, etc.</a:t>
            </a:r>
          </a:p>
          <a:p>
            <a:r>
              <a:rPr lang="en-US" b="1" dirty="0" smtClean="0"/>
              <a:t>Will you provide a tangible or intangible incentive</a:t>
            </a:r>
            <a:r>
              <a:rPr lang="en-US" b="1" dirty="0" smtClean="0">
                <a:solidFill>
                  <a:srgbClr val="00FFFF"/>
                </a:solidFill>
              </a:rPr>
              <a:t>?</a:t>
            </a:r>
          </a:p>
          <a:p>
            <a:pPr lvl="1"/>
            <a:r>
              <a:rPr lang="en-US" sz="2400" b="1" dirty="0" smtClean="0"/>
              <a:t>E.G. Award drawing vs. Opportunity to voice opinion</a:t>
            </a:r>
          </a:p>
          <a:p>
            <a:r>
              <a:rPr lang="en-US" b="1" dirty="0" smtClean="0"/>
              <a:t>Key components of the introduction include:</a:t>
            </a:r>
          </a:p>
          <a:p>
            <a:pPr marL="971550" lvl="1" indent="-514350">
              <a:buFont typeface="+mj-lt"/>
              <a:buAutoNum type="arabicPeriod"/>
            </a:pPr>
            <a:r>
              <a:rPr lang="en-US" sz="2400" b="1" dirty="0" smtClean="0">
                <a:solidFill>
                  <a:srgbClr val="FFFF00"/>
                </a:solidFill>
              </a:rPr>
              <a:t>Survey introduction </a:t>
            </a:r>
            <a:r>
              <a:rPr lang="en-US" sz="2400" b="1" dirty="0" smtClean="0"/>
              <a:t>(i.e. state the purpose of the research, entice respondents, provide instructions)</a:t>
            </a:r>
          </a:p>
          <a:p>
            <a:pPr marL="971550" lvl="1" indent="-514350">
              <a:buFont typeface="+mj-lt"/>
              <a:buAutoNum type="arabicPeriod"/>
            </a:pPr>
            <a:r>
              <a:rPr lang="en-US" sz="2400" b="1" dirty="0" smtClean="0">
                <a:solidFill>
                  <a:srgbClr val="FFFF00"/>
                </a:solidFill>
              </a:rPr>
              <a:t>Why respondents have been chosen</a:t>
            </a:r>
          </a:p>
          <a:p>
            <a:pPr marL="971550" lvl="1" indent="-514350">
              <a:buFont typeface="+mj-lt"/>
              <a:buAutoNum type="arabicPeriod"/>
            </a:pPr>
            <a:r>
              <a:rPr lang="en-US" sz="2400" b="1" dirty="0" smtClean="0">
                <a:solidFill>
                  <a:srgbClr val="FFFF00"/>
                </a:solidFill>
              </a:rPr>
              <a:t>Length of time to complete the survey</a:t>
            </a:r>
          </a:p>
          <a:p>
            <a:pPr marL="971550" lvl="1" indent="-514350">
              <a:buFont typeface="+mj-lt"/>
              <a:buAutoNum type="arabicPeriod"/>
            </a:pPr>
            <a:r>
              <a:rPr lang="en-US" sz="2400" b="1" dirty="0" smtClean="0">
                <a:solidFill>
                  <a:srgbClr val="FFFF00"/>
                </a:solidFill>
              </a:rPr>
              <a:t>Personal benefit from responding</a:t>
            </a:r>
          </a:p>
          <a:p>
            <a:pPr marL="971550" lvl="1" indent="-514350">
              <a:buFont typeface="+mj-lt"/>
              <a:buAutoNum type="arabicPeriod"/>
            </a:pPr>
            <a:r>
              <a:rPr lang="en-US" sz="2400" b="1" dirty="0" smtClean="0">
                <a:solidFill>
                  <a:srgbClr val="FFFF00"/>
                </a:solidFill>
              </a:rPr>
              <a:t>How responses will be used/confidentiality</a:t>
            </a:r>
          </a:p>
          <a:p>
            <a:pPr>
              <a:buNone/>
            </a:pPr>
            <a:endParaRPr lang="en-US" dirty="0"/>
          </a:p>
        </p:txBody>
      </p:sp>
      <p:sp>
        <p:nvSpPr>
          <p:cNvPr id="4" name="Title 1"/>
          <p:cNvSpPr>
            <a:spLocks noGrp="1"/>
          </p:cNvSpPr>
          <p:nvPr>
            <p:ph type="title"/>
          </p:nvPr>
        </p:nvSpPr>
        <p:spPr>
          <a:xfrm>
            <a:off x="0" y="0"/>
            <a:ext cx="9144000" cy="762000"/>
          </a:xfrm>
        </p:spPr>
        <p:txBody>
          <a:bodyPr>
            <a:normAutofit/>
          </a:bodyPr>
          <a:lstStyle/>
          <a:p>
            <a:r>
              <a:rPr lang="en-US" sz="3600" b="1" dirty="0" smtClean="0">
                <a:solidFill>
                  <a:srgbClr val="FFFF00"/>
                </a:solidFill>
              </a:rPr>
              <a:t>Survey Design &amp; Development – </a:t>
            </a:r>
            <a:r>
              <a:rPr lang="en-US" sz="3600" b="1" dirty="0" smtClean="0"/>
              <a:t>1. Invitation</a:t>
            </a:r>
            <a:endParaRPr lang="en-US" sz="3600" b="1" dirty="0"/>
          </a:p>
        </p:txBody>
      </p:sp>
      <p:sp>
        <p:nvSpPr>
          <p:cNvPr id="5" name="TextBox 4"/>
          <p:cNvSpPr txBox="1"/>
          <p:nvPr/>
        </p:nvSpPr>
        <p:spPr>
          <a:xfrm>
            <a:off x="0" y="6581001"/>
            <a:ext cx="4724400" cy="276999"/>
          </a:xfrm>
          <a:prstGeom prst="rect">
            <a:avLst/>
          </a:prstGeom>
          <a:noFill/>
        </p:spPr>
        <p:txBody>
          <a:bodyPr wrap="square" rtlCol="0">
            <a:spAutoFit/>
          </a:bodyPr>
          <a:lstStyle/>
          <a:p>
            <a:r>
              <a:rPr lang="en-US" sz="1200" b="1" dirty="0" smtClean="0"/>
              <a:t>http://www.esurveyspro.com/article-questionnaire-development.aspx</a:t>
            </a:r>
            <a:endParaRPr lang="en-US" sz="1200" b="1" dirty="0"/>
          </a:p>
        </p:txBody>
      </p:sp>
      <p:pic>
        <p:nvPicPr>
          <p:cNvPr id="24578" name="Picture 2" descr="http://www.mbalifecycle.com/Portals/80674/images/school-survey-incentive-carrot.jpg"/>
          <p:cNvPicPr>
            <a:picLocks noChangeAspect="1" noChangeArrowheads="1"/>
          </p:cNvPicPr>
          <p:nvPr/>
        </p:nvPicPr>
        <p:blipFill>
          <a:blip r:embed="rId2" cstate="print"/>
          <a:srcRect/>
          <a:stretch>
            <a:fillRect/>
          </a:stretch>
        </p:blipFill>
        <p:spPr bwMode="auto">
          <a:xfrm>
            <a:off x="7848600" y="1600200"/>
            <a:ext cx="1125855" cy="1371600"/>
          </a:xfrm>
          <a:prstGeom prst="rect">
            <a:avLst/>
          </a:prstGeom>
          <a:noFill/>
        </p:spPr>
      </p:pic>
      <p:pic>
        <p:nvPicPr>
          <p:cNvPr id="6" name="Picture 2" descr="http://www.coloradotech.edu/%7E/media/CTU/Images/Logos/header_logo.ashx"/>
          <p:cNvPicPr>
            <a:picLocks noChangeAspect="1" noChangeArrowheads="1"/>
          </p:cNvPicPr>
          <p:nvPr/>
        </p:nvPicPr>
        <p:blipFill>
          <a:blip r:embed="rId3" cstate="print"/>
          <a:srcRect/>
          <a:stretch>
            <a:fillRect/>
          </a:stretch>
        </p:blipFill>
        <p:spPr bwMode="auto">
          <a:xfrm>
            <a:off x="7400925" y="6353174"/>
            <a:ext cx="1743075" cy="504826"/>
          </a:xfrm>
          <a:prstGeom prst="rect">
            <a:avLst/>
          </a:prstGeom>
          <a:solidFill>
            <a:srgbClr val="C00000"/>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8610600" cy="5791200"/>
          </a:xfrm>
        </p:spPr>
        <p:txBody>
          <a:bodyPr>
            <a:normAutofit fontScale="85000" lnSpcReduction="20000"/>
          </a:bodyPr>
          <a:lstStyle/>
          <a:p>
            <a:pPr>
              <a:buNone/>
            </a:pPr>
            <a:r>
              <a:rPr lang="en-US" sz="2800" b="1" dirty="0" smtClean="0"/>
              <a:t>The purpose of this survey is to gather information on how well we, the Mechanical Heart Team, are providing care to you, and to make improvements on delivery of that care. This survey relates to the experience you have had with the Mechanical Heart Team in the hospital, prior to discharge from your mechanical heart implant surgery. Survey results will be reported without your identifying information. Thank you for taking the time to complete this survey.</a:t>
            </a:r>
          </a:p>
          <a:p>
            <a:pPr>
              <a:buNone/>
            </a:pPr>
            <a:r>
              <a:rPr lang="en-US" sz="2800" b="1" i="1" dirty="0" smtClean="0">
                <a:solidFill>
                  <a:srgbClr val="00FFFF"/>
                </a:solidFill>
              </a:rPr>
              <a:t>Is this introduction clear? </a:t>
            </a:r>
          </a:p>
          <a:p>
            <a:pPr>
              <a:buNone/>
            </a:pPr>
            <a:r>
              <a:rPr lang="en-US" sz="2800" b="1" i="1" dirty="0" smtClean="0">
                <a:solidFill>
                  <a:srgbClr val="00FFFF"/>
                </a:solidFill>
              </a:rPr>
              <a:t>Which items from the following list of introduction items are missing?</a:t>
            </a:r>
          </a:p>
          <a:p>
            <a:pPr marL="971550" lvl="1" indent="-514350">
              <a:buFont typeface="+mj-lt"/>
              <a:buAutoNum type="arabicPeriod"/>
            </a:pPr>
            <a:r>
              <a:rPr lang="en-US" sz="2400" b="1" dirty="0" smtClean="0">
                <a:solidFill>
                  <a:srgbClr val="FFFF00"/>
                </a:solidFill>
              </a:rPr>
              <a:t>Survey introduction</a:t>
            </a:r>
            <a:endParaRPr lang="en-US" sz="2400" b="1" dirty="0" smtClean="0"/>
          </a:p>
          <a:p>
            <a:pPr marL="971550" lvl="1" indent="-514350">
              <a:buFont typeface="+mj-lt"/>
              <a:buAutoNum type="arabicPeriod"/>
            </a:pPr>
            <a:r>
              <a:rPr lang="en-US" sz="2400" b="1" dirty="0" smtClean="0">
                <a:solidFill>
                  <a:srgbClr val="FFFF00"/>
                </a:solidFill>
              </a:rPr>
              <a:t>Why respondents have been chosen</a:t>
            </a:r>
          </a:p>
          <a:p>
            <a:pPr marL="971550" lvl="1" indent="-514350">
              <a:buFont typeface="+mj-lt"/>
              <a:buAutoNum type="arabicPeriod"/>
            </a:pPr>
            <a:r>
              <a:rPr lang="en-US" sz="2400" b="1" dirty="0" smtClean="0">
                <a:solidFill>
                  <a:srgbClr val="FFFF00"/>
                </a:solidFill>
              </a:rPr>
              <a:t>Length of time to complete the survey</a:t>
            </a:r>
          </a:p>
          <a:p>
            <a:pPr marL="971550" lvl="1" indent="-514350">
              <a:buFont typeface="+mj-lt"/>
              <a:buAutoNum type="arabicPeriod"/>
            </a:pPr>
            <a:r>
              <a:rPr lang="en-US" sz="2400" b="1" dirty="0" smtClean="0">
                <a:solidFill>
                  <a:srgbClr val="FFFF00"/>
                </a:solidFill>
              </a:rPr>
              <a:t>Personal benefit from responding</a:t>
            </a:r>
          </a:p>
          <a:p>
            <a:pPr marL="971550" lvl="1" indent="-514350">
              <a:buFont typeface="+mj-lt"/>
              <a:buAutoNum type="arabicPeriod"/>
            </a:pPr>
            <a:r>
              <a:rPr lang="en-US" sz="2400" b="1" dirty="0" smtClean="0">
                <a:solidFill>
                  <a:srgbClr val="FFFF00"/>
                </a:solidFill>
              </a:rPr>
              <a:t>How responses will be used/confidentiality</a:t>
            </a:r>
            <a:endParaRPr lang="en-US" sz="2800" b="1" i="1" dirty="0" smtClean="0">
              <a:solidFill>
                <a:srgbClr val="00FFFF"/>
              </a:solidFill>
            </a:endParaRPr>
          </a:p>
          <a:p>
            <a:pPr marL="342900" lvl="1" indent="-342900">
              <a:buNone/>
            </a:pPr>
            <a:r>
              <a:rPr lang="en-US" b="1" i="1" dirty="0" smtClean="0">
                <a:solidFill>
                  <a:srgbClr val="00FFFF"/>
                </a:solidFill>
              </a:rPr>
              <a:t>What could the result be of skipping this (these) elements?</a:t>
            </a:r>
          </a:p>
        </p:txBody>
      </p:sp>
      <p:sp>
        <p:nvSpPr>
          <p:cNvPr id="4" name="Title 1"/>
          <p:cNvSpPr>
            <a:spLocks noGrp="1"/>
          </p:cNvSpPr>
          <p:nvPr>
            <p:ph type="title"/>
          </p:nvPr>
        </p:nvSpPr>
        <p:spPr>
          <a:xfrm>
            <a:off x="0" y="0"/>
            <a:ext cx="9144000" cy="914400"/>
          </a:xfrm>
        </p:spPr>
        <p:txBody>
          <a:bodyPr>
            <a:noAutofit/>
          </a:bodyPr>
          <a:lstStyle/>
          <a:p>
            <a:r>
              <a:rPr lang="en-US" sz="3200" b="1" dirty="0" smtClean="0">
                <a:solidFill>
                  <a:srgbClr val="FFFF00"/>
                </a:solidFill>
              </a:rPr>
              <a:t>Patient Satisfaction Survey – Ex.:   </a:t>
            </a:r>
            <a:r>
              <a:rPr lang="en-US" sz="3200" b="1" dirty="0" smtClean="0"/>
              <a:t>2. Introduction</a:t>
            </a:r>
            <a:endParaRPr lang="en-US" sz="3200" b="1" dirty="0"/>
          </a:p>
        </p:txBody>
      </p:sp>
      <p:pic>
        <p:nvPicPr>
          <p:cNvPr id="5" name="Picture 2" descr="http://www.coloradotech.edu/%7E/media/CTU/Images/Logos/header_logo.ashx"/>
          <p:cNvPicPr>
            <a:picLocks noChangeAspect="1" noChangeArrowheads="1"/>
          </p:cNvPicPr>
          <p:nvPr/>
        </p:nvPicPr>
        <p:blipFill>
          <a:blip r:embed="rId2" cstate="print"/>
          <a:srcRect/>
          <a:stretch>
            <a:fillRect/>
          </a:stretch>
        </p:blipFill>
        <p:spPr bwMode="auto">
          <a:xfrm>
            <a:off x="7400925" y="6353174"/>
            <a:ext cx="1743075" cy="504826"/>
          </a:xfrm>
          <a:prstGeom prst="rect">
            <a:avLst/>
          </a:prstGeom>
          <a:solidFill>
            <a:srgbClr val="C00000"/>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382000" cy="5486400"/>
          </a:xfrm>
        </p:spPr>
        <p:txBody>
          <a:bodyPr>
            <a:normAutofit/>
          </a:bodyPr>
          <a:lstStyle/>
          <a:p>
            <a:pPr>
              <a:buNone/>
            </a:pPr>
            <a:r>
              <a:rPr lang="en-US" b="1" dirty="0" smtClean="0">
                <a:solidFill>
                  <a:srgbClr val="FFFF00"/>
                </a:solidFill>
              </a:rPr>
              <a:t>Example from </a:t>
            </a:r>
            <a:r>
              <a:rPr lang="en-US" b="1" dirty="0" err="1" smtClean="0">
                <a:solidFill>
                  <a:srgbClr val="FFFF00"/>
                </a:solidFill>
              </a:rPr>
              <a:t>eSurveysPro</a:t>
            </a:r>
            <a:r>
              <a:rPr lang="en-US" b="1" dirty="0" smtClean="0">
                <a:solidFill>
                  <a:srgbClr val="FFFF00"/>
                </a:solidFill>
              </a:rPr>
              <a:t>:</a:t>
            </a:r>
          </a:p>
        </p:txBody>
      </p:sp>
      <p:sp>
        <p:nvSpPr>
          <p:cNvPr id="4" name="Title 1"/>
          <p:cNvSpPr>
            <a:spLocks noGrp="1"/>
          </p:cNvSpPr>
          <p:nvPr>
            <p:ph type="title"/>
          </p:nvPr>
        </p:nvSpPr>
        <p:spPr>
          <a:xfrm>
            <a:off x="0" y="0"/>
            <a:ext cx="9144000" cy="1143000"/>
          </a:xfrm>
        </p:spPr>
        <p:txBody>
          <a:bodyPr>
            <a:normAutofit fontScale="90000"/>
          </a:bodyPr>
          <a:lstStyle/>
          <a:p>
            <a:r>
              <a:rPr lang="en-US" sz="3600" b="1" dirty="0" smtClean="0">
                <a:solidFill>
                  <a:srgbClr val="FFFF00"/>
                </a:solidFill>
              </a:rPr>
              <a:t>Survey Design &amp; Development – </a:t>
            </a:r>
            <a:r>
              <a:rPr lang="en-US" sz="3600" b="1" dirty="0" smtClean="0"/>
              <a:t>3. Question Types</a:t>
            </a:r>
            <a:endParaRPr lang="en-US" sz="3600" b="1" dirty="0"/>
          </a:p>
        </p:txBody>
      </p:sp>
      <p:sp>
        <p:nvSpPr>
          <p:cNvPr id="5" name="TextBox 4"/>
          <p:cNvSpPr txBox="1"/>
          <p:nvPr/>
        </p:nvSpPr>
        <p:spPr>
          <a:xfrm>
            <a:off x="0" y="6581001"/>
            <a:ext cx="4724400" cy="276999"/>
          </a:xfrm>
          <a:prstGeom prst="rect">
            <a:avLst/>
          </a:prstGeom>
          <a:noFill/>
        </p:spPr>
        <p:txBody>
          <a:bodyPr wrap="square" rtlCol="0">
            <a:spAutoFit/>
          </a:bodyPr>
          <a:lstStyle/>
          <a:p>
            <a:r>
              <a:rPr lang="en-US" sz="1200" b="1" dirty="0" smtClean="0"/>
              <a:t>http://www.esurveyspro.com/article-questionnaire-development.aspx</a:t>
            </a:r>
            <a:endParaRPr lang="en-US" sz="1200" b="1" dirty="0"/>
          </a:p>
        </p:txBody>
      </p:sp>
      <p:pic>
        <p:nvPicPr>
          <p:cNvPr id="1026" name="Picture 2"/>
          <p:cNvPicPr>
            <a:picLocks noChangeAspect="1" noChangeArrowheads="1"/>
          </p:cNvPicPr>
          <p:nvPr/>
        </p:nvPicPr>
        <p:blipFill>
          <a:blip r:embed="rId2" cstate="print"/>
          <a:srcRect l="32917" t="40000" r="28333" b="35556"/>
          <a:stretch>
            <a:fillRect/>
          </a:stretch>
        </p:blipFill>
        <p:spPr bwMode="auto">
          <a:xfrm>
            <a:off x="27708" y="2209799"/>
            <a:ext cx="9116291" cy="3234813"/>
          </a:xfrm>
          <a:prstGeom prst="rect">
            <a:avLst/>
          </a:prstGeom>
          <a:noFill/>
          <a:ln w="9525">
            <a:noFill/>
            <a:miter lim="800000"/>
            <a:headEnd/>
            <a:tailEnd/>
          </a:ln>
        </p:spPr>
      </p:pic>
      <p:pic>
        <p:nvPicPr>
          <p:cNvPr id="6" name="Picture 2" descr="http://www.coloradotech.edu/%7E/media/CTU/Images/Logos/header_logo.ashx"/>
          <p:cNvPicPr>
            <a:picLocks noChangeAspect="1" noChangeArrowheads="1"/>
          </p:cNvPicPr>
          <p:nvPr/>
        </p:nvPicPr>
        <p:blipFill>
          <a:blip r:embed="rId3" cstate="print"/>
          <a:srcRect/>
          <a:stretch>
            <a:fillRect/>
          </a:stretch>
        </p:blipFill>
        <p:spPr bwMode="auto">
          <a:xfrm>
            <a:off x="7400925" y="6353174"/>
            <a:ext cx="1743075" cy="504826"/>
          </a:xfrm>
          <a:prstGeom prst="rect">
            <a:avLst/>
          </a:prstGeom>
          <a:solidFill>
            <a:srgbClr val="C00000"/>
          </a:solid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382000" cy="4343400"/>
          </a:xfrm>
        </p:spPr>
        <p:txBody>
          <a:bodyPr>
            <a:normAutofit/>
          </a:bodyPr>
          <a:lstStyle/>
          <a:p>
            <a:pPr>
              <a:buFont typeface="Wingdings" pitchFamily="2" charset="2"/>
              <a:buChar char="§"/>
            </a:pPr>
            <a:r>
              <a:rPr lang="en-US" b="1" dirty="0" smtClean="0"/>
              <a:t>Provide post-survey instructions</a:t>
            </a:r>
          </a:p>
          <a:p>
            <a:pPr>
              <a:buFont typeface="Wingdings" pitchFamily="2" charset="2"/>
              <a:buChar char="§"/>
            </a:pPr>
            <a:r>
              <a:rPr lang="en-US" b="1" dirty="0" smtClean="0"/>
              <a:t>Thank respondents</a:t>
            </a:r>
            <a:endParaRPr lang="en-US" dirty="0"/>
          </a:p>
        </p:txBody>
      </p:sp>
      <p:sp>
        <p:nvSpPr>
          <p:cNvPr id="4" name="Title 1"/>
          <p:cNvSpPr>
            <a:spLocks noGrp="1"/>
          </p:cNvSpPr>
          <p:nvPr>
            <p:ph type="title"/>
          </p:nvPr>
        </p:nvSpPr>
        <p:spPr>
          <a:xfrm>
            <a:off x="0" y="0"/>
            <a:ext cx="9144000" cy="1143000"/>
          </a:xfrm>
        </p:spPr>
        <p:txBody>
          <a:bodyPr>
            <a:normAutofit/>
          </a:bodyPr>
          <a:lstStyle/>
          <a:p>
            <a:r>
              <a:rPr lang="en-US" sz="3600" b="1" dirty="0" smtClean="0">
                <a:solidFill>
                  <a:srgbClr val="FFFF00"/>
                </a:solidFill>
              </a:rPr>
              <a:t>Survey Design &amp; Development – </a:t>
            </a:r>
            <a:r>
              <a:rPr lang="en-US" sz="3600" b="1" dirty="0" smtClean="0"/>
              <a:t>4. Close</a:t>
            </a:r>
            <a:endParaRPr lang="en-US" sz="3600" b="1" dirty="0"/>
          </a:p>
        </p:txBody>
      </p:sp>
      <p:pic>
        <p:nvPicPr>
          <p:cNvPr id="5" name="Picture 2" descr="http://www.coloradotech.edu/%7E/media/CTU/Images/Logos/header_logo.ashx"/>
          <p:cNvPicPr>
            <a:picLocks noChangeAspect="1" noChangeArrowheads="1"/>
          </p:cNvPicPr>
          <p:nvPr/>
        </p:nvPicPr>
        <p:blipFill>
          <a:blip r:embed="rId2" cstate="print"/>
          <a:srcRect/>
          <a:stretch>
            <a:fillRect/>
          </a:stretch>
        </p:blipFill>
        <p:spPr bwMode="auto">
          <a:xfrm>
            <a:off x="7400925" y="6353174"/>
            <a:ext cx="1743075" cy="504826"/>
          </a:xfrm>
          <a:prstGeom prst="rect">
            <a:avLst/>
          </a:prstGeom>
          <a:solidFill>
            <a:srgbClr val="C00000"/>
          </a:solid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382000" cy="5486400"/>
          </a:xfrm>
        </p:spPr>
        <p:txBody>
          <a:bodyPr>
            <a:normAutofit lnSpcReduction="10000"/>
          </a:bodyPr>
          <a:lstStyle/>
          <a:p>
            <a:r>
              <a:rPr lang="en-US" b="1" dirty="0" smtClean="0">
                <a:solidFill>
                  <a:srgbClr val="FFFF00"/>
                </a:solidFill>
              </a:rPr>
              <a:t>Consider Time Constraints</a:t>
            </a:r>
          </a:p>
          <a:p>
            <a:pPr lvl="1"/>
            <a:r>
              <a:rPr lang="en-US" b="1" dirty="0" smtClean="0"/>
              <a:t>Will someone take your survey if it takes more than 2 minutes? More than 5 minutes? More than 10 minutes?</a:t>
            </a:r>
          </a:p>
          <a:p>
            <a:r>
              <a:rPr lang="en-US" b="1" dirty="0" smtClean="0">
                <a:solidFill>
                  <a:srgbClr val="FFFF00"/>
                </a:solidFill>
              </a:rPr>
              <a:t>Attract the right audience</a:t>
            </a:r>
          </a:p>
          <a:p>
            <a:pPr lvl="1"/>
            <a:r>
              <a:rPr lang="en-US" b="1" dirty="0" smtClean="0"/>
              <a:t>Does it do you any good to have input from people who are only looking for a reward?</a:t>
            </a:r>
          </a:p>
          <a:p>
            <a:r>
              <a:rPr lang="en-US" b="1" dirty="0" smtClean="0">
                <a:solidFill>
                  <a:srgbClr val="FFFF00"/>
                </a:solidFill>
              </a:rPr>
              <a:t>Consider how to encourage participation</a:t>
            </a:r>
          </a:p>
          <a:p>
            <a:pPr lvl="1"/>
            <a:r>
              <a:rPr lang="en-US" b="1" dirty="0" smtClean="0"/>
              <a:t>Will a reward attract respondents? Will confidentiality help?</a:t>
            </a:r>
          </a:p>
          <a:p>
            <a:r>
              <a:rPr lang="en-US" b="1" dirty="0" smtClean="0">
                <a:solidFill>
                  <a:srgbClr val="FFFF00"/>
                </a:solidFill>
              </a:rPr>
              <a:t>Etc.</a:t>
            </a:r>
          </a:p>
        </p:txBody>
      </p:sp>
      <p:sp>
        <p:nvSpPr>
          <p:cNvPr id="4" name="Title 1"/>
          <p:cNvSpPr>
            <a:spLocks noGrp="1"/>
          </p:cNvSpPr>
          <p:nvPr>
            <p:ph type="title"/>
          </p:nvPr>
        </p:nvSpPr>
        <p:spPr>
          <a:xfrm>
            <a:off x="0" y="0"/>
            <a:ext cx="9144000" cy="1143000"/>
          </a:xfrm>
        </p:spPr>
        <p:txBody>
          <a:bodyPr>
            <a:normAutofit/>
          </a:bodyPr>
          <a:lstStyle/>
          <a:p>
            <a:r>
              <a:rPr lang="en-US" sz="3600" b="1" dirty="0" smtClean="0">
                <a:solidFill>
                  <a:srgbClr val="FFFF00"/>
                </a:solidFill>
              </a:rPr>
              <a:t>Survey Administration</a:t>
            </a:r>
            <a:endParaRPr lang="en-US" sz="3600" b="1" dirty="0">
              <a:solidFill>
                <a:srgbClr val="FFFF00"/>
              </a:solidFill>
            </a:endParaRPr>
          </a:p>
        </p:txBody>
      </p:sp>
      <p:pic>
        <p:nvPicPr>
          <p:cNvPr id="5" name="Picture 2" descr="http://www.coloradotech.edu/%7E/media/CTU/Images/Logos/header_logo.ashx"/>
          <p:cNvPicPr>
            <a:picLocks noChangeAspect="1" noChangeArrowheads="1"/>
          </p:cNvPicPr>
          <p:nvPr/>
        </p:nvPicPr>
        <p:blipFill>
          <a:blip r:embed="rId2" cstate="print"/>
          <a:srcRect/>
          <a:stretch>
            <a:fillRect/>
          </a:stretch>
        </p:blipFill>
        <p:spPr bwMode="auto">
          <a:xfrm>
            <a:off x="7400925" y="6353174"/>
            <a:ext cx="1743075" cy="504826"/>
          </a:xfrm>
          <a:prstGeom prst="rect">
            <a:avLst/>
          </a:prstGeom>
          <a:solidFill>
            <a:srgbClr val="C00000"/>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382000" cy="5486400"/>
          </a:xfrm>
        </p:spPr>
        <p:txBody>
          <a:bodyPr>
            <a:normAutofit fontScale="77500" lnSpcReduction="20000"/>
          </a:bodyPr>
          <a:lstStyle/>
          <a:p>
            <a:r>
              <a:rPr lang="en-US" b="1" dirty="0" smtClean="0"/>
              <a:t>http://www.qualtrics.com/university/researchsuite/research-resources/survey-basics/survey-building-overview/</a:t>
            </a:r>
          </a:p>
          <a:p>
            <a:endParaRPr lang="en-US" b="1" dirty="0" smtClean="0"/>
          </a:p>
          <a:p>
            <a:r>
              <a:rPr lang="en-US" b="1" dirty="0" smtClean="0"/>
              <a:t>http://www.lse.ac.uk/media@lse/research/eukidsonline/bestpracticeguide/faq16.aspx</a:t>
            </a:r>
          </a:p>
          <a:p>
            <a:endParaRPr lang="en-US" b="1" dirty="0" smtClean="0"/>
          </a:p>
          <a:p>
            <a:r>
              <a:rPr lang="en-US" b="1" dirty="0" smtClean="0"/>
              <a:t>http://www.socialresearchmethods.net/kb/survwrit.php</a:t>
            </a:r>
          </a:p>
          <a:p>
            <a:endParaRPr lang="en-US" b="1" dirty="0" smtClean="0"/>
          </a:p>
          <a:p>
            <a:r>
              <a:rPr lang="en-US" b="1" dirty="0" smtClean="0"/>
              <a:t>http://www.surveygizmo.com/survey-blog/designing-surveys/</a:t>
            </a:r>
          </a:p>
          <a:p>
            <a:endParaRPr lang="en-US" b="1" dirty="0" smtClean="0"/>
          </a:p>
          <a:p>
            <a:r>
              <a:rPr lang="en-US" b="1" dirty="0" smtClean="0"/>
              <a:t>http://www.qualtrics.com/blog/writing-survey-questions/</a:t>
            </a:r>
          </a:p>
          <a:p>
            <a:endParaRPr lang="en-US" b="1" dirty="0" smtClean="0"/>
          </a:p>
          <a:p>
            <a:r>
              <a:rPr lang="en-US" b="1" dirty="0" smtClean="0"/>
              <a:t>http://www.sciencebuddies.org/science-fair-projects/project_ideas/Soc_survey.shtml</a:t>
            </a:r>
          </a:p>
          <a:p>
            <a:pPr>
              <a:buNone/>
            </a:pPr>
            <a:endParaRPr lang="en-US" b="1" dirty="0" smtClean="0"/>
          </a:p>
        </p:txBody>
      </p:sp>
      <p:sp>
        <p:nvSpPr>
          <p:cNvPr id="4" name="Title 1"/>
          <p:cNvSpPr>
            <a:spLocks noGrp="1"/>
          </p:cNvSpPr>
          <p:nvPr>
            <p:ph type="title"/>
          </p:nvPr>
        </p:nvSpPr>
        <p:spPr>
          <a:xfrm>
            <a:off x="0" y="0"/>
            <a:ext cx="9144000" cy="1143000"/>
          </a:xfrm>
        </p:spPr>
        <p:txBody>
          <a:bodyPr>
            <a:normAutofit/>
          </a:bodyPr>
          <a:lstStyle/>
          <a:p>
            <a:r>
              <a:rPr lang="en-US" sz="3600" b="1" dirty="0" smtClean="0">
                <a:solidFill>
                  <a:srgbClr val="FFFF00"/>
                </a:solidFill>
              </a:rPr>
              <a:t>Surveys – Helpful Websites</a:t>
            </a:r>
            <a:endParaRPr lang="en-US" sz="3600" b="1" dirty="0">
              <a:solidFill>
                <a:srgbClr val="FFFF00"/>
              </a:solidFill>
            </a:endParaRPr>
          </a:p>
        </p:txBody>
      </p:sp>
      <p:pic>
        <p:nvPicPr>
          <p:cNvPr id="5" name="Picture 2" descr="http://www.coloradotech.edu/%7E/media/CTU/Images/Logos/header_logo.ashx"/>
          <p:cNvPicPr>
            <a:picLocks noChangeAspect="1" noChangeArrowheads="1"/>
          </p:cNvPicPr>
          <p:nvPr/>
        </p:nvPicPr>
        <p:blipFill>
          <a:blip r:embed="rId2" cstate="print"/>
          <a:srcRect/>
          <a:stretch>
            <a:fillRect/>
          </a:stretch>
        </p:blipFill>
        <p:spPr bwMode="auto">
          <a:xfrm>
            <a:off x="7400925" y="6353174"/>
            <a:ext cx="1743075" cy="504826"/>
          </a:xfrm>
          <a:prstGeom prst="rect">
            <a:avLst/>
          </a:prstGeom>
          <a:solidFill>
            <a:srgbClr val="C00000"/>
          </a:solid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smtClean="0">
                <a:solidFill>
                  <a:srgbClr val="FFFF00"/>
                </a:solidFill>
              </a:rPr>
              <a:t>Unit 3 – DB</a:t>
            </a:r>
            <a:endParaRPr lang="en-US" sz="3600" b="1" dirty="0">
              <a:solidFill>
                <a:srgbClr val="FFFF00"/>
              </a:solidFill>
            </a:endParaRPr>
          </a:p>
        </p:txBody>
      </p:sp>
      <p:sp>
        <p:nvSpPr>
          <p:cNvPr id="3" name="Content Placeholder 2"/>
          <p:cNvSpPr>
            <a:spLocks noGrp="1"/>
          </p:cNvSpPr>
          <p:nvPr>
            <p:ph idx="1"/>
          </p:nvPr>
        </p:nvSpPr>
        <p:spPr>
          <a:xfrm>
            <a:off x="457200" y="1143000"/>
            <a:ext cx="8229600" cy="5562600"/>
          </a:xfrm>
        </p:spPr>
        <p:txBody>
          <a:bodyPr>
            <a:normAutofit fontScale="92500" lnSpcReduction="10000"/>
          </a:bodyPr>
          <a:lstStyle/>
          <a:p>
            <a:pPr>
              <a:buNone/>
            </a:pPr>
            <a:r>
              <a:rPr lang="en-US" b="1" dirty="0" smtClean="0"/>
              <a:t>Presume that you are considered an expert in the area of survey construction and administration.</a:t>
            </a:r>
          </a:p>
          <a:p>
            <a:pPr>
              <a:buNone/>
            </a:pPr>
            <a:r>
              <a:rPr lang="en-US" b="1" dirty="0" smtClean="0"/>
              <a:t>Focus your discussion on the following questions:</a:t>
            </a:r>
          </a:p>
          <a:p>
            <a:r>
              <a:rPr lang="en-US" b="1" dirty="0" smtClean="0"/>
              <a:t>What would you tell a young, aspiring professional about the construction process of a survey that would ensure a valid, reliable assessment instrument?</a:t>
            </a:r>
          </a:p>
          <a:p>
            <a:r>
              <a:rPr lang="en-US" b="1" dirty="0" smtClean="0"/>
              <a:t>What would you tell him or her about selecting a target group for the administration of the survey, as well as an administrative procedure to maximize the consistency of the survey? </a:t>
            </a:r>
          </a:p>
          <a:p>
            <a:pPr algn="ctr">
              <a:buNone/>
            </a:pPr>
            <a:r>
              <a:rPr lang="en-US" b="1" i="1" dirty="0" smtClean="0">
                <a:solidFill>
                  <a:srgbClr val="00FFFF"/>
                </a:solidFill>
              </a:rPr>
              <a:t>Any Questions?</a:t>
            </a:r>
          </a:p>
          <a:p>
            <a:pPr>
              <a:buNone/>
            </a:pPr>
            <a:endParaRPr lang="en-US" b="1" dirty="0"/>
          </a:p>
        </p:txBody>
      </p:sp>
      <p:pic>
        <p:nvPicPr>
          <p:cNvPr id="4" name="Picture 2" descr="http://www.coloradotech.edu/%7E/media/CTU/Images/Logos/header_logo.ashx"/>
          <p:cNvPicPr>
            <a:picLocks noChangeAspect="1" noChangeArrowheads="1"/>
          </p:cNvPicPr>
          <p:nvPr/>
        </p:nvPicPr>
        <p:blipFill>
          <a:blip r:embed="rId2" cstate="print"/>
          <a:srcRect/>
          <a:stretch>
            <a:fillRect/>
          </a:stretch>
        </p:blipFill>
        <p:spPr bwMode="auto">
          <a:xfrm>
            <a:off x="7400925" y="6353174"/>
            <a:ext cx="1743075" cy="504826"/>
          </a:xfrm>
          <a:prstGeom prst="rect">
            <a:avLst/>
          </a:prstGeom>
          <a:solidFill>
            <a:srgbClr val="C00000"/>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Presentation Overview</a:t>
            </a:r>
            <a:endParaRPr lang="en-US" b="1" dirty="0"/>
          </a:p>
        </p:txBody>
      </p:sp>
      <p:sp>
        <p:nvSpPr>
          <p:cNvPr id="3" name="Content Placeholder 2"/>
          <p:cNvSpPr>
            <a:spLocks noGrp="1"/>
          </p:cNvSpPr>
          <p:nvPr>
            <p:ph idx="1"/>
          </p:nvPr>
        </p:nvSpPr>
        <p:spPr>
          <a:xfrm>
            <a:off x="457200" y="1219200"/>
            <a:ext cx="8229600" cy="5257800"/>
          </a:xfrm>
        </p:spPr>
        <p:txBody>
          <a:bodyPr>
            <a:normAutofit/>
          </a:bodyPr>
          <a:lstStyle/>
          <a:p>
            <a:pPr>
              <a:buNone/>
            </a:pPr>
            <a:r>
              <a:rPr lang="en-US" b="1" dirty="0" smtClean="0">
                <a:solidFill>
                  <a:srgbClr val="FFFF00"/>
                </a:solidFill>
              </a:rPr>
              <a:t>Survey Development</a:t>
            </a:r>
            <a:endParaRPr lang="en-US" b="1" i="1" dirty="0" smtClean="0">
              <a:solidFill>
                <a:srgbClr val="00FFFF"/>
              </a:solidFill>
            </a:endParaRPr>
          </a:p>
          <a:p>
            <a:pPr>
              <a:buNone/>
            </a:pPr>
            <a:r>
              <a:rPr lang="en-US" b="1" i="1" dirty="0" smtClean="0">
                <a:solidFill>
                  <a:srgbClr val="00FFFF"/>
                </a:solidFill>
              </a:rPr>
              <a:t>Quick Recap</a:t>
            </a:r>
          </a:p>
          <a:p>
            <a:pPr>
              <a:buNone/>
            </a:pPr>
            <a:r>
              <a:rPr lang="en-US" b="1" dirty="0" smtClean="0">
                <a:solidFill>
                  <a:srgbClr val="FFFF00"/>
                </a:solidFill>
              </a:rPr>
              <a:t>Comparison of Parametric &amp; Nonparametric tests</a:t>
            </a:r>
          </a:p>
          <a:p>
            <a:pPr>
              <a:buNone/>
            </a:pPr>
            <a:r>
              <a:rPr lang="en-US" b="1" dirty="0" smtClean="0">
                <a:solidFill>
                  <a:srgbClr val="FFFF00"/>
                </a:solidFill>
              </a:rPr>
              <a:t>Parametric Tests</a:t>
            </a:r>
          </a:p>
          <a:p>
            <a:r>
              <a:rPr lang="en-US" sz="2800" b="1" dirty="0" smtClean="0"/>
              <a:t>T-Test</a:t>
            </a:r>
          </a:p>
          <a:p>
            <a:r>
              <a:rPr lang="en-US" sz="2800" b="1" dirty="0" smtClean="0"/>
              <a:t>Analysis of Variance (ANOVA)</a:t>
            </a:r>
          </a:p>
          <a:p>
            <a:r>
              <a:rPr lang="en-US" sz="2800" b="1" dirty="0" smtClean="0"/>
              <a:t>SPSS applications throughout</a:t>
            </a:r>
          </a:p>
          <a:p>
            <a:pPr>
              <a:buNone/>
            </a:pPr>
            <a:r>
              <a:rPr lang="en-US" b="1" dirty="0" smtClean="0">
                <a:solidFill>
                  <a:srgbClr val="FFFF00"/>
                </a:solidFill>
              </a:rPr>
              <a:t>Unit 3 Assignments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smtClean="0">
                <a:solidFill>
                  <a:srgbClr val="FFFF00"/>
                </a:solidFill>
              </a:rPr>
              <a:t>Unit 3 IP</a:t>
            </a:r>
            <a:endParaRPr lang="en-US" sz="3600" b="1" dirty="0">
              <a:solidFill>
                <a:srgbClr val="FFFF00"/>
              </a:solidFill>
            </a:endParaRPr>
          </a:p>
        </p:txBody>
      </p:sp>
      <p:sp>
        <p:nvSpPr>
          <p:cNvPr id="3" name="Content Placeholder 2"/>
          <p:cNvSpPr>
            <a:spLocks noGrp="1"/>
          </p:cNvSpPr>
          <p:nvPr>
            <p:ph idx="1"/>
          </p:nvPr>
        </p:nvSpPr>
        <p:spPr>
          <a:xfrm>
            <a:off x="457200" y="1143000"/>
            <a:ext cx="8382000" cy="5410200"/>
          </a:xfrm>
        </p:spPr>
        <p:txBody>
          <a:bodyPr>
            <a:normAutofit fontScale="85000" lnSpcReduction="10000"/>
          </a:bodyPr>
          <a:lstStyle/>
          <a:p>
            <a:pPr>
              <a:buNone/>
            </a:pPr>
            <a:r>
              <a:rPr lang="en-US" b="1" u="sng" dirty="0" smtClean="0"/>
              <a:t>Consider the following scenario:</a:t>
            </a:r>
          </a:p>
          <a:p>
            <a:pPr>
              <a:buNone/>
            </a:pPr>
            <a:r>
              <a:rPr lang="en-US" b="1" dirty="0" smtClean="0"/>
              <a:t>You have found a notice about a research study examining 2 styles of leadership. The researchers are trying to recruit subjects for a research project to determine which is more effective. They have put out a general description of the project on a management Web site, asking for volunteers as subjects. Focus your discussion on the following questions:</a:t>
            </a:r>
          </a:p>
          <a:p>
            <a:r>
              <a:rPr lang="en-US" b="1" dirty="0" smtClean="0"/>
              <a:t>What concerns do you have about this complete lack of detail of structure and procedure?</a:t>
            </a:r>
          </a:p>
          <a:p>
            <a:r>
              <a:rPr lang="en-US" b="1" dirty="0" smtClean="0"/>
              <a:t>What is lacking in the information given?</a:t>
            </a:r>
          </a:p>
          <a:p>
            <a:r>
              <a:rPr lang="en-US" b="1" dirty="0" smtClean="0"/>
              <a:t>What would be the best procedure if you could design an ideal method? </a:t>
            </a:r>
          </a:p>
          <a:p>
            <a:pPr>
              <a:buNone/>
            </a:pPr>
            <a:endParaRPr lang="en-US"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289175"/>
          </a:xfrm>
        </p:spPr>
        <p:txBody>
          <a:bodyPr>
            <a:normAutofit fontScale="90000"/>
          </a:bodyPr>
          <a:lstStyle/>
          <a:p>
            <a:r>
              <a:rPr lang="en-US" sz="4900" b="1" dirty="0" smtClean="0">
                <a:solidFill>
                  <a:srgbClr val="FFFF00"/>
                </a:solidFill>
                <a:latin typeface="Berlin Sans FB Demi" pitchFamily="34" charset="0"/>
                <a:cs typeface="Aharoni" pitchFamily="2" charset="-79"/>
              </a:rPr>
              <a:t>Quick Recap before Defining Parametric &amp; Nonparametric Tests</a:t>
            </a:r>
            <a:r>
              <a:rPr lang="en-US" sz="4000" b="1" dirty="0" smtClean="0">
                <a:latin typeface="Berlin Sans FB Demi" pitchFamily="34" charset="0"/>
                <a:cs typeface="Aharoni" pitchFamily="2" charset="-79"/>
              </a:rPr>
              <a:t/>
            </a:r>
            <a:br>
              <a:rPr lang="en-US" sz="4000" b="1" dirty="0" smtClean="0">
                <a:latin typeface="Berlin Sans FB Demi" pitchFamily="34" charset="0"/>
                <a:cs typeface="Aharoni" pitchFamily="2" charset="-79"/>
              </a:rPr>
            </a:br>
            <a:endParaRPr lang="en-US" sz="4000" b="1" dirty="0">
              <a:latin typeface="Berlin Sans FB Demi" pitchFamily="34" charset="0"/>
              <a:cs typeface="Aharoni" pitchFamily="2" charset="-79"/>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smtClean="0">
                <a:solidFill>
                  <a:srgbClr val="FFFF00"/>
                </a:solidFill>
              </a:rPr>
              <a:t>Use of Descriptive Statistics</a:t>
            </a:r>
            <a:endParaRPr lang="en-US" sz="3600" b="1" dirty="0">
              <a:solidFill>
                <a:srgbClr val="FFFF00"/>
              </a:solidFill>
            </a:endParaRPr>
          </a:p>
        </p:txBody>
      </p:sp>
      <p:sp>
        <p:nvSpPr>
          <p:cNvPr id="3" name="Content Placeholder 2"/>
          <p:cNvSpPr>
            <a:spLocks noGrp="1"/>
          </p:cNvSpPr>
          <p:nvPr>
            <p:ph idx="1"/>
          </p:nvPr>
        </p:nvSpPr>
        <p:spPr>
          <a:xfrm>
            <a:off x="457200" y="1524000"/>
            <a:ext cx="8229600" cy="4953000"/>
          </a:xfrm>
        </p:spPr>
        <p:txBody>
          <a:bodyPr>
            <a:normAutofit/>
          </a:bodyPr>
          <a:lstStyle/>
          <a:p>
            <a:pPr>
              <a:buNone/>
            </a:pPr>
            <a:r>
              <a:rPr lang="en-US" b="1" dirty="0" smtClean="0"/>
              <a:t>So far, we’ve evaluated data using descriptive statistics. </a:t>
            </a:r>
          </a:p>
          <a:p>
            <a:pPr>
              <a:buNone/>
            </a:pPr>
            <a:r>
              <a:rPr lang="en-US" b="1" u="sng" dirty="0" smtClean="0"/>
              <a:t>We’ve discussed &amp; utilized:</a:t>
            </a:r>
          </a:p>
          <a:p>
            <a:pPr lvl="1"/>
            <a:r>
              <a:rPr lang="en-US" b="1" dirty="0" smtClean="0"/>
              <a:t>Variables</a:t>
            </a:r>
          </a:p>
          <a:p>
            <a:pPr lvl="1"/>
            <a:r>
              <a:rPr lang="en-US" b="1" dirty="0" smtClean="0"/>
              <a:t>Populations and Samples</a:t>
            </a:r>
          </a:p>
          <a:p>
            <a:pPr lvl="1"/>
            <a:r>
              <a:rPr lang="en-US" b="1" dirty="0" smtClean="0"/>
              <a:t>Data distribution</a:t>
            </a:r>
          </a:p>
          <a:p>
            <a:pPr lvl="1"/>
            <a:r>
              <a:rPr lang="en-US" b="1" dirty="0" smtClean="0"/>
              <a:t>Central tendency measurements</a:t>
            </a:r>
          </a:p>
          <a:p>
            <a:pPr lvl="1"/>
            <a:r>
              <a:rPr lang="en-US" b="1" dirty="0" smtClean="0"/>
              <a:t>Graphing techniques</a:t>
            </a:r>
          </a:p>
          <a:p>
            <a:pPr lvl="1"/>
            <a:r>
              <a:rPr lang="en-US" b="1" dirty="0" smtClean="0"/>
              <a:t>Etc.</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smtClean="0">
                <a:solidFill>
                  <a:srgbClr val="FFFF00"/>
                </a:solidFill>
              </a:rPr>
              <a:t>Last Week:  Recall - Hypotheses</a:t>
            </a:r>
            <a:endParaRPr lang="en-US" sz="3600" b="1" dirty="0">
              <a:solidFill>
                <a:srgbClr val="FFFF00"/>
              </a:solidFill>
            </a:endParaRPr>
          </a:p>
        </p:txBody>
      </p:sp>
      <p:sp>
        <p:nvSpPr>
          <p:cNvPr id="3" name="Content Placeholder 2"/>
          <p:cNvSpPr>
            <a:spLocks noGrp="1"/>
          </p:cNvSpPr>
          <p:nvPr>
            <p:ph idx="1"/>
          </p:nvPr>
        </p:nvSpPr>
        <p:spPr>
          <a:xfrm>
            <a:off x="457200" y="1524000"/>
            <a:ext cx="8229600" cy="4953000"/>
          </a:xfrm>
        </p:spPr>
        <p:txBody>
          <a:bodyPr>
            <a:normAutofit fontScale="85000" lnSpcReduction="20000"/>
          </a:bodyPr>
          <a:lstStyle/>
          <a:p>
            <a:pPr>
              <a:buNone/>
            </a:pPr>
            <a:r>
              <a:rPr lang="en-US" b="1" dirty="0" smtClean="0"/>
              <a:t>In order for you to compare data sets, you will need to first make a prediction about what you anticipate you will find. </a:t>
            </a:r>
          </a:p>
          <a:p>
            <a:pPr algn="ctr">
              <a:buNone/>
            </a:pPr>
            <a:r>
              <a:rPr lang="en-US" b="1" dirty="0" smtClean="0">
                <a:solidFill>
                  <a:srgbClr val="FFFF00"/>
                </a:solidFill>
              </a:rPr>
              <a:t>You create a hypothesis.</a:t>
            </a:r>
          </a:p>
          <a:p>
            <a:pPr>
              <a:buNone/>
            </a:pPr>
            <a:endParaRPr lang="en-US" b="1" dirty="0" smtClean="0"/>
          </a:p>
          <a:p>
            <a:pPr>
              <a:buNone/>
            </a:pPr>
            <a:r>
              <a:rPr lang="en-US" b="1" dirty="0" smtClean="0"/>
              <a:t>Your hypothesis is based on what you think you will find. Ironically, this ends up being the </a:t>
            </a:r>
            <a:r>
              <a:rPr lang="en-US" b="1" dirty="0" smtClean="0">
                <a:solidFill>
                  <a:srgbClr val="FFFF00"/>
                </a:solidFill>
              </a:rPr>
              <a:t>alternative hypothesis</a:t>
            </a:r>
            <a:r>
              <a:rPr lang="en-US" b="1" dirty="0" smtClean="0"/>
              <a:t> (H1).</a:t>
            </a:r>
          </a:p>
          <a:p>
            <a:pPr>
              <a:buNone/>
            </a:pPr>
            <a:endParaRPr lang="en-US" b="1" dirty="0" smtClean="0"/>
          </a:p>
          <a:p>
            <a:pPr>
              <a:buNone/>
            </a:pPr>
            <a:r>
              <a:rPr lang="en-US" b="1" dirty="0" smtClean="0"/>
              <a:t>When you analyze the data by applying a statistical test, you are testing the </a:t>
            </a:r>
            <a:r>
              <a:rPr lang="en-US" b="1" dirty="0" smtClean="0">
                <a:solidFill>
                  <a:srgbClr val="FFFF00"/>
                </a:solidFill>
              </a:rPr>
              <a:t>null hypothesis </a:t>
            </a:r>
            <a:r>
              <a:rPr lang="en-US" b="1" dirty="0" smtClean="0"/>
              <a:t>(H0), which is essentially the opposite of the alternative hypothesis (i.e. H0 = there is no effect).</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sz="3600" b="1" dirty="0" smtClean="0">
                <a:solidFill>
                  <a:srgbClr val="FFFF00"/>
                </a:solidFill>
              </a:rPr>
              <a:t>Hypothesis Example</a:t>
            </a:r>
            <a:endParaRPr lang="en-US" sz="3600" b="1" dirty="0">
              <a:solidFill>
                <a:srgbClr val="FFFF00"/>
              </a:solidFill>
            </a:endParaRPr>
          </a:p>
        </p:txBody>
      </p:sp>
      <p:sp>
        <p:nvSpPr>
          <p:cNvPr id="3" name="Content Placeholder 2"/>
          <p:cNvSpPr>
            <a:spLocks noGrp="1"/>
          </p:cNvSpPr>
          <p:nvPr>
            <p:ph idx="1"/>
          </p:nvPr>
        </p:nvSpPr>
        <p:spPr>
          <a:xfrm>
            <a:off x="457200" y="1295400"/>
            <a:ext cx="8382000" cy="5257800"/>
          </a:xfrm>
        </p:spPr>
        <p:txBody>
          <a:bodyPr>
            <a:normAutofit fontScale="70000" lnSpcReduction="20000"/>
          </a:bodyPr>
          <a:lstStyle/>
          <a:p>
            <a:pPr>
              <a:buNone/>
            </a:pPr>
            <a:r>
              <a:rPr lang="en-US" b="1" u="sng" dirty="0" smtClean="0"/>
              <a:t>Scenario: </a:t>
            </a:r>
            <a:r>
              <a:rPr lang="en-US" b="1" dirty="0" smtClean="0"/>
              <a:t> You are testing 2 different management styles, hierarchal approach vs. team equality. You want to know which one is better. </a:t>
            </a:r>
          </a:p>
          <a:p>
            <a:pPr>
              <a:buNone/>
            </a:pPr>
            <a:r>
              <a:rPr lang="en-US" b="1" dirty="0" smtClean="0"/>
              <a:t>How do you measure better?</a:t>
            </a:r>
          </a:p>
          <a:p>
            <a:pPr>
              <a:buNone/>
            </a:pPr>
            <a:r>
              <a:rPr lang="en-US" b="1" dirty="0" smtClean="0"/>
              <a:t>Productivity is a measurement that you can use. Therefore, you want to know if productivity differs as a result of the management style used. </a:t>
            </a:r>
          </a:p>
          <a:p>
            <a:pPr>
              <a:buNone/>
            </a:pPr>
            <a:r>
              <a:rPr lang="en-US" b="1" i="1" dirty="0" smtClean="0">
                <a:solidFill>
                  <a:srgbClr val="00FFFF"/>
                </a:solidFill>
              </a:rPr>
              <a:t>What is your Null Hypothesis (H0)?</a:t>
            </a:r>
          </a:p>
          <a:p>
            <a:pPr>
              <a:buNone/>
            </a:pPr>
            <a:r>
              <a:rPr lang="en-US" b="1" dirty="0" smtClean="0">
                <a:solidFill>
                  <a:srgbClr val="FFFF00"/>
                </a:solidFill>
              </a:rPr>
              <a:t>H0:</a:t>
            </a:r>
            <a:r>
              <a:rPr lang="en-US" b="1" dirty="0" smtClean="0"/>
              <a:t> There is no difference in productivity as the result of management style of hierarchal approach or team equality. </a:t>
            </a:r>
          </a:p>
          <a:p>
            <a:pPr>
              <a:buNone/>
            </a:pPr>
            <a:endParaRPr lang="en-US" b="1" dirty="0" smtClean="0"/>
          </a:p>
          <a:p>
            <a:pPr>
              <a:buNone/>
            </a:pPr>
            <a:r>
              <a:rPr lang="en-US" b="1" dirty="0" smtClean="0"/>
              <a:t>You believe that the team equality approach results in superior productivity, in comparison to the hierarchal approach.</a:t>
            </a:r>
          </a:p>
          <a:p>
            <a:pPr>
              <a:buNone/>
            </a:pPr>
            <a:r>
              <a:rPr lang="en-US" b="1" i="1" dirty="0" smtClean="0">
                <a:solidFill>
                  <a:srgbClr val="00FFFF"/>
                </a:solidFill>
              </a:rPr>
              <a:t>What is your Alternative Hypothesis (H1)? </a:t>
            </a:r>
          </a:p>
          <a:p>
            <a:pPr>
              <a:buNone/>
            </a:pPr>
            <a:r>
              <a:rPr lang="en-US" b="1" dirty="0" smtClean="0">
                <a:solidFill>
                  <a:srgbClr val="FFFF00"/>
                </a:solidFill>
              </a:rPr>
              <a:t>H1:</a:t>
            </a:r>
            <a:r>
              <a:rPr lang="en-US" b="1" dirty="0" smtClean="0"/>
              <a:t> Productivity is increased when the team equality style of management is used instead of the hierarchal management style. </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smtClean="0">
                <a:solidFill>
                  <a:srgbClr val="FFFF00"/>
                </a:solidFill>
              </a:rPr>
              <a:t>Recall the p-value</a:t>
            </a:r>
            <a:endParaRPr lang="en-US" sz="3600" b="1" dirty="0">
              <a:solidFill>
                <a:srgbClr val="FFFF00"/>
              </a:solidFill>
            </a:endParaRPr>
          </a:p>
        </p:txBody>
      </p:sp>
      <p:sp>
        <p:nvSpPr>
          <p:cNvPr id="3" name="Content Placeholder 2"/>
          <p:cNvSpPr>
            <a:spLocks noGrp="1"/>
          </p:cNvSpPr>
          <p:nvPr>
            <p:ph idx="1"/>
          </p:nvPr>
        </p:nvSpPr>
        <p:spPr>
          <a:xfrm>
            <a:off x="457200" y="1066800"/>
            <a:ext cx="8229600" cy="5638800"/>
          </a:xfrm>
        </p:spPr>
        <p:txBody>
          <a:bodyPr>
            <a:normAutofit fontScale="92500" lnSpcReduction="10000"/>
          </a:bodyPr>
          <a:lstStyle/>
          <a:p>
            <a:pPr>
              <a:buNone/>
            </a:pPr>
            <a:r>
              <a:rPr lang="en-US" b="1" dirty="0" smtClean="0"/>
              <a:t>You will run a statistical test to compare data sets.</a:t>
            </a:r>
          </a:p>
          <a:p>
            <a:pPr>
              <a:buNone/>
            </a:pPr>
            <a:r>
              <a:rPr lang="en-US" b="1" dirty="0" smtClean="0"/>
              <a:t>Based on the resulting </a:t>
            </a:r>
            <a:r>
              <a:rPr lang="en-US" b="1" dirty="0" smtClean="0">
                <a:solidFill>
                  <a:srgbClr val="FFFF00"/>
                </a:solidFill>
              </a:rPr>
              <a:t>p-value</a:t>
            </a:r>
            <a:r>
              <a:rPr lang="en-US" b="1" dirty="0" smtClean="0"/>
              <a:t>, you will decide if you will </a:t>
            </a:r>
            <a:r>
              <a:rPr lang="en-US" b="1" dirty="0" smtClean="0">
                <a:solidFill>
                  <a:srgbClr val="FFFF00"/>
                </a:solidFill>
              </a:rPr>
              <a:t>reject H0 </a:t>
            </a:r>
            <a:r>
              <a:rPr lang="en-US" b="1" dirty="0" smtClean="0"/>
              <a:t>or</a:t>
            </a:r>
            <a:r>
              <a:rPr lang="en-US" b="1" dirty="0" smtClean="0">
                <a:solidFill>
                  <a:srgbClr val="FFFF00"/>
                </a:solidFill>
              </a:rPr>
              <a:t> not reject H0</a:t>
            </a:r>
            <a:r>
              <a:rPr lang="en-US" b="1" dirty="0" smtClean="0"/>
              <a:t>.</a:t>
            </a:r>
          </a:p>
          <a:p>
            <a:r>
              <a:rPr lang="en-US" b="1" dirty="0" smtClean="0"/>
              <a:t>What is the p-value? </a:t>
            </a:r>
          </a:p>
          <a:p>
            <a:pPr lvl="1">
              <a:buNone/>
            </a:pPr>
            <a:r>
              <a:rPr lang="en-US" b="1" dirty="0" smtClean="0"/>
              <a:t>Fisher’s p-value is a probability. It can also be thought of as a percentage. If you have a p-value that equals 0.04, there is a 4% chance that the null hypothesis model fits the data.</a:t>
            </a:r>
          </a:p>
          <a:p>
            <a:r>
              <a:rPr lang="en-US" b="1" dirty="0" smtClean="0"/>
              <a:t>What is a significant p-value? </a:t>
            </a:r>
          </a:p>
          <a:p>
            <a:pPr lvl="1">
              <a:buNone/>
            </a:pPr>
            <a:r>
              <a:rPr lang="en-US" b="1" dirty="0" smtClean="0">
                <a:solidFill>
                  <a:srgbClr val="FFFF00"/>
                </a:solidFill>
              </a:rPr>
              <a:t>(p&lt;0.05)</a:t>
            </a:r>
          </a:p>
          <a:p>
            <a:r>
              <a:rPr lang="en-US" b="1" dirty="0" smtClean="0"/>
              <a:t>If p&lt;0.05, we will reject H0</a:t>
            </a:r>
          </a:p>
          <a:p>
            <a:r>
              <a:rPr lang="en-US" b="1" dirty="0" smtClean="0"/>
              <a:t>If p = 0.05 or p &gt; 0.05, do not reject H0</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rgbClr val="FFFF00"/>
                </a:solidFill>
              </a:rPr>
              <a:t>Unit 3</a:t>
            </a:r>
            <a:endParaRPr lang="en-US" b="1" dirty="0">
              <a:solidFill>
                <a:srgbClr val="FFFF00"/>
              </a:solidFill>
            </a:endParaRPr>
          </a:p>
        </p:txBody>
      </p:sp>
      <p:sp>
        <p:nvSpPr>
          <p:cNvPr id="3" name="Content Placeholder 2"/>
          <p:cNvSpPr>
            <a:spLocks noGrp="1"/>
          </p:cNvSpPr>
          <p:nvPr>
            <p:ph idx="1"/>
          </p:nvPr>
        </p:nvSpPr>
        <p:spPr>
          <a:xfrm>
            <a:off x="457200" y="1219200"/>
            <a:ext cx="8229600" cy="5257800"/>
          </a:xfrm>
        </p:spPr>
        <p:txBody>
          <a:bodyPr>
            <a:normAutofit fontScale="85000" lnSpcReduction="20000"/>
          </a:bodyPr>
          <a:lstStyle/>
          <a:p>
            <a:pPr>
              <a:buNone/>
            </a:pPr>
            <a:r>
              <a:rPr lang="en-US" b="1" dirty="0" smtClean="0"/>
              <a:t>In Unit 3 of class we will begin applying inferential statistics to analyze data. </a:t>
            </a:r>
          </a:p>
          <a:p>
            <a:pPr>
              <a:buNone/>
            </a:pPr>
            <a:r>
              <a:rPr lang="en-US" b="1" dirty="0" smtClean="0"/>
              <a:t>What does this mean? </a:t>
            </a:r>
          </a:p>
          <a:p>
            <a:r>
              <a:rPr lang="en-US" b="1" dirty="0" smtClean="0">
                <a:solidFill>
                  <a:srgbClr val="00FFFF"/>
                </a:solidFill>
              </a:rPr>
              <a:t>We are going to compare data sets to determine if there are significant differences between the data sets. (Think p-value)</a:t>
            </a:r>
          </a:p>
          <a:p>
            <a:r>
              <a:rPr lang="en-US" b="1" dirty="0" smtClean="0">
                <a:solidFill>
                  <a:srgbClr val="00FFFF"/>
                </a:solidFill>
              </a:rPr>
              <a:t>We’ll look for relationships between data sets, such as correlation of data. (Think correlation coefficient, r)</a:t>
            </a:r>
          </a:p>
          <a:p>
            <a:pPr>
              <a:buNone/>
            </a:pPr>
            <a:r>
              <a:rPr lang="en-US" b="1" dirty="0" smtClean="0"/>
              <a:t>Our primary goal for Unit 3 is to understand which statistical test is appropriate for analyzing a given data set. </a:t>
            </a:r>
          </a:p>
          <a:p>
            <a:r>
              <a:rPr lang="en-US" b="1" dirty="0" smtClean="0">
                <a:solidFill>
                  <a:srgbClr val="00FFFF"/>
                </a:solidFill>
              </a:rPr>
              <a:t>We will also need to learn how to apply the tests &amp; how to evaluate the results that we find.</a:t>
            </a:r>
          </a:p>
          <a:p>
            <a:pPr marL="514350" indent="-514350">
              <a:buNone/>
            </a:pPr>
            <a:endParaRPr lang="en-US"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smtClean="0">
                <a:solidFill>
                  <a:srgbClr val="FFFF00"/>
                </a:solidFill>
              </a:rPr>
              <a:t>Wording Tips - Significance</a:t>
            </a:r>
            <a:endParaRPr lang="en-US" sz="3600" b="1" dirty="0">
              <a:solidFill>
                <a:srgbClr val="FFFF00"/>
              </a:solidFill>
            </a:endParaRPr>
          </a:p>
        </p:txBody>
      </p:sp>
      <p:sp>
        <p:nvSpPr>
          <p:cNvPr id="3" name="Content Placeholder 2"/>
          <p:cNvSpPr>
            <a:spLocks noGrp="1"/>
          </p:cNvSpPr>
          <p:nvPr>
            <p:ph idx="1"/>
          </p:nvPr>
        </p:nvSpPr>
        <p:spPr>
          <a:xfrm>
            <a:off x="457200" y="1143000"/>
            <a:ext cx="8229600" cy="5257800"/>
          </a:xfrm>
        </p:spPr>
        <p:txBody>
          <a:bodyPr>
            <a:normAutofit fontScale="85000" lnSpcReduction="10000"/>
          </a:bodyPr>
          <a:lstStyle/>
          <a:p>
            <a:pPr>
              <a:buNone/>
            </a:pPr>
            <a:r>
              <a:rPr lang="en-US" b="1" dirty="0" smtClean="0">
                <a:solidFill>
                  <a:srgbClr val="00FFFF"/>
                </a:solidFill>
              </a:rPr>
              <a:t>You may hear me say that something is statistically significant to stress the point in this class. When you present data in a research paper or at a conference, you should not say that something is “statistically significant”. When you say significant, this implies the word statistically.</a:t>
            </a:r>
          </a:p>
          <a:p>
            <a:pPr>
              <a:buNone/>
            </a:pPr>
            <a:r>
              <a:rPr lang="en-US" b="1" dirty="0" smtClean="0"/>
              <a:t>Likewise, you should not say something is significant in a quantitative report or presentation unless it is statistically significant. Try other adjectives, such as:</a:t>
            </a:r>
          </a:p>
          <a:p>
            <a:pPr lvl="1"/>
            <a:r>
              <a:rPr lang="en-US" b="1" dirty="0" smtClean="0"/>
              <a:t>Important</a:t>
            </a:r>
          </a:p>
          <a:p>
            <a:pPr lvl="1"/>
            <a:r>
              <a:rPr lang="en-US" b="1" dirty="0" smtClean="0"/>
              <a:t>Noteworthy</a:t>
            </a:r>
          </a:p>
          <a:p>
            <a:pPr lvl="1"/>
            <a:r>
              <a:rPr lang="en-US" b="1" dirty="0" smtClean="0"/>
              <a:t>Considerable</a:t>
            </a:r>
          </a:p>
          <a:p>
            <a:pPr lvl="1"/>
            <a:r>
              <a:rPr lang="en-US" b="1" dirty="0" smtClean="0"/>
              <a:t>Substantial</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a:bodyPr>
          <a:lstStyle/>
          <a:p>
            <a:r>
              <a:rPr lang="en-US" sz="3600" b="1" dirty="0" smtClean="0">
                <a:solidFill>
                  <a:srgbClr val="FFFF00"/>
                </a:solidFill>
              </a:rPr>
              <a:t>Wording Tips – No Direct Quotes, No 1</a:t>
            </a:r>
            <a:r>
              <a:rPr lang="en-US" sz="3600" b="1" baseline="30000" dirty="0" smtClean="0">
                <a:solidFill>
                  <a:srgbClr val="FFFF00"/>
                </a:solidFill>
              </a:rPr>
              <a:t>st</a:t>
            </a:r>
            <a:r>
              <a:rPr lang="en-US" sz="3600" b="1" dirty="0" smtClean="0">
                <a:solidFill>
                  <a:srgbClr val="FFFF00"/>
                </a:solidFill>
              </a:rPr>
              <a:t> or 3</a:t>
            </a:r>
            <a:r>
              <a:rPr lang="en-US" sz="3600" b="1" baseline="30000" dirty="0" smtClean="0">
                <a:solidFill>
                  <a:srgbClr val="FFFF00"/>
                </a:solidFill>
              </a:rPr>
              <a:t>rd</a:t>
            </a:r>
            <a:r>
              <a:rPr lang="en-US" sz="3600" b="1" dirty="0" smtClean="0">
                <a:solidFill>
                  <a:srgbClr val="FFFF00"/>
                </a:solidFill>
              </a:rPr>
              <a:t> Person</a:t>
            </a:r>
            <a:endParaRPr lang="en-US" sz="3600" b="1" dirty="0">
              <a:solidFill>
                <a:srgbClr val="FFFF00"/>
              </a:solidFill>
            </a:endParaRPr>
          </a:p>
        </p:txBody>
      </p:sp>
      <p:sp>
        <p:nvSpPr>
          <p:cNvPr id="3" name="Content Placeholder 2"/>
          <p:cNvSpPr>
            <a:spLocks noGrp="1"/>
          </p:cNvSpPr>
          <p:nvPr>
            <p:ph idx="1"/>
          </p:nvPr>
        </p:nvSpPr>
        <p:spPr>
          <a:xfrm>
            <a:off x="381000" y="1371600"/>
            <a:ext cx="8382000" cy="5486400"/>
          </a:xfrm>
        </p:spPr>
        <p:txBody>
          <a:bodyPr>
            <a:normAutofit fontScale="77500" lnSpcReduction="20000"/>
          </a:bodyPr>
          <a:lstStyle/>
          <a:p>
            <a:pPr>
              <a:buNone/>
            </a:pPr>
            <a:r>
              <a:rPr lang="en-US" b="1" dirty="0" smtClean="0">
                <a:solidFill>
                  <a:srgbClr val="FFFF00"/>
                </a:solidFill>
              </a:rPr>
              <a:t>Do NOT use direct quotes</a:t>
            </a:r>
            <a:r>
              <a:rPr lang="en-US" b="1" dirty="0" smtClean="0"/>
              <a:t> in a scientific or quantitative report. This is not accepted in quantitative report writing. This is not specific to my personal preference. Always paraphrase instead.</a:t>
            </a:r>
          </a:p>
          <a:p>
            <a:pPr>
              <a:buNone/>
            </a:pPr>
            <a:endParaRPr lang="en-US" b="1" dirty="0" smtClean="0"/>
          </a:p>
          <a:p>
            <a:pPr>
              <a:buNone/>
            </a:pPr>
            <a:r>
              <a:rPr lang="en-US" b="1" dirty="0" smtClean="0">
                <a:solidFill>
                  <a:srgbClr val="FFFF00"/>
                </a:solidFill>
              </a:rPr>
              <a:t>Do NOT use first or third person</a:t>
            </a:r>
            <a:r>
              <a:rPr lang="en-US" b="1" dirty="0" smtClean="0"/>
              <a:t>. For example, do not say “I”, “we”, “the researcher”, etc. This is also not acceptable in quantitative report writing. (This also has nothing to do with my personal preference.)</a:t>
            </a:r>
          </a:p>
          <a:p>
            <a:pPr lvl="1"/>
            <a:r>
              <a:rPr lang="en-US" b="1" dirty="0" smtClean="0"/>
              <a:t>Incorrect:  I conducted the research using …</a:t>
            </a:r>
          </a:p>
          <a:p>
            <a:pPr lvl="1"/>
            <a:r>
              <a:rPr lang="en-US" b="1" dirty="0" smtClean="0"/>
              <a:t>Incorrect (if talking about yourself):  The researcher conducted the research using …</a:t>
            </a:r>
          </a:p>
          <a:p>
            <a:pPr lvl="1"/>
            <a:r>
              <a:rPr lang="en-US" b="1" dirty="0" smtClean="0"/>
              <a:t>Correct:  The research was conducted using …</a:t>
            </a:r>
          </a:p>
          <a:p>
            <a:pPr lvl="1">
              <a:buNone/>
            </a:pPr>
            <a:r>
              <a:rPr lang="en-US" b="1" i="1" dirty="0" smtClean="0">
                <a:solidFill>
                  <a:srgbClr val="00FFFF"/>
                </a:solidFill>
              </a:rPr>
              <a:t>*You can use first person in the discussion boards, since this is less formal. </a:t>
            </a:r>
          </a:p>
          <a:p>
            <a:pPr lvl="1">
              <a:buNone/>
            </a:pPr>
            <a:r>
              <a:rPr lang="en-US" b="1" i="1" dirty="0" smtClean="0">
                <a:solidFill>
                  <a:srgbClr val="00FFFF"/>
                </a:solidFill>
              </a:rPr>
              <a:t>*Answers to IP questions should be specific to your data output.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908175"/>
          </a:xfrm>
        </p:spPr>
        <p:txBody>
          <a:bodyPr>
            <a:normAutofit/>
          </a:bodyPr>
          <a:lstStyle/>
          <a:p>
            <a:r>
              <a:rPr lang="en-US" b="1" dirty="0" smtClean="0">
                <a:solidFill>
                  <a:srgbClr val="FFFF00"/>
                </a:solidFill>
                <a:latin typeface="Berlin Sans FB Demi" pitchFamily="34" charset="0"/>
                <a:cs typeface="Aharoni" pitchFamily="2" charset="-79"/>
              </a:rPr>
              <a:t>Parametric &amp; Nonparametric Tests</a:t>
            </a:r>
            <a:endParaRPr lang="en-US" b="1" dirty="0">
              <a:solidFill>
                <a:srgbClr val="FFFF00"/>
              </a:solidFill>
              <a:latin typeface="Berlin Sans FB Demi" pitchFamily="34" charset="0"/>
              <a:cs typeface="Aharoni" pitchFamily="2" charset="-79"/>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solidFill>
                  <a:srgbClr val="FFFF00"/>
                </a:solidFill>
              </a:rPr>
              <a:t>Lecture 5 Learning Goals</a:t>
            </a:r>
            <a:endParaRPr lang="en-US" b="1" dirty="0">
              <a:solidFill>
                <a:srgbClr val="FFFF00"/>
              </a:solidFill>
            </a:endParaRPr>
          </a:p>
        </p:txBody>
      </p:sp>
      <p:sp>
        <p:nvSpPr>
          <p:cNvPr id="3" name="Content Placeholder 2"/>
          <p:cNvSpPr>
            <a:spLocks noGrp="1"/>
          </p:cNvSpPr>
          <p:nvPr>
            <p:ph idx="1"/>
          </p:nvPr>
        </p:nvSpPr>
        <p:spPr>
          <a:xfrm>
            <a:off x="457200" y="1447800"/>
            <a:ext cx="8229600" cy="5029200"/>
          </a:xfrm>
        </p:spPr>
        <p:txBody>
          <a:bodyPr>
            <a:normAutofit lnSpcReduction="10000"/>
          </a:bodyPr>
          <a:lstStyle/>
          <a:p>
            <a:pPr marL="514350" indent="-514350">
              <a:buFont typeface="+mj-lt"/>
              <a:buAutoNum type="arabicPeriod"/>
            </a:pPr>
            <a:r>
              <a:rPr lang="en-US" b="1" dirty="0" smtClean="0"/>
              <a:t>Consider design and administration elements of surveys</a:t>
            </a:r>
          </a:p>
          <a:p>
            <a:pPr marL="514350" indent="-514350">
              <a:buFont typeface="+mj-lt"/>
              <a:buAutoNum type="arabicPeriod"/>
            </a:pPr>
            <a:r>
              <a:rPr lang="en-US" b="1" dirty="0" smtClean="0"/>
              <a:t>Understand the differences between parametric &amp; nonparametric tests.</a:t>
            </a:r>
          </a:p>
          <a:p>
            <a:pPr marL="514350" indent="-514350">
              <a:buFont typeface="+mj-lt"/>
              <a:buAutoNum type="arabicPeriod"/>
            </a:pPr>
            <a:r>
              <a:rPr lang="en-US" b="1" dirty="0" smtClean="0"/>
              <a:t>Understand and know when and how to apply a t-test</a:t>
            </a:r>
          </a:p>
          <a:p>
            <a:pPr marL="514350" indent="-514350">
              <a:buFont typeface="+mj-lt"/>
              <a:buAutoNum type="arabicPeriod"/>
            </a:pPr>
            <a:r>
              <a:rPr lang="en-US" b="1" dirty="0" smtClean="0"/>
              <a:t>Understand and know when and how to apply ANOVA</a:t>
            </a:r>
          </a:p>
          <a:p>
            <a:pPr marL="514350" indent="-514350">
              <a:buFont typeface="+mj-lt"/>
              <a:buAutoNum type="arabicPeriod"/>
            </a:pPr>
            <a:r>
              <a:rPr lang="en-US" b="1" dirty="0" smtClean="0"/>
              <a:t>Use SPSS to process data &amp; interpret output for a t-test and ANOVA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smtClean="0">
                <a:solidFill>
                  <a:srgbClr val="FFFF00"/>
                </a:solidFill>
              </a:rPr>
              <a:t>Parametric &amp; Non-Parametric Tests</a:t>
            </a:r>
            <a:endParaRPr lang="en-US" sz="3600" b="1" dirty="0">
              <a:solidFill>
                <a:srgbClr val="FFFF00"/>
              </a:solidFill>
            </a:endParaRPr>
          </a:p>
        </p:txBody>
      </p:sp>
      <p:sp>
        <p:nvSpPr>
          <p:cNvPr id="3" name="Content Placeholder 2"/>
          <p:cNvSpPr>
            <a:spLocks noGrp="1"/>
          </p:cNvSpPr>
          <p:nvPr>
            <p:ph idx="1"/>
          </p:nvPr>
        </p:nvSpPr>
        <p:spPr>
          <a:xfrm>
            <a:off x="381000" y="1219200"/>
            <a:ext cx="8382000" cy="5334000"/>
          </a:xfrm>
        </p:spPr>
        <p:txBody>
          <a:bodyPr>
            <a:normAutofit fontScale="92500" lnSpcReduction="20000"/>
          </a:bodyPr>
          <a:lstStyle/>
          <a:p>
            <a:pPr>
              <a:buNone/>
            </a:pPr>
            <a:r>
              <a:rPr lang="en-US" b="1" dirty="0" smtClean="0"/>
              <a:t>These are tests that are used to compare data sets. These are inferential statistical tests. </a:t>
            </a:r>
          </a:p>
          <a:p>
            <a:pPr>
              <a:buNone/>
            </a:pPr>
            <a:endParaRPr lang="en-US" b="1" dirty="0" smtClean="0"/>
          </a:p>
          <a:p>
            <a:pPr>
              <a:buNone/>
            </a:pPr>
            <a:r>
              <a:rPr lang="en-US" b="1" dirty="0" smtClean="0"/>
              <a:t>In general terms, the tests answer questions such as: </a:t>
            </a:r>
          </a:p>
          <a:p>
            <a:pPr>
              <a:buNone/>
            </a:pPr>
            <a:endParaRPr lang="en-US" b="1" dirty="0" smtClean="0"/>
          </a:p>
          <a:p>
            <a:pPr algn="ctr">
              <a:buNone/>
            </a:pPr>
            <a:r>
              <a:rPr lang="en-US" b="1" dirty="0" smtClean="0">
                <a:solidFill>
                  <a:srgbClr val="00FFFF"/>
                </a:solidFill>
              </a:rPr>
              <a:t>Does Group 1 mean = Group 2 mean?</a:t>
            </a:r>
          </a:p>
          <a:p>
            <a:pPr algn="ctr">
              <a:buNone/>
            </a:pPr>
            <a:endParaRPr lang="en-US" b="1" dirty="0" smtClean="0">
              <a:solidFill>
                <a:srgbClr val="00FFFF"/>
              </a:solidFill>
            </a:endParaRPr>
          </a:p>
          <a:p>
            <a:pPr algn="ctr">
              <a:buNone/>
            </a:pPr>
            <a:r>
              <a:rPr lang="en-US" b="1" dirty="0" smtClean="0">
                <a:solidFill>
                  <a:srgbClr val="00FFFF"/>
                </a:solidFill>
              </a:rPr>
              <a:t>Is Variable 1 dependent on Variable 2?</a:t>
            </a:r>
          </a:p>
          <a:p>
            <a:pPr algn="ctr">
              <a:buNone/>
            </a:pPr>
            <a:endParaRPr lang="en-US" b="1" dirty="0" smtClean="0">
              <a:solidFill>
                <a:srgbClr val="00FFFF"/>
              </a:solidFill>
            </a:endParaRPr>
          </a:p>
          <a:p>
            <a:pPr algn="ctr">
              <a:buNone/>
            </a:pPr>
            <a:r>
              <a:rPr lang="en-US" b="1" dirty="0" smtClean="0">
                <a:solidFill>
                  <a:srgbClr val="00FFFF"/>
                </a:solidFill>
              </a:rPr>
              <a:t>Is data in Group 1 correlated to data in Group 2?</a:t>
            </a:r>
          </a:p>
          <a:p>
            <a:pPr algn="ctr">
              <a:buNone/>
            </a:pPr>
            <a:endParaRPr lang="en-US" b="1" dirty="0" smtClean="0"/>
          </a:p>
          <a:p>
            <a:pPr algn="ctr">
              <a:buNone/>
            </a:pPr>
            <a:endParaRPr lang="en-US" b="1" dirty="0" smtClean="0"/>
          </a:p>
          <a:p>
            <a:endParaRPr lang="en-US" b="1" dirty="0" smtClean="0"/>
          </a:p>
          <a:p>
            <a:pPr>
              <a:buNone/>
            </a:pPr>
            <a:endParaRPr lang="en-US" b="1" dirty="0" smtClean="0"/>
          </a:p>
          <a:p>
            <a:pPr>
              <a:buNone/>
            </a:pPr>
            <a:endParaRPr lang="en-US"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smtClean="0">
                <a:solidFill>
                  <a:srgbClr val="FFFF00"/>
                </a:solidFill>
              </a:rPr>
              <a:t>Parametric &amp; Non-Parametric Tests</a:t>
            </a:r>
            <a:endParaRPr lang="en-US" sz="3600" b="1" dirty="0">
              <a:solidFill>
                <a:srgbClr val="FFFF00"/>
              </a:solidFill>
            </a:endParaRPr>
          </a:p>
        </p:txBody>
      </p:sp>
      <p:sp>
        <p:nvSpPr>
          <p:cNvPr id="3" name="Content Placeholder 2"/>
          <p:cNvSpPr>
            <a:spLocks noGrp="1"/>
          </p:cNvSpPr>
          <p:nvPr>
            <p:ph idx="1"/>
          </p:nvPr>
        </p:nvSpPr>
        <p:spPr>
          <a:xfrm>
            <a:off x="457200" y="1219200"/>
            <a:ext cx="8229600" cy="4906963"/>
          </a:xfrm>
        </p:spPr>
        <p:txBody>
          <a:bodyPr>
            <a:normAutofit lnSpcReduction="10000"/>
          </a:bodyPr>
          <a:lstStyle/>
          <a:p>
            <a:pPr>
              <a:buNone/>
            </a:pPr>
            <a:r>
              <a:rPr lang="en-US" b="1" dirty="0" smtClean="0">
                <a:solidFill>
                  <a:srgbClr val="00FFFF"/>
                </a:solidFill>
              </a:rPr>
              <a:t>What does the term “parametric test” imply?</a:t>
            </a:r>
          </a:p>
          <a:p>
            <a:pPr>
              <a:buNone/>
            </a:pPr>
            <a:r>
              <a:rPr lang="en-US" b="1" dirty="0" smtClean="0"/>
              <a:t>	The use of a parametric test implies that certain information is known regarding the sample data, and primarily the distribution of the sample data.</a:t>
            </a:r>
          </a:p>
          <a:p>
            <a:pPr>
              <a:buNone/>
            </a:pPr>
            <a:endParaRPr lang="en-US" b="1" dirty="0" smtClean="0"/>
          </a:p>
          <a:p>
            <a:pPr>
              <a:buNone/>
            </a:pPr>
            <a:r>
              <a:rPr lang="en-US" b="1" dirty="0" smtClean="0">
                <a:solidFill>
                  <a:srgbClr val="00FFFF"/>
                </a:solidFill>
              </a:rPr>
              <a:t>Examples Include:</a:t>
            </a:r>
          </a:p>
          <a:p>
            <a:r>
              <a:rPr lang="en-US" b="1" dirty="0" smtClean="0"/>
              <a:t>t-test</a:t>
            </a:r>
          </a:p>
          <a:p>
            <a:r>
              <a:rPr lang="en-US" b="1" dirty="0" smtClean="0"/>
              <a:t>ANOVA (also referred to as the F-test)</a:t>
            </a:r>
          </a:p>
          <a:p>
            <a:endParaRPr lang="en-US" b="1" dirty="0" smtClean="0"/>
          </a:p>
          <a:p>
            <a:pPr>
              <a:buNone/>
            </a:pPr>
            <a:endParaRPr lang="en-US" b="1" dirty="0" smtClean="0"/>
          </a:p>
          <a:p>
            <a:pPr>
              <a:buNone/>
            </a:pPr>
            <a:endParaRPr lang="en-US"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smtClean="0">
                <a:solidFill>
                  <a:srgbClr val="FFFF00"/>
                </a:solidFill>
              </a:rPr>
              <a:t>Parametric &amp; Non-Parametric Tests</a:t>
            </a:r>
            <a:endParaRPr lang="en-US" sz="3600" b="1" dirty="0">
              <a:solidFill>
                <a:srgbClr val="FFFF00"/>
              </a:solidFill>
            </a:endParaRPr>
          </a:p>
        </p:txBody>
      </p:sp>
      <p:sp>
        <p:nvSpPr>
          <p:cNvPr id="3" name="Content Placeholder 2"/>
          <p:cNvSpPr>
            <a:spLocks noGrp="1"/>
          </p:cNvSpPr>
          <p:nvPr>
            <p:ph idx="1"/>
          </p:nvPr>
        </p:nvSpPr>
        <p:spPr>
          <a:xfrm>
            <a:off x="457200" y="1219200"/>
            <a:ext cx="8229600" cy="5257800"/>
          </a:xfrm>
        </p:spPr>
        <p:txBody>
          <a:bodyPr>
            <a:normAutofit fontScale="92500" lnSpcReduction="10000"/>
          </a:bodyPr>
          <a:lstStyle/>
          <a:p>
            <a:pPr>
              <a:buNone/>
            </a:pPr>
            <a:r>
              <a:rPr lang="en-US" b="1" dirty="0" smtClean="0">
                <a:solidFill>
                  <a:srgbClr val="00FFFF"/>
                </a:solidFill>
              </a:rPr>
              <a:t>What does the term “nonparametric test” imply?</a:t>
            </a:r>
          </a:p>
          <a:p>
            <a:pPr>
              <a:buNone/>
            </a:pPr>
            <a:r>
              <a:rPr lang="en-US" dirty="0" smtClean="0"/>
              <a:t>	</a:t>
            </a:r>
            <a:r>
              <a:rPr lang="en-US" b="1" dirty="0" smtClean="0"/>
              <a:t>Nonparametric tests are designed for use when little to nothing is known about the parameters of the sample data. Essentially, nonparametric tests are “distribution free” tests. </a:t>
            </a:r>
          </a:p>
          <a:p>
            <a:pPr>
              <a:buNone/>
            </a:pPr>
            <a:endParaRPr lang="en-US" dirty="0" smtClean="0"/>
          </a:p>
          <a:p>
            <a:pPr>
              <a:buNone/>
            </a:pPr>
            <a:r>
              <a:rPr lang="en-US" b="1" dirty="0" smtClean="0">
                <a:solidFill>
                  <a:srgbClr val="00FFFF"/>
                </a:solidFill>
              </a:rPr>
              <a:t>Examples Include:</a:t>
            </a:r>
          </a:p>
          <a:p>
            <a:r>
              <a:rPr lang="en-US" b="1" dirty="0" smtClean="0"/>
              <a:t>Chi-Square Test</a:t>
            </a:r>
          </a:p>
          <a:p>
            <a:r>
              <a:rPr lang="en-US" b="1" dirty="0" smtClean="0"/>
              <a:t>Mann-Whitney U Test</a:t>
            </a:r>
          </a:p>
          <a:p>
            <a:r>
              <a:rPr lang="en-US" b="1" dirty="0" err="1" smtClean="0"/>
              <a:t>Wilcoxon</a:t>
            </a:r>
            <a:r>
              <a:rPr lang="en-US" b="1" dirty="0" smtClean="0"/>
              <a:t> Rank-Sum Test</a:t>
            </a:r>
          </a:p>
          <a:p>
            <a:r>
              <a:rPr lang="en-US" b="1" dirty="0" err="1" smtClean="0"/>
              <a:t>Kruskal</a:t>
            </a:r>
            <a:r>
              <a:rPr lang="en-US" b="1" dirty="0" smtClean="0"/>
              <a:t>-Wallis One-Way Analysis of Variance</a:t>
            </a:r>
            <a:endParaRPr lang="en-US" b="1" dirty="0"/>
          </a:p>
        </p:txBody>
      </p:sp>
      <p:sp>
        <p:nvSpPr>
          <p:cNvPr id="4" name="TextBox 3"/>
          <p:cNvSpPr txBox="1"/>
          <p:nvPr/>
        </p:nvSpPr>
        <p:spPr>
          <a:xfrm>
            <a:off x="5257800" y="4343400"/>
            <a:ext cx="2971800" cy="461665"/>
          </a:xfrm>
          <a:prstGeom prst="rect">
            <a:avLst/>
          </a:prstGeom>
          <a:noFill/>
        </p:spPr>
        <p:txBody>
          <a:bodyPr wrap="square" rtlCol="0">
            <a:spAutoFit/>
          </a:bodyPr>
          <a:lstStyle/>
          <a:p>
            <a:r>
              <a:rPr lang="en-US" sz="2400" b="1" i="1" dirty="0" smtClean="0">
                <a:solidFill>
                  <a:srgbClr val="FFFF00"/>
                </a:solidFill>
              </a:rPr>
              <a:t>Topics for next week</a:t>
            </a:r>
            <a:endParaRPr lang="en-US" sz="2400" b="1" i="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checkerboard(across)">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rmAutofit/>
          </a:bodyPr>
          <a:lstStyle/>
          <a:p>
            <a:r>
              <a:rPr lang="en-US" sz="3600" b="1" dirty="0" smtClean="0">
                <a:solidFill>
                  <a:srgbClr val="FFFF00"/>
                </a:solidFill>
              </a:rPr>
              <a:t>Assumptions for</a:t>
            </a:r>
            <a:br>
              <a:rPr lang="en-US" sz="3600" b="1" dirty="0" smtClean="0">
                <a:solidFill>
                  <a:srgbClr val="FFFF00"/>
                </a:solidFill>
              </a:rPr>
            </a:br>
            <a:r>
              <a:rPr lang="en-US" sz="3600" b="1" dirty="0" smtClean="0">
                <a:solidFill>
                  <a:srgbClr val="FFFF00"/>
                </a:solidFill>
              </a:rPr>
              <a:t>Parametric vs. Non-Parametric Tests</a:t>
            </a:r>
            <a:endParaRPr lang="en-US" sz="3600" b="1" dirty="0">
              <a:solidFill>
                <a:srgbClr val="FFFF00"/>
              </a:solidFill>
            </a:endParaRPr>
          </a:p>
        </p:txBody>
      </p:sp>
      <p:graphicFrame>
        <p:nvGraphicFramePr>
          <p:cNvPr id="5" name="Content Placeholder 4"/>
          <p:cNvGraphicFramePr>
            <a:graphicFrameLocks noGrp="1"/>
          </p:cNvGraphicFramePr>
          <p:nvPr>
            <p:ph idx="1"/>
          </p:nvPr>
        </p:nvGraphicFramePr>
        <p:xfrm>
          <a:off x="457200" y="1828800"/>
          <a:ext cx="8229600" cy="289052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endParaRPr lang="en-US" dirty="0"/>
                    </a:p>
                  </a:txBody>
                  <a:tcPr/>
                </a:tc>
                <a:tc>
                  <a:txBody>
                    <a:bodyPr/>
                    <a:lstStyle/>
                    <a:p>
                      <a:pPr algn="ctr"/>
                      <a:r>
                        <a:rPr lang="en-US" sz="2000" dirty="0" smtClean="0"/>
                        <a:t>Parametric Test</a:t>
                      </a:r>
                      <a:endParaRPr lang="en-US" sz="2000" dirty="0"/>
                    </a:p>
                  </a:txBody>
                  <a:tcPr/>
                </a:tc>
                <a:tc>
                  <a:txBody>
                    <a:bodyPr/>
                    <a:lstStyle/>
                    <a:p>
                      <a:pPr algn="ctr"/>
                      <a:r>
                        <a:rPr lang="en-US" sz="2000" dirty="0" smtClean="0"/>
                        <a:t>Nonparametric Test</a:t>
                      </a:r>
                      <a:endParaRPr lang="en-US" sz="2000" dirty="0"/>
                    </a:p>
                  </a:txBody>
                  <a:tcPr/>
                </a:tc>
              </a:tr>
              <a:tr h="370840">
                <a:tc>
                  <a:txBody>
                    <a:bodyPr/>
                    <a:lstStyle/>
                    <a:p>
                      <a:r>
                        <a:rPr lang="en-US" b="1" dirty="0" smtClean="0">
                          <a:solidFill>
                            <a:srgbClr val="0070C0"/>
                          </a:solidFill>
                        </a:rPr>
                        <a:t>Assumed Distribution</a:t>
                      </a:r>
                      <a:endParaRPr lang="en-US" b="1" dirty="0">
                        <a:solidFill>
                          <a:srgbClr val="0070C0"/>
                        </a:solidFill>
                      </a:endParaRPr>
                    </a:p>
                  </a:txBody>
                  <a:tcPr/>
                </a:tc>
                <a:tc>
                  <a:txBody>
                    <a:bodyPr/>
                    <a:lstStyle/>
                    <a:p>
                      <a:pPr algn="ctr"/>
                      <a:r>
                        <a:rPr lang="en-US" b="1" dirty="0" smtClean="0"/>
                        <a:t>Normal</a:t>
                      </a:r>
                      <a:endParaRPr lang="en-US" b="1" dirty="0"/>
                    </a:p>
                  </a:txBody>
                  <a:tcPr/>
                </a:tc>
                <a:tc>
                  <a:txBody>
                    <a:bodyPr/>
                    <a:lstStyle/>
                    <a:p>
                      <a:pPr algn="ctr"/>
                      <a:r>
                        <a:rPr lang="en-US" b="1" dirty="0" smtClean="0"/>
                        <a:t>Any</a:t>
                      </a:r>
                      <a:endParaRPr lang="en-US" b="1" dirty="0"/>
                    </a:p>
                  </a:txBody>
                  <a:tcPr/>
                </a:tc>
              </a:tr>
              <a:tr h="370840">
                <a:tc>
                  <a:txBody>
                    <a:bodyPr/>
                    <a:lstStyle/>
                    <a:p>
                      <a:r>
                        <a:rPr lang="en-US" b="1" dirty="0" smtClean="0">
                          <a:solidFill>
                            <a:srgbClr val="0070C0"/>
                          </a:solidFill>
                        </a:rPr>
                        <a:t>Assumed Variance</a:t>
                      </a:r>
                      <a:endParaRPr lang="en-US" b="1" dirty="0">
                        <a:solidFill>
                          <a:srgbClr val="0070C0"/>
                        </a:solidFill>
                      </a:endParaRPr>
                    </a:p>
                  </a:txBody>
                  <a:tcPr/>
                </a:tc>
                <a:tc>
                  <a:txBody>
                    <a:bodyPr/>
                    <a:lstStyle/>
                    <a:p>
                      <a:pPr algn="ctr"/>
                      <a:r>
                        <a:rPr lang="en-US" b="1" dirty="0" smtClean="0"/>
                        <a:t>Homogenous</a:t>
                      </a:r>
                      <a:endParaRPr lang="en-US" b="1" dirty="0"/>
                    </a:p>
                  </a:txBody>
                  <a:tcPr/>
                </a:tc>
                <a:tc>
                  <a:txBody>
                    <a:bodyPr/>
                    <a:lstStyle/>
                    <a:p>
                      <a:pPr algn="ctr"/>
                      <a:r>
                        <a:rPr lang="en-US" b="1" dirty="0" smtClean="0"/>
                        <a:t>Any</a:t>
                      </a:r>
                      <a:endParaRPr lang="en-US" b="1" dirty="0"/>
                    </a:p>
                  </a:txBody>
                  <a:tcPr/>
                </a:tc>
              </a:tr>
              <a:tr h="370840">
                <a:tc>
                  <a:txBody>
                    <a:bodyPr/>
                    <a:lstStyle/>
                    <a:p>
                      <a:r>
                        <a:rPr lang="en-US" b="1" dirty="0" smtClean="0">
                          <a:solidFill>
                            <a:srgbClr val="0070C0"/>
                          </a:solidFill>
                        </a:rPr>
                        <a:t>Data</a:t>
                      </a:r>
                      <a:r>
                        <a:rPr lang="en-US" b="1" baseline="0" dirty="0" smtClean="0">
                          <a:solidFill>
                            <a:srgbClr val="0070C0"/>
                          </a:solidFill>
                        </a:rPr>
                        <a:t> Type</a:t>
                      </a:r>
                      <a:endParaRPr lang="en-US" b="1" dirty="0">
                        <a:solidFill>
                          <a:srgbClr val="0070C0"/>
                        </a:solidFill>
                      </a:endParaRPr>
                    </a:p>
                  </a:txBody>
                  <a:tcPr/>
                </a:tc>
                <a:tc>
                  <a:txBody>
                    <a:bodyPr/>
                    <a:lstStyle/>
                    <a:p>
                      <a:pPr algn="ctr"/>
                      <a:r>
                        <a:rPr lang="en-US" b="1" dirty="0" smtClean="0"/>
                        <a:t>Ratio,</a:t>
                      </a:r>
                      <a:r>
                        <a:rPr lang="en-US" b="1" baseline="0" dirty="0" smtClean="0"/>
                        <a:t> Interval</a:t>
                      </a:r>
                      <a:endParaRPr lang="en-US" b="1" dirty="0"/>
                    </a:p>
                  </a:txBody>
                  <a:tcPr/>
                </a:tc>
                <a:tc>
                  <a:txBody>
                    <a:bodyPr/>
                    <a:lstStyle/>
                    <a:p>
                      <a:pPr algn="ctr"/>
                      <a:r>
                        <a:rPr lang="en-US" b="1" dirty="0" smtClean="0"/>
                        <a:t>Nominal, Ordinal</a:t>
                      </a:r>
                      <a:endParaRPr lang="en-US" b="1" dirty="0"/>
                    </a:p>
                  </a:txBody>
                  <a:tcPr/>
                </a:tc>
              </a:tr>
              <a:tr h="370840">
                <a:tc>
                  <a:txBody>
                    <a:bodyPr/>
                    <a:lstStyle/>
                    <a:p>
                      <a:r>
                        <a:rPr lang="en-US" b="1" dirty="0" smtClean="0">
                          <a:solidFill>
                            <a:srgbClr val="0070C0"/>
                          </a:solidFill>
                        </a:rPr>
                        <a:t>Data Set Relationships</a:t>
                      </a:r>
                      <a:endParaRPr lang="en-US" b="1" dirty="0">
                        <a:solidFill>
                          <a:srgbClr val="0070C0"/>
                        </a:solidFill>
                      </a:endParaRPr>
                    </a:p>
                  </a:txBody>
                  <a:tcPr/>
                </a:tc>
                <a:tc>
                  <a:txBody>
                    <a:bodyPr/>
                    <a:lstStyle/>
                    <a:p>
                      <a:pPr algn="ctr"/>
                      <a:r>
                        <a:rPr lang="en-US" b="1" dirty="0" smtClean="0"/>
                        <a:t>Independent</a:t>
                      </a:r>
                      <a:endParaRPr lang="en-US" b="1" dirty="0"/>
                    </a:p>
                  </a:txBody>
                  <a:tcPr/>
                </a:tc>
                <a:tc>
                  <a:txBody>
                    <a:bodyPr/>
                    <a:lstStyle/>
                    <a:p>
                      <a:pPr algn="ctr"/>
                      <a:r>
                        <a:rPr lang="en-US" b="1" dirty="0" smtClean="0"/>
                        <a:t>Any</a:t>
                      </a:r>
                      <a:endParaRPr lang="en-US" b="1" dirty="0"/>
                    </a:p>
                  </a:txBody>
                  <a:tcPr/>
                </a:tc>
              </a:tr>
              <a:tr h="370840">
                <a:tc>
                  <a:txBody>
                    <a:bodyPr/>
                    <a:lstStyle/>
                    <a:p>
                      <a:r>
                        <a:rPr lang="en-US" b="1" dirty="0" smtClean="0">
                          <a:solidFill>
                            <a:srgbClr val="0070C0"/>
                          </a:solidFill>
                        </a:rPr>
                        <a:t>Usual Central Measure</a:t>
                      </a:r>
                      <a:endParaRPr lang="en-US" b="1" dirty="0">
                        <a:solidFill>
                          <a:srgbClr val="0070C0"/>
                        </a:solidFill>
                      </a:endParaRPr>
                    </a:p>
                  </a:txBody>
                  <a:tcPr/>
                </a:tc>
                <a:tc>
                  <a:txBody>
                    <a:bodyPr/>
                    <a:lstStyle/>
                    <a:p>
                      <a:pPr algn="ctr"/>
                      <a:r>
                        <a:rPr lang="en-US" b="1" dirty="0" smtClean="0"/>
                        <a:t>Mean</a:t>
                      </a:r>
                      <a:endParaRPr lang="en-US" b="1" dirty="0"/>
                    </a:p>
                  </a:txBody>
                  <a:tcPr/>
                </a:tc>
                <a:tc>
                  <a:txBody>
                    <a:bodyPr/>
                    <a:lstStyle/>
                    <a:p>
                      <a:pPr algn="ctr"/>
                      <a:r>
                        <a:rPr lang="en-US" b="1" dirty="0" smtClean="0"/>
                        <a:t>Median</a:t>
                      </a:r>
                      <a:endParaRPr lang="en-US" b="1" dirty="0"/>
                    </a:p>
                  </a:txBody>
                  <a:tcPr/>
                </a:tc>
              </a:tr>
              <a:tr h="370840">
                <a:tc>
                  <a:txBody>
                    <a:bodyPr/>
                    <a:lstStyle/>
                    <a:p>
                      <a:r>
                        <a:rPr lang="en-US" b="1" dirty="0" smtClean="0">
                          <a:solidFill>
                            <a:srgbClr val="0070C0"/>
                          </a:solidFill>
                        </a:rPr>
                        <a:t>Benefits</a:t>
                      </a:r>
                      <a:endParaRPr lang="en-US" b="1" dirty="0">
                        <a:solidFill>
                          <a:srgbClr val="0070C0"/>
                        </a:solidFill>
                      </a:endParaRPr>
                    </a:p>
                  </a:txBody>
                  <a:tcPr/>
                </a:tc>
                <a:tc>
                  <a:txBody>
                    <a:bodyPr/>
                    <a:lstStyle/>
                    <a:p>
                      <a:pPr algn="ctr"/>
                      <a:r>
                        <a:rPr lang="en-US" b="1" dirty="0" smtClean="0"/>
                        <a:t>Amenable</a:t>
                      </a:r>
                      <a:r>
                        <a:rPr lang="en-US" b="1" baseline="0" dirty="0" smtClean="0"/>
                        <a:t> to more conclusions</a:t>
                      </a:r>
                      <a:endParaRPr lang="en-US" b="1" dirty="0"/>
                    </a:p>
                  </a:txBody>
                  <a:tcPr/>
                </a:tc>
                <a:tc>
                  <a:txBody>
                    <a:bodyPr/>
                    <a:lstStyle/>
                    <a:p>
                      <a:pPr algn="ctr"/>
                      <a:r>
                        <a:rPr lang="en-US" b="1" dirty="0" smtClean="0"/>
                        <a:t>Results</a:t>
                      </a:r>
                      <a:r>
                        <a:rPr lang="en-US" b="1" baseline="0" dirty="0" smtClean="0"/>
                        <a:t> are less affected by outliers</a:t>
                      </a:r>
                      <a:endParaRPr lang="en-US" b="1" dirty="0"/>
                    </a:p>
                  </a:txBody>
                  <a:tcPr/>
                </a:tc>
              </a:tr>
            </a:tbl>
          </a:graphicData>
        </a:graphic>
      </p:graphicFrame>
      <p:sp>
        <p:nvSpPr>
          <p:cNvPr id="6" name="TextBox 5"/>
          <p:cNvSpPr txBox="1"/>
          <p:nvPr/>
        </p:nvSpPr>
        <p:spPr>
          <a:xfrm>
            <a:off x="1752600" y="6550223"/>
            <a:ext cx="7391400" cy="307777"/>
          </a:xfrm>
          <a:prstGeom prst="rect">
            <a:avLst/>
          </a:prstGeom>
          <a:noFill/>
        </p:spPr>
        <p:txBody>
          <a:bodyPr wrap="square" rtlCol="0">
            <a:spAutoFit/>
          </a:bodyPr>
          <a:lstStyle/>
          <a:p>
            <a:r>
              <a:rPr lang="en-US" sz="1400" b="1" dirty="0" smtClean="0"/>
              <a:t>http://changingminds.org/explanations/research/analysis/parametric_non-parametric.htm</a:t>
            </a:r>
            <a:endParaRPr lang="en-US" sz="14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3051175"/>
          </a:xfrm>
        </p:spPr>
        <p:txBody>
          <a:bodyPr>
            <a:normAutofit/>
          </a:bodyPr>
          <a:lstStyle/>
          <a:p>
            <a:r>
              <a:rPr lang="en-US" b="1" dirty="0" smtClean="0">
                <a:latin typeface="Berlin Sans FB Demi" pitchFamily="34" charset="0"/>
                <a:cs typeface="Aharoni" pitchFamily="2" charset="-79"/>
              </a:rPr>
              <a:t>Let’s Look at a Type of  </a:t>
            </a:r>
            <a:r>
              <a:rPr lang="en-US" b="1" dirty="0" smtClean="0">
                <a:solidFill>
                  <a:srgbClr val="FFFF00"/>
                </a:solidFill>
                <a:latin typeface="Berlin Sans FB Demi" pitchFamily="34" charset="0"/>
                <a:cs typeface="Aharoni" pitchFamily="2" charset="-79"/>
              </a:rPr>
              <a:t>Parametric Test</a:t>
            </a:r>
            <a:br>
              <a:rPr lang="en-US" b="1" dirty="0" smtClean="0">
                <a:solidFill>
                  <a:srgbClr val="FFFF00"/>
                </a:solidFill>
                <a:latin typeface="Berlin Sans FB Demi" pitchFamily="34" charset="0"/>
                <a:cs typeface="Aharoni" pitchFamily="2" charset="-79"/>
              </a:rPr>
            </a:br>
            <a:r>
              <a:rPr lang="en-US" b="1" dirty="0" smtClean="0">
                <a:solidFill>
                  <a:srgbClr val="FFFF00"/>
                </a:solidFill>
                <a:latin typeface="Berlin Sans FB Demi" pitchFamily="34" charset="0"/>
                <a:cs typeface="Aharoni" pitchFamily="2" charset="-79"/>
              </a:rPr>
              <a:t/>
            </a:r>
            <a:br>
              <a:rPr lang="en-US" b="1" dirty="0" smtClean="0">
                <a:solidFill>
                  <a:srgbClr val="FFFF00"/>
                </a:solidFill>
                <a:latin typeface="Berlin Sans FB Demi" pitchFamily="34" charset="0"/>
                <a:cs typeface="Aharoni" pitchFamily="2" charset="-79"/>
              </a:rPr>
            </a:br>
            <a:r>
              <a:rPr lang="en-US" b="1" u="sng" dirty="0" smtClean="0">
                <a:solidFill>
                  <a:srgbClr val="00FFFF"/>
                </a:solidFill>
                <a:latin typeface="Berlin Sans FB Demi" pitchFamily="34" charset="0"/>
                <a:cs typeface="Aharoni" pitchFamily="2" charset="-79"/>
              </a:rPr>
              <a:t>T-Test</a:t>
            </a:r>
            <a:endParaRPr lang="en-US" b="1" u="sng" dirty="0">
              <a:solidFill>
                <a:srgbClr val="FFFF00"/>
              </a:solidFill>
              <a:latin typeface="Berlin Sans FB Demi" pitchFamily="34" charset="0"/>
              <a:cs typeface="Aharoni" pitchFamily="2" charset="-79"/>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746375"/>
          </a:xfrm>
        </p:spPr>
        <p:txBody>
          <a:bodyPr>
            <a:normAutofit fontScale="90000"/>
          </a:bodyPr>
          <a:lstStyle/>
          <a:p>
            <a:r>
              <a:rPr lang="en-US" b="1" dirty="0" smtClean="0">
                <a:latin typeface="Berlin Sans FB Demi" pitchFamily="34" charset="0"/>
                <a:cs typeface="Aharoni" pitchFamily="2" charset="-79"/>
              </a:rPr>
              <a:t>Drawing Inferences for Data with 2 Sample Means:</a:t>
            </a:r>
            <a:r>
              <a:rPr lang="en-US" b="1" dirty="0" smtClean="0">
                <a:solidFill>
                  <a:srgbClr val="FFFF00"/>
                </a:solidFill>
                <a:latin typeface="Berlin Sans FB Demi" pitchFamily="34" charset="0"/>
                <a:cs typeface="Aharoni" pitchFamily="2" charset="-79"/>
              </a:rPr>
              <a:t/>
            </a:r>
            <a:br>
              <a:rPr lang="en-US" b="1" dirty="0" smtClean="0">
                <a:solidFill>
                  <a:srgbClr val="FFFF00"/>
                </a:solidFill>
                <a:latin typeface="Berlin Sans FB Demi" pitchFamily="34" charset="0"/>
                <a:cs typeface="Aharoni" pitchFamily="2" charset="-79"/>
              </a:rPr>
            </a:br>
            <a:r>
              <a:rPr lang="en-US" b="1" dirty="0" smtClean="0">
                <a:solidFill>
                  <a:srgbClr val="FFFF00"/>
                </a:solidFill>
                <a:latin typeface="Berlin Sans FB Demi" pitchFamily="34" charset="0"/>
                <a:cs typeface="Aharoni" pitchFamily="2" charset="-79"/>
              </a:rPr>
              <a:t>T-Test</a:t>
            </a:r>
            <a:br>
              <a:rPr lang="en-US" b="1" dirty="0" smtClean="0">
                <a:solidFill>
                  <a:srgbClr val="FFFF00"/>
                </a:solidFill>
                <a:latin typeface="Berlin Sans FB Demi" pitchFamily="34" charset="0"/>
                <a:cs typeface="Aharoni" pitchFamily="2" charset="-79"/>
              </a:rPr>
            </a:br>
            <a:endParaRPr lang="en-US" b="1" dirty="0">
              <a:solidFill>
                <a:srgbClr val="FFFF00"/>
              </a:solidFill>
              <a:latin typeface="Berlin Sans FB Demi" pitchFamily="34" charset="0"/>
              <a:cs typeface="Aharoni" pitchFamily="2" charset="-79"/>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smtClean="0">
                <a:solidFill>
                  <a:srgbClr val="FFFF00"/>
                </a:solidFill>
              </a:rPr>
              <a:t>We want to Compare Two Sample Means</a:t>
            </a:r>
            <a:endParaRPr lang="en-US" sz="3600" b="1" dirty="0">
              <a:solidFill>
                <a:srgbClr val="FFFF00"/>
              </a:solidFill>
            </a:endParaRPr>
          </a:p>
        </p:txBody>
      </p:sp>
      <p:sp>
        <p:nvSpPr>
          <p:cNvPr id="3" name="Content Placeholder 2"/>
          <p:cNvSpPr>
            <a:spLocks noGrp="1"/>
          </p:cNvSpPr>
          <p:nvPr>
            <p:ph idx="1"/>
          </p:nvPr>
        </p:nvSpPr>
        <p:spPr>
          <a:xfrm>
            <a:off x="457200" y="1295400"/>
            <a:ext cx="8229600" cy="4830763"/>
          </a:xfrm>
        </p:spPr>
        <p:txBody>
          <a:bodyPr/>
          <a:lstStyle/>
          <a:p>
            <a:pPr>
              <a:buNone/>
            </a:pPr>
            <a:r>
              <a:rPr lang="en-US" b="1" dirty="0" smtClean="0"/>
              <a:t>What do we need to know?</a:t>
            </a:r>
          </a:p>
          <a:p>
            <a:r>
              <a:rPr lang="en-US" b="1" dirty="0" smtClean="0"/>
              <a:t>We first need to know if our samples are correlated samples or independent samples.</a:t>
            </a:r>
          </a:p>
          <a:p>
            <a:pPr>
              <a:buNone/>
            </a:pPr>
            <a:r>
              <a:rPr lang="en-US" b="1" u="sng" dirty="0" smtClean="0">
                <a:solidFill>
                  <a:srgbClr val="FFFF00"/>
                </a:solidFill>
              </a:rPr>
              <a:t>Correlated Samples:</a:t>
            </a:r>
            <a:r>
              <a:rPr lang="en-US" b="1" dirty="0" smtClean="0">
                <a:solidFill>
                  <a:srgbClr val="FFFF00"/>
                </a:solidFill>
              </a:rPr>
              <a:t> </a:t>
            </a:r>
            <a:r>
              <a:rPr lang="en-US" b="1" dirty="0" smtClean="0"/>
              <a:t>are samples that use the same subject in each data set</a:t>
            </a:r>
          </a:p>
          <a:p>
            <a:pPr>
              <a:buNone/>
            </a:pPr>
            <a:r>
              <a:rPr lang="en-US" b="1" u="sng" dirty="0" smtClean="0">
                <a:solidFill>
                  <a:srgbClr val="FFFF00"/>
                </a:solidFill>
              </a:rPr>
              <a:t>Independent Samples:</a:t>
            </a:r>
            <a:r>
              <a:rPr lang="en-US" b="1" dirty="0" smtClean="0">
                <a:solidFill>
                  <a:srgbClr val="FFFF00"/>
                </a:solidFill>
              </a:rPr>
              <a:t> </a:t>
            </a:r>
            <a:r>
              <a:rPr lang="en-US" b="1" dirty="0" smtClean="0"/>
              <a:t>there is no relationship between the subjects from one data set to the next</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600" b="1" dirty="0" smtClean="0">
                <a:solidFill>
                  <a:srgbClr val="FFFF00"/>
                </a:solidFill>
              </a:rPr>
              <a:t>Correlated &amp; Independent Sample Terminology</a:t>
            </a:r>
            <a:endParaRPr lang="en-US" sz="3600" b="1" dirty="0">
              <a:solidFill>
                <a:srgbClr val="FFFF00"/>
              </a:solidFill>
            </a:endParaRPr>
          </a:p>
        </p:txBody>
      </p:sp>
      <p:sp>
        <p:nvSpPr>
          <p:cNvPr id="3" name="Content Placeholder 2"/>
          <p:cNvSpPr>
            <a:spLocks noGrp="1"/>
          </p:cNvSpPr>
          <p:nvPr>
            <p:ph idx="1"/>
          </p:nvPr>
        </p:nvSpPr>
        <p:spPr>
          <a:xfrm>
            <a:off x="609600" y="1600200"/>
            <a:ext cx="8077200" cy="5029200"/>
          </a:xfrm>
        </p:spPr>
        <p:txBody>
          <a:bodyPr>
            <a:normAutofit fontScale="92500" lnSpcReduction="20000"/>
          </a:bodyPr>
          <a:lstStyle/>
          <a:p>
            <a:pPr>
              <a:buNone/>
            </a:pPr>
            <a:r>
              <a:rPr lang="en-US" b="1" dirty="0" smtClean="0">
                <a:solidFill>
                  <a:srgbClr val="FFFF00"/>
                </a:solidFill>
              </a:rPr>
              <a:t>Correlated samples </a:t>
            </a:r>
            <a:r>
              <a:rPr lang="en-US" b="1" dirty="0" smtClean="0"/>
              <a:t>may be referred to as:</a:t>
            </a:r>
          </a:p>
          <a:p>
            <a:r>
              <a:rPr lang="en-US" b="1" dirty="0" smtClean="0"/>
              <a:t>Paired samples</a:t>
            </a:r>
          </a:p>
          <a:p>
            <a:r>
              <a:rPr lang="en-US" b="1" dirty="0" smtClean="0"/>
              <a:t>Matched samples</a:t>
            </a:r>
          </a:p>
          <a:p>
            <a:r>
              <a:rPr lang="en-US" b="1" dirty="0" smtClean="0"/>
              <a:t>Dependent samples</a:t>
            </a:r>
          </a:p>
          <a:p>
            <a:r>
              <a:rPr lang="en-US" b="1" dirty="0" smtClean="0"/>
              <a:t>Within samples (for within-groups:  recall participants are the same in each group)</a:t>
            </a:r>
          </a:p>
          <a:p>
            <a:pPr>
              <a:buNone/>
            </a:pPr>
            <a:endParaRPr lang="en-US" b="1" dirty="0" smtClean="0"/>
          </a:p>
          <a:p>
            <a:pPr>
              <a:buNone/>
            </a:pPr>
            <a:r>
              <a:rPr lang="en-US" b="1" dirty="0" smtClean="0">
                <a:solidFill>
                  <a:srgbClr val="FFFF00"/>
                </a:solidFill>
              </a:rPr>
              <a:t>Independent samples </a:t>
            </a:r>
            <a:r>
              <a:rPr lang="en-US" b="1" dirty="0" smtClean="0"/>
              <a:t>may be referred to as:</a:t>
            </a:r>
          </a:p>
          <a:p>
            <a:r>
              <a:rPr lang="en-US" b="1" dirty="0" smtClean="0"/>
              <a:t>Unpaired samples</a:t>
            </a:r>
          </a:p>
          <a:p>
            <a:r>
              <a:rPr lang="en-US" b="1" dirty="0" smtClean="0"/>
              <a:t>Unmatched samples</a:t>
            </a:r>
          </a:p>
          <a:p>
            <a:r>
              <a:rPr lang="en-US" b="1" dirty="0" smtClean="0"/>
              <a:t>Uncorrelated samples </a:t>
            </a:r>
            <a:endParaRPr lang="en-US"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sz="3600" b="1" u="sng" dirty="0" smtClean="0"/>
              <a:t>Example 1:</a:t>
            </a:r>
            <a:r>
              <a:rPr lang="en-US" sz="3600" b="1" dirty="0" smtClean="0">
                <a:solidFill>
                  <a:srgbClr val="FFFF00"/>
                </a:solidFill>
              </a:rPr>
              <a:t> T-test to Compare 2 Means – Correlated Samples</a:t>
            </a:r>
            <a:endParaRPr lang="en-US" sz="3600" b="1" dirty="0">
              <a:solidFill>
                <a:srgbClr val="FFFF00"/>
              </a:solidFill>
            </a:endParaRPr>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pPr>
              <a:buNone/>
            </a:pPr>
            <a:r>
              <a:rPr lang="en-US" b="1" dirty="0" smtClean="0"/>
              <a:t>You are given data in the form of test scores for employees who took a test related to productivity at their job before and after formal training was administered.</a:t>
            </a:r>
          </a:p>
          <a:p>
            <a:pPr>
              <a:buNone/>
            </a:pPr>
            <a:r>
              <a:rPr lang="en-US" b="1" dirty="0" smtClean="0"/>
              <a:t>Therefore,</a:t>
            </a:r>
          </a:p>
          <a:p>
            <a:pPr>
              <a:buNone/>
            </a:pPr>
            <a:r>
              <a:rPr lang="en-US" b="1" dirty="0" smtClean="0">
                <a:solidFill>
                  <a:srgbClr val="FFFF00"/>
                </a:solidFill>
              </a:rPr>
              <a:t>Test 1 = pre-productivity training</a:t>
            </a:r>
          </a:p>
          <a:p>
            <a:pPr>
              <a:buNone/>
            </a:pPr>
            <a:r>
              <a:rPr lang="en-US" b="1" dirty="0" smtClean="0">
                <a:solidFill>
                  <a:srgbClr val="FFFF00"/>
                </a:solidFill>
              </a:rPr>
              <a:t>Test 2 = post-productivity training</a:t>
            </a:r>
          </a:p>
          <a:p>
            <a:pPr>
              <a:buNone/>
            </a:pPr>
            <a:endParaRPr lang="en-US" b="1" dirty="0" smtClean="0">
              <a:solidFill>
                <a:srgbClr val="FFFF00"/>
              </a:solidFill>
            </a:endParaRPr>
          </a:p>
          <a:p>
            <a:pPr>
              <a:buNone/>
            </a:pPr>
            <a:r>
              <a:rPr lang="en-US" b="1" dirty="0" smtClean="0"/>
              <a:t>What are appropriate statements for H0 and H1?</a:t>
            </a:r>
          </a:p>
          <a:p>
            <a:pPr>
              <a:buNone/>
            </a:pPr>
            <a:endParaRPr lang="en-US" b="1" dirty="0" smtClean="0"/>
          </a:p>
          <a:p>
            <a:pPr algn="ctr">
              <a:buNone/>
            </a:pPr>
            <a:r>
              <a:rPr lang="en-US" b="1" i="1" dirty="0" smtClean="0">
                <a:solidFill>
                  <a:srgbClr val="00FFFF"/>
                </a:solidFill>
              </a:rPr>
              <a:t>Show in SPSS</a:t>
            </a:r>
          </a:p>
          <a:p>
            <a:pPr>
              <a:buNone/>
            </a:pPr>
            <a:endParaRPr lang="en-US" b="1" dirty="0" smtClean="0"/>
          </a:p>
          <a:p>
            <a:pPr>
              <a:buNone/>
            </a:pPr>
            <a:endParaRPr lang="en-US"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sz="3600" b="1" dirty="0" smtClean="0">
                <a:solidFill>
                  <a:srgbClr val="00FFFF"/>
                </a:solidFill>
              </a:rPr>
              <a:t>Instructions for the t-test for Correlated Samples in SPSS</a:t>
            </a:r>
            <a:endParaRPr lang="en-US" sz="3600" b="1" dirty="0">
              <a:solidFill>
                <a:srgbClr val="00FFFF"/>
              </a:solidFill>
            </a:endParaRPr>
          </a:p>
        </p:txBody>
      </p:sp>
      <p:sp>
        <p:nvSpPr>
          <p:cNvPr id="3" name="Content Placeholder 2"/>
          <p:cNvSpPr>
            <a:spLocks noGrp="1"/>
          </p:cNvSpPr>
          <p:nvPr>
            <p:ph idx="1"/>
          </p:nvPr>
        </p:nvSpPr>
        <p:spPr>
          <a:xfrm>
            <a:off x="457200" y="1295400"/>
            <a:ext cx="8229600" cy="4830763"/>
          </a:xfrm>
        </p:spPr>
        <p:txBody>
          <a:bodyPr>
            <a:normAutofit/>
          </a:bodyPr>
          <a:lstStyle/>
          <a:p>
            <a:pPr>
              <a:buNone/>
            </a:pPr>
            <a:r>
              <a:rPr lang="en-US" b="1" dirty="0" smtClean="0">
                <a:solidFill>
                  <a:srgbClr val="00FFFF"/>
                </a:solidFill>
              </a:rPr>
              <a:t>Data Setup:</a:t>
            </a:r>
          </a:p>
          <a:p>
            <a:pPr>
              <a:buNone/>
            </a:pPr>
            <a:r>
              <a:rPr lang="en-US" b="1" dirty="0" smtClean="0"/>
              <a:t>Column 1 has data for group 1. Column 2 has data for group 2. </a:t>
            </a:r>
          </a:p>
          <a:p>
            <a:pPr>
              <a:buNone/>
            </a:pPr>
            <a:r>
              <a:rPr lang="en-US" b="1" dirty="0" smtClean="0">
                <a:solidFill>
                  <a:srgbClr val="00FFFF"/>
                </a:solidFill>
              </a:rPr>
              <a:t>Select: </a:t>
            </a:r>
          </a:p>
          <a:p>
            <a:r>
              <a:rPr lang="en-US" b="1" dirty="0" smtClean="0"/>
              <a:t>“analyze”</a:t>
            </a:r>
          </a:p>
          <a:p>
            <a:r>
              <a:rPr lang="en-US" b="1" dirty="0" smtClean="0"/>
              <a:t>“compare means”</a:t>
            </a:r>
          </a:p>
          <a:p>
            <a:r>
              <a:rPr lang="en-US" b="1" dirty="0" smtClean="0"/>
              <a:t>“paired sample t-test”</a:t>
            </a:r>
          </a:p>
          <a:p>
            <a:r>
              <a:rPr lang="en-US" b="1" dirty="0" smtClean="0"/>
              <a:t>Move variable into appropriate categories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2133600"/>
          </a:xfrm>
        </p:spPr>
        <p:txBody>
          <a:bodyPr>
            <a:normAutofit/>
          </a:bodyPr>
          <a:lstStyle/>
          <a:p>
            <a:r>
              <a:rPr lang="en-US" b="1" dirty="0" smtClean="0">
                <a:solidFill>
                  <a:srgbClr val="FFFF00"/>
                </a:solidFill>
                <a:latin typeface="Berlin Sans FB Demi" pitchFamily="34" charset="0"/>
                <a:cs typeface="Aharoni" pitchFamily="2" charset="-79"/>
              </a:rPr>
              <a:t>Surveys</a:t>
            </a:r>
            <a:br>
              <a:rPr lang="en-US" b="1" dirty="0" smtClean="0">
                <a:solidFill>
                  <a:srgbClr val="FFFF00"/>
                </a:solidFill>
                <a:latin typeface="Berlin Sans FB Demi" pitchFamily="34" charset="0"/>
                <a:cs typeface="Aharoni" pitchFamily="2" charset="-79"/>
              </a:rPr>
            </a:br>
            <a:endParaRPr lang="en-US" b="1" dirty="0">
              <a:solidFill>
                <a:srgbClr val="FFFF00"/>
              </a:solidFill>
              <a:latin typeface="Berlin Sans FB Demi" pitchFamily="34" charset="0"/>
              <a:cs typeface="Aharoni" pitchFamily="2" charset="-79"/>
            </a:endParaRPr>
          </a:p>
        </p:txBody>
      </p:sp>
      <p:pic>
        <p:nvPicPr>
          <p:cNvPr id="29698" name="Picture 2" descr="http://www.samuelmerritt.edu/kc_upload/images/Survey-2316704.jpg"/>
          <p:cNvPicPr>
            <a:picLocks noChangeAspect="1" noChangeArrowheads="1"/>
          </p:cNvPicPr>
          <p:nvPr/>
        </p:nvPicPr>
        <p:blipFill>
          <a:blip r:embed="rId2" cstate="print"/>
          <a:srcRect/>
          <a:stretch>
            <a:fillRect/>
          </a:stretch>
        </p:blipFill>
        <p:spPr bwMode="auto">
          <a:xfrm>
            <a:off x="1371600" y="1905000"/>
            <a:ext cx="6477000" cy="4315302"/>
          </a:xfrm>
          <a:prstGeom prst="rect">
            <a:avLst/>
          </a:prstGeom>
          <a:noFill/>
        </p:spPr>
      </p:pic>
      <p:pic>
        <p:nvPicPr>
          <p:cNvPr id="4" name="Picture 2" descr="http://www.coloradotech.edu/%7E/media/CTU/Images/Logos/header_logo.ashx"/>
          <p:cNvPicPr>
            <a:picLocks noChangeAspect="1" noChangeArrowheads="1"/>
          </p:cNvPicPr>
          <p:nvPr/>
        </p:nvPicPr>
        <p:blipFill>
          <a:blip r:embed="rId3" cstate="print"/>
          <a:srcRect/>
          <a:stretch>
            <a:fillRect/>
          </a:stretch>
        </p:blipFill>
        <p:spPr bwMode="auto">
          <a:xfrm>
            <a:off x="7400925" y="6353174"/>
            <a:ext cx="1743075" cy="504826"/>
          </a:xfrm>
          <a:prstGeom prst="rect">
            <a:avLst/>
          </a:prstGeom>
          <a:solidFill>
            <a:srgbClr val="C00000"/>
          </a:solid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sz="3600" b="1" u="sng" dirty="0" smtClean="0"/>
              <a:t>Example 2:</a:t>
            </a:r>
            <a:r>
              <a:rPr lang="en-US" sz="3600" b="1" dirty="0" smtClean="0">
                <a:solidFill>
                  <a:srgbClr val="FFFF00"/>
                </a:solidFill>
              </a:rPr>
              <a:t> T-test to Compare 2 Means – Independent Samples</a:t>
            </a:r>
            <a:endParaRPr lang="en-US" sz="3600" b="1" dirty="0">
              <a:solidFill>
                <a:srgbClr val="FFFF00"/>
              </a:solidFill>
            </a:endParaRPr>
          </a:p>
        </p:txBody>
      </p:sp>
      <p:sp>
        <p:nvSpPr>
          <p:cNvPr id="3" name="Content Placeholder 2"/>
          <p:cNvSpPr>
            <a:spLocks noGrp="1"/>
          </p:cNvSpPr>
          <p:nvPr>
            <p:ph idx="1"/>
          </p:nvPr>
        </p:nvSpPr>
        <p:spPr>
          <a:xfrm>
            <a:off x="457200" y="1371600"/>
            <a:ext cx="3429000" cy="5105400"/>
          </a:xfrm>
        </p:spPr>
        <p:txBody>
          <a:bodyPr>
            <a:normAutofit fontScale="77500" lnSpcReduction="20000"/>
          </a:bodyPr>
          <a:lstStyle/>
          <a:p>
            <a:pPr>
              <a:buNone/>
            </a:pPr>
            <a:r>
              <a:rPr lang="en-US" b="1" dirty="0" smtClean="0">
                <a:solidFill>
                  <a:schemeClr val="tx1">
                    <a:lumMod val="95000"/>
                  </a:schemeClr>
                </a:solidFill>
              </a:rPr>
              <a:t>You are given the length of stay over the last 2 years for your hospital, Lady of the Star Hospital, and for your competition, the University Hospital, related to pneumonia.</a:t>
            </a:r>
          </a:p>
          <a:p>
            <a:pPr>
              <a:buNone/>
            </a:pPr>
            <a:endParaRPr lang="en-US" b="1" dirty="0" smtClean="0">
              <a:solidFill>
                <a:schemeClr val="tx1">
                  <a:lumMod val="95000"/>
                </a:schemeClr>
              </a:solidFill>
            </a:endParaRPr>
          </a:p>
          <a:p>
            <a:pPr>
              <a:buNone/>
            </a:pPr>
            <a:r>
              <a:rPr lang="en-US" b="1" dirty="0" smtClean="0"/>
              <a:t>What are appropriate statements for H0 and H1?</a:t>
            </a:r>
          </a:p>
          <a:p>
            <a:pPr>
              <a:buNone/>
            </a:pPr>
            <a:endParaRPr lang="en-US" b="1" dirty="0" smtClean="0">
              <a:solidFill>
                <a:schemeClr val="tx1">
                  <a:lumMod val="95000"/>
                </a:schemeClr>
              </a:solidFill>
            </a:endParaRPr>
          </a:p>
          <a:p>
            <a:pPr algn="ctr">
              <a:buNone/>
            </a:pPr>
            <a:r>
              <a:rPr lang="en-US" b="1" i="1" dirty="0" smtClean="0">
                <a:solidFill>
                  <a:srgbClr val="00FFFF"/>
                </a:solidFill>
              </a:rPr>
              <a:t>Shown in SPSS </a:t>
            </a:r>
          </a:p>
          <a:p>
            <a:pPr>
              <a:buNone/>
            </a:pPr>
            <a:endParaRPr lang="en-US" b="1" dirty="0" smtClean="0"/>
          </a:p>
          <a:p>
            <a:pPr>
              <a:buNone/>
            </a:pPr>
            <a:endParaRPr lang="en-US" b="1" dirty="0" smtClean="0"/>
          </a:p>
          <a:p>
            <a:pPr>
              <a:buNone/>
            </a:pPr>
            <a:endParaRPr lang="en-US" b="1" dirty="0"/>
          </a:p>
        </p:txBody>
      </p:sp>
      <p:graphicFrame>
        <p:nvGraphicFramePr>
          <p:cNvPr id="4" name="Table 3"/>
          <p:cNvGraphicFramePr>
            <a:graphicFrameLocks noGrp="1"/>
          </p:cNvGraphicFramePr>
          <p:nvPr/>
        </p:nvGraphicFramePr>
        <p:xfrm>
          <a:off x="5105400" y="1066800"/>
          <a:ext cx="3136900" cy="5646420"/>
        </p:xfrm>
        <a:graphic>
          <a:graphicData uri="http://schemas.openxmlformats.org/drawingml/2006/table">
            <a:tbl>
              <a:tblPr/>
              <a:tblGrid>
                <a:gridCol w="1663508"/>
                <a:gridCol w="1473392"/>
              </a:tblGrid>
              <a:tr h="190500">
                <a:tc>
                  <a:txBody>
                    <a:bodyPr/>
                    <a:lstStyle/>
                    <a:p>
                      <a:pPr algn="l" fontAlgn="b"/>
                      <a:r>
                        <a:rPr lang="en-US" sz="1800" b="1" i="0" u="none" strike="noStrike" dirty="0">
                          <a:solidFill>
                            <a:srgbClr val="FFFF00"/>
                          </a:solidFill>
                          <a:latin typeface="Calibri"/>
                        </a:rPr>
                        <a:t>Lady of the Star </a:t>
                      </a:r>
                      <a:r>
                        <a:rPr lang="en-US" sz="1800" b="1" i="0" u="none" strike="noStrike" dirty="0" smtClean="0">
                          <a:solidFill>
                            <a:srgbClr val="FFFF00"/>
                          </a:solidFill>
                          <a:latin typeface="Calibri"/>
                        </a:rPr>
                        <a:t>Hospital (n=207)</a:t>
                      </a:r>
                      <a:endParaRPr lang="en-US" sz="1800" b="1" i="0" u="none" strike="noStrike" dirty="0">
                        <a:solidFill>
                          <a:srgbClr val="FFFF00"/>
                        </a:solidFill>
                        <a:latin typeface="Calibri"/>
                      </a:endParaRPr>
                    </a:p>
                  </a:txBody>
                  <a:tcPr marL="9525" marR="9525" marT="9525" marB="0" anchor="b">
                    <a:lnL>
                      <a:noFill/>
                    </a:lnL>
                    <a:lnR>
                      <a:noFill/>
                    </a:lnR>
                    <a:lnT>
                      <a:noFill/>
                    </a:lnT>
                    <a:lnB>
                      <a:noFill/>
                    </a:lnB>
                  </a:tcPr>
                </a:tc>
                <a:tc>
                  <a:txBody>
                    <a:bodyPr/>
                    <a:lstStyle/>
                    <a:p>
                      <a:pPr algn="l" fontAlgn="b"/>
                      <a:r>
                        <a:rPr lang="en-US" sz="1800" b="1" i="0" u="none" strike="noStrike" dirty="0">
                          <a:solidFill>
                            <a:srgbClr val="FFFF00"/>
                          </a:solidFill>
                          <a:latin typeface="Calibri"/>
                        </a:rPr>
                        <a:t>University </a:t>
                      </a:r>
                      <a:r>
                        <a:rPr lang="en-US" sz="1800" b="1" i="0" u="none" strike="noStrike" dirty="0" smtClean="0">
                          <a:solidFill>
                            <a:srgbClr val="FFFF00"/>
                          </a:solidFill>
                          <a:latin typeface="Calibri"/>
                        </a:rPr>
                        <a:t>Hospital (n=341)</a:t>
                      </a:r>
                      <a:endParaRPr lang="en-US" sz="1800" b="1" i="0" u="none" strike="noStrike" dirty="0">
                        <a:solidFill>
                          <a:srgbClr val="FFFF00"/>
                        </a:solidFill>
                        <a:latin typeface="Calibri"/>
                      </a:endParaRPr>
                    </a:p>
                  </a:txBody>
                  <a:tcPr marL="9525" marR="9525" marT="9525" marB="0" anchor="b">
                    <a:lnL>
                      <a:noFill/>
                    </a:lnL>
                    <a:lnR>
                      <a:noFill/>
                    </a:lnR>
                    <a:lnT>
                      <a:noFill/>
                    </a:lnT>
                    <a:lnB>
                      <a:noFill/>
                    </a:lnB>
                  </a:tcPr>
                </a:tc>
              </a:tr>
              <a:tr h="190500">
                <a:tc>
                  <a:txBody>
                    <a:bodyPr/>
                    <a:lstStyle/>
                    <a:p>
                      <a:pPr algn="ctr" fontAlgn="b"/>
                      <a:r>
                        <a:rPr lang="en-US" sz="1600" b="1" i="0" u="none" strike="noStrike" dirty="0">
                          <a:solidFill>
                            <a:schemeClr val="tx1"/>
                          </a:solidFill>
                          <a:latin typeface="Calibri"/>
                        </a:rPr>
                        <a:t>5.2</a:t>
                      </a:r>
                    </a:p>
                  </a:txBody>
                  <a:tcPr marL="9525" marR="9525" marT="9525" marB="0" anchor="b">
                    <a:lnL>
                      <a:noFill/>
                    </a:lnL>
                    <a:lnR>
                      <a:noFill/>
                    </a:lnR>
                    <a:lnT>
                      <a:noFill/>
                    </a:lnT>
                    <a:lnB>
                      <a:noFill/>
                    </a:lnB>
                  </a:tcPr>
                </a:tc>
                <a:tc>
                  <a:txBody>
                    <a:bodyPr/>
                    <a:lstStyle/>
                    <a:p>
                      <a:pPr algn="ctr" fontAlgn="b"/>
                      <a:r>
                        <a:rPr lang="en-US" sz="1600" b="1" i="0" u="none" strike="noStrike" dirty="0">
                          <a:solidFill>
                            <a:schemeClr val="tx1"/>
                          </a:solidFill>
                          <a:latin typeface="Calibri"/>
                        </a:rPr>
                        <a:t>5.8</a:t>
                      </a:r>
                    </a:p>
                  </a:txBody>
                  <a:tcPr marL="9525" marR="9525" marT="9525" marB="0" anchor="b">
                    <a:lnL>
                      <a:noFill/>
                    </a:lnL>
                    <a:lnR>
                      <a:noFill/>
                    </a:lnR>
                    <a:lnT>
                      <a:noFill/>
                    </a:lnT>
                    <a:lnB>
                      <a:noFill/>
                    </a:lnB>
                  </a:tcPr>
                </a:tc>
              </a:tr>
              <a:tr h="190500">
                <a:tc>
                  <a:txBody>
                    <a:bodyPr/>
                    <a:lstStyle/>
                    <a:p>
                      <a:pPr algn="ctr" fontAlgn="b"/>
                      <a:r>
                        <a:rPr lang="en-US" sz="1600" b="1" i="0" u="none" strike="noStrike">
                          <a:solidFill>
                            <a:schemeClr val="tx1"/>
                          </a:solidFill>
                          <a:latin typeface="Calibri"/>
                        </a:rPr>
                        <a:t>5.3</a:t>
                      </a:r>
                    </a:p>
                  </a:txBody>
                  <a:tcPr marL="9525" marR="9525" marT="9525" marB="0" anchor="b">
                    <a:lnL>
                      <a:noFill/>
                    </a:lnL>
                    <a:lnR>
                      <a:noFill/>
                    </a:lnR>
                    <a:lnT>
                      <a:noFill/>
                    </a:lnT>
                    <a:lnB>
                      <a:noFill/>
                    </a:lnB>
                  </a:tcPr>
                </a:tc>
                <a:tc>
                  <a:txBody>
                    <a:bodyPr/>
                    <a:lstStyle/>
                    <a:p>
                      <a:pPr algn="ctr" fontAlgn="b"/>
                      <a:r>
                        <a:rPr lang="en-US" sz="1600" b="1" i="0" u="none" strike="noStrike" dirty="0">
                          <a:solidFill>
                            <a:schemeClr val="tx1"/>
                          </a:solidFill>
                          <a:latin typeface="Calibri"/>
                        </a:rPr>
                        <a:t>5.9</a:t>
                      </a:r>
                    </a:p>
                  </a:txBody>
                  <a:tcPr marL="9525" marR="9525" marT="9525" marB="0" anchor="b">
                    <a:lnL>
                      <a:noFill/>
                    </a:lnL>
                    <a:lnR>
                      <a:noFill/>
                    </a:lnR>
                    <a:lnT>
                      <a:noFill/>
                    </a:lnT>
                    <a:lnB>
                      <a:noFill/>
                    </a:lnB>
                  </a:tcPr>
                </a:tc>
              </a:tr>
              <a:tr h="190500">
                <a:tc>
                  <a:txBody>
                    <a:bodyPr/>
                    <a:lstStyle/>
                    <a:p>
                      <a:pPr algn="ctr" fontAlgn="b"/>
                      <a:r>
                        <a:rPr lang="en-US" sz="1600" b="1" i="0" u="none" strike="noStrike">
                          <a:solidFill>
                            <a:schemeClr val="tx1"/>
                          </a:solidFill>
                          <a:latin typeface="Calibri"/>
                        </a:rPr>
                        <a:t>7.7</a:t>
                      </a:r>
                    </a:p>
                  </a:txBody>
                  <a:tcPr marL="9525" marR="9525" marT="9525" marB="0" anchor="b">
                    <a:lnL>
                      <a:noFill/>
                    </a:lnL>
                    <a:lnR>
                      <a:noFill/>
                    </a:lnR>
                    <a:lnT>
                      <a:noFill/>
                    </a:lnT>
                    <a:lnB>
                      <a:noFill/>
                    </a:lnB>
                  </a:tcPr>
                </a:tc>
                <a:tc>
                  <a:txBody>
                    <a:bodyPr/>
                    <a:lstStyle/>
                    <a:p>
                      <a:pPr algn="ctr" fontAlgn="b"/>
                      <a:r>
                        <a:rPr lang="en-US" sz="1600" b="1" i="0" u="none" strike="noStrike" dirty="0">
                          <a:solidFill>
                            <a:schemeClr val="tx1"/>
                          </a:solidFill>
                          <a:latin typeface="Calibri"/>
                        </a:rPr>
                        <a:t>8.5</a:t>
                      </a:r>
                    </a:p>
                  </a:txBody>
                  <a:tcPr marL="9525" marR="9525" marT="9525" marB="0" anchor="b">
                    <a:lnL>
                      <a:noFill/>
                    </a:lnL>
                    <a:lnR>
                      <a:noFill/>
                    </a:lnR>
                    <a:lnT>
                      <a:noFill/>
                    </a:lnT>
                    <a:lnB>
                      <a:noFill/>
                    </a:lnB>
                  </a:tcPr>
                </a:tc>
              </a:tr>
              <a:tr h="200025">
                <a:tc>
                  <a:txBody>
                    <a:bodyPr/>
                    <a:lstStyle/>
                    <a:p>
                      <a:pPr algn="ctr" fontAlgn="b"/>
                      <a:r>
                        <a:rPr lang="en-US" sz="1600" b="1" i="0" u="none" strike="noStrike">
                          <a:solidFill>
                            <a:schemeClr val="tx1"/>
                          </a:solidFill>
                          <a:latin typeface="Calibri"/>
                        </a:rPr>
                        <a:t>4.0</a:t>
                      </a:r>
                    </a:p>
                  </a:txBody>
                  <a:tcPr marL="9525" marR="9525" marT="9525" marB="0" anchor="b">
                    <a:lnL>
                      <a:noFill/>
                    </a:lnL>
                    <a:lnR>
                      <a:noFill/>
                    </a:lnR>
                    <a:lnT>
                      <a:noFill/>
                    </a:lnT>
                    <a:lnB>
                      <a:noFill/>
                    </a:lnB>
                  </a:tcPr>
                </a:tc>
                <a:tc>
                  <a:txBody>
                    <a:bodyPr/>
                    <a:lstStyle/>
                    <a:p>
                      <a:pPr algn="ctr" fontAlgn="b"/>
                      <a:r>
                        <a:rPr lang="en-US" sz="1600" b="1" i="0" u="none" strike="noStrike" dirty="0">
                          <a:solidFill>
                            <a:schemeClr val="tx1"/>
                          </a:solidFill>
                          <a:latin typeface="Calibri"/>
                        </a:rPr>
                        <a:t>4.6</a:t>
                      </a:r>
                    </a:p>
                  </a:txBody>
                  <a:tcPr marL="9525" marR="9525" marT="9525" marB="0" anchor="b">
                    <a:lnL>
                      <a:noFill/>
                    </a:lnL>
                    <a:lnR>
                      <a:noFill/>
                    </a:lnR>
                    <a:lnT>
                      <a:noFill/>
                    </a:lnT>
                    <a:lnB>
                      <a:noFill/>
                    </a:lnB>
                  </a:tcPr>
                </a:tc>
              </a:tr>
              <a:tr h="190500">
                <a:tc>
                  <a:txBody>
                    <a:bodyPr/>
                    <a:lstStyle/>
                    <a:p>
                      <a:pPr algn="ctr" fontAlgn="b"/>
                      <a:r>
                        <a:rPr lang="en-US" sz="1600" b="1" i="0" u="none" strike="noStrike">
                          <a:solidFill>
                            <a:schemeClr val="tx1"/>
                          </a:solidFill>
                          <a:latin typeface="Calibri"/>
                        </a:rPr>
                        <a:t>7.2</a:t>
                      </a:r>
                    </a:p>
                  </a:txBody>
                  <a:tcPr marL="9525" marR="9525" marT="9525" marB="0" anchor="b">
                    <a:lnL>
                      <a:noFill/>
                    </a:lnL>
                    <a:lnR>
                      <a:noFill/>
                    </a:lnR>
                    <a:lnT>
                      <a:noFill/>
                    </a:lnT>
                    <a:lnB>
                      <a:noFill/>
                    </a:lnB>
                  </a:tcPr>
                </a:tc>
                <a:tc>
                  <a:txBody>
                    <a:bodyPr/>
                    <a:lstStyle/>
                    <a:p>
                      <a:pPr algn="ctr" fontAlgn="b"/>
                      <a:r>
                        <a:rPr lang="en-US" sz="1600" b="1" i="0" u="none" strike="noStrike" dirty="0">
                          <a:solidFill>
                            <a:schemeClr val="tx1"/>
                          </a:solidFill>
                          <a:latin typeface="Calibri"/>
                        </a:rPr>
                        <a:t>7.9</a:t>
                      </a:r>
                    </a:p>
                  </a:txBody>
                  <a:tcPr marL="9525" marR="9525" marT="9525" marB="0" anchor="b">
                    <a:lnL>
                      <a:noFill/>
                    </a:lnL>
                    <a:lnR>
                      <a:noFill/>
                    </a:lnR>
                    <a:lnT>
                      <a:noFill/>
                    </a:lnT>
                    <a:lnB>
                      <a:noFill/>
                    </a:lnB>
                  </a:tcPr>
                </a:tc>
              </a:tr>
              <a:tr h="190500">
                <a:tc>
                  <a:txBody>
                    <a:bodyPr/>
                    <a:lstStyle/>
                    <a:p>
                      <a:pPr algn="ctr" fontAlgn="b"/>
                      <a:r>
                        <a:rPr lang="en-US" sz="1600" b="1" i="0" u="none" strike="noStrike">
                          <a:solidFill>
                            <a:schemeClr val="tx1"/>
                          </a:solidFill>
                          <a:latin typeface="Calibri"/>
                        </a:rPr>
                        <a:t>2.9</a:t>
                      </a:r>
                    </a:p>
                  </a:txBody>
                  <a:tcPr marL="9525" marR="9525" marT="9525" marB="0" anchor="b">
                    <a:lnL>
                      <a:noFill/>
                    </a:lnL>
                    <a:lnR>
                      <a:noFill/>
                    </a:lnR>
                    <a:lnT>
                      <a:noFill/>
                    </a:lnT>
                    <a:lnB>
                      <a:noFill/>
                    </a:lnB>
                  </a:tcPr>
                </a:tc>
                <a:tc>
                  <a:txBody>
                    <a:bodyPr/>
                    <a:lstStyle/>
                    <a:p>
                      <a:pPr algn="ctr" fontAlgn="b"/>
                      <a:r>
                        <a:rPr lang="en-US" sz="1600" b="1" i="0" u="none" strike="noStrike" dirty="0">
                          <a:solidFill>
                            <a:schemeClr val="tx1"/>
                          </a:solidFill>
                          <a:latin typeface="Calibri"/>
                        </a:rPr>
                        <a:t>3.4</a:t>
                      </a:r>
                    </a:p>
                  </a:txBody>
                  <a:tcPr marL="9525" marR="9525" marT="9525" marB="0" anchor="b">
                    <a:lnL>
                      <a:noFill/>
                    </a:lnL>
                    <a:lnR>
                      <a:noFill/>
                    </a:lnR>
                    <a:lnT>
                      <a:noFill/>
                    </a:lnT>
                    <a:lnB>
                      <a:noFill/>
                    </a:lnB>
                  </a:tcPr>
                </a:tc>
              </a:tr>
              <a:tr h="190500">
                <a:tc>
                  <a:txBody>
                    <a:bodyPr/>
                    <a:lstStyle/>
                    <a:p>
                      <a:pPr algn="ctr" fontAlgn="b"/>
                      <a:r>
                        <a:rPr lang="en-US" sz="1600" b="1" i="0" u="none" strike="noStrike">
                          <a:solidFill>
                            <a:schemeClr val="tx1"/>
                          </a:solidFill>
                          <a:latin typeface="Calibri"/>
                        </a:rPr>
                        <a:t>5.4</a:t>
                      </a:r>
                    </a:p>
                  </a:txBody>
                  <a:tcPr marL="9525" marR="9525" marT="9525" marB="0" anchor="b">
                    <a:lnL>
                      <a:noFill/>
                    </a:lnL>
                    <a:lnR>
                      <a:noFill/>
                    </a:lnR>
                    <a:lnT>
                      <a:noFill/>
                    </a:lnT>
                    <a:lnB>
                      <a:noFill/>
                    </a:lnB>
                  </a:tcPr>
                </a:tc>
                <a:tc>
                  <a:txBody>
                    <a:bodyPr/>
                    <a:lstStyle/>
                    <a:p>
                      <a:pPr algn="ctr" fontAlgn="b"/>
                      <a:r>
                        <a:rPr lang="en-US" sz="1600" b="1" i="0" u="none" strike="noStrike" dirty="0">
                          <a:solidFill>
                            <a:schemeClr val="tx1"/>
                          </a:solidFill>
                          <a:latin typeface="Calibri"/>
                        </a:rPr>
                        <a:t>6.0</a:t>
                      </a:r>
                    </a:p>
                  </a:txBody>
                  <a:tcPr marL="9525" marR="9525" marT="9525" marB="0" anchor="b">
                    <a:lnL>
                      <a:noFill/>
                    </a:lnL>
                    <a:lnR>
                      <a:noFill/>
                    </a:lnR>
                    <a:lnT>
                      <a:noFill/>
                    </a:lnT>
                    <a:lnB>
                      <a:noFill/>
                    </a:lnB>
                  </a:tcPr>
                </a:tc>
              </a:tr>
              <a:tr h="190500">
                <a:tc>
                  <a:txBody>
                    <a:bodyPr/>
                    <a:lstStyle/>
                    <a:p>
                      <a:pPr algn="ctr" fontAlgn="b"/>
                      <a:r>
                        <a:rPr lang="en-US" sz="1600" b="1" i="0" u="none" strike="noStrike">
                          <a:solidFill>
                            <a:schemeClr val="tx1"/>
                          </a:solidFill>
                          <a:latin typeface="Calibri"/>
                        </a:rPr>
                        <a:t>2.4</a:t>
                      </a:r>
                    </a:p>
                  </a:txBody>
                  <a:tcPr marL="9525" marR="9525" marT="9525" marB="0" anchor="b">
                    <a:lnL>
                      <a:noFill/>
                    </a:lnL>
                    <a:lnR>
                      <a:noFill/>
                    </a:lnR>
                    <a:lnT>
                      <a:noFill/>
                    </a:lnT>
                    <a:lnB>
                      <a:noFill/>
                    </a:lnB>
                  </a:tcPr>
                </a:tc>
                <a:tc>
                  <a:txBody>
                    <a:bodyPr/>
                    <a:lstStyle/>
                    <a:p>
                      <a:pPr algn="ctr" fontAlgn="b"/>
                      <a:r>
                        <a:rPr lang="en-US" sz="1600" b="1" i="0" u="none" strike="noStrike" dirty="0">
                          <a:solidFill>
                            <a:schemeClr val="tx1"/>
                          </a:solidFill>
                          <a:latin typeface="Calibri"/>
                        </a:rPr>
                        <a:t>2.9</a:t>
                      </a:r>
                    </a:p>
                  </a:txBody>
                  <a:tcPr marL="9525" marR="9525" marT="9525" marB="0" anchor="b">
                    <a:lnL>
                      <a:noFill/>
                    </a:lnL>
                    <a:lnR>
                      <a:noFill/>
                    </a:lnR>
                    <a:lnT>
                      <a:noFill/>
                    </a:lnT>
                    <a:lnB>
                      <a:noFill/>
                    </a:lnB>
                  </a:tcPr>
                </a:tc>
              </a:tr>
              <a:tr h="190500">
                <a:tc>
                  <a:txBody>
                    <a:bodyPr/>
                    <a:lstStyle/>
                    <a:p>
                      <a:pPr algn="ctr" fontAlgn="b"/>
                      <a:r>
                        <a:rPr lang="en-US" sz="1600" b="1" i="0" u="none" strike="noStrike">
                          <a:solidFill>
                            <a:schemeClr val="tx1"/>
                          </a:solidFill>
                          <a:latin typeface="Calibri"/>
                        </a:rPr>
                        <a:t>5.8</a:t>
                      </a:r>
                    </a:p>
                  </a:txBody>
                  <a:tcPr marL="9525" marR="9525" marT="9525" marB="0" anchor="b">
                    <a:lnL>
                      <a:noFill/>
                    </a:lnL>
                    <a:lnR>
                      <a:noFill/>
                    </a:lnR>
                    <a:lnT>
                      <a:noFill/>
                    </a:lnT>
                    <a:lnB>
                      <a:noFill/>
                    </a:lnB>
                  </a:tcPr>
                </a:tc>
                <a:tc>
                  <a:txBody>
                    <a:bodyPr/>
                    <a:lstStyle/>
                    <a:p>
                      <a:pPr algn="ctr" fontAlgn="b"/>
                      <a:r>
                        <a:rPr lang="en-US" sz="1600" b="1" i="0" u="none" strike="noStrike" dirty="0">
                          <a:solidFill>
                            <a:schemeClr val="tx1"/>
                          </a:solidFill>
                          <a:latin typeface="Calibri"/>
                        </a:rPr>
                        <a:t>6.4</a:t>
                      </a:r>
                    </a:p>
                  </a:txBody>
                  <a:tcPr marL="9525" marR="9525" marT="9525" marB="0" anchor="b">
                    <a:lnL>
                      <a:noFill/>
                    </a:lnL>
                    <a:lnR>
                      <a:noFill/>
                    </a:lnR>
                    <a:lnT>
                      <a:noFill/>
                    </a:lnT>
                    <a:lnB>
                      <a:noFill/>
                    </a:lnB>
                  </a:tcPr>
                </a:tc>
              </a:tr>
              <a:tr h="190500">
                <a:tc>
                  <a:txBody>
                    <a:bodyPr/>
                    <a:lstStyle/>
                    <a:p>
                      <a:pPr algn="ctr" fontAlgn="b"/>
                      <a:r>
                        <a:rPr lang="en-US" sz="1600" b="1" i="0" u="none" strike="noStrike">
                          <a:solidFill>
                            <a:schemeClr val="tx1"/>
                          </a:solidFill>
                          <a:latin typeface="Calibri"/>
                        </a:rPr>
                        <a:t>6.3</a:t>
                      </a:r>
                    </a:p>
                  </a:txBody>
                  <a:tcPr marL="9525" marR="9525" marT="9525" marB="0" anchor="b">
                    <a:lnL>
                      <a:noFill/>
                    </a:lnL>
                    <a:lnR>
                      <a:noFill/>
                    </a:lnR>
                    <a:lnT>
                      <a:noFill/>
                    </a:lnT>
                    <a:lnB>
                      <a:noFill/>
                    </a:lnB>
                  </a:tcPr>
                </a:tc>
                <a:tc>
                  <a:txBody>
                    <a:bodyPr/>
                    <a:lstStyle/>
                    <a:p>
                      <a:pPr algn="ctr" fontAlgn="b"/>
                      <a:r>
                        <a:rPr lang="en-US" sz="1600" b="1" i="0" u="none" strike="noStrike" dirty="0">
                          <a:solidFill>
                            <a:schemeClr val="tx1"/>
                          </a:solidFill>
                          <a:latin typeface="Calibri"/>
                        </a:rPr>
                        <a:t>7.0</a:t>
                      </a:r>
                    </a:p>
                  </a:txBody>
                  <a:tcPr marL="9525" marR="9525" marT="9525" marB="0" anchor="b">
                    <a:lnL>
                      <a:noFill/>
                    </a:lnL>
                    <a:lnR>
                      <a:noFill/>
                    </a:lnR>
                    <a:lnT>
                      <a:noFill/>
                    </a:lnT>
                    <a:lnB>
                      <a:noFill/>
                    </a:lnB>
                  </a:tcPr>
                </a:tc>
              </a:tr>
              <a:tr h="190500">
                <a:tc>
                  <a:txBody>
                    <a:bodyPr/>
                    <a:lstStyle/>
                    <a:p>
                      <a:pPr algn="ctr" fontAlgn="b"/>
                      <a:r>
                        <a:rPr lang="en-US" sz="1600" b="1" i="0" u="none" strike="noStrike">
                          <a:solidFill>
                            <a:schemeClr val="tx1"/>
                          </a:solidFill>
                          <a:latin typeface="Calibri"/>
                        </a:rPr>
                        <a:t>7.9</a:t>
                      </a:r>
                    </a:p>
                  </a:txBody>
                  <a:tcPr marL="9525" marR="9525" marT="9525" marB="0" anchor="b">
                    <a:lnL>
                      <a:noFill/>
                    </a:lnL>
                    <a:lnR>
                      <a:noFill/>
                    </a:lnR>
                    <a:lnT>
                      <a:noFill/>
                    </a:lnT>
                    <a:lnB>
                      <a:noFill/>
                    </a:lnB>
                  </a:tcPr>
                </a:tc>
                <a:tc>
                  <a:txBody>
                    <a:bodyPr/>
                    <a:lstStyle/>
                    <a:p>
                      <a:pPr algn="ctr" fontAlgn="b"/>
                      <a:r>
                        <a:rPr lang="en-US" sz="1600" b="1" i="0" u="none" strike="noStrike" dirty="0">
                          <a:solidFill>
                            <a:schemeClr val="tx1"/>
                          </a:solidFill>
                          <a:latin typeface="Calibri"/>
                        </a:rPr>
                        <a:t>8.7</a:t>
                      </a:r>
                    </a:p>
                  </a:txBody>
                  <a:tcPr marL="9525" marR="9525" marT="9525" marB="0" anchor="b">
                    <a:lnL>
                      <a:noFill/>
                    </a:lnL>
                    <a:lnR>
                      <a:noFill/>
                    </a:lnR>
                    <a:lnT>
                      <a:noFill/>
                    </a:lnT>
                    <a:lnB>
                      <a:noFill/>
                    </a:lnB>
                  </a:tcPr>
                </a:tc>
              </a:tr>
              <a:tr h="190500">
                <a:tc>
                  <a:txBody>
                    <a:bodyPr/>
                    <a:lstStyle/>
                    <a:p>
                      <a:pPr algn="ctr" fontAlgn="b"/>
                      <a:r>
                        <a:rPr lang="en-US" sz="1600" b="1" i="0" u="none" strike="noStrike">
                          <a:solidFill>
                            <a:schemeClr val="tx1"/>
                          </a:solidFill>
                          <a:latin typeface="Calibri"/>
                        </a:rPr>
                        <a:t>6.5</a:t>
                      </a:r>
                    </a:p>
                  </a:txBody>
                  <a:tcPr marL="9525" marR="9525" marT="9525" marB="0" anchor="b">
                    <a:lnL>
                      <a:noFill/>
                    </a:lnL>
                    <a:lnR>
                      <a:noFill/>
                    </a:lnR>
                    <a:lnT>
                      <a:noFill/>
                    </a:lnT>
                    <a:lnB>
                      <a:noFill/>
                    </a:lnB>
                  </a:tcPr>
                </a:tc>
                <a:tc>
                  <a:txBody>
                    <a:bodyPr/>
                    <a:lstStyle/>
                    <a:p>
                      <a:pPr algn="ctr" fontAlgn="b"/>
                      <a:r>
                        <a:rPr lang="en-US" sz="1600" b="1" i="0" u="none" strike="noStrike" dirty="0">
                          <a:solidFill>
                            <a:schemeClr val="tx1"/>
                          </a:solidFill>
                          <a:latin typeface="Calibri"/>
                        </a:rPr>
                        <a:t>7.2</a:t>
                      </a:r>
                    </a:p>
                  </a:txBody>
                  <a:tcPr marL="9525" marR="9525" marT="9525" marB="0" anchor="b">
                    <a:lnL>
                      <a:noFill/>
                    </a:lnL>
                    <a:lnR>
                      <a:noFill/>
                    </a:lnR>
                    <a:lnT>
                      <a:noFill/>
                    </a:lnT>
                    <a:lnB>
                      <a:noFill/>
                    </a:lnB>
                  </a:tcPr>
                </a:tc>
              </a:tr>
              <a:tr h="190500">
                <a:tc>
                  <a:txBody>
                    <a:bodyPr/>
                    <a:lstStyle/>
                    <a:p>
                      <a:pPr algn="ctr" fontAlgn="b"/>
                      <a:r>
                        <a:rPr lang="en-US" sz="1600" b="1" i="0" u="none" strike="noStrike">
                          <a:solidFill>
                            <a:schemeClr val="tx1"/>
                          </a:solidFill>
                          <a:latin typeface="Calibri"/>
                        </a:rPr>
                        <a:t>5.3</a:t>
                      </a:r>
                    </a:p>
                  </a:txBody>
                  <a:tcPr marL="9525" marR="9525" marT="9525" marB="0" anchor="b">
                    <a:lnL>
                      <a:noFill/>
                    </a:lnL>
                    <a:lnR>
                      <a:noFill/>
                    </a:lnR>
                    <a:lnT>
                      <a:noFill/>
                    </a:lnT>
                    <a:lnB>
                      <a:noFill/>
                    </a:lnB>
                  </a:tcPr>
                </a:tc>
                <a:tc>
                  <a:txBody>
                    <a:bodyPr/>
                    <a:lstStyle/>
                    <a:p>
                      <a:pPr algn="ctr" fontAlgn="b"/>
                      <a:r>
                        <a:rPr lang="en-US" sz="1600" b="1" i="0" u="none" strike="noStrike" dirty="0">
                          <a:solidFill>
                            <a:schemeClr val="tx1"/>
                          </a:solidFill>
                          <a:latin typeface="Calibri"/>
                        </a:rPr>
                        <a:t>5.9</a:t>
                      </a:r>
                    </a:p>
                  </a:txBody>
                  <a:tcPr marL="9525" marR="9525" marT="9525" marB="0" anchor="b">
                    <a:lnL>
                      <a:noFill/>
                    </a:lnL>
                    <a:lnR>
                      <a:noFill/>
                    </a:lnR>
                    <a:lnT>
                      <a:noFill/>
                    </a:lnT>
                    <a:lnB>
                      <a:noFill/>
                    </a:lnB>
                  </a:tcPr>
                </a:tc>
              </a:tr>
              <a:tr h="190500">
                <a:tc>
                  <a:txBody>
                    <a:bodyPr/>
                    <a:lstStyle/>
                    <a:p>
                      <a:pPr algn="ctr" fontAlgn="b"/>
                      <a:r>
                        <a:rPr lang="en-US" sz="1600" b="1" i="0" u="none" strike="noStrike">
                          <a:solidFill>
                            <a:schemeClr val="tx1"/>
                          </a:solidFill>
                          <a:latin typeface="Calibri"/>
                        </a:rPr>
                        <a:t>7.4</a:t>
                      </a:r>
                    </a:p>
                  </a:txBody>
                  <a:tcPr marL="9525" marR="9525" marT="9525" marB="0" anchor="b">
                    <a:lnL>
                      <a:noFill/>
                    </a:lnL>
                    <a:lnR>
                      <a:noFill/>
                    </a:lnR>
                    <a:lnT>
                      <a:noFill/>
                    </a:lnT>
                    <a:lnB>
                      <a:noFill/>
                    </a:lnB>
                  </a:tcPr>
                </a:tc>
                <a:tc>
                  <a:txBody>
                    <a:bodyPr/>
                    <a:lstStyle/>
                    <a:p>
                      <a:pPr algn="ctr" fontAlgn="b"/>
                      <a:r>
                        <a:rPr lang="en-US" sz="1600" b="1" i="0" u="none" strike="noStrike" dirty="0">
                          <a:solidFill>
                            <a:schemeClr val="tx1"/>
                          </a:solidFill>
                          <a:latin typeface="Calibri"/>
                        </a:rPr>
                        <a:t>8.1</a:t>
                      </a:r>
                    </a:p>
                  </a:txBody>
                  <a:tcPr marL="9525" marR="9525" marT="9525" marB="0" anchor="b">
                    <a:lnL>
                      <a:noFill/>
                    </a:lnL>
                    <a:lnR>
                      <a:noFill/>
                    </a:lnR>
                    <a:lnT>
                      <a:noFill/>
                    </a:lnT>
                    <a:lnB>
                      <a:noFill/>
                    </a:lnB>
                  </a:tcPr>
                </a:tc>
              </a:tr>
              <a:tr h="200025">
                <a:tc>
                  <a:txBody>
                    <a:bodyPr/>
                    <a:lstStyle/>
                    <a:p>
                      <a:pPr algn="ctr" fontAlgn="b"/>
                      <a:r>
                        <a:rPr lang="en-US" sz="1600" b="1" i="0" u="none" strike="noStrike">
                          <a:solidFill>
                            <a:schemeClr val="tx1"/>
                          </a:solidFill>
                          <a:latin typeface="Calibri"/>
                        </a:rPr>
                        <a:t>2.3</a:t>
                      </a:r>
                    </a:p>
                  </a:txBody>
                  <a:tcPr marL="9525" marR="9525" marT="9525" marB="0" anchor="b">
                    <a:lnL>
                      <a:noFill/>
                    </a:lnL>
                    <a:lnR>
                      <a:noFill/>
                    </a:lnR>
                    <a:lnT>
                      <a:noFill/>
                    </a:lnT>
                    <a:lnB>
                      <a:noFill/>
                    </a:lnB>
                  </a:tcPr>
                </a:tc>
                <a:tc>
                  <a:txBody>
                    <a:bodyPr/>
                    <a:lstStyle/>
                    <a:p>
                      <a:pPr algn="ctr" fontAlgn="b"/>
                      <a:r>
                        <a:rPr lang="en-US" sz="1600" b="1" i="0" u="none" strike="noStrike" dirty="0">
                          <a:solidFill>
                            <a:schemeClr val="tx1"/>
                          </a:solidFill>
                          <a:latin typeface="Calibri"/>
                        </a:rPr>
                        <a:t>2.8</a:t>
                      </a:r>
                    </a:p>
                  </a:txBody>
                  <a:tcPr marL="9525" marR="9525" marT="9525" marB="0" anchor="b">
                    <a:lnL>
                      <a:noFill/>
                    </a:lnL>
                    <a:lnR>
                      <a:noFill/>
                    </a:lnR>
                    <a:lnT>
                      <a:noFill/>
                    </a:lnT>
                    <a:lnB>
                      <a:noFill/>
                    </a:lnB>
                  </a:tcPr>
                </a:tc>
              </a:tr>
              <a:tr h="190500">
                <a:tc>
                  <a:txBody>
                    <a:bodyPr/>
                    <a:lstStyle/>
                    <a:p>
                      <a:pPr algn="ctr" fontAlgn="b"/>
                      <a:r>
                        <a:rPr lang="en-US" sz="1600" b="1" i="0" u="none" strike="noStrike">
                          <a:solidFill>
                            <a:schemeClr val="tx1"/>
                          </a:solidFill>
                          <a:latin typeface="Calibri"/>
                        </a:rPr>
                        <a:t>7.8</a:t>
                      </a:r>
                    </a:p>
                  </a:txBody>
                  <a:tcPr marL="9525" marR="9525" marT="9525" marB="0" anchor="b">
                    <a:lnL>
                      <a:noFill/>
                    </a:lnL>
                    <a:lnR>
                      <a:noFill/>
                    </a:lnR>
                    <a:lnT>
                      <a:noFill/>
                    </a:lnT>
                    <a:lnB>
                      <a:noFill/>
                    </a:lnB>
                  </a:tcPr>
                </a:tc>
                <a:tc>
                  <a:txBody>
                    <a:bodyPr/>
                    <a:lstStyle/>
                    <a:p>
                      <a:pPr algn="ctr" fontAlgn="b"/>
                      <a:r>
                        <a:rPr lang="en-US" sz="1600" b="1" i="0" u="none" strike="noStrike" dirty="0">
                          <a:solidFill>
                            <a:schemeClr val="tx1"/>
                          </a:solidFill>
                          <a:latin typeface="Calibri"/>
                        </a:rPr>
                        <a:t>8.5</a:t>
                      </a:r>
                    </a:p>
                  </a:txBody>
                  <a:tcPr marL="9525" marR="9525" marT="9525" marB="0" anchor="b">
                    <a:lnL>
                      <a:noFill/>
                    </a:lnL>
                    <a:lnR>
                      <a:noFill/>
                    </a:lnR>
                    <a:lnT>
                      <a:noFill/>
                    </a:lnT>
                    <a:lnB>
                      <a:noFill/>
                    </a:lnB>
                  </a:tcPr>
                </a:tc>
              </a:tr>
              <a:tr h="190500">
                <a:tc>
                  <a:txBody>
                    <a:bodyPr/>
                    <a:lstStyle/>
                    <a:p>
                      <a:pPr algn="ctr" fontAlgn="b"/>
                      <a:r>
                        <a:rPr lang="en-US" sz="1600" b="1" i="0" u="none" strike="noStrike">
                          <a:solidFill>
                            <a:schemeClr val="tx1"/>
                          </a:solidFill>
                          <a:latin typeface="Calibri"/>
                        </a:rPr>
                        <a:t>8.0</a:t>
                      </a:r>
                    </a:p>
                  </a:txBody>
                  <a:tcPr marL="9525" marR="9525" marT="9525" marB="0" anchor="b">
                    <a:lnL>
                      <a:noFill/>
                    </a:lnL>
                    <a:lnR>
                      <a:noFill/>
                    </a:lnR>
                    <a:lnT>
                      <a:noFill/>
                    </a:lnT>
                    <a:lnB>
                      <a:noFill/>
                    </a:lnB>
                  </a:tcPr>
                </a:tc>
                <a:tc>
                  <a:txBody>
                    <a:bodyPr/>
                    <a:lstStyle/>
                    <a:p>
                      <a:pPr algn="ctr" fontAlgn="b"/>
                      <a:r>
                        <a:rPr lang="en-US" sz="1600" b="1" i="0" u="none" strike="noStrike" dirty="0">
                          <a:solidFill>
                            <a:schemeClr val="tx1"/>
                          </a:solidFill>
                          <a:latin typeface="Calibri"/>
                        </a:rPr>
                        <a:t>8.8</a:t>
                      </a:r>
                    </a:p>
                  </a:txBody>
                  <a:tcPr marL="9525" marR="9525" marT="9525" marB="0" anchor="b">
                    <a:lnL>
                      <a:noFill/>
                    </a:lnL>
                    <a:lnR>
                      <a:noFill/>
                    </a:lnR>
                    <a:lnT>
                      <a:noFill/>
                    </a:lnT>
                    <a:lnB>
                      <a:noFill/>
                    </a:lnB>
                  </a:tcPr>
                </a:tc>
              </a:tr>
              <a:tr h="190500">
                <a:tc>
                  <a:txBody>
                    <a:bodyPr/>
                    <a:lstStyle/>
                    <a:p>
                      <a:pPr algn="ctr" fontAlgn="b"/>
                      <a:r>
                        <a:rPr lang="en-US" sz="1600" b="1" i="0" u="none" strike="noStrike">
                          <a:solidFill>
                            <a:schemeClr val="tx1"/>
                          </a:solidFill>
                          <a:latin typeface="Calibri"/>
                        </a:rPr>
                        <a:t>4.7</a:t>
                      </a:r>
                    </a:p>
                  </a:txBody>
                  <a:tcPr marL="9525" marR="9525" marT="9525" marB="0" anchor="b">
                    <a:lnL>
                      <a:noFill/>
                    </a:lnL>
                    <a:lnR>
                      <a:noFill/>
                    </a:lnR>
                    <a:lnT>
                      <a:noFill/>
                    </a:lnT>
                    <a:lnB>
                      <a:noFill/>
                    </a:lnB>
                  </a:tcPr>
                </a:tc>
                <a:tc>
                  <a:txBody>
                    <a:bodyPr/>
                    <a:lstStyle/>
                    <a:p>
                      <a:pPr algn="ctr" fontAlgn="b"/>
                      <a:r>
                        <a:rPr lang="en-US" sz="1600" b="1" i="0" u="none" strike="noStrike" dirty="0">
                          <a:solidFill>
                            <a:schemeClr val="tx1"/>
                          </a:solidFill>
                          <a:latin typeface="Calibri"/>
                        </a:rPr>
                        <a:t>5.3</a:t>
                      </a:r>
                    </a:p>
                  </a:txBody>
                  <a:tcPr marL="9525" marR="9525" marT="9525" marB="0" anchor="b">
                    <a:lnL>
                      <a:noFill/>
                    </a:lnL>
                    <a:lnR>
                      <a:noFill/>
                    </a:lnR>
                    <a:lnT>
                      <a:noFill/>
                    </a:lnT>
                    <a:lnB>
                      <a:noFill/>
                    </a:lnB>
                  </a:tcPr>
                </a:tc>
              </a:tr>
              <a:tr h="190500">
                <a:tc>
                  <a:txBody>
                    <a:bodyPr/>
                    <a:lstStyle/>
                    <a:p>
                      <a:pPr algn="ctr" fontAlgn="b"/>
                      <a:endParaRPr lang="en-US" sz="1600" b="1" i="0" u="none" strike="noStrike">
                        <a:solidFill>
                          <a:schemeClr val="tx1"/>
                        </a:solidFill>
                        <a:latin typeface="Calibri"/>
                      </a:endParaRPr>
                    </a:p>
                  </a:txBody>
                  <a:tcPr marL="9525" marR="9525" marT="9525" marB="0" anchor="b">
                    <a:lnL>
                      <a:noFill/>
                    </a:lnL>
                    <a:lnR>
                      <a:noFill/>
                    </a:lnR>
                    <a:lnT>
                      <a:noFill/>
                    </a:lnT>
                    <a:lnB>
                      <a:noFill/>
                    </a:lnB>
                  </a:tcPr>
                </a:tc>
                <a:tc>
                  <a:txBody>
                    <a:bodyPr/>
                    <a:lstStyle/>
                    <a:p>
                      <a:pPr algn="ctr" fontAlgn="b"/>
                      <a:r>
                        <a:rPr lang="en-US" sz="1600" b="1" i="0" u="none" strike="noStrike" dirty="0" smtClean="0">
                          <a:solidFill>
                            <a:schemeClr val="tx1"/>
                          </a:solidFill>
                          <a:latin typeface="Calibri"/>
                        </a:rPr>
                        <a:t>…</a:t>
                      </a:r>
                      <a:endParaRPr lang="en-US" sz="1600" b="1" i="0" u="none" strike="noStrike" dirty="0">
                        <a:solidFill>
                          <a:schemeClr val="tx1"/>
                        </a:solidFill>
                        <a:latin typeface="Calibri"/>
                      </a:endParaRPr>
                    </a:p>
                  </a:txBody>
                  <a:tcPr marL="9525" marR="9525" marT="9525" marB="0" anchor="b">
                    <a:lnL>
                      <a:noFill/>
                    </a:lnL>
                    <a:lnR>
                      <a:noFill/>
                    </a:lnR>
                    <a:lnT>
                      <a:noFill/>
                    </a:lnT>
                    <a:lnB>
                      <a:noFill/>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additive="base">
                                        <p:cTn id="1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sz="3600" b="1" dirty="0" smtClean="0">
                <a:solidFill>
                  <a:srgbClr val="00FFFF"/>
                </a:solidFill>
              </a:rPr>
              <a:t>Instructions for the t-test for Independent Samples in SPSS</a:t>
            </a:r>
            <a:endParaRPr lang="en-US" sz="3600" b="1" dirty="0">
              <a:solidFill>
                <a:srgbClr val="00FFFF"/>
              </a:solidFill>
            </a:endParaRPr>
          </a:p>
        </p:txBody>
      </p:sp>
      <p:sp>
        <p:nvSpPr>
          <p:cNvPr id="3" name="Content Placeholder 2"/>
          <p:cNvSpPr>
            <a:spLocks noGrp="1"/>
          </p:cNvSpPr>
          <p:nvPr>
            <p:ph idx="1"/>
          </p:nvPr>
        </p:nvSpPr>
        <p:spPr>
          <a:xfrm>
            <a:off x="457200" y="1295400"/>
            <a:ext cx="8229600" cy="4830763"/>
          </a:xfrm>
        </p:spPr>
        <p:txBody>
          <a:bodyPr>
            <a:normAutofit/>
          </a:bodyPr>
          <a:lstStyle/>
          <a:p>
            <a:pPr>
              <a:buNone/>
            </a:pPr>
            <a:r>
              <a:rPr lang="en-US" b="1" dirty="0" smtClean="0">
                <a:solidFill>
                  <a:srgbClr val="00FFFF"/>
                </a:solidFill>
              </a:rPr>
              <a:t>Data Setup:</a:t>
            </a:r>
          </a:p>
          <a:p>
            <a:pPr>
              <a:buNone/>
            </a:pPr>
            <a:r>
              <a:rPr lang="en-US" b="1" dirty="0" smtClean="0"/>
              <a:t>1 column has data, the next column has the label for the corresponding group</a:t>
            </a:r>
          </a:p>
          <a:p>
            <a:pPr>
              <a:buNone/>
            </a:pPr>
            <a:r>
              <a:rPr lang="en-US" b="1" dirty="0" smtClean="0">
                <a:solidFill>
                  <a:srgbClr val="00FFFF"/>
                </a:solidFill>
              </a:rPr>
              <a:t>Select: </a:t>
            </a:r>
          </a:p>
          <a:p>
            <a:r>
              <a:rPr lang="en-US" b="1" dirty="0" smtClean="0"/>
              <a:t>“analyze”</a:t>
            </a:r>
          </a:p>
          <a:p>
            <a:r>
              <a:rPr lang="en-US" b="1" dirty="0" smtClean="0"/>
              <a:t>“compare means”</a:t>
            </a:r>
          </a:p>
          <a:p>
            <a:r>
              <a:rPr lang="en-US" b="1" dirty="0" smtClean="0"/>
              <a:t>“independent sample t-test”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3051175"/>
          </a:xfrm>
        </p:spPr>
        <p:txBody>
          <a:bodyPr>
            <a:normAutofit/>
          </a:bodyPr>
          <a:lstStyle/>
          <a:p>
            <a:r>
              <a:rPr lang="en-US" b="1" dirty="0" smtClean="0">
                <a:latin typeface="Berlin Sans FB Demi" pitchFamily="34" charset="0"/>
                <a:cs typeface="Aharoni" pitchFamily="2" charset="-79"/>
              </a:rPr>
              <a:t>Let’s Look at Another</a:t>
            </a:r>
            <a:br>
              <a:rPr lang="en-US" b="1" dirty="0" smtClean="0">
                <a:latin typeface="Berlin Sans FB Demi" pitchFamily="34" charset="0"/>
                <a:cs typeface="Aharoni" pitchFamily="2" charset="-79"/>
              </a:rPr>
            </a:br>
            <a:r>
              <a:rPr lang="en-US" b="1" dirty="0" smtClean="0">
                <a:solidFill>
                  <a:srgbClr val="FFFF00"/>
                </a:solidFill>
                <a:latin typeface="Berlin Sans FB Demi" pitchFamily="34" charset="0"/>
                <a:cs typeface="Aharoni" pitchFamily="2" charset="-79"/>
              </a:rPr>
              <a:t>Parametric Test</a:t>
            </a:r>
            <a:br>
              <a:rPr lang="en-US" b="1" dirty="0" smtClean="0">
                <a:solidFill>
                  <a:srgbClr val="FFFF00"/>
                </a:solidFill>
                <a:latin typeface="Berlin Sans FB Demi" pitchFamily="34" charset="0"/>
                <a:cs typeface="Aharoni" pitchFamily="2" charset="-79"/>
              </a:rPr>
            </a:br>
            <a:r>
              <a:rPr lang="en-US" b="1" dirty="0" smtClean="0">
                <a:solidFill>
                  <a:srgbClr val="FFFF00"/>
                </a:solidFill>
                <a:latin typeface="Berlin Sans FB Demi" pitchFamily="34" charset="0"/>
                <a:cs typeface="Aharoni" pitchFamily="2" charset="-79"/>
              </a:rPr>
              <a:t/>
            </a:r>
            <a:br>
              <a:rPr lang="en-US" b="1" dirty="0" smtClean="0">
                <a:solidFill>
                  <a:srgbClr val="FFFF00"/>
                </a:solidFill>
                <a:latin typeface="Berlin Sans FB Demi" pitchFamily="34" charset="0"/>
                <a:cs typeface="Aharoni" pitchFamily="2" charset="-79"/>
              </a:rPr>
            </a:br>
            <a:r>
              <a:rPr lang="en-US" b="1" u="sng" dirty="0" smtClean="0">
                <a:solidFill>
                  <a:srgbClr val="00FFFF"/>
                </a:solidFill>
                <a:latin typeface="Berlin Sans FB Demi" pitchFamily="34" charset="0"/>
                <a:cs typeface="Aharoni" pitchFamily="2" charset="-79"/>
              </a:rPr>
              <a:t>ANOVA</a:t>
            </a:r>
            <a:endParaRPr lang="en-US" b="1" u="sng" dirty="0">
              <a:solidFill>
                <a:srgbClr val="FFFF00"/>
              </a:solidFill>
              <a:latin typeface="Berlin Sans FB Demi" pitchFamily="34" charset="0"/>
              <a:cs typeface="Aharoni" pitchFamily="2" charset="-79"/>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746375"/>
          </a:xfrm>
        </p:spPr>
        <p:txBody>
          <a:bodyPr>
            <a:normAutofit fontScale="90000"/>
          </a:bodyPr>
          <a:lstStyle/>
          <a:p>
            <a:r>
              <a:rPr lang="en-US" b="1" dirty="0" smtClean="0">
                <a:latin typeface="Berlin Sans FB Demi" pitchFamily="34" charset="0"/>
                <a:cs typeface="Aharoni" pitchFamily="2" charset="-79"/>
              </a:rPr>
              <a:t>Drawing Inferences for Data with </a:t>
            </a:r>
            <a:r>
              <a:rPr lang="en-US" b="1" u="sng" dirty="0" smtClean="0">
                <a:latin typeface="Berlin Sans FB Demi" pitchFamily="34" charset="0"/>
                <a:cs typeface="Aharoni" pitchFamily="2" charset="-79"/>
              </a:rPr>
              <a:t>More than</a:t>
            </a:r>
            <a:r>
              <a:rPr lang="en-US" b="1" dirty="0" smtClean="0">
                <a:latin typeface="Berlin Sans FB Demi" pitchFamily="34" charset="0"/>
                <a:cs typeface="Aharoni" pitchFamily="2" charset="-79"/>
              </a:rPr>
              <a:t> 2 Sample Means:</a:t>
            </a:r>
            <a:r>
              <a:rPr lang="en-US" b="1" dirty="0" smtClean="0">
                <a:solidFill>
                  <a:srgbClr val="FFFF00"/>
                </a:solidFill>
                <a:latin typeface="Berlin Sans FB Demi" pitchFamily="34" charset="0"/>
                <a:cs typeface="Aharoni" pitchFamily="2" charset="-79"/>
              </a:rPr>
              <a:t/>
            </a:r>
            <a:br>
              <a:rPr lang="en-US" b="1" dirty="0" smtClean="0">
                <a:solidFill>
                  <a:srgbClr val="FFFF00"/>
                </a:solidFill>
                <a:latin typeface="Berlin Sans FB Demi" pitchFamily="34" charset="0"/>
                <a:cs typeface="Aharoni" pitchFamily="2" charset="-79"/>
              </a:rPr>
            </a:br>
            <a:r>
              <a:rPr lang="en-US" b="1" dirty="0" smtClean="0">
                <a:solidFill>
                  <a:srgbClr val="FFFF00"/>
                </a:solidFill>
                <a:latin typeface="Berlin Sans FB Demi" pitchFamily="34" charset="0"/>
                <a:cs typeface="Aharoni" pitchFamily="2" charset="-79"/>
              </a:rPr>
              <a:t>ANOVA</a:t>
            </a:r>
            <a:br>
              <a:rPr lang="en-US" b="1" dirty="0" smtClean="0">
                <a:solidFill>
                  <a:srgbClr val="FFFF00"/>
                </a:solidFill>
                <a:latin typeface="Berlin Sans FB Demi" pitchFamily="34" charset="0"/>
                <a:cs typeface="Aharoni" pitchFamily="2" charset="-79"/>
              </a:rPr>
            </a:br>
            <a:endParaRPr lang="en-US" b="1" dirty="0">
              <a:solidFill>
                <a:srgbClr val="FFFF00"/>
              </a:solidFill>
              <a:latin typeface="Berlin Sans FB Demi" pitchFamily="34" charset="0"/>
              <a:cs typeface="Aharoni" pitchFamily="2" charset="-79"/>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normAutofit/>
          </a:bodyPr>
          <a:lstStyle/>
          <a:p>
            <a:pPr>
              <a:buFont typeface="Wingdings" pitchFamily="2" charset="2"/>
              <a:buChar char="Ø"/>
            </a:pPr>
            <a:r>
              <a:rPr lang="en-US" b="1" dirty="0" smtClean="0">
                <a:solidFill>
                  <a:srgbClr val="FFFF00"/>
                </a:solidFill>
              </a:rPr>
              <a:t>ANOVA </a:t>
            </a:r>
            <a:r>
              <a:rPr lang="en-US" b="1" dirty="0" smtClean="0"/>
              <a:t>is</a:t>
            </a:r>
            <a:r>
              <a:rPr lang="en-US" b="1" dirty="0" smtClean="0">
                <a:solidFill>
                  <a:srgbClr val="FFFF00"/>
                </a:solidFill>
              </a:rPr>
              <a:t> </a:t>
            </a:r>
            <a:r>
              <a:rPr lang="en-US" b="1" dirty="0" smtClean="0"/>
              <a:t>an extension of the t-test. We use the ANOVA to compare </a:t>
            </a:r>
            <a:r>
              <a:rPr lang="en-US" b="1" u="sng" dirty="0" smtClean="0"/>
              <a:t>more than 2 means</a:t>
            </a:r>
            <a:r>
              <a:rPr lang="en-US" b="1" dirty="0" smtClean="0"/>
              <a:t> (i.e. more than 2 groups). </a:t>
            </a:r>
          </a:p>
          <a:p>
            <a:pPr>
              <a:buNone/>
            </a:pPr>
            <a:endParaRPr lang="en-US" b="1" dirty="0" smtClean="0"/>
          </a:p>
          <a:p>
            <a:pPr>
              <a:buNone/>
            </a:pPr>
            <a:r>
              <a:rPr lang="en-US" b="1" dirty="0" smtClean="0"/>
              <a:t>For Example: </a:t>
            </a:r>
            <a:r>
              <a:rPr lang="en-US" b="1" dirty="0" smtClean="0">
                <a:solidFill>
                  <a:srgbClr val="FFFF00"/>
                </a:solidFill>
              </a:rPr>
              <a:t>Independence between the cost of a routine annual checkup (numerical variable) at 4 different family care practices (4 categorized variables) in the area</a:t>
            </a:r>
          </a:p>
          <a:p>
            <a:pPr>
              <a:buFont typeface="Wingdings" pitchFamily="2" charset="2"/>
              <a:buChar char="Ø"/>
            </a:pPr>
            <a:endParaRPr lang="en-US" b="1" u="sng" dirty="0" smtClean="0"/>
          </a:p>
        </p:txBody>
      </p:sp>
      <p:sp>
        <p:nvSpPr>
          <p:cNvPr id="4" name="Title 1"/>
          <p:cNvSpPr>
            <a:spLocks noGrp="1"/>
          </p:cNvSpPr>
          <p:nvPr>
            <p:ph type="title"/>
          </p:nvPr>
        </p:nvSpPr>
        <p:spPr>
          <a:xfrm>
            <a:off x="0" y="0"/>
            <a:ext cx="9144000" cy="1143000"/>
          </a:xfrm>
        </p:spPr>
        <p:txBody>
          <a:bodyPr>
            <a:normAutofit/>
          </a:bodyPr>
          <a:lstStyle/>
          <a:p>
            <a:r>
              <a:rPr lang="en-US" sz="3600" b="1" dirty="0" smtClean="0">
                <a:solidFill>
                  <a:srgbClr val="FFFF00"/>
                </a:solidFill>
              </a:rPr>
              <a:t>Analysis of Variance (ANOVA)</a:t>
            </a:r>
            <a:endParaRPr lang="en-US" sz="36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257800"/>
          </a:xfrm>
        </p:spPr>
        <p:txBody>
          <a:bodyPr>
            <a:normAutofit lnSpcReduction="10000"/>
          </a:bodyPr>
          <a:lstStyle/>
          <a:p>
            <a:r>
              <a:rPr lang="en-US" b="1" dirty="0" smtClean="0"/>
              <a:t>ANOVA is a parametric test.</a:t>
            </a:r>
          </a:p>
          <a:p>
            <a:pPr lvl="1"/>
            <a:r>
              <a:rPr lang="en-US" b="1" dirty="0" smtClean="0">
                <a:solidFill>
                  <a:srgbClr val="00FFFF"/>
                </a:solidFill>
              </a:rPr>
              <a:t>I.E. Assumes normal distribution, homogeneous variance, the central measure is the mean</a:t>
            </a:r>
          </a:p>
          <a:p>
            <a:r>
              <a:rPr lang="en-US" b="1" dirty="0" smtClean="0"/>
              <a:t>If you used the t-test to compare means for more than 2 groups, you’d start to increase the amount of type I error that could be found in your results. </a:t>
            </a:r>
          </a:p>
          <a:p>
            <a:pPr lvl="1"/>
            <a:r>
              <a:rPr lang="en-US" b="1" dirty="0" smtClean="0">
                <a:solidFill>
                  <a:srgbClr val="00FFFF"/>
                </a:solidFill>
              </a:rPr>
              <a:t>Recall, type I error is a false positive. You’d reject the null hypothesis when it’s actually true.</a:t>
            </a:r>
          </a:p>
          <a:p>
            <a:r>
              <a:rPr lang="en-US" b="1" dirty="0" smtClean="0"/>
              <a:t>ANOVA uses 1 test to determine the significance of the treatment as a whole</a:t>
            </a:r>
          </a:p>
        </p:txBody>
      </p:sp>
      <p:sp>
        <p:nvSpPr>
          <p:cNvPr id="4" name="Title 1"/>
          <p:cNvSpPr>
            <a:spLocks noGrp="1"/>
          </p:cNvSpPr>
          <p:nvPr>
            <p:ph type="title"/>
          </p:nvPr>
        </p:nvSpPr>
        <p:spPr>
          <a:xfrm>
            <a:off x="0" y="0"/>
            <a:ext cx="9144000" cy="1143000"/>
          </a:xfrm>
        </p:spPr>
        <p:txBody>
          <a:bodyPr>
            <a:normAutofit/>
          </a:bodyPr>
          <a:lstStyle/>
          <a:p>
            <a:r>
              <a:rPr lang="en-US" sz="3600" b="1" dirty="0" smtClean="0">
                <a:solidFill>
                  <a:srgbClr val="FFFF00"/>
                </a:solidFill>
              </a:rPr>
              <a:t>Things to know about ANOVA</a:t>
            </a:r>
            <a:endParaRPr lang="en-US" sz="3600" b="1" dirty="0">
              <a:solidFill>
                <a:srgbClr val="FFFF00"/>
              </a:solidFill>
            </a:endParaRPr>
          </a:p>
        </p:txBody>
      </p:sp>
      <p:sp>
        <p:nvSpPr>
          <p:cNvPr id="5" name="TextBox 4"/>
          <p:cNvSpPr txBox="1"/>
          <p:nvPr/>
        </p:nvSpPr>
        <p:spPr>
          <a:xfrm>
            <a:off x="1752600" y="6550223"/>
            <a:ext cx="7391400" cy="307777"/>
          </a:xfrm>
          <a:prstGeom prst="rect">
            <a:avLst/>
          </a:prstGeom>
          <a:noFill/>
        </p:spPr>
        <p:txBody>
          <a:bodyPr wrap="square" rtlCol="0">
            <a:spAutoFit/>
          </a:bodyPr>
          <a:lstStyle/>
          <a:p>
            <a:r>
              <a:rPr lang="en-US" sz="1400" b="1" dirty="0" smtClean="0"/>
              <a:t>http://changingminds.org/explanations/research/analysis/parametric_non-parametric.htm</a:t>
            </a:r>
            <a:endParaRPr lang="en-US" sz="1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257800"/>
          </a:xfrm>
        </p:spPr>
        <p:txBody>
          <a:bodyPr>
            <a:normAutofit fontScale="92500" lnSpcReduction="20000"/>
          </a:bodyPr>
          <a:lstStyle/>
          <a:p>
            <a:r>
              <a:rPr lang="en-US" b="1" dirty="0" smtClean="0"/>
              <a:t>The test statistic produced by ANOVA (the F-statistic or F-ratio) compares the means of variables.</a:t>
            </a:r>
          </a:p>
          <a:p>
            <a:pPr lvl="1"/>
            <a:r>
              <a:rPr lang="en-US" b="1" dirty="0" smtClean="0">
                <a:solidFill>
                  <a:srgbClr val="00FFFF"/>
                </a:solidFill>
              </a:rPr>
              <a:t>Compares unsystematic variance (SS</a:t>
            </a:r>
            <a:r>
              <a:rPr lang="en-US" b="1" baseline="-25000" dirty="0" smtClean="0">
                <a:solidFill>
                  <a:srgbClr val="00FFFF"/>
                </a:solidFill>
              </a:rPr>
              <a:t>M</a:t>
            </a:r>
            <a:r>
              <a:rPr lang="en-US" b="1" dirty="0" smtClean="0">
                <a:solidFill>
                  <a:srgbClr val="00FFFF"/>
                </a:solidFill>
              </a:rPr>
              <a:t>) to systematic variance (SS</a:t>
            </a:r>
            <a:r>
              <a:rPr lang="en-US" b="1" baseline="-25000" dirty="0" smtClean="0">
                <a:solidFill>
                  <a:srgbClr val="00FFFF"/>
                </a:solidFill>
              </a:rPr>
              <a:t>R</a:t>
            </a:r>
            <a:r>
              <a:rPr lang="en-US" b="1" dirty="0" smtClean="0">
                <a:solidFill>
                  <a:srgbClr val="00FFFF"/>
                </a:solidFill>
              </a:rPr>
              <a:t>)</a:t>
            </a:r>
          </a:p>
          <a:p>
            <a:r>
              <a:rPr lang="en-US" b="1" dirty="0" smtClean="0"/>
              <a:t>The F-statistic tells you if there is a significant difference between the means, but it doesn’t tell you which group produced it.</a:t>
            </a:r>
          </a:p>
          <a:p>
            <a:r>
              <a:rPr lang="en-US" b="1" dirty="0" smtClean="0"/>
              <a:t>To find out which group is significant from the others, you will need to perform a post-hoc test.</a:t>
            </a:r>
          </a:p>
          <a:p>
            <a:pPr lvl="1"/>
            <a:r>
              <a:rPr lang="en-US" b="1" dirty="0" err="1" smtClean="0">
                <a:solidFill>
                  <a:srgbClr val="00FFFF"/>
                </a:solidFill>
              </a:rPr>
              <a:t>Bonferoni</a:t>
            </a:r>
            <a:r>
              <a:rPr lang="en-US" b="1" dirty="0" smtClean="0">
                <a:solidFill>
                  <a:srgbClr val="00FFFF"/>
                </a:solidFill>
              </a:rPr>
              <a:t> test </a:t>
            </a:r>
            <a:r>
              <a:rPr lang="en-US" b="1" dirty="0" smtClean="0"/>
              <a:t>(can still give false positive)</a:t>
            </a:r>
          </a:p>
          <a:p>
            <a:pPr lvl="1"/>
            <a:r>
              <a:rPr lang="en-US" b="1" dirty="0" err="1" smtClean="0">
                <a:solidFill>
                  <a:srgbClr val="00FFFF"/>
                </a:solidFill>
              </a:rPr>
              <a:t>Tukey’s</a:t>
            </a:r>
            <a:r>
              <a:rPr lang="en-US" b="1" dirty="0" smtClean="0">
                <a:solidFill>
                  <a:srgbClr val="00FFFF"/>
                </a:solidFill>
              </a:rPr>
              <a:t> Honestly Significant Difference </a:t>
            </a:r>
            <a:r>
              <a:rPr lang="en-US" b="1" dirty="0" smtClean="0"/>
              <a:t>(great choice)</a:t>
            </a:r>
          </a:p>
          <a:p>
            <a:pPr lvl="1"/>
            <a:r>
              <a:rPr lang="en-US" b="1" dirty="0" err="1" smtClean="0">
                <a:solidFill>
                  <a:srgbClr val="00FFFF"/>
                </a:solidFill>
              </a:rPr>
              <a:t>Neuman</a:t>
            </a:r>
            <a:r>
              <a:rPr lang="en-US" b="1" dirty="0" smtClean="0">
                <a:solidFill>
                  <a:srgbClr val="00FFFF"/>
                </a:solidFill>
              </a:rPr>
              <a:t> </a:t>
            </a:r>
            <a:r>
              <a:rPr lang="en-US" b="1" dirty="0" err="1" smtClean="0">
                <a:solidFill>
                  <a:srgbClr val="00FFFF"/>
                </a:solidFill>
              </a:rPr>
              <a:t>Keulls</a:t>
            </a:r>
            <a:r>
              <a:rPr lang="en-US" b="1" dirty="0" smtClean="0">
                <a:solidFill>
                  <a:srgbClr val="00FFFF"/>
                </a:solidFill>
              </a:rPr>
              <a:t> </a:t>
            </a:r>
            <a:r>
              <a:rPr lang="en-US" b="1" dirty="0" smtClean="0"/>
              <a:t>(more conservative)</a:t>
            </a:r>
          </a:p>
        </p:txBody>
      </p:sp>
      <p:sp>
        <p:nvSpPr>
          <p:cNvPr id="4" name="Title 1"/>
          <p:cNvSpPr>
            <a:spLocks noGrp="1"/>
          </p:cNvSpPr>
          <p:nvPr>
            <p:ph type="title"/>
          </p:nvPr>
        </p:nvSpPr>
        <p:spPr>
          <a:xfrm>
            <a:off x="0" y="0"/>
            <a:ext cx="9144000" cy="1143000"/>
          </a:xfrm>
        </p:spPr>
        <p:txBody>
          <a:bodyPr>
            <a:normAutofit/>
          </a:bodyPr>
          <a:lstStyle/>
          <a:p>
            <a:r>
              <a:rPr lang="en-US" sz="3600" b="1" dirty="0" smtClean="0">
                <a:solidFill>
                  <a:srgbClr val="FFFF00"/>
                </a:solidFill>
              </a:rPr>
              <a:t>Things to know about ANOVA Continued</a:t>
            </a:r>
            <a:endParaRPr lang="en-US" sz="3600" b="1" dirty="0">
              <a:solidFill>
                <a:srgbClr val="FFFF00"/>
              </a:solidFill>
            </a:endParaRPr>
          </a:p>
        </p:txBody>
      </p:sp>
      <p:sp>
        <p:nvSpPr>
          <p:cNvPr id="5" name="TextBox 4"/>
          <p:cNvSpPr txBox="1"/>
          <p:nvPr/>
        </p:nvSpPr>
        <p:spPr>
          <a:xfrm>
            <a:off x="1752600" y="6550223"/>
            <a:ext cx="7391400" cy="307777"/>
          </a:xfrm>
          <a:prstGeom prst="rect">
            <a:avLst/>
          </a:prstGeom>
          <a:noFill/>
        </p:spPr>
        <p:txBody>
          <a:bodyPr wrap="square" rtlCol="0">
            <a:spAutoFit/>
          </a:bodyPr>
          <a:lstStyle/>
          <a:p>
            <a:r>
              <a:rPr lang="en-US" sz="1400" b="1" dirty="0" smtClean="0"/>
              <a:t>http://changingminds.org/explanations/research/analysis/parametric_non-parametric.htm</a:t>
            </a:r>
            <a:endParaRPr lang="en-US" sz="1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257800"/>
          </a:xfrm>
        </p:spPr>
        <p:txBody>
          <a:bodyPr>
            <a:normAutofit/>
          </a:bodyPr>
          <a:lstStyle/>
          <a:p>
            <a:r>
              <a:rPr lang="en-US" b="1" dirty="0" smtClean="0"/>
              <a:t>There are different ANOVA tests.</a:t>
            </a:r>
          </a:p>
          <a:p>
            <a:r>
              <a:rPr lang="en-US" b="1" dirty="0" smtClean="0"/>
              <a:t>Use a One-Way ANOVA to test one independent variable.</a:t>
            </a:r>
          </a:p>
          <a:p>
            <a:r>
              <a:rPr lang="en-US" b="1" dirty="0" smtClean="0"/>
              <a:t>Use a Two-Way ANOVA to test 2 independent variables.</a:t>
            </a:r>
          </a:p>
          <a:p>
            <a:r>
              <a:rPr lang="en-US" b="1" dirty="0" smtClean="0"/>
              <a:t>And so on …</a:t>
            </a:r>
          </a:p>
          <a:p>
            <a:endParaRPr lang="en-US" b="1" dirty="0" smtClean="0"/>
          </a:p>
        </p:txBody>
      </p:sp>
      <p:sp>
        <p:nvSpPr>
          <p:cNvPr id="4" name="Title 1"/>
          <p:cNvSpPr>
            <a:spLocks noGrp="1"/>
          </p:cNvSpPr>
          <p:nvPr>
            <p:ph type="title"/>
          </p:nvPr>
        </p:nvSpPr>
        <p:spPr>
          <a:xfrm>
            <a:off x="0" y="0"/>
            <a:ext cx="9144000" cy="1143000"/>
          </a:xfrm>
        </p:spPr>
        <p:txBody>
          <a:bodyPr>
            <a:normAutofit/>
          </a:bodyPr>
          <a:lstStyle/>
          <a:p>
            <a:r>
              <a:rPr lang="en-US" sz="3600" b="1" dirty="0" smtClean="0">
                <a:solidFill>
                  <a:srgbClr val="FFFF00"/>
                </a:solidFill>
              </a:rPr>
              <a:t>Things to know about ANOVA Continued</a:t>
            </a:r>
            <a:endParaRPr lang="en-US" sz="3600" b="1" dirty="0">
              <a:solidFill>
                <a:srgbClr val="FFFF00"/>
              </a:solidFill>
            </a:endParaRPr>
          </a:p>
        </p:txBody>
      </p:sp>
      <p:sp>
        <p:nvSpPr>
          <p:cNvPr id="5" name="TextBox 4"/>
          <p:cNvSpPr txBox="1"/>
          <p:nvPr/>
        </p:nvSpPr>
        <p:spPr>
          <a:xfrm>
            <a:off x="1752600" y="6550223"/>
            <a:ext cx="7391400" cy="307777"/>
          </a:xfrm>
          <a:prstGeom prst="rect">
            <a:avLst/>
          </a:prstGeom>
          <a:noFill/>
        </p:spPr>
        <p:txBody>
          <a:bodyPr wrap="square" rtlCol="0">
            <a:spAutoFit/>
          </a:bodyPr>
          <a:lstStyle/>
          <a:p>
            <a:r>
              <a:rPr lang="en-US" sz="1400" b="1" dirty="0" smtClean="0"/>
              <a:t>http://changingminds.org/explanations/research/analysis/parametric_non-parametric.htm</a:t>
            </a:r>
            <a:endParaRPr lang="en-US" sz="1400" b="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smtClean="0">
                <a:solidFill>
                  <a:srgbClr val="FFFF00"/>
                </a:solidFill>
              </a:rPr>
              <a:t>Example: ANOVA</a:t>
            </a:r>
            <a:endParaRPr lang="en-US" sz="3600" b="1" dirty="0">
              <a:solidFill>
                <a:srgbClr val="FFFF00"/>
              </a:solidFill>
            </a:endParaRPr>
          </a:p>
        </p:txBody>
      </p:sp>
      <p:sp>
        <p:nvSpPr>
          <p:cNvPr id="3" name="Content Placeholder 2"/>
          <p:cNvSpPr>
            <a:spLocks noGrp="1"/>
          </p:cNvSpPr>
          <p:nvPr>
            <p:ph idx="1"/>
          </p:nvPr>
        </p:nvSpPr>
        <p:spPr>
          <a:xfrm>
            <a:off x="457200" y="1371600"/>
            <a:ext cx="8229600" cy="4953000"/>
          </a:xfrm>
        </p:spPr>
        <p:txBody>
          <a:bodyPr>
            <a:normAutofit/>
          </a:bodyPr>
          <a:lstStyle/>
          <a:p>
            <a:pPr>
              <a:buNone/>
            </a:pPr>
            <a:r>
              <a:rPr lang="en-US" b="1" i="1" dirty="0" smtClean="0">
                <a:solidFill>
                  <a:srgbClr val="00FFFF"/>
                </a:solidFill>
              </a:rPr>
              <a:t>Let’s look at a simple example as provided a few slides back.</a:t>
            </a:r>
          </a:p>
          <a:p>
            <a:pPr>
              <a:buNone/>
            </a:pPr>
            <a:r>
              <a:rPr lang="en-US" b="1" dirty="0" smtClean="0"/>
              <a:t>You would like to know if there are differences in costs for annual visits between four different primary care practices. </a:t>
            </a:r>
          </a:p>
          <a:p>
            <a:pPr>
              <a:buNone/>
            </a:pPr>
            <a:endParaRPr lang="en-US" b="1" dirty="0" smtClean="0"/>
          </a:p>
          <a:p>
            <a:pPr>
              <a:buNone/>
            </a:pPr>
            <a:endParaRPr lang="en-US" b="1" dirty="0" smtClean="0"/>
          </a:p>
          <a:p>
            <a:pPr>
              <a:buNone/>
            </a:pPr>
            <a:endParaRPr lang="en-US" b="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smtClean="0">
                <a:solidFill>
                  <a:srgbClr val="FFFF00"/>
                </a:solidFill>
              </a:rPr>
              <a:t>Hypotheses for this Question</a:t>
            </a:r>
            <a:endParaRPr lang="en-US" sz="3600" b="1" dirty="0">
              <a:solidFill>
                <a:srgbClr val="FFFF00"/>
              </a:solidFill>
            </a:endParaRPr>
          </a:p>
        </p:txBody>
      </p:sp>
      <p:sp>
        <p:nvSpPr>
          <p:cNvPr id="3" name="Content Placeholder 2"/>
          <p:cNvSpPr>
            <a:spLocks noGrp="1"/>
          </p:cNvSpPr>
          <p:nvPr>
            <p:ph idx="1"/>
          </p:nvPr>
        </p:nvSpPr>
        <p:spPr>
          <a:xfrm>
            <a:off x="457200" y="1371600"/>
            <a:ext cx="8229600" cy="4754563"/>
          </a:xfrm>
        </p:spPr>
        <p:txBody>
          <a:bodyPr>
            <a:normAutofit fontScale="92500" lnSpcReduction="20000"/>
          </a:bodyPr>
          <a:lstStyle/>
          <a:p>
            <a:r>
              <a:rPr lang="en-US" b="1" dirty="0" smtClean="0">
                <a:solidFill>
                  <a:srgbClr val="FFFF00"/>
                </a:solidFill>
              </a:rPr>
              <a:t>Null Hypothesis </a:t>
            </a:r>
            <a:r>
              <a:rPr lang="en-US" b="1" dirty="0" smtClean="0"/>
              <a:t>(H0):  No significant difference between costs an annual visit at the 4 practices.</a:t>
            </a:r>
            <a:r>
              <a:rPr lang="en-US" dirty="0" smtClean="0"/>
              <a:t> </a:t>
            </a:r>
          </a:p>
          <a:p>
            <a:r>
              <a:rPr lang="en-US" b="1" dirty="0" smtClean="0">
                <a:solidFill>
                  <a:srgbClr val="FFFF00"/>
                </a:solidFill>
              </a:rPr>
              <a:t>Alternative Hypothesis </a:t>
            </a:r>
            <a:r>
              <a:rPr lang="en-US" b="1" dirty="0" smtClean="0"/>
              <a:t>(H1): There is a significant difference between costs of an annual visit at the 4 practices.</a:t>
            </a:r>
            <a:r>
              <a:rPr lang="en-US" dirty="0" smtClean="0"/>
              <a:t> </a:t>
            </a:r>
          </a:p>
          <a:p>
            <a:pPr>
              <a:buNone/>
            </a:pPr>
            <a:endParaRPr lang="en-US" dirty="0" smtClean="0"/>
          </a:p>
          <a:p>
            <a:pPr>
              <a:buNone/>
            </a:pPr>
            <a:r>
              <a:rPr lang="en-US" b="1" dirty="0" smtClean="0"/>
              <a:t>Look at the F-statistic and p-value to determine if you should accept or reject the null hypothesis that there is no significant difference between practices. </a:t>
            </a:r>
          </a:p>
          <a:p>
            <a:pPr algn="ctr">
              <a:buNone/>
            </a:pPr>
            <a:r>
              <a:rPr lang="en-US" b="1" i="1" dirty="0" smtClean="0">
                <a:solidFill>
                  <a:srgbClr val="00FFFF"/>
                </a:solidFill>
              </a:rPr>
              <a:t>Show in SPSS</a:t>
            </a:r>
          </a:p>
          <a:p>
            <a:pPr>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382000" cy="5486400"/>
          </a:xfrm>
        </p:spPr>
        <p:txBody>
          <a:bodyPr>
            <a:normAutofit lnSpcReduction="10000"/>
          </a:bodyPr>
          <a:lstStyle/>
          <a:p>
            <a:pPr>
              <a:buNone/>
            </a:pPr>
            <a:r>
              <a:rPr lang="en-US" b="1" dirty="0" smtClean="0"/>
              <a:t>Purpose of Surveying – </a:t>
            </a:r>
          </a:p>
          <a:p>
            <a:pPr lvl="1">
              <a:buFont typeface="Wingdings" pitchFamily="2" charset="2"/>
              <a:buChar char="§"/>
            </a:pPr>
            <a:r>
              <a:rPr lang="en-US" b="1" dirty="0" smtClean="0">
                <a:solidFill>
                  <a:srgbClr val="FFFF00"/>
                </a:solidFill>
              </a:rPr>
              <a:t>Feedback Research </a:t>
            </a:r>
            <a:r>
              <a:rPr lang="en-US" b="1" dirty="0" smtClean="0"/>
              <a:t>(for example)</a:t>
            </a:r>
          </a:p>
          <a:p>
            <a:pPr lvl="2">
              <a:buFont typeface="Wingdings" pitchFamily="2" charset="2"/>
              <a:buChar char="§"/>
            </a:pPr>
            <a:r>
              <a:rPr lang="en-US" b="1" dirty="0" smtClean="0"/>
              <a:t>Patient/Customer Satisfaction</a:t>
            </a:r>
          </a:p>
          <a:p>
            <a:pPr lvl="2">
              <a:buFont typeface="Wingdings" pitchFamily="2" charset="2"/>
              <a:buChar char="§"/>
            </a:pPr>
            <a:r>
              <a:rPr lang="en-US" b="1" dirty="0" smtClean="0"/>
              <a:t>Employee Satisfaction</a:t>
            </a:r>
          </a:p>
          <a:p>
            <a:pPr lvl="1">
              <a:buFont typeface="Wingdings" pitchFamily="2" charset="2"/>
              <a:buChar char="§"/>
            </a:pPr>
            <a:r>
              <a:rPr lang="en-US" b="1" dirty="0" smtClean="0">
                <a:solidFill>
                  <a:srgbClr val="FFFF00"/>
                </a:solidFill>
              </a:rPr>
              <a:t>Estimate Distribution of Characteristics in a Population </a:t>
            </a:r>
            <a:r>
              <a:rPr lang="en-US" b="1" dirty="0" smtClean="0"/>
              <a:t>(for example)</a:t>
            </a:r>
            <a:endParaRPr lang="en-US" b="1" dirty="0" smtClean="0">
              <a:solidFill>
                <a:srgbClr val="00FFFF"/>
              </a:solidFill>
            </a:endParaRPr>
          </a:p>
          <a:p>
            <a:pPr lvl="2">
              <a:buFont typeface="Wingdings" pitchFamily="2" charset="2"/>
              <a:buChar char="§"/>
            </a:pPr>
            <a:r>
              <a:rPr lang="en-US" b="1" dirty="0" smtClean="0"/>
              <a:t>Quality of Life</a:t>
            </a:r>
          </a:p>
          <a:p>
            <a:pPr lvl="2">
              <a:buFont typeface="Wingdings" pitchFamily="2" charset="2"/>
              <a:buChar char="§"/>
            </a:pPr>
            <a:r>
              <a:rPr lang="en-US" b="1" dirty="0" smtClean="0"/>
              <a:t>Buyer Profiling</a:t>
            </a:r>
          </a:p>
          <a:p>
            <a:pPr lvl="2">
              <a:buFont typeface="Wingdings" pitchFamily="2" charset="2"/>
              <a:buChar char="§"/>
            </a:pPr>
            <a:endParaRPr lang="en-US" b="1" dirty="0" smtClean="0"/>
          </a:p>
          <a:p>
            <a:pPr>
              <a:buNone/>
            </a:pPr>
            <a:r>
              <a:rPr lang="en-US" sz="2800" b="1" i="1" dirty="0" smtClean="0">
                <a:solidFill>
                  <a:srgbClr val="00FFFF"/>
                </a:solidFill>
              </a:rPr>
              <a:t>Can you think of a relevant survey related to your work or research? Is it be feedback oriented or characteristic oriented?</a:t>
            </a:r>
            <a:endParaRPr lang="en-US" sz="2800" b="1" i="1" dirty="0">
              <a:solidFill>
                <a:srgbClr val="00FFFF"/>
              </a:solidFill>
            </a:endParaRPr>
          </a:p>
        </p:txBody>
      </p:sp>
      <p:sp>
        <p:nvSpPr>
          <p:cNvPr id="4" name="Title 1"/>
          <p:cNvSpPr>
            <a:spLocks noGrp="1"/>
          </p:cNvSpPr>
          <p:nvPr>
            <p:ph type="title"/>
          </p:nvPr>
        </p:nvSpPr>
        <p:spPr>
          <a:xfrm>
            <a:off x="0" y="0"/>
            <a:ext cx="6705600" cy="990600"/>
          </a:xfrm>
        </p:spPr>
        <p:txBody>
          <a:bodyPr>
            <a:normAutofit/>
          </a:bodyPr>
          <a:lstStyle/>
          <a:p>
            <a:r>
              <a:rPr lang="en-US" sz="3600" b="1" dirty="0" smtClean="0">
                <a:solidFill>
                  <a:srgbClr val="FFFF00"/>
                </a:solidFill>
              </a:rPr>
              <a:t>Survey Design &amp; Development</a:t>
            </a:r>
            <a:endParaRPr lang="en-US" sz="3600" b="1" dirty="0">
              <a:solidFill>
                <a:srgbClr val="FFFF00"/>
              </a:solidFill>
            </a:endParaRPr>
          </a:p>
        </p:txBody>
      </p:sp>
      <p:pic>
        <p:nvPicPr>
          <p:cNvPr id="28674" name="Picture 2" descr="http://www.hotdesk.net/blog/wp-content/uploads/2014/03/survey1.jpg"/>
          <p:cNvPicPr>
            <a:picLocks noChangeAspect="1" noChangeArrowheads="1"/>
          </p:cNvPicPr>
          <p:nvPr/>
        </p:nvPicPr>
        <p:blipFill>
          <a:blip r:embed="rId2" cstate="print"/>
          <a:srcRect/>
          <a:stretch>
            <a:fillRect/>
          </a:stretch>
        </p:blipFill>
        <p:spPr bwMode="auto">
          <a:xfrm>
            <a:off x="6705600" y="0"/>
            <a:ext cx="2438400" cy="2438400"/>
          </a:xfrm>
          <a:prstGeom prst="rect">
            <a:avLst/>
          </a:prstGeom>
          <a:noFill/>
        </p:spPr>
      </p:pic>
      <p:pic>
        <p:nvPicPr>
          <p:cNvPr id="5" name="Picture 2" descr="http://www.coloradotech.edu/%7E/media/CTU/Images/Logos/header_logo.ashx"/>
          <p:cNvPicPr>
            <a:picLocks noChangeAspect="1" noChangeArrowheads="1"/>
          </p:cNvPicPr>
          <p:nvPr/>
        </p:nvPicPr>
        <p:blipFill>
          <a:blip r:embed="rId3" cstate="print"/>
          <a:srcRect/>
          <a:stretch>
            <a:fillRect/>
          </a:stretch>
        </p:blipFill>
        <p:spPr bwMode="auto">
          <a:xfrm>
            <a:off x="7400925" y="6353174"/>
            <a:ext cx="1743075" cy="504826"/>
          </a:xfrm>
          <a:prstGeom prst="rect">
            <a:avLst/>
          </a:prstGeom>
          <a:solidFill>
            <a:srgbClr val="C00000"/>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heckerboard(across)">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checkerboard(across)">
                                      <p:cBhvr>
                                        <p:cTn id="15" dur="500"/>
                                        <p:tgtEl>
                                          <p:spTgt spid="3">
                                            <p:txEl>
                                              <p:pRg st="5" end="5"/>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checkerboard(across)">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smtClean="0">
                <a:solidFill>
                  <a:srgbClr val="FFFF00"/>
                </a:solidFill>
              </a:rPr>
              <a:t>ANOVA Results</a:t>
            </a:r>
            <a:endParaRPr lang="en-US" sz="3600" b="1" dirty="0">
              <a:solidFill>
                <a:srgbClr val="FFFF00"/>
              </a:solidFill>
            </a:endParaRPr>
          </a:p>
        </p:txBody>
      </p:sp>
      <p:pic>
        <p:nvPicPr>
          <p:cNvPr id="1026" name="Picture 2"/>
          <p:cNvPicPr>
            <a:picLocks noChangeAspect="1" noChangeArrowheads="1"/>
          </p:cNvPicPr>
          <p:nvPr/>
        </p:nvPicPr>
        <p:blipFill>
          <a:blip r:embed="rId2" cstate="print"/>
          <a:srcRect l="27916" t="26667" r="32917" b="26667"/>
          <a:stretch>
            <a:fillRect/>
          </a:stretch>
        </p:blipFill>
        <p:spPr bwMode="auto">
          <a:xfrm>
            <a:off x="457200" y="990600"/>
            <a:ext cx="8229600" cy="55155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smtClean="0">
                <a:solidFill>
                  <a:srgbClr val="FFFF00"/>
                </a:solidFill>
              </a:rPr>
              <a:t>Analysis of ANOVA Results</a:t>
            </a:r>
            <a:endParaRPr lang="en-US" sz="3600" b="1" dirty="0">
              <a:solidFill>
                <a:srgbClr val="FFFF00"/>
              </a:solidFill>
            </a:endParaRPr>
          </a:p>
        </p:txBody>
      </p:sp>
      <p:sp>
        <p:nvSpPr>
          <p:cNvPr id="3" name="Content Placeholder 2"/>
          <p:cNvSpPr>
            <a:spLocks noGrp="1"/>
          </p:cNvSpPr>
          <p:nvPr>
            <p:ph idx="1"/>
          </p:nvPr>
        </p:nvSpPr>
        <p:spPr>
          <a:xfrm>
            <a:off x="457200" y="1371600"/>
            <a:ext cx="8229600" cy="4754563"/>
          </a:xfrm>
        </p:spPr>
        <p:txBody>
          <a:bodyPr>
            <a:normAutofit/>
          </a:bodyPr>
          <a:lstStyle/>
          <a:p>
            <a:r>
              <a:rPr lang="en-US" b="1" dirty="0" smtClean="0">
                <a:solidFill>
                  <a:srgbClr val="FFFF00"/>
                </a:solidFill>
              </a:rPr>
              <a:t>P-value</a:t>
            </a:r>
            <a:r>
              <a:rPr lang="en-US" b="1" dirty="0" smtClean="0"/>
              <a:t> of 0.00 &lt; 0.05, therefore reject the null hypothesis</a:t>
            </a:r>
          </a:p>
          <a:p>
            <a:r>
              <a:rPr lang="en-US" b="1" dirty="0" smtClean="0">
                <a:solidFill>
                  <a:srgbClr val="FFFF00"/>
                </a:solidFill>
              </a:rPr>
              <a:t>F statistic </a:t>
            </a:r>
            <a:r>
              <a:rPr lang="en-US" b="1" dirty="0" smtClean="0"/>
              <a:t>(74.138) is &gt; critical value of F (2.63), therefore reject the null hypothesis</a:t>
            </a:r>
            <a:r>
              <a:rPr lang="en-US" dirty="0" smtClean="0"/>
              <a:t> </a:t>
            </a:r>
          </a:p>
          <a:p>
            <a:pPr lvl="1"/>
            <a:r>
              <a:rPr lang="en-US" b="1" i="1" dirty="0" smtClean="0"/>
              <a:t>The critical value of F would be taken from a chart </a:t>
            </a:r>
            <a:endParaRPr lang="en-US" b="1" i="1" dirty="0"/>
          </a:p>
          <a:p>
            <a:pPr lvl="1">
              <a:buNone/>
            </a:pPr>
            <a:endParaRPr lang="en-US" b="1" i="1" dirty="0" smtClean="0"/>
          </a:p>
          <a:p>
            <a:pPr lvl="1">
              <a:buNone/>
            </a:pPr>
            <a:r>
              <a:rPr lang="en-US" b="1" i="1" dirty="0" smtClean="0">
                <a:solidFill>
                  <a:srgbClr val="00FFFF"/>
                </a:solidFill>
              </a:rPr>
              <a:t>Which groups are different than one another?</a:t>
            </a:r>
          </a:p>
          <a:p>
            <a:pPr lvl="1">
              <a:buNone/>
            </a:pPr>
            <a:r>
              <a:rPr lang="en-US" b="1" dirty="0" smtClean="0"/>
              <a:t>Refer to the Post-Hoc Analysis!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smtClean="0">
                <a:solidFill>
                  <a:srgbClr val="FFFF00"/>
                </a:solidFill>
              </a:rPr>
              <a:t>ANOVA Results for Post-Hoc Analysis</a:t>
            </a:r>
            <a:endParaRPr lang="en-US" sz="3600" b="1" dirty="0">
              <a:solidFill>
                <a:srgbClr val="FFFF00"/>
              </a:solidFill>
            </a:endParaRPr>
          </a:p>
        </p:txBody>
      </p:sp>
      <p:pic>
        <p:nvPicPr>
          <p:cNvPr id="2050" name="Picture 2"/>
          <p:cNvPicPr>
            <a:picLocks noChangeAspect="1" noChangeArrowheads="1"/>
          </p:cNvPicPr>
          <p:nvPr/>
        </p:nvPicPr>
        <p:blipFill>
          <a:blip r:embed="rId2" cstate="print"/>
          <a:srcRect l="11667" t="34815" r="50417" b="24444"/>
          <a:stretch>
            <a:fillRect/>
          </a:stretch>
        </p:blipFill>
        <p:spPr bwMode="auto">
          <a:xfrm>
            <a:off x="304799" y="1143000"/>
            <a:ext cx="8573193" cy="5181600"/>
          </a:xfrm>
          <a:prstGeom prst="rect">
            <a:avLst/>
          </a:prstGeom>
          <a:noFill/>
          <a:ln w="9525">
            <a:noFill/>
            <a:miter lim="800000"/>
            <a:headEnd/>
            <a:tailEnd/>
          </a:ln>
        </p:spPr>
      </p:pic>
      <p:sp>
        <p:nvSpPr>
          <p:cNvPr id="5" name="TextBox 4"/>
          <p:cNvSpPr txBox="1"/>
          <p:nvPr/>
        </p:nvSpPr>
        <p:spPr>
          <a:xfrm>
            <a:off x="3200400" y="1219200"/>
            <a:ext cx="5410200" cy="369332"/>
          </a:xfrm>
          <a:prstGeom prst="rect">
            <a:avLst/>
          </a:prstGeom>
          <a:noFill/>
        </p:spPr>
        <p:txBody>
          <a:bodyPr wrap="square" rtlCol="0">
            <a:spAutoFit/>
          </a:bodyPr>
          <a:lstStyle/>
          <a:p>
            <a:r>
              <a:rPr lang="en-US" b="1" dirty="0" smtClean="0">
                <a:solidFill>
                  <a:srgbClr val="FF0000"/>
                </a:solidFill>
              </a:rPr>
              <a:t>All practices are significantly different from each other. </a:t>
            </a:r>
            <a:endParaRPr lang="en-US" b="1" dirty="0">
              <a:solidFill>
                <a:srgbClr val="FF0000"/>
              </a:solidFill>
            </a:endParaRPr>
          </a:p>
        </p:txBody>
      </p:sp>
      <p:sp>
        <p:nvSpPr>
          <p:cNvPr id="6" name="Rectangle 5"/>
          <p:cNvSpPr/>
          <p:nvPr/>
        </p:nvSpPr>
        <p:spPr>
          <a:xfrm>
            <a:off x="5791200" y="2514600"/>
            <a:ext cx="762000" cy="3581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smtClean="0">
                <a:solidFill>
                  <a:srgbClr val="FFFF00"/>
                </a:solidFill>
              </a:rPr>
              <a:t>Post-hoc Analysis Considerations</a:t>
            </a:r>
            <a:endParaRPr lang="en-US" sz="3600" b="1" dirty="0">
              <a:solidFill>
                <a:srgbClr val="FFFF00"/>
              </a:solidFill>
            </a:endParaRPr>
          </a:p>
        </p:txBody>
      </p:sp>
      <p:sp>
        <p:nvSpPr>
          <p:cNvPr id="3" name="Content Placeholder 2"/>
          <p:cNvSpPr>
            <a:spLocks noGrp="1"/>
          </p:cNvSpPr>
          <p:nvPr>
            <p:ph idx="1"/>
          </p:nvPr>
        </p:nvSpPr>
        <p:spPr>
          <a:xfrm>
            <a:off x="457200" y="1219200"/>
            <a:ext cx="8229600" cy="5334000"/>
          </a:xfrm>
        </p:spPr>
        <p:txBody>
          <a:bodyPr>
            <a:normAutofit lnSpcReduction="10000"/>
          </a:bodyPr>
          <a:lstStyle/>
          <a:p>
            <a:r>
              <a:rPr lang="en-US" b="1" dirty="0" smtClean="0"/>
              <a:t>If you are using a test to check the results of the ANOVA to see if further analysis of the data is warranted, you are performing a post-hoc test.</a:t>
            </a:r>
          </a:p>
          <a:p>
            <a:r>
              <a:rPr lang="en-US" b="1" dirty="0" smtClean="0"/>
              <a:t>If your objective is to understand why the results from the ANOVA were significant, you are considering post-hoc analysis.</a:t>
            </a:r>
          </a:p>
          <a:p>
            <a:r>
              <a:rPr lang="en-US" b="1" dirty="0" smtClean="0"/>
              <a:t>Other terms for post-hoc analysis include:</a:t>
            </a:r>
          </a:p>
          <a:p>
            <a:pPr lvl="1"/>
            <a:r>
              <a:rPr lang="en-US" b="1" dirty="0" smtClean="0">
                <a:solidFill>
                  <a:srgbClr val="FFFF00"/>
                </a:solidFill>
              </a:rPr>
              <a:t>Follow-up test</a:t>
            </a:r>
          </a:p>
          <a:p>
            <a:pPr lvl="1"/>
            <a:r>
              <a:rPr lang="en-US" b="1" dirty="0" smtClean="0">
                <a:solidFill>
                  <a:srgbClr val="FFFF00"/>
                </a:solidFill>
              </a:rPr>
              <a:t>Multiple comparison test</a:t>
            </a:r>
          </a:p>
          <a:p>
            <a:pPr lvl="1"/>
            <a:r>
              <a:rPr lang="en-US" b="1" dirty="0" smtClean="0">
                <a:solidFill>
                  <a:srgbClr val="FFFF00"/>
                </a:solidFill>
              </a:rPr>
              <a:t>A posteriori test</a:t>
            </a:r>
            <a:endParaRPr lang="en-US" b="1" dirty="0">
              <a:solidFill>
                <a:srgbClr val="FFFF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3600" b="1" dirty="0" smtClean="0">
                <a:solidFill>
                  <a:srgbClr val="00FFFF"/>
                </a:solidFill>
              </a:rPr>
              <a:t>Instructions for the ANOVA test in SPSS</a:t>
            </a:r>
            <a:endParaRPr lang="en-US" sz="3600" b="1" dirty="0">
              <a:solidFill>
                <a:srgbClr val="00FFFF"/>
              </a:solidFill>
            </a:endParaRPr>
          </a:p>
        </p:txBody>
      </p:sp>
      <p:sp>
        <p:nvSpPr>
          <p:cNvPr id="3" name="Content Placeholder 2"/>
          <p:cNvSpPr>
            <a:spLocks noGrp="1"/>
          </p:cNvSpPr>
          <p:nvPr>
            <p:ph idx="1"/>
          </p:nvPr>
        </p:nvSpPr>
        <p:spPr>
          <a:xfrm>
            <a:off x="457200" y="1295400"/>
            <a:ext cx="8229600" cy="5257800"/>
          </a:xfrm>
        </p:spPr>
        <p:txBody>
          <a:bodyPr>
            <a:normAutofit fontScale="85000" lnSpcReduction="20000"/>
          </a:bodyPr>
          <a:lstStyle/>
          <a:p>
            <a:pPr>
              <a:buNone/>
            </a:pPr>
            <a:r>
              <a:rPr lang="en-US" b="1" dirty="0" smtClean="0">
                <a:solidFill>
                  <a:srgbClr val="00FFFF"/>
                </a:solidFill>
              </a:rPr>
              <a:t>Data Setup:</a:t>
            </a:r>
          </a:p>
          <a:p>
            <a:pPr>
              <a:buNone/>
            </a:pPr>
            <a:r>
              <a:rPr lang="en-US" b="1" dirty="0" smtClean="0"/>
              <a:t>1 column has data, the next column has the label for the corresponding group</a:t>
            </a:r>
          </a:p>
          <a:p>
            <a:pPr>
              <a:buNone/>
            </a:pPr>
            <a:r>
              <a:rPr lang="en-US" b="1" dirty="0" smtClean="0">
                <a:solidFill>
                  <a:srgbClr val="00FFFF"/>
                </a:solidFill>
              </a:rPr>
              <a:t>Select: </a:t>
            </a:r>
          </a:p>
          <a:p>
            <a:r>
              <a:rPr lang="en-US" b="1" dirty="0" smtClean="0"/>
              <a:t>“analyze”</a:t>
            </a:r>
          </a:p>
          <a:p>
            <a:r>
              <a:rPr lang="en-US" b="1" dirty="0" smtClean="0"/>
              <a:t>“compare means”</a:t>
            </a:r>
          </a:p>
          <a:p>
            <a:r>
              <a:rPr lang="en-US" b="1" dirty="0" smtClean="0"/>
              <a:t>“one way ANOVA”</a:t>
            </a:r>
          </a:p>
          <a:p>
            <a:r>
              <a:rPr lang="en-US" b="1" dirty="0" smtClean="0"/>
              <a:t>Select dependent variable</a:t>
            </a:r>
          </a:p>
          <a:p>
            <a:r>
              <a:rPr lang="en-US" b="1" dirty="0" smtClean="0"/>
              <a:t>Select independent variable as “factor”</a:t>
            </a:r>
          </a:p>
          <a:p>
            <a:r>
              <a:rPr lang="en-US" b="1" dirty="0" smtClean="0"/>
              <a:t>Make your post-hoc test selection</a:t>
            </a:r>
          </a:p>
          <a:p>
            <a:r>
              <a:rPr lang="en-US" b="1" dirty="0" smtClean="0"/>
              <a:t>Click on “options” and “descriptive” to gain more insight into the descriptive data.</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746375"/>
          </a:xfrm>
        </p:spPr>
        <p:txBody>
          <a:bodyPr>
            <a:normAutofit/>
          </a:bodyPr>
          <a:lstStyle/>
          <a:p>
            <a:r>
              <a:rPr lang="en-US" b="1" dirty="0" smtClean="0">
                <a:latin typeface="Berlin Sans FB Demi" pitchFamily="34" charset="0"/>
                <a:cs typeface="Aharoni" pitchFamily="2" charset="-79"/>
              </a:rPr>
              <a:t>Unit 3 IP 2</a:t>
            </a:r>
            <a:br>
              <a:rPr lang="en-US" b="1" dirty="0" smtClean="0">
                <a:latin typeface="Berlin Sans FB Demi" pitchFamily="34" charset="0"/>
                <a:cs typeface="Aharoni" pitchFamily="2" charset="-79"/>
              </a:rPr>
            </a:br>
            <a:r>
              <a:rPr lang="en-US" b="1" dirty="0" smtClean="0">
                <a:latin typeface="Berlin Sans FB Demi" pitchFamily="34" charset="0"/>
                <a:cs typeface="Aharoni" pitchFamily="2" charset="-79"/>
              </a:rPr>
              <a:t>Tips</a:t>
            </a:r>
            <a:r>
              <a:rPr lang="en-US" b="1" dirty="0" smtClean="0">
                <a:solidFill>
                  <a:srgbClr val="FFFF00"/>
                </a:solidFill>
                <a:latin typeface="Berlin Sans FB Demi" pitchFamily="34" charset="0"/>
                <a:cs typeface="Aharoni" pitchFamily="2" charset="-79"/>
              </a:rPr>
              <a:t/>
            </a:r>
            <a:br>
              <a:rPr lang="en-US" b="1" dirty="0" smtClean="0">
                <a:solidFill>
                  <a:srgbClr val="FFFF00"/>
                </a:solidFill>
                <a:latin typeface="Berlin Sans FB Demi" pitchFamily="34" charset="0"/>
                <a:cs typeface="Aharoni" pitchFamily="2" charset="-79"/>
              </a:rPr>
            </a:br>
            <a:endParaRPr lang="en-US" b="1" dirty="0">
              <a:solidFill>
                <a:srgbClr val="FFFF00"/>
              </a:solidFill>
              <a:latin typeface="Berlin Sans FB Demi" pitchFamily="34" charset="0"/>
              <a:cs typeface="Aharoni" pitchFamily="2" charset="-79"/>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smtClean="0">
                <a:solidFill>
                  <a:srgbClr val="FFFF00"/>
                </a:solidFill>
              </a:rPr>
              <a:t>Unit 3 IP2 – Part 1</a:t>
            </a:r>
            <a:endParaRPr lang="en-US" sz="3600" b="1" dirty="0">
              <a:solidFill>
                <a:srgbClr val="FFFF00"/>
              </a:solidFill>
            </a:endParaRPr>
          </a:p>
        </p:txBody>
      </p:sp>
      <p:sp>
        <p:nvSpPr>
          <p:cNvPr id="3" name="Content Placeholder 2"/>
          <p:cNvSpPr>
            <a:spLocks noGrp="1"/>
          </p:cNvSpPr>
          <p:nvPr>
            <p:ph idx="1"/>
          </p:nvPr>
        </p:nvSpPr>
        <p:spPr>
          <a:xfrm>
            <a:off x="457200" y="1143000"/>
            <a:ext cx="8382000" cy="5410200"/>
          </a:xfrm>
        </p:spPr>
        <p:txBody>
          <a:bodyPr>
            <a:normAutofit fontScale="77500" lnSpcReduction="20000"/>
          </a:bodyPr>
          <a:lstStyle/>
          <a:p>
            <a:pPr>
              <a:buNone/>
            </a:pPr>
            <a:r>
              <a:rPr lang="en-US" b="1" dirty="0" smtClean="0"/>
              <a:t>Load </a:t>
            </a:r>
            <a:r>
              <a:rPr lang="en-US" b="1" u="sng" dirty="0" smtClean="0">
                <a:hlinkClick r:id="rId2"/>
              </a:rPr>
              <a:t>atw.sav</a:t>
            </a:r>
            <a:r>
              <a:rPr lang="en-US" b="1" dirty="0" smtClean="0"/>
              <a:t> in SPSS. You are looking at a comparison of productivity under 2 organizational structures: The data are artificial estimates of productivity with column 1 representing traditional vertical management and column 2 representing other autonomous work teams (ATW). The background is that a company of 100 factory workers had been operating under traditional vertical management and decided to move to ATW. The same employees were involved in both systems having first worked under vertical management and then being converted to ATW.</a:t>
            </a:r>
          </a:p>
          <a:p>
            <a:pPr>
              <a:buNone/>
            </a:pPr>
            <a:endParaRPr lang="en-US" b="1" dirty="0" smtClean="0"/>
          </a:p>
          <a:p>
            <a:pPr>
              <a:buNone/>
            </a:pPr>
            <a:r>
              <a:rPr lang="en-US" b="1" dirty="0" smtClean="0">
                <a:solidFill>
                  <a:srgbClr val="FFFF00"/>
                </a:solidFill>
              </a:rPr>
              <a:t>Complete the following:</a:t>
            </a:r>
          </a:p>
          <a:p>
            <a:pPr lvl="0"/>
            <a:r>
              <a:rPr lang="en-US" b="1" dirty="0" smtClean="0"/>
              <a:t>Analyze the productivity levels of the 2 management approaches, and decide which is superior. </a:t>
            </a:r>
          </a:p>
          <a:p>
            <a:pPr lvl="0"/>
            <a:r>
              <a:rPr lang="en-US" b="1" dirty="0" smtClean="0"/>
              <a:t>Include the SPSS output, which validates your conclusion.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sz="3600" b="1" dirty="0" smtClean="0">
                <a:solidFill>
                  <a:srgbClr val="FFFF00"/>
                </a:solidFill>
              </a:rPr>
              <a:t>Unit 3 IP2 – Part 1:  Questions to Ask Yourself</a:t>
            </a:r>
            <a:endParaRPr lang="en-US" sz="3600" b="1" dirty="0">
              <a:solidFill>
                <a:srgbClr val="FFFF00"/>
              </a:solidFill>
            </a:endParaRPr>
          </a:p>
        </p:txBody>
      </p:sp>
      <p:sp>
        <p:nvSpPr>
          <p:cNvPr id="3" name="Content Placeholder 2"/>
          <p:cNvSpPr>
            <a:spLocks noGrp="1"/>
          </p:cNvSpPr>
          <p:nvPr>
            <p:ph idx="1"/>
          </p:nvPr>
        </p:nvSpPr>
        <p:spPr>
          <a:xfrm>
            <a:off x="457200" y="1219200"/>
            <a:ext cx="8229600" cy="5334000"/>
          </a:xfrm>
        </p:spPr>
        <p:txBody>
          <a:bodyPr>
            <a:normAutofit/>
          </a:bodyPr>
          <a:lstStyle/>
          <a:p>
            <a:r>
              <a:rPr lang="en-US" b="1" dirty="0" smtClean="0"/>
              <a:t>How many sample means are you comparing?</a:t>
            </a:r>
          </a:p>
          <a:p>
            <a:pPr lvl="1"/>
            <a:r>
              <a:rPr lang="en-US" b="1" dirty="0" smtClean="0">
                <a:solidFill>
                  <a:srgbClr val="FFFF00"/>
                </a:solidFill>
              </a:rPr>
              <a:t>Based on this answer, select which type of test you will use from the tests covered this week.</a:t>
            </a:r>
          </a:p>
          <a:p>
            <a:r>
              <a:rPr lang="en-US" b="1" dirty="0" smtClean="0"/>
              <a:t>Do you have different test subjects in each group, or are they the same test subjects?</a:t>
            </a:r>
          </a:p>
          <a:p>
            <a:pPr lvl="1"/>
            <a:r>
              <a:rPr lang="en-US" b="1" dirty="0" smtClean="0">
                <a:solidFill>
                  <a:srgbClr val="FFFF00"/>
                </a:solidFill>
              </a:rPr>
              <a:t>In other words, are you looking at correlated samples or independent samples?</a:t>
            </a:r>
            <a:endParaRPr lang="en-US"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smtClean="0">
                <a:solidFill>
                  <a:srgbClr val="FFFF00"/>
                </a:solidFill>
              </a:rPr>
              <a:t>Unit 3 IP2 – Part 2</a:t>
            </a:r>
            <a:endParaRPr lang="en-US" sz="3600" b="1" dirty="0">
              <a:solidFill>
                <a:srgbClr val="FFFF00"/>
              </a:solidFill>
            </a:endParaRPr>
          </a:p>
        </p:txBody>
      </p:sp>
      <p:sp>
        <p:nvSpPr>
          <p:cNvPr id="3" name="Content Placeholder 2"/>
          <p:cNvSpPr>
            <a:spLocks noGrp="1"/>
          </p:cNvSpPr>
          <p:nvPr>
            <p:ph idx="1"/>
          </p:nvPr>
        </p:nvSpPr>
        <p:spPr>
          <a:xfrm>
            <a:off x="457200" y="1143000"/>
            <a:ext cx="8382000" cy="5410200"/>
          </a:xfrm>
        </p:spPr>
        <p:txBody>
          <a:bodyPr>
            <a:normAutofit fontScale="85000" lnSpcReduction="20000"/>
          </a:bodyPr>
          <a:lstStyle/>
          <a:p>
            <a:pPr>
              <a:buNone/>
            </a:pPr>
            <a:r>
              <a:rPr lang="en-US" b="1" dirty="0" smtClean="0"/>
              <a:t>Load </a:t>
            </a:r>
            <a:r>
              <a:rPr lang="en-US" b="1" u="sng" dirty="0" smtClean="0">
                <a:hlinkClick r:id="rId2"/>
              </a:rPr>
              <a:t>electric.sav</a:t>
            </a:r>
            <a:r>
              <a:rPr lang="en-US" b="1" dirty="0" smtClean="0"/>
              <a:t> in SPSS. You need to make a decision about whether a person’s diastolic blood pressure (DBP) level is a predictor of whether he or she is going to be alive 10 years later. You will use "DBP58" as a dependent variable and "VITAL10" as your independent variable. </a:t>
            </a:r>
          </a:p>
          <a:p>
            <a:pPr>
              <a:buNone/>
            </a:pPr>
            <a:endParaRPr lang="en-US" b="1" dirty="0" smtClean="0"/>
          </a:p>
          <a:p>
            <a:pPr>
              <a:buNone/>
            </a:pPr>
            <a:r>
              <a:rPr lang="en-US" b="1" dirty="0" smtClean="0">
                <a:solidFill>
                  <a:srgbClr val="FFFF00"/>
                </a:solidFill>
              </a:rPr>
              <a:t>Complete the following:</a:t>
            </a:r>
          </a:p>
          <a:p>
            <a:pPr lvl="0"/>
            <a:r>
              <a:rPr lang="en-US" b="1" dirty="0" smtClean="0"/>
              <a:t>Analyze these conditions to determine if there is a significant difference between the DBP levels of those (vital10) who are alive 10 years later compared to those who died within 10 years. Include the SAS output, which validates your conclusion. </a:t>
            </a:r>
          </a:p>
          <a:p>
            <a:r>
              <a:rPr lang="en-US" b="1" dirty="0" smtClean="0"/>
              <a:t>Write a brief paragraph describing your conclusions.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sz="3600" b="1" dirty="0" smtClean="0">
                <a:solidFill>
                  <a:srgbClr val="FFFF00"/>
                </a:solidFill>
              </a:rPr>
              <a:t>Unit 3 IP2 – Part 2:  Questions to Ask Yourself</a:t>
            </a:r>
            <a:endParaRPr lang="en-US" sz="3600" b="1" dirty="0">
              <a:solidFill>
                <a:srgbClr val="FFFF00"/>
              </a:solidFill>
            </a:endParaRPr>
          </a:p>
        </p:txBody>
      </p:sp>
      <p:sp>
        <p:nvSpPr>
          <p:cNvPr id="3" name="Content Placeholder 2"/>
          <p:cNvSpPr>
            <a:spLocks noGrp="1"/>
          </p:cNvSpPr>
          <p:nvPr>
            <p:ph idx="1"/>
          </p:nvPr>
        </p:nvSpPr>
        <p:spPr>
          <a:xfrm>
            <a:off x="457200" y="1219200"/>
            <a:ext cx="8229600" cy="5334000"/>
          </a:xfrm>
        </p:spPr>
        <p:txBody>
          <a:bodyPr>
            <a:normAutofit/>
          </a:bodyPr>
          <a:lstStyle/>
          <a:p>
            <a:r>
              <a:rPr lang="en-US" b="1" dirty="0" smtClean="0"/>
              <a:t>Again, how many sample means are you comparing?</a:t>
            </a:r>
          </a:p>
          <a:p>
            <a:pPr lvl="1"/>
            <a:r>
              <a:rPr lang="en-US" b="1" dirty="0" smtClean="0">
                <a:solidFill>
                  <a:srgbClr val="FFFF00"/>
                </a:solidFill>
              </a:rPr>
              <a:t>Based on this answer, select which type of test you will use from the tests covered this week.</a:t>
            </a:r>
          </a:p>
          <a:p>
            <a:r>
              <a:rPr lang="en-US" b="1" dirty="0" smtClean="0"/>
              <a:t>Again, do you have different test subjects in each group, or are they the same test subjects?</a:t>
            </a:r>
          </a:p>
          <a:p>
            <a:pPr lvl="1"/>
            <a:r>
              <a:rPr lang="en-US" b="1" dirty="0" smtClean="0">
                <a:solidFill>
                  <a:srgbClr val="FFFF00"/>
                </a:solidFill>
              </a:rPr>
              <a:t>In other words, are you looking at correlated samples or independent samples?</a:t>
            </a:r>
            <a:endParaRPr lang="en-US"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382000" cy="3429000"/>
          </a:xfrm>
        </p:spPr>
        <p:txBody>
          <a:bodyPr>
            <a:normAutofit/>
          </a:bodyPr>
          <a:lstStyle/>
          <a:p>
            <a:pPr>
              <a:buNone/>
            </a:pPr>
            <a:r>
              <a:rPr lang="en-US" sz="2800" b="1" dirty="0" smtClean="0"/>
              <a:t>Let’s consider an example of something we’d like to survey.  </a:t>
            </a:r>
          </a:p>
          <a:p>
            <a:pPr>
              <a:buNone/>
            </a:pPr>
            <a:endParaRPr lang="en-US" sz="1200" b="1" dirty="0" smtClean="0"/>
          </a:p>
          <a:p>
            <a:pPr>
              <a:buNone/>
            </a:pPr>
            <a:r>
              <a:rPr lang="en-US" sz="2800" b="1" dirty="0" smtClean="0"/>
              <a:t>Your choice:</a:t>
            </a:r>
          </a:p>
          <a:p>
            <a:r>
              <a:rPr lang="en-US" sz="2800" b="1" dirty="0" smtClean="0">
                <a:solidFill>
                  <a:srgbClr val="FFFF00"/>
                </a:solidFill>
              </a:rPr>
              <a:t>Job satisfaction</a:t>
            </a:r>
          </a:p>
          <a:p>
            <a:r>
              <a:rPr lang="en-US" sz="2800" b="1" dirty="0" smtClean="0">
                <a:solidFill>
                  <a:srgbClr val="FFFF00"/>
                </a:solidFill>
              </a:rPr>
              <a:t>Personal health status</a:t>
            </a:r>
          </a:p>
          <a:p>
            <a:r>
              <a:rPr lang="en-US" sz="2800" b="1" dirty="0" smtClean="0">
                <a:solidFill>
                  <a:srgbClr val="FFFF00"/>
                </a:solidFill>
              </a:rPr>
              <a:t>Career guidance in high school</a:t>
            </a:r>
          </a:p>
          <a:p>
            <a:pPr>
              <a:buNone/>
            </a:pPr>
            <a:endParaRPr lang="en-US" sz="2800" b="1" dirty="0" smtClean="0">
              <a:solidFill>
                <a:srgbClr val="FFFF00"/>
              </a:solidFill>
            </a:endParaRPr>
          </a:p>
          <a:p>
            <a:pPr>
              <a:buNone/>
            </a:pPr>
            <a:endParaRPr lang="en-US" sz="2800" b="1" dirty="0" smtClean="0"/>
          </a:p>
        </p:txBody>
      </p:sp>
      <p:sp>
        <p:nvSpPr>
          <p:cNvPr id="4" name="Title 1"/>
          <p:cNvSpPr>
            <a:spLocks noGrp="1"/>
          </p:cNvSpPr>
          <p:nvPr>
            <p:ph type="title"/>
          </p:nvPr>
        </p:nvSpPr>
        <p:spPr>
          <a:xfrm>
            <a:off x="0" y="0"/>
            <a:ext cx="9144000" cy="1143000"/>
          </a:xfrm>
        </p:spPr>
        <p:txBody>
          <a:bodyPr>
            <a:normAutofit/>
          </a:bodyPr>
          <a:lstStyle/>
          <a:p>
            <a:r>
              <a:rPr lang="en-US" sz="3600" b="1" dirty="0" smtClean="0">
                <a:solidFill>
                  <a:srgbClr val="FFFF00"/>
                </a:solidFill>
              </a:rPr>
              <a:t>Survey Design &amp; Development </a:t>
            </a:r>
            <a:endParaRPr lang="en-US" sz="3600" b="1" dirty="0"/>
          </a:p>
        </p:txBody>
      </p:sp>
      <p:pic>
        <p:nvPicPr>
          <p:cNvPr id="27650" name="Picture 2" descr="http://www.cmawebline.org/ontarget/wp-content/uploads/2014/05/Job_Satisfaction.png"/>
          <p:cNvPicPr>
            <a:picLocks noChangeAspect="1" noChangeArrowheads="1"/>
          </p:cNvPicPr>
          <p:nvPr/>
        </p:nvPicPr>
        <p:blipFill>
          <a:blip r:embed="rId2" cstate="print"/>
          <a:srcRect/>
          <a:stretch>
            <a:fillRect/>
          </a:stretch>
        </p:blipFill>
        <p:spPr bwMode="auto">
          <a:xfrm>
            <a:off x="609600" y="4876800"/>
            <a:ext cx="2068377" cy="1657860"/>
          </a:xfrm>
          <a:prstGeom prst="rect">
            <a:avLst/>
          </a:prstGeom>
          <a:noFill/>
        </p:spPr>
      </p:pic>
      <p:pic>
        <p:nvPicPr>
          <p:cNvPr id="27652" name="Picture 4" descr="http://3.bp.blogspot.com/_6iifp1LS9ng/TUS07FOCFAI/AAAAAAAAAaI/glb14llH_e8/s1600/Runner.jpg"/>
          <p:cNvPicPr>
            <a:picLocks noChangeAspect="1" noChangeArrowheads="1"/>
          </p:cNvPicPr>
          <p:nvPr/>
        </p:nvPicPr>
        <p:blipFill>
          <a:blip r:embed="rId3" cstate="print"/>
          <a:srcRect/>
          <a:stretch>
            <a:fillRect/>
          </a:stretch>
        </p:blipFill>
        <p:spPr bwMode="auto">
          <a:xfrm>
            <a:off x="3962400" y="4800600"/>
            <a:ext cx="1553904" cy="1914552"/>
          </a:xfrm>
          <a:prstGeom prst="rect">
            <a:avLst/>
          </a:prstGeom>
          <a:noFill/>
        </p:spPr>
      </p:pic>
      <p:pic>
        <p:nvPicPr>
          <p:cNvPr id="27654" name="Picture 6" descr="http://skelligcentre.com/wp-content/uploads/2014/04/career-guidence.jpg"/>
          <p:cNvPicPr>
            <a:picLocks noChangeAspect="1" noChangeArrowheads="1"/>
          </p:cNvPicPr>
          <p:nvPr/>
        </p:nvPicPr>
        <p:blipFill>
          <a:blip r:embed="rId4" cstate="print"/>
          <a:srcRect/>
          <a:stretch>
            <a:fillRect/>
          </a:stretch>
        </p:blipFill>
        <p:spPr bwMode="auto">
          <a:xfrm>
            <a:off x="6629400" y="4495800"/>
            <a:ext cx="2095500" cy="1668839"/>
          </a:xfrm>
          <a:prstGeom prst="rect">
            <a:avLst/>
          </a:prstGeom>
          <a:noFill/>
        </p:spPr>
      </p:pic>
      <p:pic>
        <p:nvPicPr>
          <p:cNvPr id="7" name="Picture 2" descr="http://www.coloradotech.edu/%7E/media/CTU/Images/Logos/header_logo.ashx"/>
          <p:cNvPicPr>
            <a:picLocks noChangeAspect="1" noChangeArrowheads="1"/>
          </p:cNvPicPr>
          <p:nvPr/>
        </p:nvPicPr>
        <p:blipFill>
          <a:blip r:embed="rId5" cstate="print"/>
          <a:srcRect/>
          <a:stretch>
            <a:fillRect/>
          </a:stretch>
        </p:blipFill>
        <p:spPr bwMode="auto">
          <a:xfrm>
            <a:off x="7400925" y="6353174"/>
            <a:ext cx="1743075" cy="504826"/>
          </a:xfrm>
          <a:prstGeom prst="rect">
            <a:avLst/>
          </a:prstGeom>
          <a:solidFill>
            <a:srgbClr val="C00000"/>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650"/>
                                        </p:tgtEl>
                                        <p:attrNameLst>
                                          <p:attrName>style.visibility</p:attrName>
                                        </p:attrNameLst>
                                      </p:cBhvr>
                                      <p:to>
                                        <p:strVal val="visible"/>
                                      </p:to>
                                    </p:set>
                                    <p:anim calcmode="lin" valueType="num">
                                      <p:cBhvr additive="base">
                                        <p:cTn id="25" dur="500" fill="hold"/>
                                        <p:tgtEl>
                                          <p:spTgt spid="27650"/>
                                        </p:tgtEl>
                                        <p:attrNameLst>
                                          <p:attrName>ppt_x</p:attrName>
                                        </p:attrNameLst>
                                      </p:cBhvr>
                                      <p:tavLst>
                                        <p:tav tm="0">
                                          <p:val>
                                            <p:strVal val="#ppt_x"/>
                                          </p:val>
                                        </p:tav>
                                        <p:tav tm="100000">
                                          <p:val>
                                            <p:strVal val="#ppt_x"/>
                                          </p:val>
                                        </p:tav>
                                      </p:tavLst>
                                    </p:anim>
                                    <p:anim calcmode="lin" valueType="num">
                                      <p:cBhvr additive="base">
                                        <p:cTn id="26" dur="500" fill="hold"/>
                                        <p:tgtEl>
                                          <p:spTgt spid="2765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7652"/>
                                        </p:tgtEl>
                                        <p:attrNameLst>
                                          <p:attrName>style.visibility</p:attrName>
                                        </p:attrNameLst>
                                      </p:cBhvr>
                                      <p:to>
                                        <p:strVal val="visible"/>
                                      </p:to>
                                    </p:set>
                                    <p:anim calcmode="lin" valueType="num">
                                      <p:cBhvr additive="base">
                                        <p:cTn id="29" dur="500" fill="hold"/>
                                        <p:tgtEl>
                                          <p:spTgt spid="27652"/>
                                        </p:tgtEl>
                                        <p:attrNameLst>
                                          <p:attrName>ppt_x</p:attrName>
                                        </p:attrNameLst>
                                      </p:cBhvr>
                                      <p:tavLst>
                                        <p:tav tm="0">
                                          <p:val>
                                            <p:strVal val="#ppt_x"/>
                                          </p:val>
                                        </p:tav>
                                        <p:tav tm="100000">
                                          <p:val>
                                            <p:strVal val="#ppt_x"/>
                                          </p:val>
                                        </p:tav>
                                      </p:tavLst>
                                    </p:anim>
                                    <p:anim calcmode="lin" valueType="num">
                                      <p:cBhvr additive="base">
                                        <p:cTn id="30" dur="500" fill="hold"/>
                                        <p:tgtEl>
                                          <p:spTgt spid="2765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7654"/>
                                        </p:tgtEl>
                                        <p:attrNameLst>
                                          <p:attrName>style.visibility</p:attrName>
                                        </p:attrNameLst>
                                      </p:cBhvr>
                                      <p:to>
                                        <p:strVal val="visible"/>
                                      </p:to>
                                    </p:set>
                                    <p:anim calcmode="lin" valueType="num">
                                      <p:cBhvr additive="base">
                                        <p:cTn id="33" dur="500" fill="hold"/>
                                        <p:tgtEl>
                                          <p:spTgt spid="27654"/>
                                        </p:tgtEl>
                                        <p:attrNameLst>
                                          <p:attrName>ppt_x</p:attrName>
                                        </p:attrNameLst>
                                      </p:cBhvr>
                                      <p:tavLst>
                                        <p:tav tm="0">
                                          <p:val>
                                            <p:strVal val="#ppt_x"/>
                                          </p:val>
                                        </p:tav>
                                        <p:tav tm="100000">
                                          <p:val>
                                            <p:strVal val="#ppt_x"/>
                                          </p:val>
                                        </p:tav>
                                      </p:tavLst>
                                    </p:anim>
                                    <p:anim calcmode="lin" valueType="num">
                                      <p:cBhvr additive="base">
                                        <p:cTn id="34" dur="500" fill="hold"/>
                                        <p:tgtEl>
                                          <p:spTgt spid="276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smtClean="0">
                <a:solidFill>
                  <a:srgbClr val="FFFF00"/>
                </a:solidFill>
              </a:rPr>
              <a:t>Unit 3 IP2 – Part 3</a:t>
            </a:r>
            <a:endParaRPr lang="en-US" sz="3600" b="1" dirty="0">
              <a:solidFill>
                <a:srgbClr val="FFFF00"/>
              </a:solidFill>
            </a:endParaRPr>
          </a:p>
        </p:txBody>
      </p:sp>
      <p:sp>
        <p:nvSpPr>
          <p:cNvPr id="3" name="Content Placeholder 2"/>
          <p:cNvSpPr>
            <a:spLocks noGrp="1"/>
          </p:cNvSpPr>
          <p:nvPr>
            <p:ph idx="1"/>
          </p:nvPr>
        </p:nvSpPr>
        <p:spPr>
          <a:xfrm>
            <a:off x="457200" y="1143000"/>
            <a:ext cx="8382000" cy="5410200"/>
          </a:xfrm>
        </p:spPr>
        <p:txBody>
          <a:bodyPr>
            <a:normAutofit fontScale="77500" lnSpcReduction="20000"/>
          </a:bodyPr>
          <a:lstStyle/>
          <a:p>
            <a:pPr>
              <a:buNone/>
            </a:pPr>
            <a:r>
              <a:rPr lang="en-US" b="1" dirty="0" smtClean="0"/>
              <a:t>Occasionally, you have one independent variable that has 3 or more levels within. Consider the following question, and examine it using the </a:t>
            </a:r>
            <a:r>
              <a:rPr lang="en-US" b="1" u="sng" dirty="0" smtClean="0">
                <a:hlinkClick r:id="rId2"/>
              </a:rPr>
              <a:t>gss.sav</a:t>
            </a:r>
            <a:r>
              <a:rPr lang="en-US" b="1" dirty="0" smtClean="0"/>
              <a:t> database: You are interested in looking at the relationship between the dependent variable of the income level of respondents (</a:t>
            </a:r>
            <a:r>
              <a:rPr lang="en-US" b="1" dirty="0" err="1" smtClean="0"/>
              <a:t>rincdol</a:t>
            </a:r>
            <a:r>
              <a:rPr lang="en-US" b="1" dirty="0" smtClean="0"/>
              <a:t>) and the independent variable of their reported level of happiness (happy).</a:t>
            </a:r>
          </a:p>
          <a:p>
            <a:pPr>
              <a:buNone/>
            </a:pPr>
            <a:endParaRPr lang="en-US" b="1" dirty="0" smtClean="0"/>
          </a:p>
          <a:p>
            <a:pPr>
              <a:buNone/>
            </a:pPr>
            <a:r>
              <a:rPr lang="en-US" b="1" dirty="0" smtClean="0">
                <a:solidFill>
                  <a:srgbClr val="FFFF00"/>
                </a:solidFill>
              </a:rPr>
              <a:t>Complete the following:</a:t>
            </a:r>
          </a:p>
          <a:p>
            <a:pPr lvl="0"/>
            <a:r>
              <a:rPr lang="en-US" b="1" dirty="0" smtClean="0"/>
              <a:t>Run the ANOVA program to determine the overall conclusion. </a:t>
            </a:r>
          </a:p>
          <a:p>
            <a:pPr lvl="0"/>
            <a:r>
              <a:rPr lang="en-US" b="1" dirty="0" smtClean="0"/>
              <a:t>Use the </a:t>
            </a:r>
            <a:r>
              <a:rPr lang="en-US" b="1" dirty="0" err="1" smtClean="0"/>
              <a:t>Bonferroni</a:t>
            </a:r>
            <a:r>
              <a:rPr lang="en-US" b="1" dirty="0" smtClean="0"/>
              <a:t> correction as a post-hoc analysis to determine the relationship of specific levels of happiness to income. </a:t>
            </a:r>
          </a:p>
          <a:p>
            <a:pPr lvl="0"/>
            <a:r>
              <a:rPr lang="en-US" b="1" dirty="0" smtClean="0"/>
              <a:t>Write your conclusion of the findings based upon the output.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sz="3600" b="1" dirty="0" smtClean="0">
                <a:solidFill>
                  <a:srgbClr val="FFFF00"/>
                </a:solidFill>
              </a:rPr>
              <a:t>Unit 3 IP2 – Part 3:  Questions to Ask Yourself</a:t>
            </a:r>
            <a:endParaRPr lang="en-US" sz="3600" b="1" dirty="0">
              <a:solidFill>
                <a:srgbClr val="FFFF00"/>
              </a:solidFill>
            </a:endParaRPr>
          </a:p>
        </p:txBody>
      </p:sp>
      <p:sp>
        <p:nvSpPr>
          <p:cNvPr id="3" name="Content Placeholder 2"/>
          <p:cNvSpPr>
            <a:spLocks noGrp="1"/>
          </p:cNvSpPr>
          <p:nvPr>
            <p:ph idx="1"/>
          </p:nvPr>
        </p:nvSpPr>
        <p:spPr>
          <a:xfrm>
            <a:off x="457200" y="1219200"/>
            <a:ext cx="8229600" cy="5334000"/>
          </a:xfrm>
        </p:spPr>
        <p:txBody>
          <a:bodyPr>
            <a:normAutofit/>
          </a:bodyPr>
          <a:lstStyle/>
          <a:p>
            <a:r>
              <a:rPr lang="en-US" b="1" dirty="0" smtClean="0"/>
              <a:t>In Part 3, we are told to run the ANOVA</a:t>
            </a:r>
          </a:p>
          <a:p>
            <a:endParaRPr lang="en-US" b="1" dirty="0" smtClean="0">
              <a:solidFill>
                <a:srgbClr val="FFFF00"/>
              </a:solidFill>
            </a:endParaRPr>
          </a:p>
          <a:p>
            <a:r>
              <a:rPr lang="en-US" b="1" dirty="0" smtClean="0"/>
              <a:t>Follow the ANOVA example provided in this lecture. However, make sure you select the appropriate post-hoc test. </a:t>
            </a:r>
            <a:endParaRPr lang="en-US" b="1" dirty="0">
              <a:solidFill>
                <a:srgbClr val="FFFF00"/>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smtClean="0">
                <a:solidFill>
                  <a:srgbClr val="FFFF00"/>
                </a:solidFill>
              </a:rPr>
              <a:t>Unit 3 IP2 – Don’t Forget</a:t>
            </a:r>
            <a:endParaRPr lang="en-US" sz="3600" b="1" dirty="0">
              <a:solidFill>
                <a:srgbClr val="FFFF00"/>
              </a:solidFill>
            </a:endParaRPr>
          </a:p>
        </p:txBody>
      </p:sp>
      <p:sp>
        <p:nvSpPr>
          <p:cNvPr id="3" name="Content Placeholder 2"/>
          <p:cNvSpPr>
            <a:spLocks noGrp="1"/>
          </p:cNvSpPr>
          <p:nvPr>
            <p:ph idx="1"/>
          </p:nvPr>
        </p:nvSpPr>
        <p:spPr>
          <a:xfrm>
            <a:off x="457200" y="1219200"/>
            <a:ext cx="8229600" cy="5334000"/>
          </a:xfrm>
        </p:spPr>
        <p:txBody>
          <a:bodyPr>
            <a:normAutofit/>
          </a:bodyPr>
          <a:lstStyle/>
          <a:p>
            <a:r>
              <a:rPr lang="en-US" b="1" dirty="0" smtClean="0"/>
              <a:t>You are required to submit your SPSS output for all 3 parts of the project (in a .</a:t>
            </a:r>
            <a:r>
              <a:rPr lang="en-US" b="1" dirty="0" err="1" smtClean="0"/>
              <a:t>spv</a:t>
            </a:r>
            <a:r>
              <a:rPr lang="en-US" b="1" dirty="0" smtClean="0"/>
              <a:t> file).</a:t>
            </a:r>
          </a:p>
          <a:p>
            <a:r>
              <a:rPr lang="en-US" b="1" dirty="0" smtClean="0">
                <a:solidFill>
                  <a:srgbClr val="FFFF00"/>
                </a:solidFill>
              </a:rPr>
              <a:t>Make sure your written analysis fully and specifically addresses the questions that are asked in the project (as related to your SPSS findings). </a:t>
            </a:r>
          </a:p>
          <a:p>
            <a:r>
              <a:rPr lang="en-US" b="1" dirty="0" smtClean="0">
                <a:solidFill>
                  <a:srgbClr val="00FFFF"/>
                </a:solidFill>
              </a:rPr>
              <a:t>I have posted a Word document under “Course Resources”, “Learning Materials” titled “SPSS Tips for t-tests &amp; ANOVA”</a:t>
            </a:r>
            <a:endParaRPr lang="en-US" b="1" dirty="0">
              <a:solidFill>
                <a:srgbClr val="00FFFF"/>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3600" b="1" dirty="0" smtClean="0">
                <a:solidFill>
                  <a:srgbClr val="FFFF00"/>
                </a:solidFill>
              </a:rPr>
              <a:t>Conclusions</a:t>
            </a:r>
            <a:endParaRPr lang="en-US" sz="3600" b="1" dirty="0">
              <a:solidFill>
                <a:srgbClr val="FFFF00"/>
              </a:solidFill>
            </a:endParaRPr>
          </a:p>
        </p:txBody>
      </p:sp>
      <p:sp>
        <p:nvSpPr>
          <p:cNvPr id="3" name="Content Placeholder 2"/>
          <p:cNvSpPr>
            <a:spLocks noGrp="1"/>
          </p:cNvSpPr>
          <p:nvPr>
            <p:ph idx="1"/>
          </p:nvPr>
        </p:nvSpPr>
        <p:spPr>
          <a:xfrm>
            <a:off x="228600" y="914400"/>
            <a:ext cx="8915400" cy="5562600"/>
          </a:xfrm>
        </p:spPr>
        <p:txBody>
          <a:bodyPr>
            <a:normAutofit lnSpcReduction="10000"/>
          </a:bodyPr>
          <a:lstStyle/>
          <a:p>
            <a:pPr>
              <a:buNone/>
            </a:pPr>
            <a:r>
              <a:rPr lang="en-US" b="1" dirty="0" smtClean="0"/>
              <a:t>We highlighted the survey development process.</a:t>
            </a:r>
          </a:p>
          <a:p>
            <a:pPr>
              <a:buNone/>
            </a:pPr>
            <a:r>
              <a:rPr lang="en-US" b="1" dirty="0" smtClean="0"/>
              <a:t>In unit 3 of class we are applying inferential statistics to analyze our data. </a:t>
            </a:r>
          </a:p>
          <a:p>
            <a:r>
              <a:rPr lang="en-US" sz="2800" b="1" dirty="0" smtClean="0">
                <a:solidFill>
                  <a:srgbClr val="00FFFF"/>
                </a:solidFill>
              </a:rPr>
              <a:t>Our primary goal for unit 3 is to understand which statistical test is appropriate to analyze a given data set. We must consider how many sample means we need to analyze.</a:t>
            </a:r>
          </a:p>
          <a:p>
            <a:r>
              <a:rPr lang="en-US" sz="2800" b="1" dirty="0" smtClean="0">
                <a:solidFill>
                  <a:srgbClr val="00FFFF"/>
                </a:solidFill>
              </a:rPr>
              <a:t>This week we also examined parametric tests: </a:t>
            </a:r>
          </a:p>
          <a:p>
            <a:pPr lvl="1"/>
            <a:r>
              <a:rPr lang="en-US" b="1" dirty="0" smtClean="0"/>
              <a:t>t-test  </a:t>
            </a:r>
          </a:p>
          <a:p>
            <a:pPr lvl="1"/>
            <a:r>
              <a:rPr lang="en-US" b="1" dirty="0" smtClean="0"/>
              <a:t>ANOVA </a:t>
            </a:r>
          </a:p>
          <a:p>
            <a:r>
              <a:rPr lang="en-US" sz="2800" b="1" dirty="0" smtClean="0">
                <a:solidFill>
                  <a:srgbClr val="00FFFF"/>
                </a:solidFill>
              </a:rPr>
              <a:t>Remember, there are assumptions that apply when using parametric tests.</a:t>
            </a:r>
          </a:p>
        </p:txBody>
      </p:sp>
      <p:pic>
        <p:nvPicPr>
          <p:cNvPr id="4" name="Picture 2" descr="http://www.coloradotech.edu/%7E/media/CTU/Images/Logos/header_logo.ashx"/>
          <p:cNvPicPr>
            <a:picLocks noChangeAspect="1" noChangeArrowheads="1"/>
          </p:cNvPicPr>
          <p:nvPr/>
        </p:nvPicPr>
        <p:blipFill>
          <a:blip r:embed="rId2" cstate="print"/>
          <a:srcRect/>
          <a:stretch>
            <a:fillRect/>
          </a:stretch>
        </p:blipFill>
        <p:spPr bwMode="auto">
          <a:xfrm>
            <a:off x="7400925" y="6353174"/>
            <a:ext cx="1743075" cy="504826"/>
          </a:xfrm>
          <a:prstGeom prst="rect">
            <a:avLst/>
          </a:prstGeom>
          <a:solidFill>
            <a:srgbClr val="C00000"/>
          </a:solid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382000" cy="5486400"/>
          </a:xfrm>
        </p:spPr>
        <p:txBody>
          <a:bodyPr>
            <a:normAutofit/>
          </a:bodyPr>
          <a:lstStyle/>
          <a:p>
            <a:pPr>
              <a:buNone/>
            </a:pPr>
            <a:r>
              <a:rPr lang="en-US" sz="2800" b="1" dirty="0" smtClean="0">
                <a:solidFill>
                  <a:srgbClr val="FFFF00"/>
                </a:solidFill>
              </a:rPr>
              <a:t>What are some important considerations for writing survey questions?</a:t>
            </a:r>
            <a:endParaRPr lang="en-US" sz="2800" b="1" dirty="0" smtClean="0"/>
          </a:p>
          <a:p>
            <a:r>
              <a:rPr lang="en-US" sz="2800" b="1" dirty="0" smtClean="0"/>
              <a:t>Questions should specifically address the objectives of the research.</a:t>
            </a:r>
          </a:p>
          <a:p>
            <a:endParaRPr lang="en-US" sz="2800" b="1" dirty="0" smtClean="0"/>
          </a:p>
          <a:p>
            <a:r>
              <a:rPr lang="en-US" sz="2800" b="1" dirty="0" smtClean="0">
                <a:solidFill>
                  <a:srgbClr val="00FFFF"/>
                </a:solidFill>
              </a:rPr>
              <a:t>Related to our survey topic, what’s a specific question that we might want to ask?</a:t>
            </a:r>
          </a:p>
          <a:p>
            <a:r>
              <a:rPr lang="en-US" sz="2800" b="1" dirty="0" smtClean="0">
                <a:solidFill>
                  <a:srgbClr val="00FFFF"/>
                </a:solidFill>
              </a:rPr>
              <a:t>What can we discuss (potentially conclude) based off of the question that we just developed?</a:t>
            </a:r>
          </a:p>
        </p:txBody>
      </p:sp>
      <p:sp>
        <p:nvSpPr>
          <p:cNvPr id="4" name="Title 1"/>
          <p:cNvSpPr>
            <a:spLocks noGrp="1"/>
          </p:cNvSpPr>
          <p:nvPr>
            <p:ph type="title"/>
          </p:nvPr>
        </p:nvSpPr>
        <p:spPr>
          <a:xfrm>
            <a:off x="0" y="0"/>
            <a:ext cx="9144000" cy="1143000"/>
          </a:xfrm>
        </p:spPr>
        <p:txBody>
          <a:bodyPr>
            <a:normAutofit/>
          </a:bodyPr>
          <a:lstStyle/>
          <a:p>
            <a:r>
              <a:rPr lang="en-US" sz="3600" b="1" dirty="0" smtClean="0">
                <a:solidFill>
                  <a:srgbClr val="FFFF00"/>
                </a:solidFill>
              </a:rPr>
              <a:t>Survey Design &amp; Development - </a:t>
            </a:r>
            <a:r>
              <a:rPr lang="en-US" sz="3600" b="1" dirty="0" smtClean="0"/>
              <a:t>Considerations</a:t>
            </a:r>
            <a:endParaRPr lang="en-US" sz="3600" b="1" dirty="0"/>
          </a:p>
        </p:txBody>
      </p:sp>
      <p:pic>
        <p:nvPicPr>
          <p:cNvPr id="5" name="Picture 2" descr="http://www.coloradotech.edu/%7E/media/CTU/Images/Logos/header_logo.ashx"/>
          <p:cNvPicPr>
            <a:picLocks noChangeAspect="1" noChangeArrowheads="1"/>
          </p:cNvPicPr>
          <p:nvPr/>
        </p:nvPicPr>
        <p:blipFill>
          <a:blip r:embed="rId2" cstate="print"/>
          <a:srcRect/>
          <a:stretch>
            <a:fillRect/>
          </a:stretch>
        </p:blipFill>
        <p:spPr bwMode="auto">
          <a:xfrm>
            <a:off x="7400925" y="6353174"/>
            <a:ext cx="1743075" cy="504826"/>
          </a:xfrm>
          <a:prstGeom prst="rect">
            <a:avLst/>
          </a:prstGeom>
          <a:solidFill>
            <a:srgbClr val="C00000"/>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382000" cy="2971800"/>
          </a:xfrm>
        </p:spPr>
        <p:txBody>
          <a:bodyPr>
            <a:normAutofit/>
          </a:bodyPr>
          <a:lstStyle/>
          <a:p>
            <a:r>
              <a:rPr lang="en-US" sz="2800" b="1" dirty="0" smtClean="0"/>
              <a:t>Questions should not be ambiguous</a:t>
            </a:r>
          </a:p>
          <a:p>
            <a:pPr lvl="1"/>
            <a:r>
              <a:rPr lang="en-US" sz="2400" b="1" dirty="0" smtClean="0">
                <a:solidFill>
                  <a:srgbClr val="00FFFF"/>
                </a:solidFill>
              </a:rPr>
              <a:t>For example:  </a:t>
            </a:r>
            <a:r>
              <a:rPr lang="en-US" sz="2400" b="1" dirty="0" smtClean="0"/>
              <a:t>Are you rich?</a:t>
            </a:r>
          </a:p>
          <a:p>
            <a:pPr lvl="2"/>
            <a:r>
              <a:rPr lang="en-US" b="1" dirty="0" smtClean="0"/>
              <a:t>What is rich?</a:t>
            </a:r>
          </a:p>
          <a:p>
            <a:pPr lvl="2"/>
            <a:r>
              <a:rPr lang="en-US" b="1" dirty="0" smtClean="0"/>
              <a:t>Alternatively - Research what is considered “rich” and ask if your income level or net worth falls within a certain category.</a:t>
            </a:r>
          </a:p>
        </p:txBody>
      </p:sp>
      <p:sp>
        <p:nvSpPr>
          <p:cNvPr id="4" name="Title 1"/>
          <p:cNvSpPr>
            <a:spLocks noGrp="1"/>
          </p:cNvSpPr>
          <p:nvPr>
            <p:ph type="title"/>
          </p:nvPr>
        </p:nvSpPr>
        <p:spPr>
          <a:xfrm>
            <a:off x="0" y="0"/>
            <a:ext cx="9144000" cy="1143000"/>
          </a:xfrm>
        </p:spPr>
        <p:txBody>
          <a:bodyPr>
            <a:normAutofit/>
          </a:bodyPr>
          <a:lstStyle/>
          <a:p>
            <a:r>
              <a:rPr lang="en-US" sz="3600" b="1" dirty="0" smtClean="0">
                <a:solidFill>
                  <a:srgbClr val="FFFF00"/>
                </a:solidFill>
              </a:rPr>
              <a:t>Survey Design &amp; Development - </a:t>
            </a:r>
            <a:r>
              <a:rPr lang="en-US" sz="3600" b="1" dirty="0" smtClean="0"/>
              <a:t>Considerations</a:t>
            </a:r>
            <a:endParaRPr lang="en-US" sz="3600" b="1" dirty="0"/>
          </a:p>
        </p:txBody>
      </p:sp>
      <p:sp>
        <p:nvSpPr>
          <p:cNvPr id="5" name="TextBox 4"/>
          <p:cNvSpPr txBox="1"/>
          <p:nvPr/>
        </p:nvSpPr>
        <p:spPr>
          <a:xfrm>
            <a:off x="609600" y="4191000"/>
            <a:ext cx="7696200" cy="1569660"/>
          </a:xfrm>
          <a:prstGeom prst="rect">
            <a:avLst/>
          </a:prstGeom>
          <a:noFill/>
        </p:spPr>
        <p:txBody>
          <a:bodyPr wrap="square" rtlCol="0">
            <a:spAutoFit/>
          </a:bodyPr>
          <a:lstStyle/>
          <a:p>
            <a:r>
              <a:rPr lang="en-US" sz="2400" b="1" dirty="0" smtClean="0">
                <a:solidFill>
                  <a:srgbClr val="00FFFF"/>
                </a:solidFill>
              </a:rPr>
              <a:t>Based off of the topic that we selected, consider a question that might be ambiguous (i.e. unclear, hard to answer)</a:t>
            </a:r>
          </a:p>
          <a:p>
            <a:endParaRPr lang="en-US" sz="2400" b="1" dirty="0" smtClean="0">
              <a:solidFill>
                <a:srgbClr val="00FFFF"/>
              </a:solidFill>
            </a:endParaRPr>
          </a:p>
          <a:p>
            <a:r>
              <a:rPr lang="en-US" sz="2400" b="1" dirty="0" smtClean="0">
                <a:solidFill>
                  <a:srgbClr val="00FFFF"/>
                </a:solidFill>
              </a:rPr>
              <a:t>Now, how can we make the question clear?</a:t>
            </a:r>
            <a:endParaRPr lang="en-US" sz="2400" b="1" dirty="0">
              <a:solidFill>
                <a:srgbClr val="00FFFF"/>
              </a:solidFill>
            </a:endParaRPr>
          </a:p>
        </p:txBody>
      </p:sp>
      <p:pic>
        <p:nvPicPr>
          <p:cNvPr id="6" name="Picture 2" descr="http://www.coloradotech.edu/%7E/media/CTU/Images/Logos/header_logo.ashx"/>
          <p:cNvPicPr>
            <a:picLocks noChangeAspect="1" noChangeArrowheads="1"/>
          </p:cNvPicPr>
          <p:nvPr/>
        </p:nvPicPr>
        <p:blipFill>
          <a:blip r:embed="rId2" cstate="print"/>
          <a:srcRect/>
          <a:stretch>
            <a:fillRect/>
          </a:stretch>
        </p:blipFill>
        <p:spPr bwMode="auto">
          <a:xfrm>
            <a:off x="7400925" y="6353174"/>
            <a:ext cx="1743075" cy="504826"/>
          </a:xfrm>
          <a:prstGeom prst="rect">
            <a:avLst/>
          </a:prstGeom>
          <a:solidFill>
            <a:srgbClr val="C00000"/>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382000" cy="3581400"/>
          </a:xfrm>
        </p:spPr>
        <p:txBody>
          <a:bodyPr>
            <a:normAutofit/>
          </a:bodyPr>
          <a:lstStyle/>
          <a:p>
            <a:r>
              <a:rPr lang="en-US" sz="2800" b="1" dirty="0" smtClean="0"/>
              <a:t>Can every respondent answer the question?</a:t>
            </a:r>
          </a:p>
          <a:p>
            <a:pPr lvl="1"/>
            <a:r>
              <a:rPr lang="en-US" sz="2400" b="1" dirty="0" smtClean="0">
                <a:solidFill>
                  <a:srgbClr val="00FFFF"/>
                </a:solidFill>
              </a:rPr>
              <a:t>For example:  </a:t>
            </a:r>
            <a:r>
              <a:rPr lang="en-US" sz="2400" b="1" dirty="0" smtClean="0"/>
              <a:t>A common quality of life question for heart failure patients relates to sex life</a:t>
            </a:r>
          </a:p>
          <a:p>
            <a:pPr lvl="2"/>
            <a:r>
              <a:rPr lang="en-US" sz="2000" b="1" dirty="0" smtClean="0"/>
              <a:t>What if the person doesn’t have a sex life?</a:t>
            </a:r>
            <a:endParaRPr lang="en-US" sz="2000" dirty="0"/>
          </a:p>
        </p:txBody>
      </p:sp>
      <p:sp>
        <p:nvSpPr>
          <p:cNvPr id="4" name="Title 1"/>
          <p:cNvSpPr>
            <a:spLocks noGrp="1"/>
          </p:cNvSpPr>
          <p:nvPr>
            <p:ph type="title"/>
          </p:nvPr>
        </p:nvSpPr>
        <p:spPr>
          <a:xfrm>
            <a:off x="0" y="0"/>
            <a:ext cx="9144000" cy="1143000"/>
          </a:xfrm>
        </p:spPr>
        <p:txBody>
          <a:bodyPr>
            <a:normAutofit/>
          </a:bodyPr>
          <a:lstStyle/>
          <a:p>
            <a:r>
              <a:rPr lang="en-US" sz="3600" b="1" dirty="0" smtClean="0">
                <a:solidFill>
                  <a:srgbClr val="FFFF00"/>
                </a:solidFill>
              </a:rPr>
              <a:t>Survey Design &amp; Development - </a:t>
            </a:r>
            <a:r>
              <a:rPr lang="en-US" sz="3600" b="1" dirty="0" smtClean="0"/>
              <a:t>Considerations</a:t>
            </a:r>
            <a:endParaRPr lang="en-US" sz="3600" b="1" dirty="0"/>
          </a:p>
        </p:txBody>
      </p:sp>
      <p:sp>
        <p:nvSpPr>
          <p:cNvPr id="5" name="TextBox 4"/>
          <p:cNvSpPr txBox="1"/>
          <p:nvPr/>
        </p:nvSpPr>
        <p:spPr>
          <a:xfrm>
            <a:off x="609600" y="4191000"/>
            <a:ext cx="7696200" cy="830997"/>
          </a:xfrm>
          <a:prstGeom prst="rect">
            <a:avLst/>
          </a:prstGeom>
          <a:noFill/>
        </p:spPr>
        <p:txBody>
          <a:bodyPr wrap="square" rtlCol="0">
            <a:spAutoFit/>
          </a:bodyPr>
          <a:lstStyle/>
          <a:p>
            <a:r>
              <a:rPr lang="en-US" sz="2400" b="1" dirty="0" smtClean="0">
                <a:solidFill>
                  <a:srgbClr val="00FFFF"/>
                </a:solidFill>
              </a:rPr>
              <a:t>Based off of the topic that we selected, consider a question that might not be able to be answered by all respondents.</a:t>
            </a:r>
            <a:endParaRPr lang="en-US" sz="2400" b="1" dirty="0">
              <a:solidFill>
                <a:srgbClr val="00FFFF"/>
              </a:solidFill>
            </a:endParaRPr>
          </a:p>
        </p:txBody>
      </p:sp>
      <p:pic>
        <p:nvPicPr>
          <p:cNvPr id="6" name="Picture 2" descr="http://www.coloradotech.edu/%7E/media/CTU/Images/Logos/header_logo.ashx"/>
          <p:cNvPicPr>
            <a:picLocks noChangeAspect="1" noChangeArrowheads="1"/>
          </p:cNvPicPr>
          <p:nvPr/>
        </p:nvPicPr>
        <p:blipFill>
          <a:blip r:embed="rId2" cstate="print"/>
          <a:srcRect/>
          <a:stretch>
            <a:fillRect/>
          </a:stretch>
        </p:blipFill>
        <p:spPr bwMode="auto">
          <a:xfrm>
            <a:off x="7400925" y="6353174"/>
            <a:ext cx="1743075" cy="504826"/>
          </a:xfrm>
          <a:prstGeom prst="rect">
            <a:avLst/>
          </a:prstGeom>
          <a:solidFill>
            <a:srgbClr val="C00000"/>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4700</TotalTime>
  <Words>3548</Words>
  <Application>Microsoft Office PowerPoint</Application>
  <PresentationFormat>On-screen Show (4:3)</PresentationFormat>
  <Paragraphs>450</Paragraphs>
  <Slides>63</Slides>
  <Notes>0</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RES 814: Quantitative Research Methods Lecture 5</vt:lpstr>
      <vt:lpstr>Presentation Overview</vt:lpstr>
      <vt:lpstr>Lecture 5 Learning Goals</vt:lpstr>
      <vt:lpstr>Surveys </vt:lpstr>
      <vt:lpstr>Survey Design &amp; Development</vt:lpstr>
      <vt:lpstr>Survey Design &amp; Development </vt:lpstr>
      <vt:lpstr>Survey Design &amp; Development - Considerations</vt:lpstr>
      <vt:lpstr>Survey Design &amp; Development - Considerations</vt:lpstr>
      <vt:lpstr>Survey Design &amp; Development - Considerations</vt:lpstr>
      <vt:lpstr>Evaluate the Following Questions  Based on Ambiguity &amp; If All Respondents Can Answer </vt:lpstr>
      <vt:lpstr>Survey Design &amp; Development – Additional Considerations</vt:lpstr>
      <vt:lpstr>4 Main Parts of a Questionnaire</vt:lpstr>
      <vt:lpstr>Survey Design &amp; Development – 1. Invitation</vt:lpstr>
      <vt:lpstr>Patient Satisfaction Survey – Ex.:   2. Introduction</vt:lpstr>
      <vt:lpstr>Survey Design &amp; Development – 3. Question Types</vt:lpstr>
      <vt:lpstr>Survey Design &amp; Development – 4. Close</vt:lpstr>
      <vt:lpstr>Survey Administration</vt:lpstr>
      <vt:lpstr>Surveys – Helpful Websites</vt:lpstr>
      <vt:lpstr>Unit 3 – DB</vt:lpstr>
      <vt:lpstr>Unit 3 IP</vt:lpstr>
      <vt:lpstr>Quick Recap before Defining Parametric &amp; Nonparametric Tests </vt:lpstr>
      <vt:lpstr>Use of Descriptive Statistics</vt:lpstr>
      <vt:lpstr>Last Week:  Recall - Hypotheses</vt:lpstr>
      <vt:lpstr>Hypothesis Example</vt:lpstr>
      <vt:lpstr>Recall the p-value</vt:lpstr>
      <vt:lpstr>Unit 3</vt:lpstr>
      <vt:lpstr>Wording Tips - Significance</vt:lpstr>
      <vt:lpstr>Wording Tips – No Direct Quotes, No 1st or 3rd Person</vt:lpstr>
      <vt:lpstr>Parametric &amp; Nonparametric Tests</vt:lpstr>
      <vt:lpstr>Parametric &amp; Non-Parametric Tests</vt:lpstr>
      <vt:lpstr>Parametric &amp; Non-Parametric Tests</vt:lpstr>
      <vt:lpstr>Parametric &amp; Non-Parametric Tests</vt:lpstr>
      <vt:lpstr>Assumptions for Parametric vs. Non-Parametric Tests</vt:lpstr>
      <vt:lpstr>Let’s Look at a Type of  Parametric Test  T-Test</vt:lpstr>
      <vt:lpstr>Drawing Inferences for Data with 2 Sample Means: T-Test </vt:lpstr>
      <vt:lpstr>We want to Compare Two Sample Means</vt:lpstr>
      <vt:lpstr>Correlated &amp; Independent Sample Terminology</vt:lpstr>
      <vt:lpstr>Example 1: T-test to Compare 2 Means – Correlated Samples</vt:lpstr>
      <vt:lpstr>Instructions for the t-test for Correlated Samples in SPSS</vt:lpstr>
      <vt:lpstr>Example 2: T-test to Compare 2 Means – Independent Samples</vt:lpstr>
      <vt:lpstr>Instructions for the t-test for Independent Samples in SPSS</vt:lpstr>
      <vt:lpstr>Let’s Look at Another Parametric Test  ANOVA</vt:lpstr>
      <vt:lpstr>Drawing Inferences for Data with More than 2 Sample Means: ANOVA </vt:lpstr>
      <vt:lpstr>Analysis of Variance (ANOVA)</vt:lpstr>
      <vt:lpstr>Things to know about ANOVA</vt:lpstr>
      <vt:lpstr>Things to know about ANOVA Continued</vt:lpstr>
      <vt:lpstr>Things to know about ANOVA Continued</vt:lpstr>
      <vt:lpstr>Example: ANOVA</vt:lpstr>
      <vt:lpstr>Hypotheses for this Question</vt:lpstr>
      <vt:lpstr>ANOVA Results</vt:lpstr>
      <vt:lpstr>Analysis of ANOVA Results</vt:lpstr>
      <vt:lpstr>ANOVA Results for Post-Hoc Analysis</vt:lpstr>
      <vt:lpstr>Post-hoc Analysis Considerations</vt:lpstr>
      <vt:lpstr>Instructions for the ANOVA test in SPSS</vt:lpstr>
      <vt:lpstr>Unit 3 IP 2 Tips </vt:lpstr>
      <vt:lpstr>Unit 3 IP2 – Part 1</vt:lpstr>
      <vt:lpstr>Unit 3 IP2 – Part 1:  Questions to Ask Yourself</vt:lpstr>
      <vt:lpstr>Unit 3 IP2 – Part 2</vt:lpstr>
      <vt:lpstr>Unit 3 IP2 – Part 2:  Questions to Ask Yourself</vt:lpstr>
      <vt:lpstr>Unit 3 IP2 – Part 3</vt:lpstr>
      <vt:lpstr>Unit 3 IP2 – Part 3:  Questions to Ask Yourself</vt:lpstr>
      <vt:lpstr>Unit 3 IP2 – Don’t Forget</vt:lpstr>
      <vt:lpstr>Conclusions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Will</dc:creator>
  <cp:lastModifiedBy>admin</cp:lastModifiedBy>
  <cp:revision>514</cp:revision>
  <dcterms:created xsi:type="dcterms:W3CDTF">2014-06-02T21:24:08Z</dcterms:created>
  <dcterms:modified xsi:type="dcterms:W3CDTF">2022-05-17T15:09:51Z</dcterms:modified>
</cp:coreProperties>
</file>