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letter"/>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288">
          <p15:clr>
            <a:srgbClr val="A4A3A4"/>
          </p15:clr>
        </p15:guide>
        <p15:guide id="3" orient="horz" pos="1056">
          <p15:clr>
            <a:srgbClr val="A4A3A4"/>
          </p15:clr>
        </p15:guide>
        <p15:guide id="4" orient="horz" pos="960">
          <p15:clr>
            <a:srgbClr val="A4A3A4"/>
          </p15:clr>
        </p15:guide>
        <p15:guide id="5" pos="5328">
          <p15:clr>
            <a:srgbClr val="A4A3A4"/>
          </p15:clr>
        </p15:guide>
        <p15:guide id="6" pos="4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 lastIdx="1" clrIdx="0"/>
  <p:cmAuthor id="1" name="one" initials="o" lastIdx="8" clrIdx="1"/>
  <p:cmAuthor id="2" name="Jenn Shropshire" initials="JS"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81"/>
    <a:srgbClr val="FFFF9F"/>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672" autoAdjust="0"/>
    <p:restoredTop sz="98305" autoAdjust="0"/>
  </p:normalViewPr>
  <p:slideViewPr>
    <p:cSldViewPr>
      <p:cViewPr varScale="1">
        <p:scale>
          <a:sx n="114" d="100"/>
          <a:sy n="114" d="100"/>
        </p:scale>
        <p:origin x="2214" y="102"/>
      </p:cViewPr>
      <p:guideLst>
        <p:guide orient="horz" pos="4032"/>
        <p:guide orient="horz" pos="288"/>
        <p:guide orient="horz" pos="1056"/>
        <p:guide orient="horz" pos="960"/>
        <p:guide pos="5328"/>
        <p:guide pos="432"/>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3906"/>
    </p:cViewPr>
  </p:sorterViewPr>
  <p:notesViewPr>
    <p:cSldViewPr>
      <p:cViewPr varScale="1">
        <p:scale>
          <a:sx n="28" d="100"/>
          <a:sy n="28" d="100"/>
        </p:scale>
        <p:origin x="-1190"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10.xml"/><Relationship Id="rId1" Type="http://schemas.openxmlformats.org/officeDocument/2006/relationships/slide" Target="slides/slide8.xml"/><Relationship Id="rId6" Type="http://schemas.openxmlformats.org/officeDocument/2006/relationships/slide" Target="slides/slide20.xml"/><Relationship Id="rId5" Type="http://schemas.openxmlformats.org/officeDocument/2006/relationships/slide" Target="slides/slide18.xml"/><Relationship Id="rId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116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1116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116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1">
                <a:latin typeface="Arial" charset="0"/>
              </a:defRPr>
            </a:lvl1pPr>
          </a:lstStyle>
          <a:p>
            <a:pPr>
              <a:defRPr/>
            </a:pPr>
            <a:fld id="{FCC65371-3A6E-43F2-83E4-65E50C84BDD5}" type="slidenum">
              <a:rPr lang="en-US"/>
              <a:pPr>
                <a:defRPr/>
              </a:pPr>
              <a:t>‹#›</a:t>
            </a:fld>
            <a:endParaRPr lang="en-US"/>
          </a:p>
        </p:txBody>
      </p:sp>
    </p:spTree>
    <p:extLst>
      <p:ext uri="{BB962C8B-B14F-4D97-AF65-F5344CB8AC3E}">
        <p14:creationId xmlns:p14="http://schemas.microsoft.com/office/powerpoint/2010/main" val="3239983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822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22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822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i="1">
                <a:latin typeface="Arial" charset="0"/>
              </a:defRPr>
            </a:lvl1pPr>
          </a:lstStyle>
          <a:p>
            <a:pPr>
              <a:defRPr/>
            </a:pPr>
            <a:fld id="{1A8EBE03-0393-49BA-A66E-44A2ACB84C3D}" type="slidenum">
              <a:rPr lang="en-US"/>
              <a:pPr>
                <a:defRPr/>
              </a:pPr>
              <a:t>‹#›</a:t>
            </a:fld>
            <a:endParaRPr lang="en-US"/>
          </a:p>
        </p:txBody>
      </p:sp>
    </p:spTree>
    <p:extLst>
      <p:ext uri="{BB962C8B-B14F-4D97-AF65-F5344CB8AC3E}">
        <p14:creationId xmlns:p14="http://schemas.microsoft.com/office/powerpoint/2010/main" val="35951529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0" name="Rectangle 2"/>
          <p:cNvSpPr>
            <a:spLocks noGrp="1" noRot="1" noChangeAspect="1" noChangeArrowheads="1" noTextEdit="1"/>
          </p:cNvSpPr>
          <p:nvPr>
            <p:ph type="sldImg"/>
          </p:nvPr>
        </p:nvSpPr>
        <p:spPr>
          <a:ln/>
        </p:spPr>
      </p:sp>
      <p:sp>
        <p:nvSpPr>
          <p:cNvPr id="1164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0" name="Rectangle 2"/>
          <p:cNvSpPr>
            <a:spLocks noGrp="1" noRot="1" noChangeAspect="1" noChangeArrowheads="1" noTextEdit="1"/>
          </p:cNvSpPr>
          <p:nvPr>
            <p:ph type="sldImg"/>
          </p:nvPr>
        </p:nvSpPr>
        <p:spPr>
          <a:ln/>
        </p:spPr>
      </p:sp>
      <p:sp>
        <p:nvSpPr>
          <p:cNvPr id="1164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Rot="1" noChangeAspect="1" noChangeArrowheads="1" noTextEdit="1"/>
          </p:cNvSpPr>
          <p:nvPr>
            <p:ph type="sldImg"/>
          </p:nvPr>
        </p:nvSpPr>
        <p:spPr>
          <a:ln/>
        </p:spPr>
      </p:sp>
      <p:sp>
        <p:nvSpPr>
          <p:cNvPr id="1166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Rot="1" noChangeAspect="1" noChangeArrowheads="1" noTextEdit="1"/>
          </p:cNvSpPr>
          <p:nvPr>
            <p:ph type="sldImg"/>
          </p:nvPr>
        </p:nvSpPr>
        <p:spPr>
          <a:ln/>
        </p:spPr>
      </p:sp>
      <p:sp>
        <p:nvSpPr>
          <p:cNvPr id="1166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Rot="1" noChangeAspect="1" noChangeArrowheads="1" noTextEdit="1"/>
          </p:cNvSpPr>
          <p:nvPr>
            <p:ph type="sldImg"/>
          </p:nvPr>
        </p:nvSpPr>
        <p:spPr>
          <a:ln/>
        </p:spPr>
      </p:sp>
      <p:sp>
        <p:nvSpPr>
          <p:cNvPr id="1168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Rot="1" noChangeAspect="1" noChangeArrowheads="1" noTextEdit="1"/>
          </p:cNvSpPr>
          <p:nvPr>
            <p:ph type="sldImg"/>
          </p:nvPr>
        </p:nvSpPr>
        <p:spPr>
          <a:ln/>
        </p:spPr>
      </p:sp>
      <p:sp>
        <p:nvSpPr>
          <p:cNvPr id="1170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Rot="1" noChangeAspect="1" noChangeArrowheads="1" noTextEdit="1"/>
          </p:cNvSpPr>
          <p:nvPr>
            <p:ph type="sldImg"/>
          </p:nvPr>
        </p:nvSpPr>
        <p:spPr>
          <a:ln/>
        </p:spPr>
      </p:sp>
      <p:sp>
        <p:nvSpPr>
          <p:cNvPr id="1172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Rot="1" noChangeAspect="1" noChangeArrowheads="1" noTextEdit="1"/>
          </p:cNvSpPr>
          <p:nvPr>
            <p:ph type="sldImg"/>
          </p:nvPr>
        </p:nvSpPr>
        <p:spPr>
          <a:ln/>
        </p:spPr>
      </p:sp>
      <p:sp>
        <p:nvSpPr>
          <p:cNvPr id="1174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6578" name="Rectangle 2"/>
          <p:cNvSpPr>
            <a:spLocks noGrp="1" noRot="1" noChangeAspect="1" noChangeArrowheads="1" noTextEdit="1"/>
          </p:cNvSpPr>
          <p:nvPr>
            <p:ph type="sldImg"/>
          </p:nvPr>
        </p:nvSpPr>
        <p:spPr>
          <a:ln/>
        </p:spPr>
      </p:sp>
      <p:sp>
        <p:nvSpPr>
          <p:cNvPr id="1176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Rot="1" noChangeAspect="1" noChangeArrowheads="1" noTextEdit="1"/>
          </p:cNvSpPr>
          <p:nvPr>
            <p:ph type="sldImg"/>
          </p:nvPr>
        </p:nvSpPr>
        <p:spPr>
          <a:ln/>
        </p:spPr>
      </p:sp>
      <p:sp>
        <p:nvSpPr>
          <p:cNvPr id="1178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906" name="Rectangle 2"/>
          <p:cNvSpPr>
            <a:spLocks noGrp="1" noRot="1" noChangeAspect="1" noChangeArrowheads="1" noTextEdit="1"/>
          </p:cNvSpPr>
          <p:nvPr>
            <p:ph type="sldImg"/>
          </p:nvPr>
        </p:nvSpPr>
        <p:spPr>
          <a:ln/>
        </p:spPr>
      </p:sp>
      <p:sp>
        <p:nvSpPr>
          <p:cNvPr id="11479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674" name="Rectangle 2"/>
          <p:cNvSpPr>
            <a:spLocks noGrp="1" noRot="1" noChangeAspect="1" noChangeArrowheads="1" noTextEdit="1"/>
          </p:cNvSpPr>
          <p:nvPr>
            <p:ph type="sldImg"/>
          </p:nvPr>
        </p:nvSpPr>
        <p:spPr>
          <a:ln/>
        </p:spPr>
      </p:sp>
      <p:sp>
        <p:nvSpPr>
          <p:cNvPr id="1180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2"/>
          <p:cNvSpPr>
            <a:spLocks noGrp="1" noRot="1" noChangeAspect="1" noChangeArrowheads="1" noTextEdit="1"/>
          </p:cNvSpPr>
          <p:nvPr>
            <p:ph type="sldImg"/>
          </p:nvPr>
        </p:nvSpPr>
        <p:spPr>
          <a:ln/>
        </p:spPr>
      </p:sp>
      <p:sp>
        <p:nvSpPr>
          <p:cNvPr id="1182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Rot="1" noChangeAspect="1" noChangeArrowheads="1" noTextEdit="1"/>
          </p:cNvSpPr>
          <p:nvPr>
            <p:ph type="sldImg"/>
          </p:nvPr>
        </p:nvSpPr>
        <p:spPr>
          <a:ln/>
        </p:spPr>
      </p:sp>
      <p:sp>
        <p:nvSpPr>
          <p:cNvPr id="1184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Rot="1" noChangeAspect="1" noChangeArrowheads="1" noTextEdit="1"/>
          </p:cNvSpPr>
          <p:nvPr>
            <p:ph type="sldImg"/>
          </p:nvPr>
        </p:nvSpPr>
        <p:spPr>
          <a:ln/>
        </p:spPr>
      </p:sp>
      <p:sp>
        <p:nvSpPr>
          <p:cNvPr id="1184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818" name="Rectangle 2"/>
          <p:cNvSpPr>
            <a:spLocks noGrp="1" noRot="1" noChangeAspect="1" noChangeArrowheads="1" noTextEdit="1"/>
          </p:cNvSpPr>
          <p:nvPr>
            <p:ph type="sldImg"/>
          </p:nvPr>
        </p:nvSpPr>
        <p:spPr>
          <a:ln/>
        </p:spPr>
      </p:sp>
      <p:sp>
        <p:nvSpPr>
          <p:cNvPr id="1186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Rot="1" noChangeAspect="1" noChangeArrowheads="1" noTextEdit="1"/>
          </p:cNvSpPr>
          <p:nvPr>
            <p:ph type="sldImg"/>
          </p:nvPr>
        </p:nvSpPr>
        <p:spPr>
          <a:ln/>
        </p:spPr>
      </p:sp>
      <p:sp>
        <p:nvSpPr>
          <p:cNvPr id="1188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4" name="Rectangle 2"/>
          <p:cNvSpPr>
            <a:spLocks noGrp="1" noRot="1" noChangeAspect="1" noChangeArrowheads="1" noTextEdit="1"/>
          </p:cNvSpPr>
          <p:nvPr>
            <p:ph type="sldImg"/>
          </p:nvPr>
        </p:nvSpPr>
        <p:spPr>
          <a:ln/>
        </p:spPr>
      </p:sp>
      <p:sp>
        <p:nvSpPr>
          <p:cNvPr id="11499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002" name="Rectangle 2"/>
          <p:cNvSpPr>
            <a:spLocks noGrp="1" noRot="1" noChangeAspect="1" noChangeArrowheads="1" noTextEdit="1"/>
          </p:cNvSpPr>
          <p:nvPr>
            <p:ph type="sldImg"/>
          </p:nvPr>
        </p:nvSpPr>
        <p:spPr>
          <a:ln/>
        </p:spPr>
      </p:sp>
      <p:sp>
        <p:nvSpPr>
          <p:cNvPr id="11520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050" name="Rectangle 2"/>
          <p:cNvSpPr>
            <a:spLocks noGrp="1" noRot="1" noChangeAspect="1" noChangeArrowheads="1" noTextEdit="1"/>
          </p:cNvSpPr>
          <p:nvPr>
            <p:ph type="sldImg"/>
          </p:nvPr>
        </p:nvSpPr>
        <p:spPr>
          <a:ln/>
        </p:spPr>
      </p:sp>
      <p:sp>
        <p:nvSpPr>
          <p:cNvPr id="11540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2"/>
          <p:cNvSpPr>
            <a:spLocks noGrp="1" noRot="1" noChangeAspect="1" noChangeArrowheads="1" noTextEdit="1"/>
          </p:cNvSpPr>
          <p:nvPr>
            <p:ph type="sldImg"/>
          </p:nvPr>
        </p:nvSpPr>
        <p:spPr>
          <a:ln/>
        </p:spPr>
      </p:sp>
      <p:sp>
        <p:nvSpPr>
          <p:cNvPr id="1158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Rot="1" noChangeAspect="1" noChangeArrowheads="1" noTextEdit="1"/>
          </p:cNvSpPr>
          <p:nvPr>
            <p:ph type="sldImg"/>
          </p:nvPr>
        </p:nvSpPr>
        <p:spPr>
          <a:ln/>
        </p:spPr>
      </p:sp>
      <p:sp>
        <p:nvSpPr>
          <p:cNvPr id="1160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098" name="Rectangle 2"/>
          <p:cNvSpPr>
            <a:spLocks noGrp="1" noRot="1" noChangeAspect="1" noChangeArrowheads="1" noTextEdit="1"/>
          </p:cNvSpPr>
          <p:nvPr>
            <p:ph type="sldImg"/>
          </p:nvPr>
        </p:nvSpPr>
        <p:spPr>
          <a:ln/>
        </p:spPr>
      </p:sp>
      <p:sp>
        <p:nvSpPr>
          <p:cNvPr id="1156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2242" name="Rectangle 2"/>
          <p:cNvSpPr>
            <a:spLocks noGrp="1" noRot="1" noChangeAspect="1" noChangeArrowheads="1" noTextEdit="1"/>
          </p:cNvSpPr>
          <p:nvPr>
            <p:ph type="sldImg"/>
          </p:nvPr>
        </p:nvSpPr>
        <p:spPr>
          <a:ln/>
        </p:spPr>
      </p:sp>
      <p:sp>
        <p:nvSpPr>
          <p:cNvPr id="1162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4A946F8-05E4-4021-B22A-1BE6E2C6557F}" type="slidenum">
              <a:rPr lang="en-US"/>
              <a:pPr>
                <a:defRPr/>
              </a:pPr>
              <a:t>‹#›</a:t>
            </a:fld>
            <a:endParaRPr lang="en-US"/>
          </a:p>
        </p:txBody>
      </p:sp>
    </p:spTree>
    <p:extLst>
      <p:ext uri="{BB962C8B-B14F-4D97-AF65-F5344CB8AC3E}">
        <p14:creationId xmlns:p14="http://schemas.microsoft.com/office/powerpoint/2010/main" val="30579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2AA6203-6391-4030-97FB-08F68053F266}" type="slidenum">
              <a:rPr lang="en-US"/>
              <a:pPr>
                <a:defRPr/>
              </a:pPr>
              <a:t>‹#›</a:t>
            </a:fld>
            <a:endParaRPr lang="en-US"/>
          </a:p>
        </p:txBody>
      </p:sp>
    </p:spTree>
    <p:extLst>
      <p:ext uri="{BB962C8B-B14F-4D97-AF65-F5344CB8AC3E}">
        <p14:creationId xmlns:p14="http://schemas.microsoft.com/office/powerpoint/2010/main" val="29581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58026C0-03DC-40B4-976D-273F1522CAA1}" type="slidenum">
              <a:rPr lang="en-US"/>
              <a:pPr>
                <a:defRPr/>
              </a:pPr>
              <a:t>‹#›</a:t>
            </a:fld>
            <a:endParaRPr lang="en-US"/>
          </a:p>
        </p:txBody>
      </p:sp>
    </p:spTree>
    <p:extLst>
      <p:ext uri="{BB962C8B-B14F-4D97-AF65-F5344CB8AC3E}">
        <p14:creationId xmlns:p14="http://schemas.microsoft.com/office/powerpoint/2010/main" val="406749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FF0BF3C-D800-4537-AB1C-57E118ADDCD3}" type="slidenum">
              <a:rPr lang="en-US"/>
              <a:pPr>
                <a:defRPr/>
              </a:pPr>
              <a:t>‹#›</a:t>
            </a:fld>
            <a:endParaRPr lang="en-US"/>
          </a:p>
        </p:txBody>
      </p:sp>
    </p:spTree>
    <p:extLst>
      <p:ext uri="{BB962C8B-B14F-4D97-AF65-F5344CB8AC3E}">
        <p14:creationId xmlns:p14="http://schemas.microsoft.com/office/powerpoint/2010/main" val="1557453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2"/>
          <p:cNvSpPr>
            <a:spLocks noGrp="1"/>
          </p:cNvSpPr>
          <p:nvPr>
            <p:ph type="title"/>
          </p:nvPr>
        </p:nvSpPr>
        <p:spPr>
          <a:xfrm>
            <a:off x="457200" y="274638"/>
            <a:ext cx="8229600" cy="1143000"/>
          </a:xfrm>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71461530-AC63-4E85-8DCC-CDD00A5CAF09}" type="slidenum">
              <a:rPr lang="en-US"/>
              <a:pPr>
                <a:defRPr/>
              </a:pPr>
              <a:t>‹#›</a:t>
            </a:fld>
            <a:endParaRPr lang="en-US"/>
          </a:p>
        </p:txBody>
      </p:sp>
    </p:spTree>
    <p:extLst>
      <p:ext uri="{BB962C8B-B14F-4D97-AF65-F5344CB8AC3E}">
        <p14:creationId xmlns:p14="http://schemas.microsoft.com/office/powerpoint/2010/main" val="846537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a:xfrm>
            <a:off x="457200" y="274638"/>
            <a:ext cx="8229600" cy="1143000"/>
          </a:xfrm>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A61285F-8103-4473-B397-C54727C577D7}" type="slidenum">
              <a:rPr lang="en-US"/>
              <a:pPr>
                <a:defRPr/>
              </a:pPr>
              <a:t>‹#›</a:t>
            </a:fld>
            <a:endParaRPr lang="en-US"/>
          </a:p>
        </p:txBody>
      </p:sp>
    </p:spTree>
    <p:extLst>
      <p:ext uri="{BB962C8B-B14F-4D97-AF65-F5344CB8AC3E}">
        <p14:creationId xmlns:p14="http://schemas.microsoft.com/office/powerpoint/2010/main" val="275290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a:xfrm>
            <a:off x="457200" y="274638"/>
            <a:ext cx="8229600" cy="1143000"/>
          </a:xfrm>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C8F786F-A26B-4A42-8454-798EB84FDD15}" type="slidenum">
              <a:rPr lang="en-US"/>
              <a:pPr>
                <a:defRPr/>
              </a:pPr>
              <a:t>‹#›</a:t>
            </a:fld>
            <a:endParaRPr lang="en-US"/>
          </a:p>
        </p:txBody>
      </p:sp>
    </p:spTree>
    <p:extLst>
      <p:ext uri="{BB962C8B-B14F-4D97-AF65-F5344CB8AC3E}">
        <p14:creationId xmlns:p14="http://schemas.microsoft.com/office/powerpoint/2010/main" val="3238949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dirty="0"/>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72AA0E0B-AE0B-4761-B80B-CC23D48B738B}" type="slidenum">
              <a:rPr lang="en-US" smtClean="0"/>
              <a:pPr/>
              <a:t>‹#›</a:t>
            </a:fld>
            <a:endParaRPr lang="en-US" dirty="0"/>
          </a:p>
        </p:txBody>
      </p:sp>
    </p:spTree>
    <p:extLst>
      <p:ext uri="{BB962C8B-B14F-4D97-AF65-F5344CB8AC3E}">
        <p14:creationId xmlns:p14="http://schemas.microsoft.com/office/powerpoint/2010/main" val="256889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0000FF"/>
              </a:buClr>
              <a:defRPr/>
            </a:lvl1pPr>
            <a:lvl2pPr>
              <a:buClr>
                <a:srgbClr val="0000FF"/>
              </a:buClr>
              <a:defRPr/>
            </a:lvl2pPr>
            <a:lvl3pPr>
              <a:buClr>
                <a:srgbClr val="0000FF"/>
              </a:buClr>
              <a:defRPr/>
            </a:lvl3pPr>
            <a:lvl4pPr>
              <a:buClr>
                <a:srgbClr val="0000FF"/>
              </a:buClr>
              <a:defRPr/>
            </a:lvl4pPr>
            <a:lvl5pPr>
              <a:buClr>
                <a:srgbClr val="0000FF"/>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D3E532A8-81E9-49B8-9479-FA543EABD38F}" type="slidenum">
              <a:rPr lang="en-US"/>
              <a:pPr>
                <a:defRPr/>
              </a:pPr>
              <a:t>‹#›</a:t>
            </a:fld>
            <a:endParaRPr lang="en-US"/>
          </a:p>
        </p:txBody>
      </p:sp>
    </p:spTree>
    <p:extLst>
      <p:ext uri="{BB962C8B-B14F-4D97-AF65-F5344CB8AC3E}">
        <p14:creationId xmlns:p14="http://schemas.microsoft.com/office/powerpoint/2010/main" val="105606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52FA1C9-0771-4BF7-8157-C4956F3DCBBF}" type="slidenum">
              <a:rPr lang="en-US"/>
              <a:pPr>
                <a:defRPr/>
              </a:pPr>
              <a:t>‹#›</a:t>
            </a:fld>
            <a:endParaRPr lang="en-US"/>
          </a:p>
        </p:txBody>
      </p:sp>
    </p:spTree>
    <p:extLst>
      <p:ext uri="{BB962C8B-B14F-4D97-AF65-F5344CB8AC3E}">
        <p14:creationId xmlns:p14="http://schemas.microsoft.com/office/powerpoint/2010/main" val="94265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108FF7F6-2EBA-4C8F-8194-1ACF666BF1EB}" type="slidenum">
              <a:rPr lang="en-US"/>
              <a:pPr>
                <a:defRPr/>
              </a:pPr>
              <a:t>‹#›</a:t>
            </a:fld>
            <a:endParaRPr lang="en-US"/>
          </a:p>
        </p:txBody>
      </p:sp>
    </p:spTree>
    <p:extLst>
      <p:ext uri="{BB962C8B-B14F-4D97-AF65-F5344CB8AC3E}">
        <p14:creationId xmlns:p14="http://schemas.microsoft.com/office/powerpoint/2010/main" val="9075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336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FD60A469-C20A-4949-B894-4E6D40B6B83C}" type="slidenum">
              <a:rPr lang="en-US"/>
              <a:pPr>
                <a:defRPr/>
              </a:pPr>
              <a:t>‹#›</a:t>
            </a:fld>
            <a:endParaRPr lang="en-US"/>
          </a:p>
        </p:txBody>
      </p:sp>
    </p:spTree>
    <p:extLst>
      <p:ext uri="{BB962C8B-B14F-4D97-AF65-F5344CB8AC3E}">
        <p14:creationId xmlns:p14="http://schemas.microsoft.com/office/powerpoint/2010/main" val="295720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3A42BB2E-49E5-4931-950C-3BB061DC5A76}" type="slidenum">
              <a:rPr lang="en-US"/>
              <a:pPr>
                <a:defRPr/>
              </a:pPr>
              <a:t>‹#›</a:t>
            </a:fld>
            <a:endParaRPr lang="en-US"/>
          </a:p>
        </p:txBody>
      </p:sp>
    </p:spTree>
    <p:extLst>
      <p:ext uri="{BB962C8B-B14F-4D97-AF65-F5344CB8AC3E}">
        <p14:creationId xmlns:p14="http://schemas.microsoft.com/office/powerpoint/2010/main" val="426743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p:txBody>
          <a:bodyPr/>
          <a:lstStyle/>
          <a:p>
            <a:r>
              <a:rPr lang="en-US"/>
              <a:t>Click to edit Master title style</a:t>
            </a:r>
          </a:p>
        </p:txBody>
      </p:sp>
      <p:sp>
        <p:nvSpPr>
          <p:cNvPr id="6" name="Rectangle 5"/>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821F8EDE-CDDD-4EAC-AF22-6E1ABC367B27}" type="slidenum">
              <a:rPr lang="en-US"/>
              <a:pPr>
                <a:defRPr/>
              </a:pPr>
              <a:t>‹#›</a:t>
            </a:fld>
            <a:endParaRPr lang="en-US"/>
          </a:p>
        </p:txBody>
      </p:sp>
    </p:spTree>
    <p:extLst>
      <p:ext uri="{BB962C8B-B14F-4D97-AF65-F5344CB8AC3E}">
        <p14:creationId xmlns:p14="http://schemas.microsoft.com/office/powerpoint/2010/main" val="300488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8B78A2B-CAEB-4C55-B344-38C18EF57803}" type="slidenum">
              <a:rPr lang="en-US"/>
              <a:pPr>
                <a:defRPr/>
              </a:pPr>
              <a:t>‹#›</a:t>
            </a:fld>
            <a:endParaRPr lang="en-US"/>
          </a:p>
        </p:txBody>
      </p:sp>
    </p:spTree>
    <p:extLst>
      <p:ext uri="{BB962C8B-B14F-4D97-AF65-F5344CB8AC3E}">
        <p14:creationId xmlns:p14="http://schemas.microsoft.com/office/powerpoint/2010/main" val="43295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681246AB-781B-45DF-8237-0ED13E7CC75F}" type="slidenum">
              <a:rPr lang="en-US"/>
              <a:pPr>
                <a:defRPr/>
              </a:pPr>
              <a:t>‹#›</a:t>
            </a:fld>
            <a:endParaRPr lang="en-US"/>
          </a:p>
        </p:txBody>
      </p:sp>
    </p:spTree>
    <p:extLst>
      <p:ext uri="{BB962C8B-B14F-4D97-AF65-F5344CB8AC3E}">
        <p14:creationId xmlns:p14="http://schemas.microsoft.com/office/powerpoint/2010/main" val="253557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noChangeArrowheads="1"/>
          </p:cNvSpPr>
          <p:nvPr>
            <p:ph type="ftr" sz="quarter" idx="3"/>
          </p:nvPr>
        </p:nvSpPr>
        <p:spPr bwMode="auto">
          <a:xfrm>
            <a:off x="1143000" y="6477000"/>
            <a:ext cx="6858000" cy="381000"/>
          </a:xfrm>
          <a:prstGeom prst="rect">
            <a:avLst/>
          </a:prstGeom>
          <a:noFill/>
          <a:ln>
            <a:noFill/>
          </a:ln>
          <a:effectLst/>
          <a:extLst/>
        </p:spPr>
        <p:txBody>
          <a:bodyPr vert="horz" wrap="square" lIns="91440" tIns="45720" rIns="91440" bIns="45720" numCol="1" anchor="ctr" anchorCtr="1" compatLnSpc="1">
            <a:prstTxWarp prst="textNoShape">
              <a:avLst/>
            </a:prstTxWarp>
          </a:bodyPr>
          <a:lstStyle>
            <a:lvl1pPr algn="ctr" eaLnBrk="1" hangingPunct="1">
              <a:defRPr lang="en-US" sz="1000">
                <a:latin typeface="+mn-lt"/>
              </a:defRPr>
            </a:lvl1pPr>
          </a:lstStyle>
          <a:p>
            <a:r>
              <a:rPr lang="en-US" altLang="en-US" dirty="0"/>
              <a:t>Copyright © 2015, 2011, 2007, 2001, 1997, 1993 by Saunders, an imprint of Elsevier Inc.</a:t>
            </a:r>
            <a:endParaRPr lang="en-US" dirty="0"/>
          </a:p>
        </p:txBody>
      </p:sp>
      <p:sp>
        <p:nvSpPr>
          <p:cNvPr id="9" name="Slide Number Placeholder 5"/>
          <p:cNvSpPr>
            <a:spLocks noGrp="1"/>
          </p:cNvSpPr>
          <p:nvPr>
            <p:ph type="sldNum" sz="quarter" idx="4"/>
          </p:nvPr>
        </p:nvSpPr>
        <p:spPr>
          <a:xfrm>
            <a:off x="8305800" y="6492875"/>
            <a:ext cx="609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mn-lt"/>
              </a:defRPr>
            </a:lvl1pPr>
          </a:lstStyle>
          <a:p>
            <a:pPr>
              <a:defRPr/>
            </a:pPr>
            <a:fld id="{790EFD39-03C0-4EA9-9B9D-41EA46A35825}" type="slidenum">
              <a:rPr lang="en-US"/>
              <a:pPr>
                <a:defRPr/>
              </a:pPr>
              <a:t>‹#›</a:t>
            </a:fld>
            <a:endParaRPr lang="en-US"/>
          </a:p>
        </p:txBody>
      </p:sp>
    </p:spTree>
    <p:extLst>
      <p:ext uri="{BB962C8B-B14F-4D97-AF65-F5344CB8AC3E}">
        <p14:creationId xmlns:p14="http://schemas.microsoft.com/office/powerpoint/2010/main" val="414175560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hf hd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Arial" charset="0"/>
        </a:defRPr>
      </a:lvl2pPr>
      <a:lvl3pPr algn="ctr" rtl="0" eaLnBrk="0" fontAlgn="base" hangingPunct="0">
        <a:spcBef>
          <a:spcPct val="0"/>
        </a:spcBef>
        <a:spcAft>
          <a:spcPct val="0"/>
        </a:spcAft>
        <a:defRPr sz="4000">
          <a:solidFill>
            <a:schemeClr val="tx1"/>
          </a:solidFill>
          <a:latin typeface="Arial" charset="0"/>
        </a:defRPr>
      </a:lvl3pPr>
      <a:lvl4pPr algn="ctr" rtl="0" eaLnBrk="0" fontAlgn="base" hangingPunct="0">
        <a:spcBef>
          <a:spcPct val="0"/>
        </a:spcBef>
        <a:spcAft>
          <a:spcPct val="0"/>
        </a:spcAft>
        <a:defRPr sz="4000">
          <a:solidFill>
            <a:schemeClr val="tx1"/>
          </a:solidFill>
          <a:latin typeface="Arial" charset="0"/>
        </a:defRPr>
      </a:lvl4pPr>
      <a:lvl5pPr algn="ctr" rtl="0" eaLnBrk="0" fontAlgn="base" hangingPunct="0">
        <a:spcBef>
          <a:spcPct val="0"/>
        </a:spcBef>
        <a:spcAft>
          <a:spcPct val="0"/>
        </a:spcAft>
        <a:defRPr sz="40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SzPct val="60000"/>
        <a:buFont typeface="Wingdings 2" pitchFamily="18"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SzPct val="115000"/>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SzPct val="75000"/>
        <a:buFont typeface="Wingdings 3" pitchFamily="18" charset="2"/>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590800"/>
            <a:ext cx="7772400" cy="822326"/>
          </a:xfrm>
        </p:spPr>
        <p:txBody>
          <a:bodyPr/>
          <a:lstStyle/>
          <a:p>
            <a:r>
              <a:rPr lang="en-US" altLang="en-US" sz="4000" dirty="0"/>
              <a:t>Chapter 19</a:t>
            </a:r>
            <a:endParaRPr lang="en-US" altLang="en-US" sz="4000" dirty="0">
              <a:ea typeface="MS Mincho" pitchFamily="49" charset="-128"/>
            </a:endParaRPr>
          </a:p>
        </p:txBody>
      </p:sp>
      <p:sp>
        <p:nvSpPr>
          <p:cNvPr id="4099" name="Rectangle 3"/>
          <p:cNvSpPr>
            <a:spLocks noGrp="1" noChangeArrowheads="1"/>
          </p:cNvSpPr>
          <p:nvPr>
            <p:ph type="subTitle" idx="1"/>
          </p:nvPr>
        </p:nvSpPr>
        <p:spPr>
          <a:xfrm>
            <a:off x="685800" y="3489325"/>
            <a:ext cx="7772400" cy="685800"/>
          </a:xfrm>
        </p:spPr>
        <p:txBody>
          <a:bodyPr/>
          <a:lstStyle/>
          <a:p>
            <a:r>
              <a:rPr lang="en-US" altLang="en-US" sz="3000" dirty="0">
                <a:cs typeface="Times New Roman" charset="0"/>
              </a:rPr>
              <a:t>Senior Health</a:t>
            </a:r>
          </a:p>
        </p:txBody>
      </p:sp>
      <p:sp>
        <p:nvSpPr>
          <p:cNvPr id="5" name="Footer Placeholder 1"/>
          <p:cNvSpPr>
            <a:spLocks noGrp="1"/>
          </p:cNvSpPr>
          <p:nvPr>
            <p:ph type="ftr" sz="quarter" idx="10"/>
          </p:nvPr>
        </p:nvSpPr>
        <p:spPr>
          <a:xfrm>
            <a:off x="1143000" y="6400800"/>
            <a:ext cx="6858000" cy="381000"/>
          </a:xfrm>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Tree>
    <p:extLst>
      <p:ext uri="{BB962C8B-B14F-4D97-AF65-F5344CB8AC3E}">
        <p14:creationId xmlns:p14="http://schemas.microsoft.com/office/powerpoint/2010/main" val="2356902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270" name="Rectangle 6"/>
          <p:cNvSpPr>
            <a:spLocks noGrp="1" noChangeArrowheads="1"/>
          </p:cNvSpPr>
          <p:nvPr>
            <p:ph type="title"/>
          </p:nvPr>
        </p:nvSpPr>
        <p:spPr>
          <a:xfrm>
            <a:off x="0" y="457200"/>
            <a:ext cx="9144000" cy="1066800"/>
          </a:xfrm>
        </p:spPr>
        <p:txBody>
          <a:bodyPr/>
          <a:lstStyle/>
          <a:p>
            <a:r>
              <a:rPr lang="en-US" altLang="en-US" sz="3600" dirty="0"/>
              <a:t>Recommended Screenings and Exams for Health Promotion and Disease Prevention</a:t>
            </a:r>
          </a:p>
        </p:txBody>
      </p:sp>
      <p:sp>
        <p:nvSpPr>
          <p:cNvPr id="1163271" name="Rectangle 7"/>
          <p:cNvSpPr>
            <a:spLocks noGrp="1" noChangeArrowheads="1"/>
          </p:cNvSpPr>
          <p:nvPr>
            <p:ph idx="1"/>
          </p:nvPr>
        </p:nvSpPr>
        <p:spPr>
          <a:xfrm>
            <a:off x="685800" y="1676400"/>
            <a:ext cx="7772400" cy="4724400"/>
          </a:xfrm>
        </p:spPr>
        <p:txBody>
          <a:bodyPr/>
          <a:lstStyle/>
          <a:p>
            <a:pPr marL="0" indent="0">
              <a:buNone/>
            </a:pPr>
            <a:r>
              <a:rPr lang="en-US" altLang="en-US" b="1" i="1" dirty="0"/>
              <a:t>For All Older Adults </a:t>
            </a:r>
          </a:p>
          <a:p>
            <a:r>
              <a:rPr lang="en-US" altLang="en-US" dirty="0"/>
              <a:t>Complete physical: Annually</a:t>
            </a:r>
          </a:p>
          <a:p>
            <a:r>
              <a:rPr lang="en-US" altLang="en-US" dirty="0"/>
              <a:t>Blood pressure: Annually </a:t>
            </a:r>
          </a:p>
          <a:p>
            <a:pPr lvl="1"/>
            <a:r>
              <a:rPr lang="en-US" altLang="en-US" dirty="0"/>
              <a:t>More often if hypertensive or at risk</a:t>
            </a:r>
          </a:p>
          <a:p>
            <a:r>
              <a:rPr lang="en-US" altLang="en-US" dirty="0"/>
              <a:t>Blood glucose: Annually </a:t>
            </a:r>
          </a:p>
          <a:p>
            <a:pPr lvl="1"/>
            <a:r>
              <a:rPr lang="en-US" altLang="en-US" dirty="0"/>
              <a:t>More often if diabetic or at risk</a:t>
            </a:r>
          </a:p>
          <a:p>
            <a:r>
              <a:rPr lang="en-US" altLang="en-US" dirty="0"/>
              <a:t>Serum cholesterol: Every 5 years </a:t>
            </a:r>
          </a:p>
          <a:p>
            <a:pPr lvl="1"/>
            <a:r>
              <a:rPr lang="en-US" altLang="en-US" dirty="0"/>
              <a:t>More often if at risk</a:t>
            </a:r>
          </a:p>
          <a:p>
            <a:r>
              <a:rPr lang="en-US" altLang="en-US" dirty="0"/>
              <a:t>Fecal occult blood test: Annually</a:t>
            </a:r>
          </a:p>
        </p:txBody>
      </p:sp>
      <p:sp>
        <p:nvSpPr>
          <p:cNvPr id="2" name="Footer Placeholder 1"/>
          <p:cNvSpPr>
            <a:spLocks noGrp="1"/>
          </p:cNvSpPr>
          <p:nvPr>
            <p:ph type="ftr" sz="quarter" idx="10"/>
          </p:nvPr>
        </p:nvSpPr>
        <p:spPr/>
        <p:txBody>
          <a:bodyPr/>
          <a:lstStyle/>
          <a:p>
            <a:r>
              <a:rPr lang="en-US" dirty="0"/>
              <a:t>Copyright © 2015, 2011, 2007, 2001, 1997, 1993 by Saunders, an imprint of Elsevier Inc.</a:t>
            </a:r>
          </a:p>
        </p:txBody>
      </p:sp>
      <p:sp>
        <p:nvSpPr>
          <p:cNvPr id="3" name="Slide Number Placeholder 2"/>
          <p:cNvSpPr>
            <a:spLocks noGrp="1"/>
          </p:cNvSpPr>
          <p:nvPr>
            <p:ph type="sldNum" sz="quarter" idx="11"/>
          </p:nvPr>
        </p:nvSpPr>
        <p:spPr/>
        <p:txBody>
          <a:bodyPr/>
          <a:lstStyle/>
          <a:p>
            <a:fld id="{11B24FD1-C3CE-4B89-A780-9288FC41850D}" type="slidenum">
              <a:rPr lang="en-US" smtClean="0"/>
              <a:pPr/>
              <a:t>10</a:t>
            </a:fld>
            <a:endParaRPr lang="en-US" dirty="0"/>
          </a:p>
        </p:txBody>
      </p:sp>
      <p:pic>
        <p:nvPicPr>
          <p:cNvPr id="1163272" name="Picture 8" descr="C:\Documents and Settings\Penny\Local Settings\Temporary Internet Files\Content.IE5\DRTJKP4J\MC90043709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2240" y="2438400"/>
            <a:ext cx="22098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48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271" name="Rectangle 7"/>
          <p:cNvSpPr>
            <a:spLocks noGrp="1" noChangeArrowheads="1"/>
          </p:cNvSpPr>
          <p:nvPr>
            <p:ph idx="1"/>
          </p:nvPr>
        </p:nvSpPr>
        <p:spPr>
          <a:xfrm>
            <a:off x="685800" y="1676400"/>
            <a:ext cx="7772400" cy="472439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en-US" sz="2400" b="1" i="1" dirty="0"/>
              <a:t>For All Older Adults</a:t>
            </a:r>
            <a:r>
              <a:rPr lang="en-US" altLang="en-US" sz="2400" b="1" dirty="0"/>
              <a:t> </a:t>
            </a:r>
          </a:p>
          <a:p>
            <a:r>
              <a:rPr lang="en-US" altLang="en-US" sz="2400" dirty="0" err="1"/>
              <a:t>Sigmoidoscopy</a:t>
            </a:r>
            <a:r>
              <a:rPr lang="en-US" altLang="en-US" sz="2400" dirty="0"/>
              <a:t>: Every 3 to 5 years </a:t>
            </a:r>
          </a:p>
          <a:p>
            <a:pPr marL="0" indent="0">
              <a:buNone/>
            </a:pPr>
            <a:r>
              <a:rPr lang="en-US" altLang="en-US" sz="2400" i="1" dirty="0">
                <a:solidFill>
                  <a:srgbClr val="C00000"/>
                </a:solidFill>
              </a:rPr>
              <a:t> </a:t>
            </a:r>
            <a:r>
              <a:rPr lang="en-US" altLang="en-US" sz="2400" i="1" dirty="0"/>
              <a:t>OR</a:t>
            </a:r>
            <a:r>
              <a:rPr lang="en-US" altLang="en-US" sz="2400" dirty="0"/>
              <a:t> </a:t>
            </a:r>
          </a:p>
          <a:p>
            <a:r>
              <a:rPr lang="en-US" altLang="en-US" sz="2400" dirty="0"/>
              <a:t>Colonoscopy: Every 10 years</a:t>
            </a:r>
          </a:p>
          <a:p>
            <a:pPr lvl="1"/>
            <a:r>
              <a:rPr lang="en-US" altLang="en-US" sz="2000" dirty="0"/>
              <a:t>More often if high risk</a:t>
            </a:r>
          </a:p>
          <a:p>
            <a:r>
              <a:rPr lang="en-US" altLang="en-US" sz="2400" dirty="0"/>
              <a:t>Visual acuity and glaucoma screening: Annually</a:t>
            </a:r>
          </a:p>
          <a:p>
            <a:r>
              <a:rPr lang="en-US" altLang="en-US" sz="2400" dirty="0"/>
              <a:t>Dental exam: Annually for those with teeth;               cleaning every 6 months (every 2 years for          denture wearers)</a:t>
            </a:r>
          </a:p>
          <a:p>
            <a:r>
              <a:rPr lang="en-US" altLang="en-US" sz="2400" dirty="0"/>
              <a:t>Hearing test: Every 2 to 5 years </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11</a:t>
            </a:fld>
            <a:endParaRPr lang="en-US" dirty="0"/>
          </a:p>
        </p:txBody>
      </p:sp>
      <p:pic>
        <p:nvPicPr>
          <p:cNvPr id="1216515" name="Picture 3" descr="C:\Program Files\Microsoft Office\MEDIA\CAGCAT10\j009007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4311967"/>
            <a:ext cx="1560212" cy="1936433"/>
          </a:xfrm>
          <a:prstGeom prst="rect">
            <a:avLst/>
          </a:prstGeom>
          <a:noFill/>
          <a:extLst>
            <a:ext uri="{909E8E84-426E-40DD-AFC4-6F175D3DCCD1}">
              <a14:hiddenFill xmlns:a14="http://schemas.microsoft.com/office/drawing/2010/main">
                <a:solidFill>
                  <a:srgbClr val="FFFFFF"/>
                </a:solidFill>
              </a14:hiddenFill>
            </a:ext>
          </a:extLst>
        </p:spPr>
      </p:pic>
      <p:pic>
        <p:nvPicPr>
          <p:cNvPr id="121651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9000" y="1981200"/>
            <a:ext cx="1390650" cy="136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6"/>
          <p:cNvSpPr>
            <a:spLocks noGrp="1" noChangeArrowheads="1"/>
          </p:cNvSpPr>
          <p:nvPr>
            <p:ph type="title"/>
          </p:nvPr>
        </p:nvSpPr>
        <p:spPr>
          <a:xfrm>
            <a:off x="0" y="457200"/>
            <a:ext cx="9144000" cy="1066800"/>
          </a:xfrm>
        </p:spPr>
        <p:txBody>
          <a:bodyPr/>
          <a:lstStyle/>
          <a:p>
            <a:r>
              <a:rPr lang="en-US" altLang="en-US" sz="3200" dirty="0"/>
              <a:t>Recommended Screenings and Exams for Health Promotion and Disease Prevention (Cont.)</a:t>
            </a:r>
          </a:p>
        </p:txBody>
      </p:sp>
    </p:spTree>
    <p:extLst>
      <p:ext uri="{BB962C8B-B14F-4D97-AF65-F5344CB8AC3E}">
        <p14:creationId xmlns:p14="http://schemas.microsoft.com/office/powerpoint/2010/main" val="607822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5320" name="Rectangle 8"/>
          <p:cNvSpPr>
            <a:spLocks noGrp="1" noChangeArrowheads="1"/>
          </p:cNvSpPr>
          <p:nvPr>
            <p:ph idx="1"/>
          </p:nvPr>
        </p:nvSpPr>
        <p:spPr>
          <a:xfrm>
            <a:off x="685800" y="1676400"/>
            <a:ext cx="64008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en-US" sz="2000" b="1" i="1" dirty="0"/>
              <a:t>For All Older Women </a:t>
            </a:r>
          </a:p>
          <a:p>
            <a:r>
              <a:rPr lang="en-US" altLang="en-US" sz="2000" dirty="0"/>
              <a:t>Breast self-exam: Monthly</a:t>
            </a:r>
          </a:p>
          <a:p>
            <a:r>
              <a:rPr lang="en-US" altLang="en-US" sz="2000" dirty="0"/>
              <a:t>Clinical breast exam: Annually</a:t>
            </a:r>
          </a:p>
          <a:p>
            <a:r>
              <a:rPr lang="en-US" altLang="en-US" sz="2000" dirty="0"/>
              <a:t>Mammogram: Every 1 to 2 years if age 40 or older</a:t>
            </a:r>
          </a:p>
          <a:p>
            <a:pPr lvl="1"/>
            <a:r>
              <a:rPr lang="en-US" altLang="en-US" sz="1800" dirty="0"/>
              <a:t>Check with HCP if 74 years+</a:t>
            </a:r>
          </a:p>
          <a:p>
            <a:r>
              <a:rPr lang="en-US" altLang="en-US" sz="2000" dirty="0"/>
              <a:t>Pelvic exam and Pap smear: Annually</a:t>
            </a:r>
          </a:p>
          <a:p>
            <a:pPr lvl="1"/>
            <a:r>
              <a:rPr lang="en-US" altLang="en-US" sz="1800" dirty="0"/>
              <a:t>Check with HCP about discontinuation at 65 or older with three consecutive negatives exams and no abnormal in previous 10 years and not otherwise at risk</a:t>
            </a:r>
          </a:p>
          <a:p>
            <a:r>
              <a:rPr lang="en-US" altLang="en-US" sz="2000" dirty="0"/>
              <a:t>Digital rectal exam: Annually with pelvic exam </a:t>
            </a:r>
          </a:p>
          <a:p>
            <a:r>
              <a:rPr lang="en-US" altLang="en-US" sz="2000" dirty="0"/>
              <a:t>Bone density: Once after menopause </a:t>
            </a:r>
          </a:p>
          <a:p>
            <a:pPr lvl="1"/>
            <a:r>
              <a:rPr lang="en-US" altLang="en-US" sz="1800" dirty="0"/>
              <a:t>More often if at risk</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12</a:t>
            </a:fld>
            <a:endParaRPr lang="en-US" dirty="0"/>
          </a:p>
        </p:txBody>
      </p:sp>
      <p:pic>
        <p:nvPicPr>
          <p:cNvPr id="1165321" name="Picture 9" descr="C:\Program Files\Microsoft Office\MEDIA\CAGCAT10\j0240719.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3870" y="2590800"/>
            <a:ext cx="1121930" cy="176172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p:cNvSpPr>
            <a:spLocks noGrp="1" noChangeArrowheads="1"/>
          </p:cNvSpPr>
          <p:nvPr>
            <p:ph type="title"/>
          </p:nvPr>
        </p:nvSpPr>
        <p:spPr>
          <a:xfrm>
            <a:off x="0" y="457200"/>
            <a:ext cx="9144000" cy="1066800"/>
          </a:xfrm>
        </p:spPr>
        <p:txBody>
          <a:bodyPr/>
          <a:lstStyle/>
          <a:p>
            <a:r>
              <a:rPr lang="en-US" altLang="en-US" sz="3200" dirty="0"/>
              <a:t>Recommended Screenings and Exams for Health Promotion and Disease Prevention (Cont.)</a:t>
            </a:r>
          </a:p>
        </p:txBody>
      </p:sp>
    </p:spTree>
    <p:extLst>
      <p:ext uri="{BB962C8B-B14F-4D97-AF65-F5344CB8AC3E}">
        <p14:creationId xmlns:p14="http://schemas.microsoft.com/office/powerpoint/2010/main" val="3928667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5320" name="Rectangle 8"/>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en-US" sz="2400" b="1" i="1" dirty="0"/>
              <a:t>For All Older Men </a:t>
            </a:r>
          </a:p>
          <a:p>
            <a:r>
              <a:rPr lang="en-US" altLang="en-US" sz="2400" dirty="0"/>
              <a:t>Digital rectal exam and prostate exam: Annually </a:t>
            </a:r>
          </a:p>
          <a:p>
            <a:r>
              <a:rPr lang="en-US" altLang="en-US" sz="2400" dirty="0"/>
              <a:t>Prostate-specific antigen (PSA) blood test: Annually</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13</a:t>
            </a:fld>
            <a:endParaRPr lang="en-US" dirty="0"/>
          </a:p>
        </p:txBody>
      </p:sp>
      <p:pic>
        <p:nvPicPr>
          <p:cNvPr id="1217538" name="Picture 2" descr="C:\Program Files\Microsoft Office\MEDIA\CAGCAT10\j030125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4191000"/>
            <a:ext cx="1830388" cy="15652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p:cNvSpPr>
            <a:spLocks noGrp="1" noChangeArrowheads="1"/>
          </p:cNvSpPr>
          <p:nvPr>
            <p:ph type="title"/>
          </p:nvPr>
        </p:nvSpPr>
        <p:spPr>
          <a:xfrm>
            <a:off x="0" y="457200"/>
            <a:ext cx="9144000" cy="1066800"/>
          </a:xfrm>
        </p:spPr>
        <p:txBody>
          <a:bodyPr/>
          <a:lstStyle/>
          <a:p>
            <a:r>
              <a:rPr lang="en-US" altLang="en-US" sz="3200" dirty="0"/>
              <a:t>Recommended Screenings and Exams for Health Promotion and Disease Prevention (Cont.)</a:t>
            </a:r>
          </a:p>
        </p:txBody>
      </p:sp>
    </p:spTree>
    <p:extLst>
      <p:ext uri="{BB962C8B-B14F-4D97-AF65-F5344CB8AC3E}">
        <p14:creationId xmlns:p14="http://schemas.microsoft.com/office/powerpoint/2010/main" val="3868014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7" name="Rectangle 7"/>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200" dirty="0"/>
              <a:t>Immunizations for Older Adults</a:t>
            </a:r>
            <a:br>
              <a:rPr lang="en-US" altLang="en-US" sz="2400" dirty="0"/>
            </a:br>
            <a:r>
              <a:rPr lang="en-US" sz="2000" dirty="0">
                <a:effectLst/>
              </a:rPr>
              <a:t>http://www.cdc.gov/vaccines/schedules/downloads/adult/mmwr-adult-schedule.pdf.</a:t>
            </a:r>
            <a:endParaRPr lang="en-US" altLang="en-US" sz="1400" dirty="0"/>
          </a:p>
        </p:txBody>
      </p:sp>
      <p:sp>
        <p:nvSpPr>
          <p:cNvPr id="1167368" name="Rectangle 8"/>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en-US" sz="2400" b="1" i="1" dirty="0"/>
              <a:t>Immunizations for All Older Adults</a:t>
            </a:r>
          </a:p>
          <a:p>
            <a:r>
              <a:rPr lang="en-US" altLang="en-US" sz="2400" dirty="0"/>
              <a:t>Tetanus, diphtheria, pertussis: Every 10 years</a:t>
            </a:r>
          </a:p>
          <a:p>
            <a:r>
              <a:rPr lang="en-US" altLang="en-US" sz="2400" dirty="0"/>
              <a:t>Influenza (flu) vaccine: Annually</a:t>
            </a:r>
          </a:p>
          <a:p>
            <a:r>
              <a:rPr lang="en-US" altLang="en-US" sz="2400" dirty="0"/>
              <a:t>Pneumonia vaccine: Once after age 65 </a:t>
            </a:r>
          </a:p>
          <a:p>
            <a:pPr lvl="1"/>
            <a:r>
              <a:rPr lang="en-US" altLang="en-US" sz="2000" dirty="0"/>
              <a:t>Ask physician about booster every 5 years</a:t>
            </a:r>
          </a:p>
          <a:p>
            <a:r>
              <a:rPr lang="en-US" altLang="en-US" sz="2400" dirty="0"/>
              <a:t>Hepatitis A and B: For those at risk </a:t>
            </a:r>
          </a:p>
          <a:p>
            <a:r>
              <a:rPr lang="en-US" altLang="en-US" sz="2400" dirty="0"/>
              <a:t>Herpes zoster (shingles): One-time dose</a:t>
            </a:r>
          </a:p>
          <a:p>
            <a:r>
              <a:rPr lang="en-US" altLang="en-US" sz="2400" dirty="0"/>
              <a:t>Varicella: If evidence of lack of immunity and significant risk for exposure</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14</a:t>
            </a:fld>
            <a:endParaRPr lang="en-US" dirty="0"/>
          </a:p>
        </p:txBody>
      </p:sp>
      <p:pic>
        <p:nvPicPr>
          <p:cNvPr id="1167369" name="Picture 9" descr="C:\Documents and Settings\Penny\Local Settings\Temporary Internet Files\Content.IE5\DRTJKP4J\MC9002909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438400"/>
            <a:ext cx="1122630" cy="145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30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7" name="Rectangle 9"/>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600" dirty="0"/>
              <a:t>Encourage Physical Activity and Fitness</a:t>
            </a:r>
          </a:p>
        </p:txBody>
      </p:sp>
      <p:sp>
        <p:nvSpPr>
          <p:cNvPr id="1169418" name="Rectangle 10"/>
          <p:cNvSpPr>
            <a:spLocks noGrp="1" noChangeArrowheads="1"/>
          </p:cNvSpPr>
          <p:nvPr>
            <p:ph idx="1"/>
          </p:nvPr>
        </p:nvSpPr>
        <p:spPr>
          <a:xfrm>
            <a:off x="685800" y="1676400"/>
            <a:ext cx="61722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sz="2400" dirty="0"/>
              <a:t>Physical activity …</a:t>
            </a:r>
          </a:p>
          <a:p>
            <a:pPr lvl="1"/>
            <a:r>
              <a:rPr lang="en-US" altLang="en-US" sz="2000" dirty="0"/>
              <a:t>Improves functional status</a:t>
            </a:r>
          </a:p>
          <a:p>
            <a:pPr lvl="1"/>
            <a:r>
              <a:rPr lang="en-US" altLang="en-US" sz="2000" dirty="0"/>
              <a:t>Reduces blood pressure and cholesterol</a:t>
            </a:r>
          </a:p>
          <a:p>
            <a:pPr lvl="1"/>
            <a:r>
              <a:rPr lang="en-US" altLang="en-US" sz="2000" dirty="0"/>
              <a:t>Decreases insulin resistance</a:t>
            </a:r>
          </a:p>
          <a:p>
            <a:pPr lvl="1"/>
            <a:r>
              <a:rPr lang="en-US" altLang="en-US" sz="2000" dirty="0"/>
              <a:t>Prevents obesity</a:t>
            </a:r>
          </a:p>
          <a:p>
            <a:pPr lvl="1"/>
            <a:r>
              <a:rPr lang="en-US" altLang="en-US" sz="2000" dirty="0"/>
              <a:t>Strengthens bones</a:t>
            </a:r>
          </a:p>
          <a:p>
            <a:pPr lvl="1"/>
            <a:r>
              <a:rPr lang="en-US" altLang="en-US" sz="2000" dirty="0"/>
              <a:t>Reduces falls</a:t>
            </a:r>
          </a:p>
          <a:p>
            <a:r>
              <a:rPr lang="en-US" altLang="en-US" sz="2400" dirty="0"/>
              <a:t>Walking is one of best forms of exercise.</a:t>
            </a:r>
          </a:p>
          <a:p>
            <a:r>
              <a:rPr lang="en-US" altLang="en-US" sz="2400" dirty="0"/>
              <a:t>Barriers: Pain, fatigue, lack of access to safe areas, impairment in sensory function and mobility</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15</a:t>
            </a:fld>
            <a:endParaRPr lang="en-US" dirty="0"/>
          </a:p>
        </p:txBody>
      </p:sp>
      <p:pic>
        <p:nvPicPr>
          <p:cNvPr id="1169413" name="Picture 1024" descr="C:\Users\leakepen\AppData\Local\Microsoft\Windows\Temporary Internet Files\Content.IE5\DTUWK8B5\MCj0440532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1676400"/>
            <a:ext cx="1217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9414" name="Picture 1025" descr="C:\Users\leakepen\AppData\Local\Microsoft\Windows\Temporary Internet Files\Content.IE5\M827Q9I7\MCj0440528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1213" y="3505200"/>
            <a:ext cx="1104106" cy="176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129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457200"/>
            <a:ext cx="7772400" cy="1066800"/>
          </a:xfrm>
        </p:spPr>
        <p:txBody>
          <a:bodyPr/>
          <a:lstStyle/>
          <a:p>
            <a:r>
              <a:rPr lang="en-US" altLang="en-US" dirty="0">
                <a:cs typeface="Times New Roman" charset="0"/>
              </a:rPr>
              <a:t>Assess Nutritional Status</a:t>
            </a:r>
            <a:endParaRPr lang="en-US" altLang="en-US" sz="3200" dirty="0"/>
          </a:p>
        </p:txBody>
      </p:sp>
      <p:sp>
        <p:nvSpPr>
          <p:cNvPr id="78851" name="Rectangle 3"/>
          <p:cNvSpPr>
            <a:spLocks noGrp="1" noChangeArrowheads="1"/>
          </p:cNvSpPr>
          <p:nvPr>
            <p:ph idx="1"/>
          </p:nvPr>
        </p:nvSpPr>
        <p:spPr>
          <a:xfrm>
            <a:off x="685800" y="1676400"/>
            <a:ext cx="7772400" cy="4724400"/>
          </a:xfrm>
        </p:spPr>
        <p:txBody>
          <a:bodyPr/>
          <a:lstStyle/>
          <a:p>
            <a:r>
              <a:rPr lang="en-US" altLang="en-US" sz="2400" dirty="0">
                <a:cs typeface="Times New Roman" charset="0"/>
              </a:rPr>
              <a:t>Poor nutrition in older adults is common. </a:t>
            </a:r>
          </a:p>
          <a:p>
            <a:pPr lvl="1"/>
            <a:r>
              <a:rPr lang="en-US" altLang="en-US" sz="2000" dirty="0">
                <a:cs typeface="Times New Roman" charset="0"/>
              </a:rPr>
              <a:t>Obesity in adults over 70 years and older has been increasing.</a:t>
            </a:r>
          </a:p>
          <a:p>
            <a:r>
              <a:rPr lang="en-US" altLang="en-US" sz="2400" dirty="0">
                <a:cs typeface="Times New Roman" charset="0"/>
              </a:rPr>
              <a:t>Normal physiological changes related to aging affect nutritional status.</a:t>
            </a:r>
          </a:p>
          <a:p>
            <a:r>
              <a:rPr lang="en-US" altLang="en-US" sz="2400" dirty="0">
                <a:cs typeface="Times New Roman" charset="0"/>
              </a:rPr>
              <a:t>Income, functional status, medications, social isolation, transportation, and dependence on others affect nutrition as well. </a:t>
            </a:r>
          </a:p>
          <a:p>
            <a:r>
              <a:rPr lang="en-US" altLang="en-US" sz="2400" dirty="0">
                <a:cs typeface="Times New Roman" charset="0"/>
              </a:rPr>
              <a:t>Recommend myplate.gov for assessment </a:t>
            </a:r>
            <a:br>
              <a:rPr lang="en-US" altLang="en-US" sz="2400" dirty="0">
                <a:cs typeface="Times New Roman" charset="0"/>
              </a:rPr>
            </a:br>
            <a:r>
              <a:rPr lang="en-US" altLang="en-US" sz="2400" dirty="0">
                <a:cs typeface="Times New Roman" charset="0"/>
              </a:rPr>
              <a:t>of eating patterns.</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16</a:t>
            </a:fld>
            <a:endParaRPr lang="en-US" dirty="0"/>
          </a:p>
        </p:txBody>
      </p:sp>
      <p:pic>
        <p:nvPicPr>
          <p:cNvPr id="117146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7762"/>
            <a:ext cx="1434842" cy="1308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val="4083039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457200"/>
            <a:ext cx="7772400" cy="1066800"/>
          </a:xfrm>
        </p:spPr>
        <p:txBody>
          <a:bodyPr/>
          <a:lstStyle/>
          <a:p>
            <a:r>
              <a:rPr lang="en-US" altLang="en-US" sz="3200" dirty="0">
                <a:cs typeface="Arial" charset="0"/>
              </a:rPr>
              <a:t>Nutrition Checklist for Seniors: </a:t>
            </a:r>
            <a:br>
              <a:rPr lang="en-US" altLang="en-US" sz="3200" dirty="0">
                <a:cs typeface="Arial" charset="0"/>
              </a:rPr>
            </a:br>
            <a:r>
              <a:rPr lang="en-US" altLang="en-US" sz="3200" dirty="0">
                <a:cs typeface="Arial" charset="0"/>
              </a:rPr>
              <a:t>Warning Signs of Poor Nutritional Health </a:t>
            </a:r>
            <a:endParaRPr lang="en-US" altLang="en-US" sz="3200" dirty="0">
              <a:cs typeface="Times New Roman" charset="0"/>
            </a:endParaRPr>
          </a:p>
        </p:txBody>
      </p:sp>
      <p:sp>
        <p:nvSpPr>
          <p:cNvPr id="70659" name="Rectangle 3"/>
          <p:cNvSpPr>
            <a:spLocks noGrp="1" noChangeArrowheads="1"/>
          </p:cNvSpPr>
          <p:nvPr>
            <p:ph idx="1"/>
          </p:nvPr>
        </p:nvSpPr>
        <p:spPr>
          <a:xfrm>
            <a:off x="685800" y="1676400"/>
            <a:ext cx="7772400" cy="4724400"/>
          </a:xfrm>
        </p:spPr>
        <p:txBody>
          <a:bodyPr/>
          <a:lstStyle/>
          <a:p>
            <a:pPr marL="0" indent="0">
              <a:lnSpc>
                <a:spcPct val="90000"/>
              </a:lnSpc>
              <a:buNone/>
            </a:pPr>
            <a:r>
              <a:rPr lang="en-US" altLang="en-US" sz="2400" b="1" i="1" dirty="0">
                <a:cs typeface="Arial" charset="0"/>
              </a:rPr>
              <a:t>D </a:t>
            </a:r>
            <a:r>
              <a:rPr lang="en-US" altLang="en-US" sz="2400" dirty="0" err="1">
                <a:cs typeface="Arial" charset="0"/>
              </a:rPr>
              <a:t>isease</a:t>
            </a:r>
            <a:endParaRPr lang="en-US" altLang="en-US" sz="2400" dirty="0">
              <a:cs typeface="Times New Roman" charset="0"/>
            </a:endParaRPr>
          </a:p>
          <a:p>
            <a:pPr marL="0" indent="0">
              <a:lnSpc>
                <a:spcPct val="90000"/>
              </a:lnSpc>
              <a:buNone/>
            </a:pPr>
            <a:r>
              <a:rPr lang="en-US" altLang="en-US" sz="2400" b="1" i="1" dirty="0">
                <a:cs typeface="Arial" charset="0"/>
              </a:rPr>
              <a:t>E </a:t>
            </a:r>
            <a:r>
              <a:rPr lang="en-US" altLang="en-US" sz="2400" dirty="0" err="1">
                <a:cs typeface="Arial" charset="0"/>
              </a:rPr>
              <a:t>ating</a:t>
            </a:r>
            <a:r>
              <a:rPr lang="en-US" altLang="en-US" sz="2400" dirty="0">
                <a:cs typeface="Arial" charset="0"/>
              </a:rPr>
              <a:t> poorly</a:t>
            </a:r>
            <a:endParaRPr lang="en-US" altLang="en-US" sz="2400" dirty="0">
              <a:cs typeface="Times New Roman" charset="0"/>
            </a:endParaRPr>
          </a:p>
          <a:p>
            <a:pPr marL="0" indent="0">
              <a:lnSpc>
                <a:spcPct val="90000"/>
              </a:lnSpc>
              <a:buNone/>
            </a:pPr>
            <a:r>
              <a:rPr lang="en-US" altLang="en-US" sz="2400" b="1" i="1" dirty="0">
                <a:cs typeface="Arial" charset="0"/>
              </a:rPr>
              <a:t>T </a:t>
            </a:r>
            <a:r>
              <a:rPr lang="en-US" altLang="en-US" sz="2400" dirty="0" err="1">
                <a:cs typeface="Arial" charset="0"/>
              </a:rPr>
              <a:t>ooth</a:t>
            </a:r>
            <a:r>
              <a:rPr lang="en-US" altLang="en-US" sz="2400" dirty="0">
                <a:cs typeface="Arial" charset="0"/>
              </a:rPr>
              <a:t> loss/mouth pain</a:t>
            </a:r>
            <a:endParaRPr lang="en-US" altLang="en-US" sz="2400" dirty="0">
              <a:cs typeface="Times New Roman" charset="0"/>
            </a:endParaRPr>
          </a:p>
          <a:p>
            <a:pPr marL="0" indent="0">
              <a:lnSpc>
                <a:spcPct val="90000"/>
              </a:lnSpc>
              <a:buNone/>
            </a:pPr>
            <a:r>
              <a:rPr lang="en-US" altLang="en-US" sz="2400" b="1" i="1" dirty="0">
                <a:cs typeface="Arial" charset="0"/>
              </a:rPr>
              <a:t>E </a:t>
            </a:r>
            <a:r>
              <a:rPr lang="en-US" altLang="en-US" sz="2400" dirty="0" err="1">
                <a:cs typeface="Arial" charset="0"/>
              </a:rPr>
              <a:t>conomic</a:t>
            </a:r>
            <a:r>
              <a:rPr lang="en-US" altLang="en-US" sz="2400" dirty="0">
                <a:cs typeface="Arial" charset="0"/>
              </a:rPr>
              <a:t> hardship</a:t>
            </a:r>
            <a:endParaRPr lang="en-US" altLang="en-US" sz="2400" dirty="0">
              <a:cs typeface="Times New Roman" charset="0"/>
            </a:endParaRPr>
          </a:p>
          <a:p>
            <a:pPr marL="0" indent="0">
              <a:lnSpc>
                <a:spcPct val="90000"/>
              </a:lnSpc>
              <a:buNone/>
            </a:pPr>
            <a:r>
              <a:rPr lang="en-US" altLang="en-US" sz="2400" b="1" i="1" dirty="0">
                <a:cs typeface="Arial" charset="0"/>
              </a:rPr>
              <a:t>R </a:t>
            </a:r>
            <a:r>
              <a:rPr lang="en-US" altLang="en-US" sz="2400" dirty="0">
                <a:cs typeface="Arial" charset="0"/>
              </a:rPr>
              <a:t>educed social contact</a:t>
            </a:r>
            <a:endParaRPr lang="en-US" altLang="en-US" sz="2400" dirty="0">
              <a:cs typeface="Times New Roman" charset="0"/>
            </a:endParaRPr>
          </a:p>
          <a:p>
            <a:pPr marL="0" indent="0">
              <a:lnSpc>
                <a:spcPct val="90000"/>
              </a:lnSpc>
              <a:buNone/>
            </a:pPr>
            <a:r>
              <a:rPr lang="en-US" altLang="en-US" sz="2400" b="1" i="1" dirty="0">
                <a:cs typeface="Arial" charset="0"/>
              </a:rPr>
              <a:t>M </a:t>
            </a:r>
            <a:r>
              <a:rPr lang="en-US" altLang="en-US" sz="2400" dirty="0" err="1">
                <a:cs typeface="Arial" charset="0"/>
              </a:rPr>
              <a:t>ultiple</a:t>
            </a:r>
            <a:r>
              <a:rPr lang="en-US" altLang="en-US" sz="2400" dirty="0">
                <a:cs typeface="Arial" charset="0"/>
              </a:rPr>
              <a:t> medications</a:t>
            </a:r>
            <a:endParaRPr lang="en-US" altLang="en-US" sz="2400" dirty="0">
              <a:cs typeface="Times New Roman" charset="0"/>
            </a:endParaRPr>
          </a:p>
          <a:p>
            <a:pPr marL="0" indent="0">
              <a:lnSpc>
                <a:spcPct val="90000"/>
              </a:lnSpc>
              <a:buNone/>
            </a:pPr>
            <a:r>
              <a:rPr lang="en-US" altLang="en-US" sz="2400" b="1" i="1" dirty="0">
                <a:cs typeface="Arial" charset="0"/>
              </a:rPr>
              <a:t> I </a:t>
            </a:r>
            <a:r>
              <a:rPr lang="en-US" altLang="en-US" sz="2400" dirty="0" err="1">
                <a:cs typeface="Arial" charset="0"/>
              </a:rPr>
              <a:t>nvoluntary</a:t>
            </a:r>
            <a:r>
              <a:rPr lang="en-US" altLang="en-US" sz="2400" dirty="0">
                <a:cs typeface="Arial" charset="0"/>
              </a:rPr>
              <a:t> weight loss/gain</a:t>
            </a:r>
            <a:endParaRPr lang="en-US" altLang="en-US" sz="2400" dirty="0">
              <a:cs typeface="Times New Roman" charset="0"/>
            </a:endParaRPr>
          </a:p>
          <a:p>
            <a:pPr marL="0" indent="0">
              <a:lnSpc>
                <a:spcPct val="90000"/>
              </a:lnSpc>
              <a:buNone/>
            </a:pPr>
            <a:r>
              <a:rPr lang="en-US" altLang="en-US" sz="2400" b="1" i="1" dirty="0">
                <a:cs typeface="Arial" charset="0"/>
              </a:rPr>
              <a:t>N </a:t>
            </a:r>
            <a:r>
              <a:rPr lang="en-US" altLang="en-US" sz="2400" dirty="0" err="1">
                <a:cs typeface="Arial" charset="0"/>
              </a:rPr>
              <a:t>eed</a:t>
            </a:r>
            <a:r>
              <a:rPr lang="en-US" altLang="en-US" sz="2400" dirty="0">
                <a:cs typeface="Arial" charset="0"/>
              </a:rPr>
              <a:t> assistance in self-care</a:t>
            </a:r>
            <a:endParaRPr lang="en-US" altLang="en-US" sz="2400" dirty="0">
              <a:cs typeface="Times New Roman" charset="0"/>
            </a:endParaRPr>
          </a:p>
          <a:p>
            <a:pPr marL="0" indent="0">
              <a:lnSpc>
                <a:spcPct val="90000"/>
              </a:lnSpc>
              <a:buNone/>
            </a:pPr>
            <a:r>
              <a:rPr lang="en-US" altLang="en-US" sz="2400" b="1" i="1" dirty="0">
                <a:cs typeface="Arial" charset="0"/>
              </a:rPr>
              <a:t>E </a:t>
            </a:r>
            <a:r>
              <a:rPr lang="en-US" altLang="en-US" sz="2400" dirty="0" err="1">
                <a:cs typeface="Arial" charset="0"/>
              </a:rPr>
              <a:t>lder</a:t>
            </a:r>
            <a:r>
              <a:rPr lang="en-US" altLang="en-US" sz="2400" dirty="0">
                <a:cs typeface="Arial" charset="0"/>
              </a:rPr>
              <a:t> years (&gt;80 years old)</a:t>
            </a:r>
          </a:p>
          <a:p>
            <a:pPr algn="r">
              <a:lnSpc>
                <a:spcPct val="90000"/>
              </a:lnSpc>
              <a:buFont typeface="Wingdings 2" pitchFamily="18" charset="2"/>
              <a:buNone/>
            </a:pPr>
            <a:endParaRPr lang="en-US" altLang="en-US" sz="900" dirty="0">
              <a:cs typeface="Times New Roman" charset="0"/>
            </a:endParaRP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17</a:t>
            </a:fld>
            <a:endParaRPr lang="en-US" dirty="0"/>
          </a:p>
        </p:txBody>
      </p:sp>
      <p:pic>
        <p:nvPicPr>
          <p:cNvPr id="1173509" name="Picture 4" descr="fd0096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2514600"/>
            <a:ext cx="25114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6740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457200"/>
            <a:ext cx="7772400" cy="1066800"/>
          </a:xfrm>
        </p:spPr>
        <p:txBody>
          <a:bodyPr/>
          <a:lstStyle/>
          <a:p>
            <a:r>
              <a:rPr lang="en-US" altLang="en-US" dirty="0"/>
              <a:t>Monitor Chronic Illnesses</a:t>
            </a:r>
          </a:p>
        </p:txBody>
      </p:sp>
      <p:sp>
        <p:nvSpPr>
          <p:cNvPr id="76803" name="Rectangle 3"/>
          <p:cNvSpPr>
            <a:spLocks noGrp="1" noChangeArrowheads="1"/>
          </p:cNvSpPr>
          <p:nvPr>
            <p:ph idx="1"/>
          </p:nvPr>
        </p:nvSpPr>
        <p:spPr>
          <a:xfrm>
            <a:off x="685800" y="1676400"/>
            <a:ext cx="6248400" cy="4724400"/>
          </a:xfrm>
        </p:spPr>
        <p:txBody>
          <a:bodyPr/>
          <a:lstStyle/>
          <a:p>
            <a:r>
              <a:rPr lang="en-US" altLang="en-US" sz="2400" dirty="0">
                <a:cs typeface="Times New Roman" charset="0"/>
              </a:rPr>
              <a:t>Chronic disease is the leading cause of death among persons 65 years and older.</a:t>
            </a:r>
          </a:p>
          <a:p>
            <a:r>
              <a:rPr lang="en-US" altLang="en-US" sz="2400" dirty="0">
                <a:cs typeface="Times New Roman" charset="0"/>
              </a:rPr>
              <a:t>The prevalence of chronic disease increases with aging; many older adults have at least two chronic conditions. </a:t>
            </a:r>
          </a:p>
          <a:p>
            <a:r>
              <a:rPr lang="en-US" altLang="en-US" sz="2400" dirty="0">
                <a:cs typeface="Times New Roman" charset="0"/>
              </a:rPr>
              <a:t>The most common conditions are arthritis, hypertension, and diabetes.</a:t>
            </a:r>
          </a:p>
          <a:p>
            <a:r>
              <a:rPr lang="en-US" altLang="en-US" sz="2400" dirty="0">
                <a:cs typeface="Times New Roman" charset="0"/>
              </a:rPr>
              <a:t>Chronic illness is a major cause of disability and may cause limitations with activities of daily living (ADLs and IADLs). </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18</a:t>
            </a:fld>
            <a:endParaRPr lang="en-US" dirty="0"/>
          </a:p>
        </p:txBody>
      </p:sp>
      <p:pic>
        <p:nvPicPr>
          <p:cNvPr id="1175557" name="Picture 13" descr="C:\Users\leakepen\AppData\Local\Microsoft\Windows\Temporary Internet Files\Content.IE5\YL3KCTZ7\MCBD20072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3269" y="2514600"/>
            <a:ext cx="1659731"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1064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altLang="en-US" dirty="0"/>
              <a:t>Monitor Medication Use</a:t>
            </a:r>
          </a:p>
        </p:txBody>
      </p:sp>
      <p:sp>
        <p:nvSpPr>
          <p:cNvPr id="3" name="Text Placeholder 2"/>
          <p:cNvSpPr>
            <a:spLocks noGrp="1"/>
          </p:cNvSpPr>
          <p:nvPr>
            <p:ph idx="1"/>
          </p:nvPr>
        </p:nvSpPr>
        <p:spPr>
          <a:xfrm>
            <a:off x="685800" y="1676400"/>
            <a:ext cx="7772400" cy="4724400"/>
          </a:xfrm>
        </p:spPr>
        <p:txBody>
          <a:bodyPr/>
          <a:lstStyle/>
          <a:p>
            <a:r>
              <a:rPr lang="en-US" altLang="en-US" sz="2000" dirty="0">
                <a:cs typeface="Times New Roman" charset="0"/>
              </a:rPr>
              <a:t>Older adults consume more than one third of all Rx drugs, as well as many OTC drugs and “folk” remedies.</a:t>
            </a:r>
          </a:p>
          <a:p>
            <a:r>
              <a:rPr lang="en-US" altLang="en-US" sz="2000" dirty="0">
                <a:cs typeface="Times New Roman" charset="0"/>
              </a:rPr>
              <a:t>Age-related changes influence the effects of drugs.</a:t>
            </a:r>
          </a:p>
          <a:p>
            <a:r>
              <a:rPr lang="en-US" altLang="en-US" sz="2000" dirty="0">
                <a:cs typeface="Times New Roman" charset="0"/>
              </a:rPr>
              <a:t>Polypharmacy may lead to drug interactions and dangerous adverse reactions.</a:t>
            </a:r>
          </a:p>
          <a:p>
            <a:r>
              <a:rPr lang="en-US" altLang="en-US" sz="2000" dirty="0">
                <a:cs typeface="Times New Roman" charset="0"/>
              </a:rPr>
              <a:t>Most emergency hospitalizations for adverse drug events are caused by a few commonly used medications.</a:t>
            </a:r>
          </a:p>
          <a:p>
            <a:r>
              <a:rPr lang="en-US" altLang="en-US" sz="2000" dirty="0"/>
              <a:t>Closely monitor medication use in homes to ensure safety.</a:t>
            </a:r>
          </a:p>
          <a:p>
            <a:r>
              <a:rPr lang="en-US" altLang="en-US" sz="2000" dirty="0"/>
              <a:t>Older adults should be educated about potential adverse reactions, including drug-drug and drug-food interactions. </a:t>
            </a:r>
          </a:p>
        </p:txBody>
      </p:sp>
      <p:sp>
        <p:nvSpPr>
          <p:cNvPr id="4" name="Footer Placeholder 3"/>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19</a:t>
            </a:fld>
            <a:endParaRPr lang="en-US" dirty="0"/>
          </a:p>
        </p:txBody>
      </p:sp>
      <p:pic>
        <p:nvPicPr>
          <p:cNvPr id="1177605" name="Picture 12" descr="bd06855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7467600" y="304800"/>
            <a:ext cx="1219200" cy="12192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14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457200"/>
            <a:ext cx="7772400" cy="1066800"/>
          </a:xfrm>
        </p:spPr>
        <p:txBody>
          <a:bodyPr/>
          <a:lstStyle/>
          <a:p>
            <a:r>
              <a:rPr lang="en-US" altLang="en-US" sz="3600" b="1" dirty="0">
                <a:cs typeface="Times New Roman" charset="0"/>
              </a:rPr>
              <a:t>Aging</a:t>
            </a:r>
            <a:r>
              <a:rPr lang="en-US" altLang="en-US" sz="3600" dirty="0">
                <a:cs typeface="Times New Roman" charset="0"/>
              </a:rPr>
              <a:t> is a natural process that affects all living organisms.</a:t>
            </a:r>
          </a:p>
        </p:txBody>
      </p:sp>
      <p:sp>
        <p:nvSpPr>
          <p:cNvPr id="56323" name="Rectangle 3"/>
          <p:cNvSpPr>
            <a:spLocks noGrp="1" noChangeArrowheads="1"/>
          </p:cNvSpPr>
          <p:nvPr>
            <p:ph idx="1"/>
          </p:nvPr>
        </p:nvSpPr>
        <p:spPr>
          <a:xfrm>
            <a:off x="685800" y="1676400"/>
            <a:ext cx="7772400" cy="4724400"/>
          </a:xfrm>
        </p:spPr>
        <p:txBody>
          <a:bodyPr/>
          <a:lstStyle/>
          <a:p>
            <a:pPr>
              <a:lnSpc>
                <a:spcPct val="90000"/>
              </a:lnSpc>
            </a:pPr>
            <a:r>
              <a:rPr lang="en-US" altLang="en-US" dirty="0">
                <a:cs typeface="Times New Roman" charset="0"/>
              </a:rPr>
              <a:t>Chronological age</a:t>
            </a:r>
          </a:p>
          <a:p>
            <a:pPr lvl="1">
              <a:lnSpc>
                <a:spcPct val="90000"/>
              </a:lnSpc>
            </a:pPr>
            <a:r>
              <a:rPr lang="en-US" altLang="en-US" dirty="0">
                <a:cs typeface="Times New Roman" charset="0"/>
              </a:rPr>
              <a:t>The young-old (ages 65-74)</a:t>
            </a:r>
          </a:p>
          <a:p>
            <a:pPr lvl="1">
              <a:lnSpc>
                <a:spcPct val="90000"/>
              </a:lnSpc>
            </a:pPr>
            <a:r>
              <a:rPr lang="en-US" altLang="en-US" dirty="0">
                <a:cs typeface="Times New Roman" charset="0"/>
              </a:rPr>
              <a:t>The middle-old (ages 75-84)</a:t>
            </a:r>
          </a:p>
          <a:p>
            <a:pPr lvl="1">
              <a:lnSpc>
                <a:spcPct val="90000"/>
              </a:lnSpc>
            </a:pPr>
            <a:r>
              <a:rPr lang="en-US" altLang="en-US" dirty="0">
                <a:cs typeface="Times New Roman" charset="0"/>
              </a:rPr>
              <a:t>The old-old (ages 85 and older)</a:t>
            </a:r>
          </a:p>
          <a:p>
            <a:pPr lvl="1">
              <a:lnSpc>
                <a:spcPct val="90000"/>
              </a:lnSpc>
            </a:pPr>
            <a:r>
              <a:rPr lang="en-US" altLang="en-US" dirty="0">
                <a:cs typeface="Times New Roman" charset="0"/>
              </a:rPr>
              <a:t>The elite-old (more than 100 years old)</a:t>
            </a:r>
          </a:p>
          <a:p>
            <a:pPr>
              <a:lnSpc>
                <a:spcPct val="90000"/>
              </a:lnSpc>
            </a:pPr>
            <a:r>
              <a:rPr lang="en-US" altLang="en-US" dirty="0">
                <a:cs typeface="Times New Roman" charset="0"/>
              </a:rPr>
              <a:t>Functional age </a:t>
            </a:r>
          </a:p>
          <a:p>
            <a:pPr lvl="1">
              <a:lnSpc>
                <a:spcPct val="90000"/>
              </a:lnSpc>
            </a:pPr>
            <a:r>
              <a:rPr lang="en-US" altLang="en-US" dirty="0">
                <a:cs typeface="Times New Roman" charset="0"/>
              </a:rPr>
              <a:t>Functional ability and the ability to perform activities of daily living (ADLs) </a:t>
            </a:r>
          </a:p>
          <a:p>
            <a:pPr lvl="1">
              <a:lnSpc>
                <a:spcPct val="90000"/>
              </a:lnSpc>
            </a:pPr>
            <a:r>
              <a:rPr lang="en-US" altLang="en-US" dirty="0">
                <a:cs typeface="Times New Roman" charset="0"/>
              </a:rPr>
              <a:t>A better measure of age than chronological age 	</a:t>
            </a:r>
          </a:p>
        </p:txBody>
      </p:sp>
      <p:sp>
        <p:nvSpPr>
          <p:cNvPr id="2" name="Footer Placeholder 1"/>
          <p:cNvSpPr>
            <a:spLocks noGrp="1"/>
          </p:cNvSpPr>
          <p:nvPr>
            <p:ph type="ftr" sz="quarter" idx="10"/>
          </p:nvPr>
        </p:nvSpPr>
        <p:spPr>
          <a:xfrm>
            <a:off x="1143000" y="6400800"/>
            <a:ext cx="6858000" cy="381000"/>
          </a:xfrm>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a:xfrm>
            <a:off x="8305800" y="6400800"/>
            <a:ext cx="609600" cy="365125"/>
          </a:xfrm>
        </p:spPr>
        <p:txBody>
          <a:bodyPr/>
          <a:lstStyle/>
          <a:p>
            <a:fld id="{11B24FD1-C3CE-4B89-A780-9288FC41850D}" type="slidenum">
              <a:rPr lang="en-US" smtClean="0"/>
              <a:pPr/>
              <a:t>2</a:t>
            </a:fld>
            <a:endParaRPr lang="en-US" dirty="0"/>
          </a:p>
        </p:txBody>
      </p:sp>
      <p:pic>
        <p:nvPicPr>
          <p:cNvPr id="1146885" name="Picture 4" descr="pe02288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2057400"/>
            <a:ext cx="1573213"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869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9654"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600" dirty="0"/>
              <a:t>Monitor and Accommodate</a:t>
            </a:r>
            <a:br>
              <a:rPr lang="en-US" altLang="en-US" sz="3600" dirty="0"/>
            </a:br>
            <a:r>
              <a:rPr lang="en-US" altLang="en-US" sz="3600" dirty="0"/>
              <a:t>Sensory Impairment</a:t>
            </a:r>
          </a:p>
        </p:txBody>
      </p:sp>
      <p:sp>
        <p:nvSpPr>
          <p:cNvPr id="1179655" name="Rectangle 7"/>
          <p:cNvSpPr>
            <a:spLocks noGrp="1" noChangeArrowheads="1"/>
          </p:cNvSpPr>
          <p:nvPr>
            <p:ph idx="1"/>
          </p:nvPr>
        </p:nvSpPr>
        <p:spPr>
          <a:xfrm>
            <a:off x="685800" y="1676400"/>
            <a:ext cx="67056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sz="2000" dirty="0"/>
              <a:t>Visual impairment impacts social abilities, depression, falls, and communication.</a:t>
            </a:r>
          </a:p>
          <a:p>
            <a:pPr lvl="1"/>
            <a:r>
              <a:rPr lang="en-US" altLang="en-US" sz="1800" dirty="0"/>
              <a:t>Cataracts, macular degeneration, diabetic retinopathy, and glaucoma</a:t>
            </a:r>
            <a:endParaRPr lang="en-US" altLang="en-US" sz="2000" dirty="0"/>
          </a:p>
          <a:p>
            <a:r>
              <a:rPr lang="en-US" altLang="en-US" sz="2000" dirty="0"/>
              <a:t>Hearing loss one of most common conditions affecting older adults.</a:t>
            </a:r>
          </a:p>
          <a:p>
            <a:pPr lvl="1"/>
            <a:r>
              <a:rPr lang="en-GB" altLang="en-US" sz="1800" dirty="0"/>
              <a:t>Presbycusis and tinnitus</a:t>
            </a:r>
          </a:p>
          <a:p>
            <a:r>
              <a:rPr lang="en-US" altLang="en-US" sz="2000" dirty="0"/>
              <a:t>Dental problems are neglected because of inadequate dental care, limited mobility and transportation, poor nutrition, myths, lack of finances and reimbursement.</a:t>
            </a:r>
          </a:p>
          <a:p>
            <a:r>
              <a:rPr lang="en-US" altLang="en-US" sz="2000" dirty="0"/>
              <a:t>Incontinence affects quality of life and is a symptom of underlying problems. </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20</a:t>
            </a:fld>
            <a:endParaRPr lang="en-US" dirty="0"/>
          </a:p>
        </p:txBody>
      </p:sp>
      <p:pic>
        <p:nvPicPr>
          <p:cNvPr id="1179653" name="Picture 1036" descr="bd06533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7391400" y="1905000"/>
            <a:ext cx="1309687" cy="12192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399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170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Elder Safety and Security Needs</a:t>
            </a:r>
          </a:p>
        </p:txBody>
      </p:sp>
      <p:sp>
        <p:nvSpPr>
          <p:cNvPr id="1181703" name="Rectangle 7"/>
          <p:cNvSpPr>
            <a:spLocks noGrp="1" noChangeArrowheads="1"/>
          </p:cNvSpPr>
          <p:nvPr>
            <p:ph sz="half" idx="1"/>
          </p:nvPr>
        </p:nvSpPr>
        <p:spPr>
          <a:xfrm>
            <a:off x="685800" y="1676400"/>
            <a:ext cx="38100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Falls</a:t>
            </a:r>
          </a:p>
          <a:p>
            <a:r>
              <a:rPr lang="en-US" altLang="en-US" dirty="0"/>
              <a:t>Traumatic brain injury (TBI) </a:t>
            </a:r>
          </a:p>
          <a:p>
            <a:r>
              <a:rPr lang="en-US" altLang="en-US" dirty="0"/>
              <a:t>Driver safety</a:t>
            </a:r>
          </a:p>
          <a:p>
            <a:r>
              <a:rPr lang="en-US" altLang="en-US" dirty="0"/>
              <a:t>Residential            fire-related injuries</a:t>
            </a:r>
          </a:p>
          <a:p>
            <a:r>
              <a:rPr lang="en-US" altLang="en-US" dirty="0"/>
              <a:t>Cold and heat stress disorders</a:t>
            </a:r>
          </a:p>
        </p:txBody>
      </p:sp>
      <p:sp>
        <p:nvSpPr>
          <p:cNvPr id="1181704" name="Rectangle 8"/>
          <p:cNvSpPr>
            <a:spLocks noGrp="1" noChangeArrowheads="1"/>
          </p:cNvSpPr>
          <p:nvPr>
            <p:ph sz="half" idx="2"/>
          </p:nvPr>
        </p:nvSpPr>
        <p:spPr>
          <a:xfrm>
            <a:off x="4648200" y="1676400"/>
            <a:ext cx="38100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Elder abuse</a:t>
            </a:r>
          </a:p>
          <a:p>
            <a:r>
              <a:rPr lang="en-US" altLang="en-US" dirty="0"/>
              <a:t>Crime</a:t>
            </a:r>
          </a:p>
          <a:p>
            <a:r>
              <a:rPr lang="en-US" altLang="en-US" dirty="0"/>
              <a:t>Psychosocial disorders </a:t>
            </a:r>
          </a:p>
          <a:p>
            <a:pPr lvl="1"/>
            <a:r>
              <a:rPr lang="en-US" altLang="en-US" dirty="0"/>
              <a:t>Anxiety disorders</a:t>
            </a:r>
          </a:p>
          <a:p>
            <a:pPr lvl="1"/>
            <a:r>
              <a:rPr lang="en-US" altLang="en-US" dirty="0"/>
              <a:t>Depression</a:t>
            </a:r>
          </a:p>
          <a:p>
            <a:pPr lvl="1"/>
            <a:r>
              <a:rPr lang="en-US" altLang="en-US" dirty="0"/>
              <a:t>Substance abuse</a:t>
            </a:r>
          </a:p>
          <a:p>
            <a:pPr lvl="1"/>
            <a:r>
              <a:rPr lang="en-US" altLang="en-US" dirty="0"/>
              <a:t>Suicide</a:t>
            </a:r>
          </a:p>
          <a:p>
            <a:pPr lvl="1"/>
            <a:r>
              <a:rPr lang="en-US" altLang="en-US" dirty="0"/>
              <a:t>Alzheimer’s disease</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21</a:t>
            </a:fld>
            <a:endParaRPr lang="en-US" dirty="0"/>
          </a:p>
        </p:txBody>
      </p:sp>
    </p:spTree>
    <p:extLst>
      <p:ext uri="{BB962C8B-B14F-4D97-AF65-F5344CB8AC3E}">
        <p14:creationId xmlns:p14="http://schemas.microsoft.com/office/powerpoint/2010/main" val="3768323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3750"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Alzheimer’s Disease</a:t>
            </a:r>
          </a:p>
        </p:txBody>
      </p:sp>
      <p:sp>
        <p:nvSpPr>
          <p:cNvPr id="1183751"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Slowly progressive brain disorder: begins with mild memory loss; progresses through stages to total incapacitation and eventually death. </a:t>
            </a:r>
          </a:p>
          <a:p>
            <a:r>
              <a:rPr lang="en-US" altLang="en-US" dirty="0"/>
              <a:t>Diagnosing is difficult; often reached after all other conditions ruled out.</a:t>
            </a:r>
          </a:p>
          <a:p>
            <a:r>
              <a:rPr lang="en-US" altLang="en-US" dirty="0"/>
              <a:t>Assessment tools include:</a:t>
            </a:r>
          </a:p>
          <a:p>
            <a:pPr lvl="1"/>
            <a:r>
              <a:rPr lang="en-US" altLang="en-US" dirty="0"/>
              <a:t>Mini-Cog, MIS, and GPCOG</a:t>
            </a:r>
          </a:p>
          <a:p>
            <a:pPr lvl="1"/>
            <a:r>
              <a:rPr lang="en-US" altLang="en-US" dirty="0"/>
              <a:t>Clock drawing</a:t>
            </a:r>
          </a:p>
          <a:p>
            <a:r>
              <a:rPr lang="en-US" altLang="en-US" dirty="0"/>
              <a:t>No cure and limited treatment options are available.</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22</a:t>
            </a:fld>
            <a:endParaRPr lang="en-US" dirty="0"/>
          </a:p>
        </p:txBody>
      </p:sp>
      <p:pic>
        <p:nvPicPr>
          <p:cNvPr id="7" name="Picture 5" descr="ph01035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3962400"/>
            <a:ext cx="16002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5278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3750"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Alzheimer’s Disease </a:t>
            </a:r>
            <a:r>
              <a:rPr lang="en-US" dirty="0"/>
              <a:t>(Cont.)</a:t>
            </a:r>
            <a:endParaRPr lang="en-US" altLang="en-US" dirty="0"/>
          </a:p>
        </p:txBody>
      </p:sp>
      <p:sp>
        <p:nvSpPr>
          <p:cNvPr id="1183751"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Behavioral and physical changes create many challenges for caregivers. </a:t>
            </a:r>
          </a:p>
          <a:p>
            <a:r>
              <a:rPr lang="en-US" altLang="en-US" dirty="0"/>
              <a:t>Management strategies include:</a:t>
            </a:r>
          </a:p>
          <a:p>
            <a:pPr lvl="1"/>
            <a:r>
              <a:rPr lang="en-US" altLang="en-US" dirty="0"/>
              <a:t>Appropriate use of available treatment options </a:t>
            </a:r>
          </a:p>
          <a:p>
            <a:pPr lvl="1"/>
            <a:r>
              <a:rPr lang="en-US" altLang="en-US" dirty="0"/>
              <a:t>Management of coexisting conditions</a:t>
            </a:r>
          </a:p>
          <a:p>
            <a:pPr lvl="1"/>
            <a:r>
              <a:rPr lang="en-US" altLang="en-US" dirty="0"/>
              <a:t>Coordination of care among professionals and caregivers</a:t>
            </a:r>
          </a:p>
          <a:p>
            <a:pPr lvl="1"/>
            <a:r>
              <a:rPr lang="en-US" altLang="en-US" dirty="0"/>
              <a:t>Participation in activities and adult day care programs</a:t>
            </a:r>
          </a:p>
          <a:p>
            <a:pPr lvl="1"/>
            <a:r>
              <a:rPr lang="en-US" altLang="en-US" dirty="0"/>
              <a:t>Support groups and support services</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23</a:t>
            </a:fld>
            <a:endParaRPr lang="en-US" dirty="0"/>
          </a:p>
        </p:txBody>
      </p:sp>
    </p:spTree>
    <p:extLst>
      <p:ext uri="{BB962C8B-B14F-4D97-AF65-F5344CB8AC3E}">
        <p14:creationId xmlns:p14="http://schemas.microsoft.com/office/powerpoint/2010/main" val="2803206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a:t>Spirituality</a:t>
            </a:r>
          </a:p>
        </p:txBody>
      </p:sp>
      <p:sp>
        <p:nvSpPr>
          <p:cNvPr id="3" name="Content Placeholder 2"/>
          <p:cNvSpPr>
            <a:spLocks noGrp="1"/>
          </p:cNvSpPr>
          <p:nvPr>
            <p:ph idx="1"/>
          </p:nvPr>
        </p:nvSpPr>
        <p:spPr>
          <a:xfrm>
            <a:off x="685800" y="1676400"/>
            <a:ext cx="7772400" cy="4724400"/>
          </a:xfrm>
        </p:spPr>
        <p:txBody>
          <a:bodyPr/>
          <a:lstStyle/>
          <a:p>
            <a:r>
              <a:rPr lang="en-US" sz="2400" dirty="0"/>
              <a:t>Involves “finding core meaning in life, responding to meaning, and being in relationship with God/Other” (Manning, 2013)</a:t>
            </a:r>
          </a:p>
          <a:p>
            <a:r>
              <a:rPr lang="en-US" sz="2400" dirty="0"/>
              <a:t>Spirituality has health benefits</a:t>
            </a:r>
            <a:r>
              <a:rPr lang="en-US" altLang="en-US" sz="2400" dirty="0"/>
              <a:t>—r</a:t>
            </a:r>
            <a:r>
              <a:rPr lang="en-US" sz="2400" dirty="0"/>
              <a:t>esilience</a:t>
            </a:r>
          </a:p>
          <a:p>
            <a:r>
              <a:rPr lang="en-US" sz="2400" dirty="0"/>
              <a:t>Nurses should address spiritual needs and concerns as part of holistic care.</a:t>
            </a:r>
          </a:p>
          <a:p>
            <a:pPr lvl="1"/>
            <a:r>
              <a:rPr lang="en-US" sz="2000" dirty="0"/>
              <a:t>Interventions include nurses’ presence, active listening, caring touch, reminiscence, prayer, hope, nonjudgmental attitude, facilitation of religious practices, referral to spiritual care experts.</a:t>
            </a:r>
          </a:p>
        </p:txBody>
      </p:sp>
      <p:sp>
        <p:nvSpPr>
          <p:cNvPr id="4" name="Footer Placeholder 3"/>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24</a:t>
            </a:fld>
            <a:endParaRPr lang="en-US" dirty="0"/>
          </a:p>
        </p:txBody>
      </p:sp>
    </p:spTree>
    <p:extLst>
      <p:ext uri="{BB962C8B-B14F-4D97-AF65-F5344CB8AC3E}">
        <p14:creationId xmlns:p14="http://schemas.microsoft.com/office/powerpoint/2010/main" val="517230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579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End-of-Life Issues</a:t>
            </a:r>
          </a:p>
        </p:txBody>
      </p:sp>
      <p:sp>
        <p:nvSpPr>
          <p:cNvPr id="118579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Patient Self-Determination Act (PSDA)</a:t>
            </a:r>
          </a:p>
          <a:p>
            <a:pPr lvl="1"/>
            <a:r>
              <a:rPr lang="en-US" altLang="en-US" dirty="0"/>
              <a:t>Federal law enacted in 1990</a:t>
            </a:r>
          </a:p>
          <a:p>
            <a:pPr lvl="1"/>
            <a:r>
              <a:rPr lang="en-US" altLang="en-US" dirty="0"/>
              <a:t>Requires health care facilities that receive Medicare and Medicaid funds to ask patients on admission if they possess </a:t>
            </a:r>
            <a:r>
              <a:rPr lang="en-US" altLang="en-US" b="1" dirty="0"/>
              <a:t>advance directives</a:t>
            </a:r>
            <a:r>
              <a:rPr lang="en-US" altLang="en-US" dirty="0"/>
              <a:t>. </a:t>
            </a:r>
          </a:p>
          <a:p>
            <a:pPr lvl="2"/>
            <a:r>
              <a:rPr lang="en-US" altLang="en-US" dirty="0"/>
              <a:t>Living wills </a:t>
            </a:r>
          </a:p>
          <a:p>
            <a:pPr lvl="2"/>
            <a:r>
              <a:rPr lang="en-US" altLang="en-US" dirty="0"/>
              <a:t>Durable power of attorney </a:t>
            </a:r>
          </a:p>
          <a:p>
            <a:pPr lvl="2"/>
            <a:r>
              <a:rPr lang="en-US" altLang="en-US" dirty="0"/>
              <a:t>DNR (do-not-resuscitate) order </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25</a:t>
            </a:fld>
            <a:endParaRPr lang="en-US" dirty="0"/>
          </a:p>
        </p:txBody>
      </p:sp>
    </p:spTree>
    <p:extLst>
      <p:ext uri="{BB962C8B-B14F-4D97-AF65-F5344CB8AC3E}">
        <p14:creationId xmlns:p14="http://schemas.microsoft.com/office/powerpoint/2010/main" val="3037913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45"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600" dirty="0"/>
              <a:t>Nurse’s Role in End-of-Life Issues</a:t>
            </a:r>
          </a:p>
        </p:txBody>
      </p:sp>
      <p:sp>
        <p:nvSpPr>
          <p:cNvPr id="1187846"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Discuss and educate patients about end-of-life issues.</a:t>
            </a:r>
          </a:p>
          <a:p>
            <a:r>
              <a:rPr lang="en-US" altLang="en-US" dirty="0"/>
              <a:t>Inform other members of the health care team about advance directives.</a:t>
            </a:r>
          </a:p>
          <a:p>
            <a:r>
              <a:rPr lang="en-US" altLang="en-US" dirty="0"/>
              <a:t>Make sure that the document is visible and accessible in the patient’s chart.</a:t>
            </a:r>
          </a:p>
          <a:p>
            <a:r>
              <a:rPr lang="en-US" altLang="en-US" dirty="0"/>
              <a:t>Encourage patients to discuss their wishes with their family.</a:t>
            </a:r>
          </a:p>
          <a:p>
            <a:r>
              <a:rPr lang="en-US" altLang="en-US" dirty="0"/>
              <a:t>Encourage patients to discuss with physician so it becomes part of medical record.</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26</a:t>
            </a:fld>
            <a:endParaRPr lang="en-US" dirty="0"/>
          </a:p>
        </p:txBody>
      </p:sp>
    </p:spTree>
    <p:extLst>
      <p:ext uri="{BB962C8B-B14F-4D97-AF65-F5344CB8AC3E}">
        <p14:creationId xmlns:p14="http://schemas.microsoft.com/office/powerpoint/2010/main" val="3132608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457200"/>
            <a:ext cx="7772400" cy="1066800"/>
          </a:xfrm>
        </p:spPr>
        <p:txBody>
          <a:bodyPr/>
          <a:lstStyle/>
          <a:p>
            <a:r>
              <a:rPr lang="en-US" altLang="en-US" dirty="0"/>
              <a:t>Why Do People Age?</a:t>
            </a:r>
          </a:p>
        </p:txBody>
      </p:sp>
      <p:sp>
        <p:nvSpPr>
          <p:cNvPr id="61443" name="Rectangle 3"/>
          <p:cNvSpPr>
            <a:spLocks noGrp="1" noChangeArrowheads="1"/>
          </p:cNvSpPr>
          <p:nvPr>
            <p:ph idx="1"/>
          </p:nvPr>
        </p:nvSpPr>
        <p:spPr>
          <a:xfrm>
            <a:off x="685800" y="1676400"/>
            <a:ext cx="7772400" cy="4724400"/>
          </a:xfrm>
        </p:spPr>
        <p:txBody>
          <a:bodyPr/>
          <a:lstStyle/>
          <a:p>
            <a:pPr>
              <a:lnSpc>
                <a:spcPct val="90000"/>
              </a:lnSpc>
            </a:pPr>
            <a:r>
              <a:rPr lang="en-US" altLang="en-US" dirty="0"/>
              <a:t>Biological theories</a:t>
            </a:r>
          </a:p>
          <a:p>
            <a:pPr lvl="1">
              <a:lnSpc>
                <a:spcPct val="90000"/>
              </a:lnSpc>
            </a:pPr>
            <a:r>
              <a:rPr lang="en-US" altLang="en-US" dirty="0">
                <a:cs typeface="Times New Roman" charset="0"/>
              </a:rPr>
              <a:t>Events that occur randomly and accumulate over time (stochastic theories) </a:t>
            </a:r>
          </a:p>
          <a:p>
            <a:pPr lvl="1">
              <a:lnSpc>
                <a:spcPct val="90000"/>
              </a:lnSpc>
            </a:pPr>
            <a:r>
              <a:rPr lang="en-US" altLang="en-US" dirty="0">
                <a:cs typeface="Times New Roman" charset="0"/>
              </a:rPr>
              <a:t>Predetermined aging (</a:t>
            </a:r>
            <a:r>
              <a:rPr lang="en-US" altLang="en-US" dirty="0" err="1">
                <a:cs typeface="Times New Roman" charset="0"/>
              </a:rPr>
              <a:t>nonstochastic</a:t>
            </a:r>
            <a:r>
              <a:rPr lang="en-US" altLang="en-US" dirty="0">
                <a:cs typeface="Times New Roman" charset="0"/>
              </a:rPr>
              <a:t> theories)</a:t>
            </a:r>
            <a:r>
              <a:rPr lang="en-US" altLang="en-US" dirty="0"/>
              <a:t> </a:t>
            </a:r>
          </a:p>
          <a:p>
            <a:pPr>
              <a:lnSpc>
                <a:spcPct val="90000"/>
              </a:lnSpc>
            </a:pPr>
            <a:r>
              <a:rPr lang="en-US" altLang="en-US" dirty="0">
                <a:cs typeface="Times New Roman" charset="0"/>
              </a:rPr>
              <a:t>Psychosocial theories: how one experiences late life</a:t>
            </a:r>
            <a:r>
              <a:rPr lang="en-US" altLang="en-US" dirty="0"/>
              <a:t> (</a:t>
            </a:r>
            <a:r>
              <a:rPr lang="en-US" altLang="en-US" dirty="0">
                <a:cs typeface="Times New Roman" charset="0"/>
              </a:rPr>
              <a:t>behavioristic)</a:t>
            </a:r>
          </a:p>
          <a:p>
            <a:pPr lvl="1">
              <a:lnSpc>
                <a:spcPct val="90000"/>
              </a:lnSpc>
            </a:pPr>
            <a:r>
              <a:rPr lang="en-US" altLang="en-US" dirty="0">
                <a:cs typeface="Times New Roman" charset="0"/>
              </a:rPr>
              <a:t>Disengagement theory</a:t>
            </a:r>
            <a:r>
              <a:rPr lang="en-US" altLang="en-US" dirty="0"/>
              <a:t>—</a:t>
            </a:r>
            <a:r>
              <a:rPr lang="en-US" altLang="en-US" dirty="0">
                <a:cs typeface="Times New Roman" charset="0"/>
              </a:rPr>
              <a:t>withdrawal, decreased interaction</a:t>
            </a:r>
          </a:p>
          <a:p>
            <a:pPr lvl="1">
              <a:lnSpc>
                <a:spcPct val="90000"/>
              </a:lnSpc>
            </a:pPr>
            <a:r>
              <a:rPr lang="en-US" altLang="en-US" dirty="0">
                <a:cs typeface="Times New Roman" charset="0"/>
              </a:rPr>
              <a:t>Activity theory</a:t>
            </a:r>
            <a:r>
              <a:rPr lang="en-US" altLang="en-US" dirty="0"/>
              <a:t>—</a:t>
            </a:r>
            <a:r>
              <a:rPr lang="en-US" altLang="en-US" dirty="0">
                <a:cs typeface="Times New Roman" charset="0"/>
              </a:rPr>
              <a:t>remaining active and involved is necessary to maintain life satisfaction</a:t>
            </a:r>
          </a:p>
          <a:p>
            <a:pPr lvl="1">
              <a:lnSpc>
                <a:spcPct val="90000"/>
              </a:lnSpc>
            </a:pPr>
            <a:r>
              <a:rPr lang="en-US" altLang="en-US" dirty="0">
                <a:cs typeface="Times New Roman" charset="0"/>
              </a:rPr>
              <a:t>Continuity theory</a:t>
            </a:r>
            <a:r>
              <a:rPr lang="en-US" altLang="en-US" dirty="0"/>
              <a:t>—</a:t>
            </a:r>
            <a:r>
              <a:rPr lang="en-US" altLang="en-US" dirty="0">
                <a:cs typeface="Times New Roman" charset="0"/>
              </a:rPr>
              <a:t>continue through life as in previous years</a:t>
            </a:r>
          </a:p>
        </p:txBody>
      </p:sp>
      <p:sp>
        <p:nvSpPr>
          <p:cNvPr id="2" name="Footer Placeholder 1"/>
          <p:cNvSpPr>
            <a:spLocks noGrp="1"/>
          </p:cNvSpPr>
          <p:nvPr>
            <p:ph type="ftr" sz="quarter" idx="10"/>
          </p:nvPr>
        </p:nvSpPr>
        <p:spPr>
          <a:xfrm>
            <a:off x="1143000" y="6400800"/>
            <a:ext cx="6858000" cy="381000"/>
          </a:xfrm>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a:xfrm>
            <a:off x="8305800" y="6400800"/>
            <a:ext cx="609600" cy="365125"/>
          </a:xfrm>
        </p:spPr>
        <p:txBody>
          <a:bodyPr/>
          <a:lstStyle/>
          <a:p>
            <a:fld id="{11B24FD1-C3CE-4B89-A780-9288FC41850D}" type="slidenum">
              <a:rPr lang="en-US" smtClean="0"/>
              <a:pPr/>
              <a:t>3</a:t>
            </a:fld>
            <a:endParaRPr lang="en-US" dirty="0"/>
          </a:p>
        </p:txBody>
      </p:sp>
      <p:pic>
        <p:nvPicPr>
          <p:cNvPr id="1148933" name="Picture 4" descr="bd0496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304800"/>
            <a:ext cx="1508125"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025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457200"/>
            <a:ext cx="7772400" cy="1066800"/>
          </a:xfrm>
        </p:spPr>
        <p:txBody>
          <a:bodyPr/>
          <a:lstStyle/>
          <a:p>
            <a:r>
              <a:rPr lang="en-US" altLang="en-US" dirty="0"/>
              <a:t>Demographic Characteristics</a:t>
            </a:r>
          </a:p>
        </p:txBody>
      </p:sp>
      <p:sp>
        <p:nvSpPr>
          <p:cNvPr id="62467" name="Rectangle 3"/>
          <p:cNvSpPr>
            <a:spLocks noGrp="1" noChangeArrowheads="1"/>
          </p:cNvSpPr>
          <p:nvPr>
            <p:ph idx="1"/>
          </p:nvPr>
        </p:nvSpPr>
        <p:spPr>
          <a:xfrm>
            <a:off x="685800" y="1676400"/>
            <a:ext cx="7772400" cy="4724400"/>
          </a:xfrm>
        </p:spPr>
        <p:txBody>
          <a:bodyPr/>
          <a:lstStyle/>
          <a:p>
            <a:pPr>
              <a:lnSpc>
                <a:spcPct val="90000"/>
              </a:lnSpc>
            </a:pPr>
            <a:r>
              <a:rPr lang="en-US" altLang="en-US" dirty="0">
                <a:cs typeface="Times New Roman" charset="0"/>
              </a:rPr>
              <a:t>Americans are living longer than ever before and the older population will continue to grow.</a:t>
            </a:r>
          </a:p>
          <a:p>
            <a:pPr>
              <a:lnSpc>
                <a:spcPct val="90000"/>
              </a:lnSpc>
            </a:pPr>
            <a:r>
              <a:rPr lang="en-US" altLang="en-US" dirty="0">
                <a:cs typeface="Times New Roman" charset="0"/>
              </a:rPr>
              <a:t>Older population is becoming more diverse.</a:t>
            </a:r>
          </a:p>
          <a:p>
            <a:pPr>
              <a:lnSpc>
                <a:spcPct val="90000"/>
              </a:lnSpc>
            </a:pPr>
            <a:r>
              <a:rPr lang="en-US" altLang="en-US" dirty="0"/>
              <a:t>Number of seniors differs by geographic location.</a:t>
            </a:r>
          </a:p>
          <a:p>
            <a:pPr>
              <a:lnSpc>
                <a:spcPct val="90000"/>
              </a:lnSpc>
            </a:pPr>
            <a:r>
              <a:rPr lang="en-US" altLang="en-US" dirty="0">
                <a:cs typeface="Times New Roman" charset="0"/>
              </a:rPr>
              <a:t>Older women outnumber older men.</a:t>
            </a:r>
          </a:p>
          <a:p>
            <a:pPr>
              <a:lnSpc>
                <a:spcPct val="90000"/>
              </a:lnSpc>
            </a:pPr>
            <a:r>
              <a:rPr lang="en-US" altLang="en-US" dirty="0">
                <a:cs typeface="Times New Roman" charset="0"/>
              </a:rPr>
              <a:t>Older men are more likely than older women to be married.</a:t>
            </a:r>
          </a:p>
          <a:p>
            <a:pPr>
              <a:lnSpc>
                <a:spcPct val="90000"/>
              </a:lnSpc>
            </a:pPr>
            <a:r>
              <a:rPr lang="en-US" altLang="en-US" dirty="0">
                <a:cs typeface="Times New Roman" charset="0"/>
              </a:rPr>
              <a:t>Educational attainment has increased among older adults.</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a:t>
            </a:fld>
            <a:endParaRPr lang="en-US" dirty="0"/>
          </a:p>
        </p:txBody>
      </p:sp>
    </p:spTree>
    <p:extLst>
      <p:ext uri="{BB962C8B-B14F-4D97-AF65-F5344CB8AC3E}">
        <p14:creationId xmlns:p14="http://schemas.microsoft.com/office/powerpoint/2010/main" val="328137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02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600" dirty="0"/>
              <a:t>Demographic Characteristics </a:t>
            </a:r>
            <a:r>
              <a:rPr lang="en-US" sz="3600" dirty="0"/>
              <a:t>(Cont.)</a:t>
            </a:r>
            <a:endParaRPr lang="en-US" altLang="en-US" sz="3600" dirty="0"/>
          </a:p>
        </p:txBody>
      </p:sp>
      <p:sp>
        <p:nvSpPr>
          <p:cNvPr id="115303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nSpc>
                <a:spcPct val="90000"/>
              </a:lnSpc>
            </a:pPr>
            <a:r>
              <a:rPr lang="en-US" altLang="en-US" dirty="0"/>
              <a:t>Older women are more than twice as likely as older men to live alone.</a:t>
            </a:r>
          </a:p>
          <a:p>
            <a:pPr>
              <a:lnSpc>
                <a:spcPct val="90000"/>
              </a:lnSpc>
            </a:pPr>
            <a:r>
              <a:rPr lang="en-US" altLang="en-US" dirty="0"/>
              <a:t>Older adults want to live in their own home for as long as possible—“age in place.”</a:t>
            </a:r>
          </a:p>
          <a:p>
            <a:pPr>
              <a:lnSpc>
                <a:spcPct val="90000"/>
              </a:lnSpc>
            </a:pPr>
            <a:r>
              <a:rPr lang="en-US" altLang="en-US" dirty="0"/>
              <a:t>Alternative housing options are available with services to help seniors.</a:t>
            </a:r>
          </a:p>
          <a:p>
            <a:pPr>
              <a:lnSpc>
                <a:spcPct val="90000"/>
              </a:lnSpc>
            </a:pPr>
            <a:r>
              <a:rPr lang="en-US" altLang="en-US" dirty="0"/>
              <a:t>With aging, a good percentage of income is spent on health care.</a:t>
            </a:r>
          </a:p>
          <a:p>
            <a:pPr>
              <a:lnSpc>
                <a:spcPct val="90000"/>
              </a:lnSpc>
            </a:pPr>
            <a:r>
              <a:rPr lang="en-US" altLang="en-US" dirty="0"/>
              <a:t>The proportion of the older population living in poverty has decreased but is affected by gender, marital status, race, and ethnicity.</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5</a:t>
            </a:fld>
            <a:endParaRPr lang="en-US" dirty="0"/>
          </a:p>
        </p:txBody>
      </p:sp>
    </p:spTree>
    <p:extLst>
      <p:ext uri="{BB962C8B-B14F-4D97-AF65-F5344CB8AC3E}">
        <p14:creationId xmlns:p14="http://schemas.microsoft.com/office/powerpoint/2010/main" val="1549014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txBox="1">
            <a:spLocks noGrp="1"/>
          </p:cNvSpPr>
          <p:nvPr/>
        </p:nvSpPr>
        <p:spPr bwMode="auto">
          <a:xfrm>
            <a:off x="1752600" y="6711950"/>
            <a:ext cx="5638800" cy="146050"/>
          </a:xfrm>
          <a:prstGeom prst="rect">
            <a:avLst/>
          </a:prstGeom>
          <a:noFill/>
          <a:ln>
            <a:miter lim="800000"/>
            <a:headEnd/>
            <a:tailEnd/>
          </a:ln>
        </p:spPr>
        <p:txBody>
          <a:bodyPr/>
          <a:lstStyle/>
          <a:p>
            <a:pPr>
              <a:defRPr/>
            </a:pPr>
            <a:r>
              <a:rPr lang="en-US" sz="1000" dirty="0">
                <a:latin typeface="+mn-lt"/>
                <a:cs typeface="Times New Roman" pitchFamily="18" charset="0"/>
              </a:rPr>
              <a:t>. </a:t>
            </a:r>
          </a:p>
        </p:txBody>
      </p:sp>
      <p:sp>
        <p:nvSpPr>
          <p:cNvPr id="71682" name="Rectangle 2"/>
          <p:cNvSpPr>
            <a:spLocks noGrp="1" noChangeArrowheads="1"/>
          </p:cNvSpPr>
          <p:nvPr>
            <p:ph type="title"/>
          </p:nvPr>
        </p:nvSpPr>
        <p:spPr>
          <a:xfrm>
            <a:off x="685800" y="457200"/>
            <a:ext cx="7772400" cy="1066800"/>
          </a:xfrm>
        </p:spPr>
        <p:txBody>
          <a:bodyPr/>
          <a:lstStyle/>
          <a:p>
            <a:r>
              <a:rPr lang="en-US" altLang="en-US" sz="3600" dirty="0">
                <a:cs typeface="Times New Roman" charset="0"/>
              </a:rPr>
              <a:t>Psychosocial Issues and </a:t>
            </a:r>
            <a:br>
              <a:rPr lang="en-US" altLang="en-US" sz="3600" dirty="0">
                <a:cs typeface="Times New Roman" charset="0"/>
              </a:rPr>
            </a:br>
            <a:r>
              <a:rPr lang="en-US" altLang="en-US" sz="3600" dirty="0">
                <a:cs typeface="Times New Roman" charset="0"/>
              </a:rPr>
              <a:t>Role Changes Affecting Seniors</a:t>
            </a:r>
          </a:p>
        </p:txBody>
      </p:sp>
      <p:sp>
        <p:nvSpPr>
          <p:cNvPr id="71683" name="Rectangle 3"/>
          <p:cNvSpPr>
            <a:spLocks noGrp="1" noChangeArrowheads="1"/>
          </p:cNvSpPr>
          <p:nvPr>
            <p:ph idx="1"/>
          </p:nvPr>
        </p:nvSpPr>
        <p:spPr>
          <a:xfrm>
            <a:off x="685800" y="1676400"/>
            <a:ext cx="7772400" cy="4724400"/>
          </a:xfrm>
        </p:spPr>
        <p:txBody>
          <a:bodyPr/>
          <a:lstStyle/>
          <a:p>
            <a:r>
              <a:rPr lang="en-US" altLang="en-US" dirty="0">
                <a:cs typeface="Times New Roman" charset="0"/>
              </a:rPr>
              <a:t>Retirement</a:t>
            </a:r>
          </a:p>
          <a:p>
            <a:r>
              <a:rPr lang="en-US" altLang="en-US" dirty="0">
                <a:cs typeface="Times New Roman" charset="0"/>
              </a:rPr>
              <a:t>Relocation</a:t>
            </a:r>
          </a:p>
          <a:p>
            <a:r>
              <a:rPr lang="en-US" altLang="en-US" dirty="0">
                <a:cs typeface="Times New Roman" charset="0"/>
              </a:rPr>
              <a:t>Widowhood</a:t>
            </a:r>
          </a:p>
          <a:p>
            <a:r>
              <a:rPr lang="en-US" altLang="en-US" dirty="0">
                <a:cs typeface="Times New Roman" charset="0"/>
              </a:rPr>
              <a:t>Loss of family and friends</a:t>
            </a:r>
          </a:p>
          <a:p>
            <a:r>
              <a:rPr lang="en-US" altLang="en-US" dirty="0">
                <a:cs typeface="Times New Roman" charset="0"/>
              </a:rPr>
              <a:t>Possibly raising their grandchildren</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6</a:t>
            </a:fld>
            <a:endParaRPr lang="en-US" dirty="0"/>
          </a:p>
        </p:txBody>
      </p:sp>
      <p:pic>
        <p:nvPicPr>
          <p:cNvPr id="1157126" name="Picture 7" descr="pe02324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629400" y="1524000"/>
            <a:ext cx="2286000" cy="24384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64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457200"/>
            <a:ext cx="7772400" cy="1066800"/>
          </a:xfrm>
        </p:spPr>
        <p:txBody>
          <a:bodyPr/>
          <a:lstStyle/>
          <a:p>
            <a:r>
              <a:rPr lang="en-US" altLang="en-US" dirty="0"/>
              <a:t>Physiological Changes of Aging</a:t>
            </a:r>
          </a:p>
        </p:txBody>
      </p:sp>
      <p:sp>
        <p:nvSpPr>
          <p:cNvPr id="72707" name="Rectangle 3"/>
          <p:cNvSpPr>
            <a:spLocks noGrp="1" noChangeArrowheads="1"/>
          </p:cNvSpPr>
          <p:nvPr>
            <p:ph sz="half" idx="1"/>
          </p:nvPr>
        </p:nvSpPr>
        <p:spPr>
          <a:xfrm>
            <a:off x="685800" y="1676400"/>
            <a:ext cx="3886200" cy="4724400"/>
          </a:xfrm>
        </p:spPr>
        <p:txBody>
          <a:bodyPr/>
          <a:lstStyle/>
          <a:p>
            <a:pPr>
              <a:lnSpc>
                <a:spcPct val="90000"/>
              </a:lnSpc>
            </a:pPr>
            <a:r>
              <a:rPr lang="en-US" altLang="en-US" dirty="0">
                <a:cs typeface="Times New Roman" charset="0"/>
              </a:rPr>
              <a:t>Occur in all body systems</a:t>
            </a:r>
          </a:p>
          <a:p>
            <a:pPr>
              <a:lnSpc>
                <a:spcPct val="90000"/>
              </a:lnSpc>
            </a:pPr>
            <a:r>
              <a:rPr lang="en-US" altLang="en-US" dirty="0">
                <a:cs typeface="Times New Roman" charset="0"/>
              </a:rPr>
              <a:t>Rate and degree of changes are highly individualized</a:t>
            </a:r>
          </a:p>
        </p:txBody>
      </p:sp>
      <p:sp>
        <p:nvSpPr>
          <p:cNvPr id="7" name="Content Placeholder 6"/>
          <p:cNvSpPr>
            <a:spLocks noGrp="1"/>
          </p:cNvSpPr>
          <p:nvPr>
            <p:ph sz="half" idx="2"/>
          </p:nvPr>
        </p:nvSpPr>
        <p:spPr>
          <a:xfrm>
            <a:off x="4648200" y="1676400"/>
            <a:ext cx="3810000" cy="4724400"/>
          </a:xfrm>
        </p:spPr>
        <p:txBody>
          <a:bodyPr/>
          <a:lstStyle/>
          <a:p>
            <a:r>
              <a:rPr lang="en-US" altLang="en-US" dirty="0">
                <a:cs typeface="Times New Roman" charset="0"/>
              </a:rPr>
              <a:t>Influenced by: </a:t>
            </a:r>
          </a:p>
          <a:p>
            <a:pPr lvl="1"/>
            <a:r>
              <a:rPr lang="en-US" altLang="en-US" dirty="0">
                <a:cs typeface="Times New Roman" charset="0"/>
              </a:rPr>
              <a:t>Genetic factors</a:t>
            </a:r>
          </a:p>
          <a:p>
            <a:pPr lvl="1"/>
            <a:r>
              <a:rPr lang="en-US" altLang="en-US" dirty="0">
                <a:cs typeface="Times New Roman" charset="0"/>
              </a:rPr>
              <a:t>Diet</a:t>
            </a:r>
          </a:p>
          <a:p>
            <a:pPr lvl="1"/>
            <a:r>
              <a:rPr lang="en-US" altLang="en-US" dirty="0">
                <a:cs typeface="Times New Roman" charset="0"/>
              </a:rPr>
              <a:t>Exercise</a:t>
            </a:r>
          </a:p>
          <a:p>
            <a:pPr lvl="1"/>
            <a:r>
              <a:rPr lang="en-US" altLang="en-US" dirty="0">
                <a:cs typeface="Times New Roman" charset="0"/>
              </a:rPr>
              <a:t>The environment</a:t>
            </a:r>
          </a:p>
          <a:p>
            <a:pPr lvl="1"/>
            <a:r>
              <a:rPr lang="en-US" altLang="en-US" dirty="0">
                <a:cs typeface="Times New Roman" charset="0"/>
              </a:rPr>
              <a:t>Health status</a:t>
            </a:r>
          </a:p>
          <a:p>
            <a:pPr lvl="1"/>
            <a:r>
              <a:rPr lang="en-US" altLang="en-US" dirty="0">
                <a:cs typeface="Times New Roman" charset="0"/>
              </a:rPr>
              <a:t>Stress</a:t>
            </a:r>
          </a:p>
          <a:p>
            <a:pPr lvl="1"/>
            <a:r>
              <a:rPr lang="en-US" altLang="en-US" dirty="0">
                <a:cs typeface="Times New Roman" charset="0"/>
              </a:rPr>
              <a:t>Lifestyle choices</a:t>
            </a:r>
          </a:p>
          <a:p>
            <a:pPr lvl="1"/>
            <a:r>
              <a:rPr lang="en-US" altLang="en-US" dirty="0">
                <a:cs typeface="Times New Roman" charset="0"/>
              </a:rPr>
              <a:t>And many other elements</a:t>
            </a:r>
            <a:endParaRPr lang="en-US" altLang="en-US" dirty="0"/>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7</a:t>
            </a:fld>
            <a:endParaRPr lang="en-US" dirty="0"/>
          </a:p>
        </p:txBody>
      </p:sp>
      <p:pic>
        <p:nvPicPr>
          <p:cNvPr id="1159175" name="Picture 7" descr="C:\Documents and Settings\Penny\Local Settings\Temporary Internet Files\Content.IE5\2ONKDI23\dglxasse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3886200"/>
            <a:ext cx="2819400" cy="1846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834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Rectangle 5"/>
          <p:cNvSpPr>
            <a:spLocks noGrp="1" noChangeArrowheads="1"/>
          </p:cNvSpPr>
          <p:nvPr>
            <p:ph idx="1"/>
          </p:nvPr>
        </p:nvSpPr>
        <p:spPr>
          <a:xfrm>
            <a:off x="685800" y="1676399"/>
            <a:ext cx="5715000" cy="4724401"/>
          </a:xfrm>
        </p:spPr>
        <p:txBody>
          <a:bodyPr/>
          <a:lstStyle/>
          <a:p>
            <a:pPr marL="0" indent="0">
              <a:buNone/>
            </a:pPr>
            <a:r>
              <a:rPr lang="en-US" altLang="en-US" sz="2400" dirty="0">
                <a:cs typeface="Times New Roman" charset="0"/>
              </a:rPr>
              <a:t>Wellness is different than “good health.” Wellness exists at one end of a continuum with illness at the other end. Health promotion programs focus on helping individuals to maintain their wellness, prevent illness, and manage any chronic illnesses that the individual may have. Preventive health services are valuable in improving the individual’s health status to maximum wellness potential.</a:t>
            </a:r>
          </a:p>
          <a:p>
            <a:pPr marL="0" indent="0" algn="r">
              <a:buNone/>
            </a:pPr>
            <a:r>
              <a:rPr lang="en-US" altLang="en-US" sz="1800" dirty="0">
                <a:cs typeface="Arial" charset="0"/>
              </a:rPr>
              <a:t>– </a:t>
            </a:r>
            <a:r>
              <a:rPr lang="en-US" altLang="en-US" sz="1800" dirty="0" err="1">
                <a:cs typeface="Times New Roman" charset="0"/>
              </a:rPr>
              <a:t>Nies</a:t>
            </a:r>
            <a:r>
              <a:rPr lang="en-US" altLang="en-US" sz="1800" dirty="0">
                <a:cs typeface="Times New Roman" charset="0"/>
              </a:rPr>
              <a:t> &amp; McEwen (2015)</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8</a:t>
            </a:fld>
            <a:endParaRPr lang="en-US" dirty="0"/>
          </a:p>
        </p:txBody>
      </p:sp>
      <p:pic>
        <p:nvPicPr>
          <p:cNvPr id="1155077" name="Picture 8" descr="pe0233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2260814"/>
            <a:ext cx="1377950" cy="200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5338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122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Recommended Health Practices</a:t>
            </a:r>
          </a:p>
        </p:txBody>
      </p:sp>
      <p:sp>
        <p:nvSpPr>
          <p:cNvPr id="1161223"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Encourage recommended health care screenings and examinations. </a:t>
            </a:r>
          </a:p>
          <a:p>
            <a:r>
              <a:rPr lang="en-US" altLang="en-US" dirty="0"/>
              <a:t>Encourage physical activity and fitness.</a:t>
            </a:r>
          </a:p>
          <a:p>
            <a:r>
              <a:rPr lang="en-US" altLang="en-US" dirty="0"/>
              <a:t>Evaluate the nutritional status and needs of older adults.</a:t>
            </a:r>
          </a:p>
          <a:p>
            <a:r>
              <a:rPr lang="en-US" altLang="en-US" dirty="0"/>
              <a:t>Monitor chronic illnesses.</a:t>
            </a:r>
          </a:p>
          <a:p>
            <a:r>
              <a:rPr lang="en-US" altLang="en-US" dirty="0"/>
              <a:t>Monitor medication use.</a:t>
            </a:r>
          </a:p>
          <a:p>
            <a:r>
              <a:rPr lang="en-US" altLang="en-US" dirty="0"/>
              <a:t>Monitor and accommodate sensory impairments.</a:t>
            </a: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9</a:t>
            </a:fld>
            <a:endParaRPr lang="en-US" dirty="0"/>
          </a:p>
        </p:txBody>
      </p:sp>
      <p:pic>
        <p:nvPicPr>
          <p:cNvPr id="1161221" name="Picture 5" descr="bd0007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3736464"/>
            <a:ext cx="1136650" cy="229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594383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3578</TotalTime>
  <Words>2097</Words>
  <Application>Microsoft Office PowerPoint</Application>
  <PresentationFormat>Letter Paper (8.5x11 in)</PresentationFormat>
  <Paragraphs>246</Paragraphs>
  <Slides>26</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MS Mincho</vt:lpstr>
      <vt:lpstr>Arial</vt:lpstr>
      <vt:lpstr>Calibri</vt:lpstr>
      <vt:lpstr>Times New Roman</vt:lpstr>
      <vt:lpstr>Wingdings</vt:lpstr>
      <vt:lpstr>Wingdings 2</vt:lpstr>
      <vt:lpstr>Wingdings 3</vt:lpstr>
      <vt:lpstr>2_Office Theme</vt:lpstr>
      <vt:lpstr>Chapter 19</vt:lpstr>
      <vt:lpstr>Aging is a natural process that affects all living organisms.</vt:lpstr>
      <vt:lpstr>Why Do People Age?</vt:lpstr>
      <vt:lpstr>Demographic Characteristics</vt:lpstr>
      <vt:lpstr>Demographic Characteristics (Cont.)</vt:lpstr>
      <vt:lpstr>Psychosocial Issues and  Role Changes Affecting Seniors</vt:lpstr>
      <vt:lpstr>Physiological Changes of Aging</vt:lpstr>
      <vt:lpstr>PowerPoint Presentation</vt:lpstr>
      <vt:lpstr>Recommended Health Practices</vt:lpstr>
      <vt:lpstr>Recommended Screenings and Exams for Health Promotion and Disease Prevention</vt:lpstr>
      <vt:lpstr>Recommended Screenings and Exams for Health Promotion and Disease Prevention (Cont.)</vt:lpstr>
      <vt:lpstr>Recommended Screenings and Exams for Health Promotion and Disease Prevention (Cont.)</vt:lpstr>
      <vt:lpstr>Recommended Screenings and Exams for Health Promotion and Disease Prevention (Cont.)</vt:lpstr>
      <vt:lpstr>Immunizations for Older Adults http://www.cdc.gov/vaccines/schedules/downloads/adult/mmwr-adult-schedule.pdf.</vt:lpstr>
      <vt:lpstr>Encourage Physical Activity and Fitness</vt:lpstr>
      <vt:lpstr>Assess Nutritional Status</vt:lpstr>
      <vt:lpstr>Nutrition Checklist for Seniors:  Warning Signs of Poor Nutritional Health </vt:lpstr>
      <vt:lpstr>Monitor Chronic Illnesses</vt:lpstr>
      <vt:lpstr>Monitor Medication Use</vt:lpstr>
      <vt:lpstr>Monitor and Accommodate Sensory Impairment</vt:lpstr>
      <vt:lpstr>Elder Safety and Security Needs</vt:lpstr>
      <vt:lpstr>Alzheimer’s Disease</vt:lpstr>
      <vt:lpstr>Alzheimer’s Disease (Cont.)</vt:lpstr>
      <vt:lpstr>Spirituality</vt:lpstr>
      <vt:lpstr>End-of-Life Issues</vt:lpstr>
      <vt:lpstr>Nurse’s Role in End-of-Life Issues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Cholinesterase Inhibitors</dc:title>
  <dc:creator>Janet Czermak</dc:creator>
  <cp:lastModifiedBy>Eddie Cruz</cp:lastModifiedBy>
  <cp:revision>341</cp:revision>
  <cp:lastPrinted>2000-11-30T21:12:40Z</cp:lastPrinted>
  <dcterms:created xsi:type="dcterms:W3CDTF">2000-10-10T03:44:32Z</dcterms:created>
  <dcterms:modified xsi:type="dcterms:W3CDTF">2018-11-24T23:38:18Z</dcterms:modified>
</cp:coreProperties>
</file>