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ink/ink1.xml" ContentType="application/inkml+xml"/>
  <Override PartName="/ppt/ink/ink2.xml" ContentType="application/inkml+xml"/>
  <Override PartName="/ppt/ink/ink3.xml" ContentType="application/inkml+xml"/>
  <Override PartName="/ppt/ink/ink4.xml" ContentType="application/inkml+xml"/>
  <Override PartName="/ppt/ink/ink5.xml" ContentType="application/inkml+xml"/>
  <Override PartName="/ppt/ink/ink6.xml" ContentType="application/inkml+xml"/>
  <Override PartName="/ppt/ink/ink7.xml" ContentType="application/inkml+xml"/>
  <Override PartName="/ppt/ink/ink8.xml" ContentType="application/inkml+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4" r:id="rId1"/>
  </p:sldMasterIdLst>
  <p:notesMasterIdLst>
    <p:notesMasterId r:id="rId10"/>
  </p:notesMasterIdLst>
  <p:sldIdLst>
    <p:sldId id="256" r:id="rId2"/>
    <p:sldId id="257" r:id="rId3"/>
    <p:sldId id="258" r:id="rId4"/>
    <p:sldId id="259" r:id="rId5"/>
    <p:sldId id="260" r:id="rId6"/>
    <p:sldId id="261" r:id="rId7"/>
    <p:sldId id="263" r:id="rId8"/>
    <p:sldId id="265" r:id="rId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7059" autoAdjust="0"/>
    <p:restoredTop sz="82640" autoAdjust="0"/>
  </p:normalViewPr>
  <p:slideViewPr>
    <p:cSldViewPr snapToGrid="0">
      <p:cViewPr varScale="1">
        <p:scale>
          <a:sx n="96" d="100"/>
          <a:sy n="96" d="100"/>
        </p:scale>
        <p:origin x="1032" y="84"/>
      </p:cViewPr>
      <p:guideLst/>
    </p:cSldViewPr>
  </p:slid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ink/ink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4:57.418"/>
    </inkml:context>
    <inkml:brush xml:id="br0">
      <inkml:brushProperty name="width" value="0.05" units="cm"/>
      <inkml:brushProperty name="height" value="0.05" units="cm"/>
      <inkml:brushProperty name="ignorePressure" value="1"/>
    </inkml:brush>
  </inkml:definitions>
  <inkml:trace contextRef="#ctx0" brushRef="#br0">1 0,'0'0</inkml:trace>
</inkml:ink>
</file>

<file path=ppt/ink/ink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4:58.056"/>
    </inkml:context>
    <inkml:brush xml:id="br0">
      <inkml:brushProperty name="width" value="0.05" units="cm"/>
      <inkml:brushProperty name="height" value="0.05" units="cm"/>
      <inkml:brushProperty name="ignorePressure" value="1"/>
    </inkml:brush>
  </inkml:definitions>
  <inkml:trace contextRef="#ctx0" brushRef="#br0">1 1,'0'0</inkml:trace>
</inkml:ink>
</file>

<file path=ppt/ink/ink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4:58.517"/>
    </inkml:context>
    <inkml:brush xml:id="br0">
      <inkml:brushProperty name="width" value="0.05" units="cm"/>
      <inkml:brushProperty name="height" value="0.05" units="cm"/>
      <inkml:brushProperty name="ignorePressure" value="1"/>
    </inkml:brush>
  </inkml:definitions>
  <inkml:trace contextRef="#ctx0" brushRef="#br0">1 1,'0'0</inkml:trace>
</inkml:ink>
</file>

<file path=ppt/ink/ink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4:58.860"/>
    </inkml:context>
    <inkml:brush xml:id="br0">
      <inkml:brushProperty name="width" value="0.05" units="cm"/>
      <inkml:brushProperty name="height" value="0.05" units="cm"/>
      <inkml:brushProperty name="ignorePressure" value="1"/>
    </inkml:brush>
  </inkml:definitions>
  <inkml:trace contextRef="#ctx0" brushRef="#br0">1 1,'0'0</inkml:trace>
</inkml:ink>
</file>

<file path=ppt/ink/ink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4:59.210"/>
    </inkml:context>
    <inkml:brush xml:id="br0">
      <inkml:brushProperty name="width" value="0.05" units="cm"/>
      <inkml:brushProperty name="height" value="0.05" units="cm"/>
      <inkml:brushProperty name="ignorePressure" value="1"/>
    </inkml:brush>
  </inkml:definitions>
  <inkml:trace contextRef="#ctx0" brushRef="#br0">1 1,'0'0</inkml:trace>
</inkml:ink>
</file>

<file path=ppt/ink/ink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4:59.552"/>
    </inkml:context>
    <inkml:brush xml:id="br0">
      <inkml:brushProperty name="width" value="0.05" units="cm"/>
      <inkml:brushProperty name="height" value="0.05" units="cm"/>
      <inkml:brushProperty name="ignorePressure" value="1"/>
    </inkml:brush>
  </inkml:definitions>
  <inkml:trace contextRef="#ctx0" brushRef="#br0">1 0,'0'0</inkml:trace>
  <inkml:trace contextRef="#ctx0" brushRef="#br0" timeOffset="1">1 0,'0'0</inkml:trace>
</inkml:ink>
</file>

<file path=ppt/ink/ink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5:00.138"/>
    </inkml:context>
    <inkml:brush xml:id="br0">
      <inkml:brushProperty name="width" value="0.05" units="cm"/>
      <inkml:brushProperty name="height" value="0.05" units="cm"/>
      <inkml:brushProperty name="ignorePressure" value="1"/>
    </inkml:brush>
  </inkml:definitions>
  <inkml:trace contextRef="#ctx0" brushRef="#br0">1 1,'0'0</inkml:trace>
</inkml:ink>
</file>

<file path=ppt/ink/ink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0-10-02T08:25:00.479"/>
    </inkml:context>
    <inkml:brush xml:id="br0">
      <inkml:brushProperty name="width" value="0.05" units="cm"/>
      <inkml:brushProperty name="height" value="0.05" units="cm"/>
      <inkml:brushProperty name="ignorePressure" value="1"/>
    </inkml:brush>
  </inkml:definitions>
  <inkml:trace contextRef="#ctx0" brushRef="#br0">1 1,'0'0</inkml:trace>
</inkml:ink>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9AEE609-7134-467C-BBF7-56288F1F5129}" type="datetimeFigureOut">
              <a:rPr lang="en-US" smtClean="0"/>
              <a:t>11/28/2020</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AFAF789-8DC5-4435-8A30-21F313FC5481}" type="slidenum">
              <a:rPr lang="en-US" smtClean="0"/>
              <a:t>‹#›</a:t>
            </a:fld>
            <a:endParaRPr lang="en-US" dirty="0"/>
          </a:p>
        </p:txBody>
      </p:sp>
    </p:spTree>
    <p:extLst>
      <p:ext uri="{BB962C8B-B14F-4D97-AF65-F5344CB8AC3E}">
        <p14:creationId xmlns:p14="http://schemas.microsoft.com/office/powerpoint/2010/main" val="186000684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a:spcBef>
                <a:spcPts val="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Veganism has raised a lot of anatomical, physiological, or epidemiological issues of a vegan diet. The opponents of veganism believe vegans consume vegetarians for them to feel morally superior to others. However, this assertion is wrong because vegetarians present several health benefits as compared to nonvegetarians. Essentially, a vegetarian diet is consumed worldwide for several reasons such as, for health benefits, prevent animal cruelty, foster environmental safety, address world hunger, increase one’s energy. Vegans believe that there is no need to consume animal products because they trigger the slow effects of climate change</a:t>
            </a:r>
            <a:r>
              <a:rPr lang="en-US" sz="1800" b="1" dirty="0">
                <a:effectLst/>
                <a:latin typeface="Times New Roman" panose="02020603050405020304" pitchFamily="18" charset="0"/>
                <a:ea typeface="Times New Roman" panose="02020603050405020304" pitchFamily="18" charset="0"/>
              </a:rPr>
              <a:t>.</a:t>
            </a:r>
            <a:r>
              <a:rPr lang="en-US" sz="1800" dirty="0">
                <a:effectLst/>
                <a:latin typeface="Times New Roman" panose="02020603050405020304" pitchFamily="18" charset="0"/>
                <a:ea typeface="Times New Roman" panose="02020603050405020304" pitchFamily="18" charset="0"/>
              </a:rPr>
              <a:t> Moreover, vegetarians are suitable for patients who are a patient medically prevented from consuming animal products during medication, some religions and religions prohibit the consumption of animal products (Nezlek &amp; Forestell, 2020). </a:t>
            </a:r>
          </a:p>
          <a:p>
            <a:endParaRPr lang="en-US" dirty="0"/>
          </a:p>
        </p:txBody>
      </p:sp>
      <p:sp>
        <p:nvSpPr>
          <p:cNvPr id="4" name="Slide Number Placeholder 3"/>
          <p:cNvSpPr>
            <a:spLocks noGrp="1"/>
          </p:cNvSpPr>
          <p:nvPr>
            <p:ph type="sldNum" sz="quarter" idx="5"/>
          </p:nvPr>
        </p:nvSpPr>
        <p:spPr/>
        <p:txBody>
          <a:bodyPr/>
          <a:lstStyle/>
          <a:p>
            <a:fld id="{4AFAF789-8DC5-4435-8A30-21F313FC5481}" type="slidenum">
              <a:rPr lang="en-US" smtClean="0"/>
              <a:t>2</a:t>
            </a:fld>
            <a:endParaRPr lang="en-US" dirty="0"/>
          </a:p>
        </p:txBody>
      </p:sp>
    </p:spTree>
    <p:extLst>
      <p:ext uri="{BB962C8B-B14F-4D97-AF65-F5344CB8AC3E}">
        <p14:creationId xmlns:p14="http://schemas.microsoft.com/office/powerpoint/2010/main" val="222577474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a:spcBef>
                <a:spcPts val="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The major issue with veganism is that ethical values embraced by the community can prevent the medical community from ironing out the medical health issues. Ethical issues about veganism are concerns relating to clients' safety, serious symptoms arising from not taking medicines, and increased rates of ceasing treatment. Some concerns relate to the treatment of individuals practicing veganism. Vegans in the veganism may fail to understand the legal and ethical responsibilities that are associated with veganism. However, in veganism, it is difficult for vegans to understand the medical dilemmas it poses to a medical practitioner (Solties et al., 2014). Persons practicing veganism believe that they are a right, and they may not understand the hard scenarios it poses to the medical community.</a:t>
            </a:r>
            <a:endParaRPr lang="en-US" sz="18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789-8DC5-4435-8A30-21F313FC5481}" type="slidenum">
              <a:rPr lang="en-US" smtClean="0"/>
              <a:t>3</a:t>
            </a:fld>
            <a:endParaRPr lang="en-US" dirty="0"/>
          </a:p>
        </p:txBody>
      </p:sp>
    </p:spTree>
    <p:extLst>
      <p:ext uri="{BB962C8B-B14F-4D97-AF65-F5344CB8AC3E}">
        <p14:creationId xmlns:p14="http://schemas.microsoft.com/office/powerpoint/2010/main" val="55752129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a:spcBef>
                <a:spcPts val="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In most cases, vegetarians believed that eating meat can pollute a person's personality and spirit. This difference in beliefs is very common among the Japanese and the Indians. The contrast in the dietary groups is not much among the Euro-Canadians and Euro-Africans. Also, vegans and proponents of veganism argue that vegetarians contain phytochemicals that protect human bodies against the cancerous disease. According to Nezlek &amp; Forestell (2020), the phytochemicals in vegetarian diets contain anticancer, shielding the consumers from the deadly disease. The biologically active compounds include protease, indoles, sterols, and limonene in inhibitors, which are essential anticancer. </a:t>
            </a:r>
            <a:endParaRPr lang="en-US" sz="18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789-8DC5-4435-8A30-21F313FC5481}" type="slidenum">
              <a:rPr lang="en-US" smtClean="0"/>
              <a:t>4</a:t>
            </a:fld>
            <a:endParaRPr lang="en-US" dirty="0"/>
          </a:p>
        </p:txBody>
      </p:sp>
    </p:spTree>
    <p:extLst>
      <p:ext uri="{BB962C8B-B14F-4D97-AF65-F5344CB8AC3E}">
        <p14:creationId xmlns:p14="http://schemas.microsoft.com/office/powerpoint/2010/main" val="225873420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a:spcBef>
                <a:spcPts val="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To address the issue of veganism, there is a need for proper planning to ensure that users’ daily recommended dietary quantity is abided by. Both nonvegetarian and vegetarian diets should be taken in recommended portions because they present significant health benefits to vegans. However, the nonvegetarian diet should be consumed in very small quantities because they are associated with chronic health issues like diabetes, hypertension, and obesity (</a:t>
            </a:r>
            <a:r>
              <a:rPr lang="en-US" sz="1800" dirty="0">
                <a:solidFill>
                  <a:srgbClr val="000000"/>
                </a:solidFill>
                <a:effectLst/>
                <a:latin typeface="Times New Roman" panose="02020603050405020304" pitchFamily="18" charset="0"/>
                <a:ea typeface="Calibri" panose="020F0502020204030204" pitchFamily="34" charset="0"/>
                <a:cs typeface="Times New Roman" panose="02020603050405020304" pitchFamily="18" charset="0"/>
              </a:rPr>
              <a:t>Agnoli et al., 2017)</a:t>
            </a:r>
            <a:r>
              <a:rPr lang="en-US" sz="1800" dirty="0">
                <a:solidFill>
                  <a:srgbClr val="0E101A"/>
                </a:solidFill>
                <a:effectLst/>
                <a:latin typeface="Times New Roman" panose="02020603050405020304" pitchFamily="18" charset="0"/>
                <a:ea typeface="Times New Roman" panose="02020603050405020304" pitchFamily="18" charset="0"/>
              </a:rPr>
              <a:t>. It is prudent for individuals to take a nonvegetarian's type of diet once in a while to avoid getting chronic ailments. Studies have shown that nonvegetarian diets contain less iron, calcium, and vitamin D as compared to vegetarian diets. </a:t>
            </a:r>
            <a:endParaRPr lang="en-US" sz="18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789-8DC5-4435-8A30-21F313FC5481}" type="slidenum">
              <a:rPr lang="en-US" smtClean="0"/>
              <a:t>5</a:t>
            </a:fld>
            <a:endParaRPr lang="en-US" dirty="0"/>
          </a:p>
        </p:txBody>
      </p:sp>
    </p:spTree>
    <p:extLst>
      <p:ext uri="{BB962C8B-B14F-4D97-AF65-F5344CB8AC3E}">
        <p14:creationId xmlns:p14="http://schemas.microsoft.com/office/powerpoint/2010/main" val="387063332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solidFill>
                  <a:srgbClr val="0E101A"/>
                </a:solidFill>
                <a:effectLst/>
                <a:latin typeface="Times New Roman" panose="02020603050405020304" pitchFamily="18" charset="0"/>
                <a:ea typeface="Times New Roman" panose="02020603050405020304" pitchFamily="18" charset="0"/>
              </a:rPr>
              <a:t>Also, there is a need for healthcare providers and healthcare professionals to help in changing the pretense’s psychological perception. This helps people to switch easily their most preferred diet models. Also, there is a need to create awareness of the ethical veganism as opposed to plant-based meals’ consumption. Doing this is critical to address the ethical concerns of clients' safety, exacerbated symptoms because of not taking medicines, and rising rates of ceasing treatment. Some concerns relate to the treatment of people practicing veganism (</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Jang &amp; Kim</a:t>
            </a: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 2011)</a:t>
            </a:r>
            <a:r>
              <a:rPr lang="en-US" sz="1800" dirty="0">
                <a:solidFill>
                  <a:srgbClr val="0E101A"/>
                </a:solidFill>
                <a:effectLst/>
                <a:latin typeface="Times New Roman" panose="02020603050405020304" pitchFamily="18" charset="0"/>
                <a:ea typeface="Times New Roman" panose="02020603050405020304" pitchFamily="18" charset="0"/>
              </a:rPr>
              <a:t>. Moreover, societies need to raise awareness and help the medical community in addressing the issue.</a:t>
            </a:r>
            <a:endParaRPr lang="en-US" sz="18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789-8DC5-4435-8A30-21F313FC5481}" type="slidenum">
              <a:rPr lang="en-US" smtClean="0"/>
              <a:t>6</a:t>
            </a:fld>
            <a:endParaRPr lang="en-US" dirty="0"/>
          </a:p>
        </p:txBody>
      </p:sp>
    </p:spTree>
    <p:extLst>
      <p:ext uri="{BB962C8B-B14F-4D97-AF65-F5344CB8AC3E}">
        <p14:creationId xmlns:p14="http://schemas.microsoft.com/office/powerpoint/2010/main" val="353446495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solidFill>
                  <a:srgbClr val="0E101A"/>
                </a:solidFill>
                <a:effectLst/>
                <a:latin typeface="Times New Roman" panose="02020603050405020304" pitchFamily="18" charset="0"/>
                <a:ea typeface="Times New Roman" panose="02020603050405020304" pitchFamily="18" charset="0"/>
              </a:rPr>
              <a:t>Also, it is recommended for society to embrace the practical theory approach to veganism. The practical theory approach on the transition from nonvegetarians to vegetarians offers a psychological apprehension of social change as nonvegetarians don't have to live in the pretext argument for change. The practice theory will play a critical role in social diffusion, which presents an avenue for intervention (</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Ponzio et al., 2015)</a:t>
            </a:r>
            <a:r>
              <a:rPr lang="en-US" sz="1800" dirty="0">
                <a:solidFill>
                  <a:srgbClr val="0E101A"/>
                </a:solidFill>
                <a:effectLst/>
                <a:latin typeface="Times New Roman" panose="02020603050405020304" pitchFamily="18" charset="0"/>
                <a:ea typeface="Times New Roman" panose="02020603050405020304" pitchFamily="18" charset="0"/>
              </a:rPr>
              <a:t>. Nonvegetarians will not feel less valued and neglected but will feel part and parcel of the practice. The vegan transition is ideal for most economies as it provides farmers with a boost of the locally produced plant produce.</a:t>
            </a:r>
            <a:endParaRPr lang="en-US" sz="1800" dirty="0">
              <a:effectLst/>
              <a:latin typeface="Times New Roman" panose="02020603050405020304" pitchFamily="18" charset="0"/>
              <a:ea typeface="Times New Roman" panose="02020603050405020304" pitchFamily="18" charset="0"/>
            </a:endParaRPr>
          </a:p>
          <a:p>
            <a:endParaRPr lang="en-US" dirty="0"/>
          </a:p>
        </p:txBody>
      </p:sp>
      <p:sp>
        <p:nvSpPr>
          <p:cNvPr id="4" name="Slide Number Placeholder 3"/>
          <p:cNvSpPr>
            <a:spLocks noGrp="1"/>
          </p:cNvSpPr>
          <p:nvPr>
            <p:ph type="sldNum" sz="quarter" idx="5"/>
          </p:nvPr>
        </p:nvSpPr>
        <p:spPr/>
        <p:txBody>
          <a:bodyPr/>
          <a:lstStyle/>
          <a:p>
            <a:fld id="{4AFAF789-8DC5-4435-8A30-21F313FC5481}" type="slidenum">
              <a:rPr lang="en-US" smtClean="0"/>
              <a:t>7</a:t>
            </a:fld>
            <a:endParaRPr lang="en-US" dirty="0"/>
          </a:p>
        </p:txBody>
      </p:sp>
    </p:spTree>
    <p:extLst>
      <p:ext uri="{BB962C8B-B14F-4D97-AF65-F5344CB8AC3E}">
        <p14:creationId xmlns:p14="http://schemas.microsoft.com/office/powerpoint/2010/main" val="352165110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5"/>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36546578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295496181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9"/>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32218326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5"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69" y="2160590"/>
            <a:ext cx="4184035"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178125496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6"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6" y="2737247"/>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9"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5" y="2737247"/>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19271167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45752622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105386875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2" y="514926"/>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5"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404843982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5"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a:t>Click icon to add picture</a:t>
            </a:r>
          </a:p>
        </p:txBody>
      </p:sp>
      <p:sp>
        <p:nvSpPr>
          <p:cNvPr id="4" name="Text Placeholder 3"/>
          <p:cNvSpPr>
            <a:spLocks noGrp="1"/>
          </p:cNvSpPr>
          <p:nvPr>
            <p:ph type="body" sz="half" idx="2"/>
          </p:nvPr>
        </p:nvSpPr>
        <p:spPr>
          <a:xfrm>
            <a:off x="677335"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257254836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143601715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5"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
        <p:nvSpPr>
          <p:cNvPr id="20" name="TextBox 19"/>
          <p:cNvSpPr txBox="1"/>
          <p:nvPr/>
        </p:nvSpPr>
        <p:spPr>
          <a:xfrm>
            <a:off x="541871"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sz="1800" dirty="0">
              <a:solidFill>
                <a:schemeClr val="accent1">
                  <a:lumMod val="60000"/>
                  <a:lumOff val="40000"/>
                </a:schemeClr>
              </a:solidFill>
              <a:latin typeface="Arial"/>
            </a:endParaRPr>
          </a:p>
        </p:txBody>
      </p:sp>
    </p:spTree>
    <p:extLst>
      <p:ext uri="{BB962C8B-B14F-4D97-AF65-F5344CB8AC3E}">
        <p14:creationId xmlns:p14="http://schemas.microsoft.com/office/powerpoint/2010/main" val="136859297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311426073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5"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
        <p:nvSpPr>
          <p:cNvPr id="24" name="TextBox 23"/>
          <p:cNvSpPr txBox="1"/>
          <p:nvPr/>
        </p:nvSpPr>
        <p:spPr>
          <a:xfrm>
            <a:off x="541871"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91305073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800"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424803006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158143036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4" y="609601"/>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1"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E49B2A-D9E2-4D8A-87D6-B54F2637B9EE}" type="datetimeFigureOut">
              <a:rPr lang="en-US" smtClean="0"/>
              <a:t>11/28/2020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EB9B211-952C-4D24-ABFB-32280926DD21}" type="slidenum">
              <a:rPr lang="en-US" smtClean="0"/>
              <a:t>‹#›</a:t>
            </a:fld>
            <a:endParaRPr lang="en-US" dirty="0"/>
          </a:p>
        </p:txBody>
      </p:sp>
    </p:spTree>
    <p:extLst>
      <p:ext uri="{BB962C8B-B14F-4D97-AF65-F5344CB8AC3E}">
        <p14:creationId xmlns:p14="http://schemas.microsoft.com/office/powerpoint/2010/main" val="37772452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5"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5" y="2160590"/>
            <a:ext cx="8596668"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4"/>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51E49B2A-D9E2-4D8A-87D6-B54F2637B9EE}" type="datetimeFigureOut">
              <a:rPr lang="en-US" smtClean="0"/>
              <a:t>11/28/2020</a:t>
            </a:fld>
            <a:endParaRPr lang="en-US" dirty="0"/>
          </a:p>
        </p:txBody>
      </p:sp>
      <p:sp>
        <p:nvSpPr>
          <p:cNvPr id="5" name="Footer Placeholder 4"/>
          <p:cNvSpPr>
            <a:spLocks noGrp="1"/>
          </p:cNvSpPr>
          <p:nvPr>
            <p:ph type="ftr" sz="quarter" idx="3"/>
          </p:nvPr>
        </p:nvSpPr>
        <p:spPr>
          <a:xfrm>
            <a:off x="677335" y="6041364"/>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4" y="6041364"/>
            <a:ext cx="683339" cy="365125"/>
          </a:xfrm>
          <a:prstGeom prst="rect">
            <a:avLst/>
          </a:prstGeom>
        </p:spPr>
        <p:txBody>
          <a:bodyPr vert="horz" lIns="91440" tIns="45720" rIns="91440" bIns="45720" rtlCol="0" anchor="ctr"/>
          <a:lstStyle>
            <a:lvl1pPr algn="r">
              <a:defRPr sz="900">
                <a:solidFill>
                  <a:schemeClr val="accent1"/>
                </a:solidFill>
              </a:defRPr>
            </a:lvl1pPr>
          </a:lstStyle>
          <a:p>
            <a:fld id="{4EB9B211-952C-4D24-ABFB-32280926DD21}" type="slidenum">
              <a:rPr lang="en-US" smtClean="0"/>
              <a:t>‹#›</a:t>
            </a:fld>
            <a:endParaRPr lang="en-US" dirty="0"/>
          </a:p>
        </p:txBody>
      </p:sp>
    </p:spTree>
    <p:extLst>
      <p:ext uri="{BB962C8B-B14F-4D97-AF65-F5344CB8AC3E}">
        <p14:creationId xmlns:p14="http://schemas.microsoft.com/office/powerpoint/2010/main" val="848217733"/>
      </p:ext>
    </p:extLst>
  </p:cSld>
  <p:clrMap bg1="lt1" tx1="dk1" bg2="lt2" tx2="dk2" accent1="accent1" accent2="accent2" accent3="accent3" accent4="accent4" accent5="accent5" accent6="accent6" hlink="hlink" folHlink="folHlink"/>
  <p:sldLayoutIdLst>
    <p:sldLayoutId id="2147483695" r:id="rId1"/>
    <p:sldLayoutId id="2147483696" r:id="rId2"/>
    <p:sldLayoutId id="2147483697" r:id="rId3"/>
    <p:sldLayoutId id="2147483698" r:id="rId4"/>
    <p:sldLayoutId id="2147483699" r:id="rId5"/>
    <p:sldLayoutId id="2147483700" r:id="rId6"/>
    <p:sldLayoutId id="2147483701" r:id="rId7"/>
    <p:sldLayoutId id="2147483702" r:id="rId8"/>
    <p:sldLayoutId id="2147483703" r:id="rId9"/>
    <p:sldLayoutId id="2147483704" r:id="rId10"/>
    <p:sldLayoutId id="2147483705" r:id="rId11"/>
    <p:sldLayoutId id="2147483706" r:id="rId12"/>
    <p:sldLayoutId id="2147483707" r:id="rId13"/>
    <p:sldLayoutId id="2147483708" r:id="rId14"/>
    <p:sldLayoutId id="2147483709" r:id="rId15"/>
    <p:sldLayoutId id="2147483710"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customXml" Target="../ink/ink6.xml"/><Relationship Id="rId3" Type="http://schemas.openxmlformats.org/officeDocument/2006/relationships/image" Target="../media/image1.png"/><Relationship Id="rId7" Type="http://schemas.openxmlformats.org/officeDocument/2006/relationships/customXml" Target="../ink/ink5.xml"/><Relationship Id="rId2" Type="http://schemas.openxmlformats.org/officeDocument/2006/relationships/customXml" Target="../ink/ink1.xml"/><Relationship Id="rId1" Type="http://schemas.openxmlformats.org/officeDocument/2006/relationships/slideLayout" Target="../slideLayouts/slideLayout1.xml"/><Relationship Id="rId6" Type="http://schemas.openxmlformats.org/officeDocument/2006/relationships/customXml" Target="../ink/ink4.xml"/><Relationship Id="rId11" Type="http://schemas.openxmlformats.org/officeDocument/2006/relationships/image" Target="../media/image1.jpg"/><Relationship Id="rId5" Type="http://schemas.openxmlformats.org/officeDocument/2006/relationships/customXml" Target="../ink/ink3.xml"/><Relationship Id="rId10" Type="http://schemas.openxmlformats.org/officeDocument/2006/relationships/customXml" Target="../ink/ink8.xml"/><Relationship Id="rId4" Type="http://schemas.openxmlformats.org/officeDocument/2006/relationships/customXml" Target="../ink/ink2.xml"/><Relationship Id="rId9" Type="http://schemas.openxmlformats.org/officeDocument/2006/relationships/customXml" Target="../ink/ink7.xml"/></Relationships>
</file>

<file path=ppt/slides/_rels/slide2.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hyperlink" Target="https://doi.org/10.1016/j.numecd.2017.10.020"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4F086AA7-F388-426D-9AE7-F40874821D99}"/>
              </a:ext>
            </a:extLst>
          </p:cNvPr>
          <p:cNvSpPr>
            <a:spLocks noGrp="1"/>
          </p:cNvSpPr>
          <p:nvPr>
            <p:ph type="ctrTitle"/>
          </p:nvPr>
        </p:nvSpPr>
        <p:spPr>
          <a:xfrm>
            <a:off x="1508392" y="1514491"/>
            <a:ext cx="9593956" cy="1743342"/>
          </a:xfrm>
          <a:prstGeom prst="wedgeEllipseCallout">
            <a:avLst/>
          </a:prstGeom>
        </p:spPr>
        <p:style>
          <a:lnRef idx="2">
            <a:schemeClr val="accent2"/>
          </a:lnRef>
          <a:fillRef idx="1">
            <a:schemeClr val="lt1"/>
          </a:fillRef>
          <a:effectRef idx="0">
            <a:schemeClr val="accent2"/>
          </a:effectRef>
          <a:fontRef idx="minor">
            <a:schemeClr val="dk1"/>
          </a:fontRef>
        </p:style>
        <p:txBody>
          <a:bodyPr>
            <a:noAutofit/>
          </a:bodyPr>
          <a:lstStyle/>
          <a:p>
            <a:pPr algn="ctr">
              <a:lnSpc>
                <a:spcPct val="107000"/>
              </a:lnSpc>
              <a:spcBef>
                <a:spcPts val="0"/>
              </a:spcBef>
            </a:pPr>
            <a:r>
              <a:rPr lang="en-US" sz="3200" b="1"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Vegans and Veganism </a:t>
            </a:r>
            <a:endParaRPr lang="en-US" sz="3200" dirty="0">
              <a:solidFill>
                <a:srgbClr val="FF0000"/>
              </a:solidFill>
            </a:endParaRPr>
          </a:p>
        </p:txBody>
      </p:sp>
      <p:sp>
        <p:nvSpPr>
          <p:cNvPr id="3" name="Subtitle 2">
            <a:extLst>
              <a:ext uri="{FF2B5EF4-FFF2-40B4-BE49-F238E27FC236}">
                <a16:creationId xmlns:a16="http://schemas.microsoft.com/office/drawing/2014/main" xmlns="" id="{1E732EA5-9481-455E-8A93-92FF76970FD9}"/>
              </a:ext>
            </a:extLst>
          </p:cNvPr>
          <p:cNvSpPr>
            <a:spLocks noGrp="1"/>
          </p:cNvSpPr>
          <p:nvPr>
            <p:ph type="subTitle" idx="1"/>
          </p:nvPr>
        </p:nvSpPr>
        <p:spPr>
          <a:xfrm>
            <a:off x="1507066" y="4050833"/>
            <a:ext cx="9476288" cy="2556880"/>
          </a:xfrm>
          <a:solidFill>
            <a:schemeClr val="bg1"/>
          </a:solidFill>
        </p:spPr>
        <p:txBody>
          <a:bodyPr>
            <a:normAutofit/>
          </a:bodyPr>
          <a:lstStyle/>
          <a:p>
            <a:pPr algn="ctr"/>
            <a:r>
              <a:rPr lang="en-US" sz="2400" dirty="0">
                <a:solidFill>
                  <a:srgbClr val="00B050"/>
                </a:solidFill>
                <a:latin typeface="Times New Roman" panose="02020603050405020304" pitchFamily="18" charset="0"/>
                <a:ea typeface="Times New Roman" panose="02020603050405020304" pitchFamily="18" charset="0"/>
                <a:cs typeface="Times New Roman" panose="02020603050405020304" pitchFamily="18" charset="0"/>
              </a:rPr>
              <a:t>Name</a:t>
            </a:r>
            <a: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t/>
            </a:r>
            <a:b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br>
            <a:r>
              <a:rPr lang="en-US" sz="2400" dirty="0">
                <a:solidFill>
                  <a:srgbClr val="00B050"/>
                </a:solidFill>
                <a:latin typeface="Times New Roman" panose="02020603050405020304" pitchFamily="18" charset="0"/>
                <a:ea typeface="Times New Roman" panose="02020603050405020304" pitchFamily="18" charset="0"/>
                <a:cs typeface="Times New Roman" panose="02020603050405020304" pitchFamily="18" charset="0"/>
              </a:rPr>
              <a:t>Institution</a:t>
            </a:r>
            <a: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t/>
            </a:r>
            <a:b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br>
            <a:r>
              <a:rPr lang="en-US" sz="2400" dirty="0">
                <a:solidFill>
                  <a:srgbClr val="00B050"/>
                </a:solidFill>
                <a:latin typeface="Times New Roman" panose="02020603050405020304" pitchFamily="18" charset="0"/>
                <a:ea typeface="Times New Roman" panose="02020603050405020304" pitchFamily="18" charset="0"/>
                <a:cs typeface="Times New Roman" panose="02020603050405020304" pitchFamily="18" charset="0"/>
              </a:rPr>
              <a:t>Course’s Name</a:t>
            </a:r>
            <a: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t/>
            </a:r>
            <a:b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br>
            <a:r>
              <a:rPr lang="en-US" sz="2400" dirty="0">
                <a:solidFill>
                  <a:srgbClr val="00B050"/>
                </a:solidFill>
                <a:latin typeface="Times New Roman" panose="02020603050405020304" pitchFamily="18" charset="0"/>
                <a:ea typeface="Times New Roman" panose="02020603050405020304" pitchFamily="18" charset="0"/>
                <a:cs typeface="Times New Roman" panose="02020603050405020304" pitchFamily="18" charset="0"/>
              </a:rPr>
              <a:t>Instructor’s Name</a:t>
            </a:r>
            <a: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t/>
            </a:r>
            <a:b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br>
            <a:r>
              <a:rPr lang="en-US" sz="2400" dirty="0">
                <a:solidFill>
                  <a:srgbClr val="00B050"/>
                </a:solidFill>
                <a:latin typeface="Times New Roman" panose="02020603050405020304" pitchFamily="18" charset="0"/>
                <a:ea typeface="Times New Roman" panose="02020603050405020304" pitchFamily="18" charset="0"/>
                <a:cs typeface="Times New Roman" panose="02020603050405020304" pitchFamily="18" charset="0"/>
              </a:rPr>
              <a:t>Date</a:t>
            </a:r>
            <a: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t/>
            </a:r>
            <a:br>
              <a:rPr lang="en-US" sz="2400" dirty="0">
                <a:solidFill>
                  <a:srgbClr val="00B050"/>
                </a:solidFill>
                <a:latin typeface="Calibri" panose="020F0502020204030204" pitchFamily="34" charset="0"/>
                <a:ea typeface="Calibri" panose="020F0502020204030204" pitchFamily="34" charset="0"/>
                <a:cs typeface="Times New Roman" panose="02020603050405020304" pitchFamily="18" charset="0"/>
              </a:rPr>
            </a:br>
            <a:endParaRPr lang="en-US" dirty="0">
              <a:solidFill>
                <a:srgbClr val="00B050"/>
              </a:solidFill>
            </a:endParaRPr>
          </a:p>
        </p:txBody>
      </p:sp>
      <mc:AlternateContent xmlns:mc="http://schemas.openxmlformats.org/markup-compatibility/2006" xmlns:p14="http://schemas.microsoft.com/office/powerpoint/2010/main">
        <mc:Choice Requires="p14">
          <p:contentPart p14:bwMode="auto" r:id="rId2">
            <p14:nvContentPartPr>
              <p14:cNvPr id="16" name="Ink 15">
                <a:extLst>
                  <a:ext uri="{FF2B5EF4-FFF2-40B4-BE49-F238E27FC236}">
                    <a16:creationId xmlns:a16="http://schemas.microsoft.com/office/drawing/2014/main" xmlns="" id="{D7C98EE9-409C-4B43-9B45-71D9C93D65C4}"/>
                  </a:ext>
                </a:extLst>
              </p14:cNvPr>
              <p14:cNvContentPartPr/>
              <p14:nvPr/>
            </p14:nvContentPartPr>
            <p14:xfrm>
              <a:off x="4847509" y="5830913"/>
              <a:ext cx="360" cy="360"/>
            </p14:xfrm>
          </p:contentPart>
        </mc:Choice>
        <mc:Fallback xmlns="">
          <p:pic>
            <p:nvPicPr>
              <p:cNvPr id="16" name="Ink 15">
                <a:extLst>
                  <a:ext uri="{FF2B5EF4-FFF2-40B4-BE49-F238E27FC236}">
                    <a16:creationId xmlns:a16="http://schemas.microsoft.com/office/drawing/2014/main" id="{D7C98EE9-409C-4B43-9B45-71D9C93D65C4}"/>
                  </a:ext>
                </a:extLst>
              </p:cNvPr>
              <p:cNvPicPr/>
              <p:nvPr/>
            </p:nvPicPr>
            <p:blipFill>
              <a:blip r:embed="rId3"/>
              <a:stretch>
                <a:fillRect/>
              </a:stretch>
            </p:blipFill>
            <p:spPr>
              <a:xfrm>
                <a:off x="4838869" y="5821913"/>
                <a:ext cx="18000" cy="18000"/>
              </a:xfrm>
              <a:prstGeom prst="rect">
                <a:avLst/>
              </a:prstGeom>
            </p:spPr>
          </p:pic>
        </mc:Fallback>
      </mc:AlternateContent>
      <p:grpSp>
        <p:nvGrpSpPr>
          <p:cNvPr id="25" name="Group 24">
            <a:extLst>
              <a:ext uri="{FF2B5EF4-FFF2-40B4-BE49-F238E27FC236}">
                <a16:creationId xmlns:a16="http://schemas.microsoft.com/office/drawing/2014/main" xmlns="" id="{9EFFFEE4-FCE2-4ECC-A2B1-778E18CFB9F9}"/>
              </a:ext>
            </a:extLst>
          </p:cNvPr>
          <p:cNvGrpSpPr/>
          <p:nvPr/>
        </p:nvGrpSpPr>
        <p:grpSpPr>
          <a:xfrm>
            <a:off x="4864429" y="5089313"/>
            <a:ext cx="360" cy="360"/>
            <a:chOff x="4864429" y="5089313"/>
            <a:chExt cx="360" cy="360"/>
          </a:xfrm>
        </p:grpSpPr>
        <mc:AlternateContent xmlns:mc="http://schemas.openxmlformats.org/markup-compatibility/2006" xmlns:p14="http://schemas.microsoft.com/office/powerpoint/2010/main">
          <mc:Choice Requires="p14">
            <p:contentPart p14:bwMode="auto" r:id="rId4">
              <p14:nvContentPartPr>
                <p14:cNvPr id="17" name="Ink 16">
                  <a:extLst>
                    <a:ext uri="{FF2B5EF4-FFF2-40B4-BE49-F238E27FC236}">
                      <a16:creationId xmlns:a16="http://schemas.microsoft.com/office/drawing/2014/main" xmlns="" id="{23293287-AB6A-4D0C-9FFF-B15B4A60A6E2}"/>
                    </a:ext>
                  </a:extLst>
                </p14:cNvPr>
                <p14:cNvContentPartPr/>
                <p14:nvPr/>
              </p14:nvContentPartPr>
              <p14:xfrm>
                <a:off x="4864429" y="5089313"/>
                <a:ext cx="360" cy="360"/>
              </p14:xfrm>
            </p:contentPart>
          </mc:Choice>
          <mc:Fallback xmlns="">
            <p:pic>
              <p:nvPicPr>
                <p:cNvPr id="17" name="Ink 16">
                  <a:extLst>
                    <a:ext uri="{FF2B5EF4-FFF2-40B4-BE49-F238E27FC236}">
                      <a16:creationId xmlns:a16="http://schemas.microsoft.com/office/drawing/2014/main" id="{23293287-AB6A-4D0C-9FFF-B15B4A60A6E2}"/>
                    </a:ext>
                  </a:extLst>
                </p:cNvPr>
                <p:cNvPicPr/>
                <p:nvPr/>
              </p:nvPicPr>
              <p:blipFill>
                <a:blip r:embed="rId3"/>
                <a:stretch>
                  <a:fillRect/>
                </a:stretch>
              </p:blipFill>
              <p:spPr>
                <a:xfrm>
                  <a:off x="4855789" y="5080673"/>
                  <a:ext cx="180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18" name="Ink 17">
                  <a:extLst>
                    <a:ext uri="{FF2B5EF4-FFF2-40B4-BE49-F238E27FC236}">
                      <a16:creationId xmlns:a16="http://schemas.microsoft.com/office/drawing/2014/main" xmlns="" id="{6DE595F4-2242-499E-8FEE-BE1969231F60}"/>
                    </a:ext>
                  </a:extLst>
                </p14:cNvPr>
                <p14:cNvContentPartPr/>
                <p14:nvPr/>
              </p14:nvContentPartPr>
              <p14:xfrm>
                <a:off x="4864429" y="5089313"/>
                <a:ext cx="360" cy="360"/>
              </p14:xfrm>
            </p:contentPart>
          </mc:Choice>
          <mc:Fallback xmlns="">
            <p:pic>
              <p:nvPicPr>
                <p:cNvPr id="18" name="Ink 17">
                  <a:extLst>
                    <a:ext uri="{FF2B5EF4-FFF2-40B4-BE49-F238E27FC236}">
                      <a16:creationId xmlns:a16="http://schemas.microsoft.com/office/drawing/2014/main" id="{6DE595F4-2242-499E-8FEE-BE1969231F60}"/>
                    </a:ext>
                  </a:extLst>
                </p:cNvPr>
                <p:cNvPicPr/>
                <p:nvPr/>
              </p:nvPicPr>
              <p:blipFill>
                <a:blip r:embed="rId3"/>
                <a:stretch>
                  <a:fillRect/>
                </a:stretch>
              </p:blipFill>
              <p:spPr>
                <a:xfrm>
                  <a:off x="4855789" y="5080673"/>
                  <a:ext cx="180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6">
              <p14:nvContentPartPr>
                <p14:cNvPr id="19" name="Ink 18">
                  <a:extLst>
                    <a:ext uri="{FF2B5EF4-FFF2-40B4-BE49-F238E27FC236}">
                      <a16:creationId xmlns:a16="http://schemas.microsoft.com/office/drawing/2014/main" xmlns="" id="{D7FB2318-3002-403F-8068-2843912A1A94}"/>
                    </a:ext>
                  </a:extLst>
                </p14:cNvPr>
                <p14:cNvContentPartPr/>
                <p14:nvPr/>
              </p14:nvContentPartPr>
              <p14:xfrm>
                <a:off x="4864429" y="5089313"/>
                <a:ext cx="360" cy="360"/>
              </p14:xfrm>
            </p:contentPart>
          </mc:Choice>
          <mc:Fallback xmlns="">
            <p:pic>
              <p:nvPicPr>
                <p:cNvPr id="19" name="Ink 18">
                  <a:extLst>
                    <a:ext uri="{FF2B5EF4-FFF2-40B4-BE49-F238E27FC236}">
                      <a16:creationId xmlns:a16="http://schemas.microsoft.com/office/drawing/2014/main" id="{D7FB2318-3002-403F-8068-2843912A1A94}"/>
                    </a:ext>
                  </a:extLst>
                </p:cNvPr>
                <p:cNvPicPr/>
                <p:nvPr/>
              </p:nvPicPr>
              <p:blipFill>
                <a:blip r:embed="rId3"/>
                <a:stretch>
                  <a:fillRect/>
                </a:stretch>
              </p:blipFill>
              <p:spPr>
                <a:xfrm>
                  <a:off x="4855789" y="5080673"/>
                  <a:ext cx="180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7">
              <p14:nvContentPartPr>
                <p14:cNvPr id="20" name="Ink 19">
                  <a:extLst>
                    <a:ext uri="{FF2B5EF4-FFF2-40B4-BE49-F238E27FC236}">
                      <a16:creationId xmlns:a16="http://schemas.microsoft.com/office/drawing/2014/main" xmlns="" id="{1E4511E1-41D2-4E31-AB3E-56F8CD3F0CCB}"/>
                    </a:ext>
                  </a:extLst>
                </p14:cNvPr>
                <p14:cNvContentPartPr/>
                <p14:nvPr/>
              </p14:nvContentPartPr>
              <p14:xfrm>
                <a:off x="4864429" y="5089313"/>
                <a:ext cx="360" cy="360"/>
              </p14:xfrm>
            </p:contentPart>
          </mc:Choice>
          <mc:Fallback xmlns="">
            <p:pic>
              <p:nvPicPr>
                <p:cNvPr id="20" name="Ink 19">
                  <a:extLst>
                    <a:ext uri="{FF2B5EF4-FFF2-40B4-BE49-F238E27FC236}">
                      <a16:creationId xmlns:a16="http://schemas.microsoft.com/office/drawing/2014/main" id="{1E4511E1-41D2-4E31-AB3E-56F8CD3F0CCB}"/>
                    </a:ext>
                  </a:extLst>
                </p:cNvPr>
                <p:cNvPicPr/>
                <p:nvPr/>
              </p:nvPicPr>
              <p:blipFill>
                <a:blip r:embed="rId3"/>
                <a:stretch>
                  <a:fillRect/>
                </a:stretch>
              </p:blipFill>
              <p:spPr>
                <a:xfrm>
                  <a:off x="4855789" y="5080673"/>
                  <a:ext cx="18000" cy="18000"/>
                </a:xfrm>
                <a:prstGeom prst="rect">
                  <a:avLst/>
                </a:prstGeom>
              </p:spPr>
            </p:pic>
          </mc:Fallback>
        </mc:AlternateContent>
      </p:grpSp>
      <mc:AlternateContent xmlns:mc="http://schemas.openxmlformats.org/markup-compatibility/2006" xmlns:p14="http://schemas.microsoft.com/office/powerpoint/2010/main">
        <mc:Choice Requires="p14">
          <p:contentPart p14:bwMode="auto" r:id="rId8">
            <p14:nvContentPartPr>
              <p14:cNvPr id="21" name="Ink 20">
                <a:extLst>
                  <a:ext uri="{FF2B5EF4-FFF2-40B4-BE49-F238E27FC236}">
                    <a16:creationId xmlns:a16="http://schemas.microsoft.com/office/drawing/2014/main" xmlns="" id="{CF51C8BB-CBA8-468B-B1CC-1F9D5383516A}"/>
                  </a:ext>
                </a:extLst>
              </p14:cNvPr>
              <p14:cNvContentPartPr/>
              <p14:nvPr/>
            </p14:nvContentPartPr>
            <p14:xfrm>
              <a:off x="4864429" y="3725993"/>
              <a:ext cx="360" cy="360"/>
            </p14:xfrm>
          </p:contentPart>
        </mc:Choice>
        <mc:Fallback xmlns="">
          <p:pic>
            <p:nvPicPr>
              <p:cNvPr id="21" name="Ink 20">
                <a:extLst>
                  <a:ext uri="{FF2B5EF4-FFF2-40B4-BE49-F238E27FC236}">
                    <a16:creationId xmlns:a16="http://schemas.microsoft.com/office/drawing/2014/main" id="{CF51C8BB-CBA8-468B-B1CC-1F9D5383516A}"/>
                  </a:ext>
                </a:extLst>
              </p:cNvPr>
              <p:cNvPicPr/>
              <p:nvPr/>
            </p:nvPicPr>
            <p:blipFill>
              <a:blip r:embed="rId3"/>
              <a:stretch>
                <a:fillRect/>
              </a:stretch>
            </p:blipFill>
            <p:spPr>
              <a:xfrm>
                <a:off x="4855789" y="3716993"/>
                <a:ext cx="18000" cy="18000"/>
              </a:xfrm>
              <a:prstGeom prst="rect">
                <a:avLst/>
              </a:prstGeom>
            </p:spPr>
          </p:pic>
        </mc:Fallback>
      </mc:AlternateContent>
      <p:grpSp>
        <p:nvGrpSpPr>
          <p:cNvPr id="24" name="Group 23">
            <a:extLst>
              <a:ext uri="{FF2B5EF4-FFF2-40B4-BE49-F238E27FC236}">
                <a16:creationId xmlns:a16="http://schemas.microsoft.com/office/drawing/2014/main" xmlns="" id="{6679D839-6BDD-4757-98B7-A4F668242B38}"/>
              </a:ext>
            </a:extLst>
          </p:cNvPr>
          <p:cNvGrpSpPr/>
          <p:nvPr/>
        </p:nvGrpSpPr>
        <p:grpSpPr>
          <a:xfrm>
            <a:off x="4847509" y="3104993"/>
            <a:ext cx="360" cy="360"/>
            <a:chOff x="4847509" y="3104993"/>
            <a:chExt cx="360" cy="360"/>
          </a:xfrm>
        </p:grpSpPr>
        <mc:AlternateContent xmlns:mc="http://schemas.openxmlformats.org/markup-compatibility/2006" xmlns:p14="http://schemas.microsoft.com/office/powerpoint/2010/main">
          <mc:Choice Requires="p14">
            <p:contentPart p14:bwMode="auto" r:id="rId9">
              <p14:nvContentPartPr>
                <p14:cNvPr id="22" name="Ink 21">
                  <a:extLst>
                    <a:ext uri="{FF2B5EF4-FFF2-40B4-BE49-F238E27FC236}">
                      <a16:creationId xmlns:a16="http://schemas.microsoft.com/office/drawing/2014/main" xmlns="" id="{5134DC96-4D26-4364-A023-7F71406C3310}"/>
                    </a:ext>
                  </a:extLst>
                </p14:cNvPr>
                <p14:cNvContentPartPr/>
                <p14:nvPr/>
              </p14:nvContentPartPr>
              <p14:xfrm>
                <a:off x="4847509" y="3104993"/>
                <a:ext cx="360" cy="360"/>
              </p14:xfrm>
            </p:contentPart>
          </mc:Choice>
          <mc:Fallback xmlns="">
            <p:pic>
              <p:nvPicPr>
                <p:cNvPr id="22" name="Ink 21">
                  <a:extLst>
                    <a:ext uri="{FF2B5EF4-FFF2-40B4-BE49-F238E27FC236}">
                      <a16:creationId xmlns:a16="http://schemas.microsoft.com/office/drawing/2014/main" id="{5134DC96-4D26-4364-A023-7F71406C3310}"/>
                    </a:ext>
                  </a:extLst>
                </p:cNvPr>
                <p:cNvPicPr/>
                <p:nvPr/>
              </p:nvPicPr>
              <p:blipFill>
                <a:blip r:embed="rId3"/>
                <a:stretch>
                  <a:fillRect/>
                </a:stretch>
              </p:blipFill>
              <p:spPr>
                <a:xfrm>
                  <a:off x="4838869" y="3096353"/>
                  <a:ext cx="180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10">
              <p14:nvContentPartPr>
                <p14:cNvPr id="23" name="Ink 22">
                  <a:extLst>
                    <a:ext uri="{FF2B5EF4-FFF2-40B4-BE49-F238E27FC236}">
                      <a16:creationId xmlns:a16="http://schemas.microsoft.com/office/drawing/2014/main" xmlns="" id="{1A79B3D2-7BF9-4370-9308-A692FA14C5DE}"/>
                    </a:ext>
                  </a:extLst>
                </p14:cNvPr>
                <p14:cNvContentPartPr/>
                <p14:nvPr/>
              </p14:nvContentPartPr>
              <p14:xfrm>
                <a:off x="4847509" y="3104993"/>
                <a:ext cx="360" cy="360"/>
              </p14:xfrm>
            </p:contentPart>
          </mc:Choice>
          <mc:Fallback xmlns="">
            <p:pic>
              <p:nvPicPr>
                <p:cNvPr id="23" name="Ink 22">
                  <a:extLst>
                    <a:ext uri="{FF2B5EF4-FFF2-40B4-BE49-F238E27FC236}">
                      <a16:creationId xmlns:a16="http://schemas.microsoft.com/office/drawing/2014/main" id="{1A79B3D2-7BF9-4370-9308-A692FA14C5DE}"/>
                    </a:ext>
                  </a:extLst>
                </p:cNvPr>
                <p:cNvPicPr/>
                <p:nvPr/>
              </p:nvPicPr>
              <p:blipFill>
                <a:blip r:embed="rId3"/>
                <a:stretch>
                  <a:fillRect/>
                </a:stretch>
              </p:blipFill>
              <p:spPr>
                <a:xfrm>
                  <a:off x="4838869" y="3096353"/>
                  <a:ext cx="18000" cy="18000"/>
                </a:xfrm>
                <a:prstGeom prst="rect">
                  <a:avLst/>
                </a:prstGeom>
              </p:spPr>
            </p:pic>
          </mc:Fallback>
        </mc:AlternateContent>
      </p:grpSp>
      <p:pic>
        <p:nvPicPr>
          <p:cNvPr id="5" name="Picture 4">
            <a:extLst>
              <a:ext uri="{FF2B5EF4-FFF2-40B4-BE49-F238E27FC236}">
                <a16:creationId xmlns:a16="http://schemas.microsoft.com/office/drawing/2014/main" xmlns="" id="{4578A894-5F31-4052-86C1-C3B6CCB99AFC}"/>
              </a:ext>
            </a:extLst>
          </p:cNvPr>
          <p:cNvPicPr>
            <a:picLocks noChangeAspect="1"/>
          </p:cNvPicPr>
          <p:nvPr/>
        </p:nvPicPr>
        <p:blipFill>
          <a:blip r:embed="rId11">
            <a:extLst>
              <a:ext uri="{28A0092B-C50C-407E-A947-70E740481C1C}">
                <a14:useLocalDpi xmlns:a14="http://schemas.microsoft.com/office/drawing/2010/main" val="0"/>
              </a:ext>
            </a:extLst>
          </a:blip>
          <a:stretch>
            <a:fillRect/>
          </a:stretch>
        </p:blipFill>
        <p:spPr>
          <a:xfrm>
            <a:off x="7823315" y="4065069"/>
            <a:ext cx="3830438" cy="2556879"/>
          </a:xfrm>
          <a:prstGeom prst="rect">
            <a:avLst/>
          </a:prstGeom>
        </p:spPr>
      </p:pic>
    </p:spTree>
    <p:extLst>
      <p:ext uri="{BB962C8B-B14F-4D97-AF65-F5344CB8AC3E}">
        <p14:creationId xmlns:p14="http://schemas.microsoft.com/office/powerpoint/2010/main" val="274649775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0DD1E2F1-3515-4BC0-8F9D-126D7AD3A991}"/>
              </a:ext>
            </a:extLst>
          </p:cNvPr>
          <p:cNvSpPr>
            <a:spLocks noGrp="1"/>
          </p:cNvSpPr>
          <p:nvPr>
            <p:ph type="title"/>
          </p:nvPr>
        </p:nvSpPr>
        <p:spPr>
          <a:xfrm>
            <a:off x="677333" y="609600"/>
            <a:ext cx="10426095" cy="1219200"/>
          </a:xfrm>
          <a:solidFill>
            <a:schemeClr val="bg1"/>
          </a:solidFill>
        </p:spPr>
        <p:txBody>
          <a:bodyPr>
            <a:normAutofit/>
          </a:bodyPr>
          <a:lstStyle/>
          <a:p>
            <a:r>
              <a:rPr lang="en-US" sz="440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Health Issue of Veganism </a:t>
            </a:r>
            <a:endParaRPr lang="en-US" dirty="0">
              <a:solidFill>
                <a:srgbClr val="FF0000"/>
              </a:solidFill>
            </a:endParaRPr>
          </a:p>
        </p:txBody>
      </p:sp>
      <p:sp>
        <p:nvSpPr>
          <p:cNvPr id="3" name="Content Placeholder 2">
            <a:extLst>
              <a:ext uri="{FF2B5EF4-FFF2-40B4-BE49-F238E27FC236}">
                <a16:creationId xmlns:a16="http://schemas.microsoft.com/office/drawing/2014/main" xmlns="" id="{D572E99C-A105-4522-8FFB-39133F9C788E}"/>
              </a:ext>
            </a:extLst>
          </p:cNvPr>
          <p:cNvSpPr>
            <a:spLocks noGrp="1"/>
          </p:cNvSpPr>
          <p:nvPr>
            <p:ph idx="1"/>
          </p:nvPr>
        </p:nvSpPr>
        <p:spPr>
          <a:xfrm>
            <a:off x="677333" y="2061029"/>
            <a:ext cx="10426096" cy="4796971"/>
          </a:xfrm>
          <a:solidFill>
            <a:schemeClr val="bg1"/>
          </a:solidFill>
        </p:spPr>
        <p:txBody>
          <a:bodyPr/>
          <a:lstStyle/>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Veganism has raised a lot of anatomical, physiological, or epidemiological issues of a vegan diet. </a:t>
            </a:r>
          </a:p>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The opponents of veganism believe vegans consume vegetarians for them to feel morally superior to others. </a:t>
            </a:r>
          </a:p>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However, this assertion is wrong because vegetarians present several health benefits as compared to nonvegetarians. </a:t>
            </a:r>
          </a:p>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Essentially, a vegetarian diet is consumed worldwide for several reasons such as, for health benefits, prevent animal cruelty, foster environmental safety, address world hunger, increase one’s energy. </a:t>
            </a:r>
          </a:p>
          <a:p>
            <a:pPr marL="0" marR="0" indent="0">
              <a:spcBef>
                <a:spcPts val="0"/>
              </a:spcBef>
              <a:spcAft>
                <a:spcPts val="0"/>
              </a:spcAft>
              <a:buNone/>
            </a:pPr>
            <a:endParaRPr lang="en-US" dirty="0"/>
          </a:p>
        </p:txBody>
      </p:sp>
      <p:pic>
        <p:nvPicPr>
          <p:cNvPr id="5" name="Picture 4">
            <a:extLst>
              <a:ext uri="{FF2B5EF4-FFF2-40B4-BE49-F238E27FC236}">
                <a16:creationId xmlns:a16="http://schemas.microsoft.com/office/drawing/2014/main" xmlns="" id="{AE85C753-C110-430D-BF2D-C0932D23FDF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547243" y="4401407"/>
            <a:ext cx="3704896" cy="2456594"/>
          </a:xfrm>
          <a:prstGeom prst="rect">
            <a:avLst/>
          </a:prstGeom>
        </p:spPr>
      </p:pic>
    </p:spTree>
    <p:extLst>
      <p:ext uri="{BB962C8B-B14F-4D97-AF65-F5344CB8AC3E}">
        <p14:creationId xmlns:p14="http://schemas.microsoft.com/office/powerpoint/2010/main" val="305746379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913A6754-BE81-4779-80D0-9CE112B94A3B}"/>
              </a:ext>
            </a:extLst>
          </p:cNvPr>
          <p:cNvSpPr>
            <a:spLocks noGrp="1"/>
          </p:cNvSpPr>
          <p:nvPr>
            <p:ph type="title"/>
          </p:nvPr>
        </p:nvSpPr>
        <p:spPr>
          <a:xfrm>
            <a:off x="677334" y="638629"/>
            <a:ext cx="10418836" cy="1335313"/>
          </a:xfrm>
          <a:solidFill>
            <a:schemeClr val="bg1"/>
          </a:solidFill>
        </p:spPr>
        <p:txBody>
          <a:bodyPr>
            <a:normAutofit/>
          </a:bodyPr>
          <a:lstStyle/>
          <a:p>
            <a:r>
              <a:rPr lang="en-US" sz="440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Health Issue of Veganism Cont.…”</a:t>
            </a:r>
            <a:endParaRPr lang="en-US" dirty="0">
              <a:solidFill>
                <a:srgbClr val="FF0000"/>
              </a:solidFill>
            </a:endParaRPr>
          </a:p>
        </p:txBody>
      </p:sp>
      <p:sp>
        <p:nvSpPr>
          <p:cNvPr id="3" name="Content Placeholder 2">
            <a:extLst>
              <a:ext uri="{FF2B5EF4-FFF2-40B4-BE49-F238E27FC236}">
                <a16:creationId xmlns:a16="http://schemas.microsoft.com/office/drawing/2014/main" xmlns="" id="{8224BA2A-9522-4A9F-8957-4F7ECE57B5B1}"/>
              </a:ext>
            </a:extLst>
          </p:cNvPr>
          <p:cNvSpPr>
            <a:spLocks noGrp="1"/>
          </p:cNvSpPr>
          <p:nvPr>
            <p:ph idx="1"/>
          </p:nvPr>
        </p:nvSpPr>
        <p:spPr>
          <a:xfrm>
            <a:off x="677333" y="2307771"/>
            <a:ext cx="10418837" cy="4550229"/>
          </a:xfrm>
          <a:solidFill>
            <a:schemeClr val="bg1"/>
          </a:solidFill>
        </p:spPr>
        <p:txBody>
          <a:bodyPr/>
          <a:lstStyle/>
          <a:p>
            <a:r>
              <a:rPr lang="en-US" sz="1800" dirty="0">
                <a:solidFill>
                  <a:srgbClr val="0E101A"/>
                </a:solidFill>
                <a:effectLst/>
                <a:latin typeface="Times New Roman" panose="02020603050405020304" pitchFamily="18" charset="0"/>
                <a:ea typeface="Times New Roman" panose="02020603050405020304" pitchFamily="18" charset="0"/>
              </a:rPr>
              <a:t>The major issue with veganism is that ethical values embraced by the community can prevent the medical community from ironing out the medical health issues. </a:t>
            </a:r>
          </a:p>
          <a:p>
            <a:r>
              <a:rPr lang="en-US" sz="1800" dirty="0">
                <a:solidFill>
                  <a:srgbClr val="0E101A"/>
                </a:solidFill>
                <a:effectLst/>
                <a:latin typeface="Times New Roman" panose="02020603050405020304" pitchFamily="18" charset="0"/>
                <a:ea typeface="Times New Roman" panose="02020603050405020304" pitchFamily="18" charset="0"/>
              </a:rPr>
              <a:t>Ethical issues about veganism are concerns relating to clients' safety, serious symptoms arising from not taking medicines, and increased rates of ceasing treatment. </a:t>
            </a:r>
          </a:p>
          <a:p>
            <a:r>
              <a:rPr lang="en-US" sz="1800" dirty="0">
                <a:solidFill>
                  <a:srgbClr val="0E101A"/>
                </a:solidFill>
                <a:effectLst/>
                <a:latin typeface="Times New Roman" panose="02020603050405020304" pitchFamily="18" charset="0"/>
                <a:ea typeface="Times New Roman" panose="02020603050405020304" pitchFamily="18" charset="0"/>
              </a:rPr>
              <a:t>Vegans in the veganism may fail to understand the legal and ethical responsibilities that are associated with veganism. </a:t>
            </a:r>
          </a:p>
          <a:p>
            <a:endParaRPr lang="en-US" dirty="0"/>
          </a:p>
        </p:txBody>
      </p:sp>
      <p:pic>
        <p:nvPicPr>
          <p:cNvPr id="6" name="Picture 5">
            <a:extLst>
              <a:ext uri="{FF2B5EF4-FFF2-40B4-BE49-F238E27FC236}">
                <a16:creationId xmlns:a16="http://schemas.microsoft.com/office/drawing/2014/main" xmlns="" id="{54B4D860-FBF5-4B2A-9EF9-397397561A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109392" y="4229862"/>
            <a:ext cx="4935471" cy="2628138"/>
          </a:xfrm>
          <a:prstGeom prst="rect">
            <a:avLst/>
          </a:prstGeom>
        </p:spPr>
      </p:pic>
    </p:spTree>
    <p:extLst>
      <p:ext uri="{BB962C8B-B14F-4D97-AF65-F5344CB8AC3E}">
        <p14:creationId xmlns:p14="http://schemas.microsoft.com/office/powerpoint/2010/main" val="85688474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10FA4E77-C87E-4FAD-88FA-35C79CF2776E}"/>
              </a:ext>
            </a:extLst>
          </p:cNvPr>
          <p:cNvSpPr>
            <a:spLocks noGrp="1"/>
          </p:cNvSpPr>
          <p:nvPr>
            <p:ph type="title"/>
          </p:nvPr>
        </p:nvSpPr>
        <p:spPr>
          <a:xfrm>
            <a:off x="677333" y="609599"/>
            <a:ext cx="10464799" cy="1378857"/>
          </a:xfrm>
          <a:solidFill>
            <a:schemeClr val="bg1"/>
          </a:solidFill>
        </p:spPr>
        <p:txBody>
          <a:bodyPr>
            <a:normAutofit/>
          </a:bodyPr>
          <a:lstStyle/>
          <a:p>
            <a:r>
              <a:rPr lang="en-US" sz="440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Health Issue of Veganism Cont.…”</a:t>
            </a:r>
            <a:endParaRPr lang="en-US" dirty="0">
              <a:solidFill>
                <a:srgbClr val="FF0000"/>
              </a:solidFill>
            </a:endParaRPr>
          </a:p>
        </p:txBody>
      </p:sp>
      <p:sp>
        <p:nvSpPr>
          <p:cNvPr id="3" name="Content Placeholder 2">
            <a:extLst>
              <a:ext uri="{FF2B5EF4-FFF2-40B4-BE49-F238E27FC236}">
                <a16:creationId xmlns:a16="http://schemas.microsoft.com/office/drawing/2014/main" xmlns="" id="{740D7AA4-176F-4D26-9D91-ADB9C8E52144}"/>
              </a:ext>
            </a:extLst>
          </p:cNvPr>
          <p:cNvSpPr>
            <a:spLocks noGrp="1"/>
          </p:cNvSpPr>
          <p:nvPr>
            <p:ph idx="1"/>
          </p:nvPr>
        </p:nvSpPr>
        <p:spPr>
          <a:xfrm>
            <a:off x="798286" y="2160589"/>
            <a:ext cx="10343847" cy="4697411"/>
          </a:xfrm>
          <a:solidFill>
            <a:schemeClr val="bg1"/>
          </a:solidFill>
        </p:spPr>
        <p:txBody>
          <a:bodyPr/>
          <a:lstStyle/>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In most cases, vegetarians believed that eating meat can pollute a person's personality and spirit. </a:t>
            </a:r>
          </a:p>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This difference in beliefs is very common among the Japanese and the Indians. </a:t>
            </a:r>
          </a:p>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The contrast in the dietary groups is not much among the Euro-Canadians and Euro-Africans. </a:t>
            </a:r>
          </a:p>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Also, vegans and proponents of veganism argue that vegetarians contain phytochemicals that protect human bodies against the cancerous disease. </a:t>
            </a:r>
          </a:p>
          <a:p>
            <a:pPr marL="365760" marR="0">
              <a:spcBef>
                <a:spcPts val="12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The biologically active compounds include protease, indoles, sterols, and limonene in inhibitors, which are essential anticancer. </a:t>
            </a:r>
          </a:p>
          <a:p>
            <a:pPr marL="365760" marR="0">
              <a:spcBef>
                <a:spcPts val="1200"/>
              </a:spcBef>
              <a:spcAft>
                <a:spcPts val="0"/>
              </a:spcAft>
            </a:pPr>
            <a:endParaRPr lang="en-US" sz="1800" dirty="0">
              <a:effectLst/>
              <a:latin typeface="Times New Roman" panose="02020603050405020304" pitchFamily="18" charset="0"/>
              <a:ea typeface="Times New Roman" panose="02020603050405020304" pitchFamily="18" charset="0"/>
            </a:endParaRPr>
          </a:p>
        </p:txBody>
      </p:sp>
      <p:pic>
        <p:nvPicPr>
          <p:cNvPr id="6" name="Picture 5">
            <a:extLst>
              <a:ext uri="{FF2B5EF4-FFF2-40B4-BE49-F238E27FC236}">
                <a16:creationId xmlns:a16="http://schemas.microsoft.com/office/drawing/2014/main" xmlns="" id="{53CBBF4C-42BD-46CA-8CF5-2B998A1974B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920359" y="4600554"/>
            <a:ext cx="3363310" cy="2233798"/>
          </a:xfrm>
          <a:prstGeom prst="rect">
            <a:avLst/>
          </a:prstGeom>
        </p:spPr>
      </p:pic>
    </p:spTree>
    <p:extLst>
      <p:ext uri="{BB962C8B-B14F-4D97-AF65-F5344CB8AC3E}">
        <p14:creationId xmlns:p14="http://schemas.microsoft.com/office/powerpoint/2010/main" val="305816691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85A187A7-3DD4-4B28-81B5-926121D949BF}"/>
              </a:ext>
            </a:extLst>
          </p:cNvPr>
          <p:cNvSpPr>
            <a:spLocks noGrp="1"/>
          </p:cNvSpPr>
          <p:nvPr>
            <p:ph type="title"/>
          </p:nvPr>
        </p:nvSpPr>
        <p:spPr>
          <a:xfrm>
            <a:off x="677334" y="609599"/>
            <a:ext cx="9903580" cy="1364343"/>
          </a:xfrm>
          <a:solidFill>
            <a:schemeClr val="bg1"/>
          </a:solidFill>
        </p:spPr>
        <p:txBody>
          <a:bodyPr>
            <a:normAutofit/>
          </a:bodyPr>
          <a:lstStyle/>
          <a:p>
            <a:r>
              <a:rPr lang="en-US" sz="440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Solutions to the Issue </a:t>
            </a:r>
            <a:r>
              <a:rPr lang="en-US" sz="4400" dirty="0">
                <a:solidFill>
                  <a:srgbClr val="FF0000"/>
                </a:solidFill>
                <a:latin typeface="Calibri" panose="020F0502020204030204" pitchFamily="34" charset="0"/>
                <a:ea typeface="Calibri" panose="020F0502020204030204" pitchFamily="34" charset="0"/>
                <a:cs typeface="Times New Roman" panose="02020603050405020304" pitchFamily="18" charset="0"/>
              </a:rPr>
              <a:t/>
            </a:r>
            <a:br>
              <a:rPr lang="en-US" sz="4400" dirty="0">
                <a:solidFill>
                  <a:srgbClr val="FF0000"/>
                </a:solidFill>
                <a:latin typeface="Calibri" panose="020F0502020204030204" pitchFamily="34" charset="0"/>
                <a:ea typeface="Calibri" panose="020F0502020204030204" pitchFamily="34" charset="0"/>
                <a:cs typeface="Times New Roman" panose="02020603050405020304" pitchFamily="18" charset="0"/>
              </a:rPr>
            </a:br>
            <a:endParaRPr lang="en-US" dirty="0">
              <a:solidFill>
                <a:srgbClr val="FF0000"/>
              </a:solidFill>
            </a:endParaRPr>
          </a:p>
        </p:txBody>
      </p:sp>
      <p:sp>
        <p:nvSpPr>
          <p:cNvPr id="3" name="Content Placeholder 2">
            <a:extLst>
              <a:ext uri="{FF2B5EF4-FFF2-40B4-BE49-F238E27FC236}">
                <a16:creationId xmlns:a16="http://schemas.microsoft.com/office/drawing/2014/main" xmlns="" id="{F53A1738-A88C-41F1-AF67-69860F03D28F}"/>
              </a:ext>
            </a:extLst>
          </p:cNvPr>
          <p:cNvSpPr>
            <a:spLocks noGrp="1"/>
          </p:cNvSpPr>
          <p:nvPr>
            <p:ph idx="1"/>
          </p:nvPr>
        </p:nvSpPr>
        <p:spPr>
          <a:xfrm>
            <a:off x="677334" y="2160589"/>
            <a:ext cx="9903580" cy="4697411"/>
          </a:xfrm>
          <a:solidFill>
            <a:schemeClr val="bg1"/>
          </a:solidFill>
        </p:spPr>
        <p:txBody>
          <a:bodyPr/>
          <a:lstStyle/>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To address the issue of veganism, there is a need for proper planning to ensure that users’ daily recommended dietary quantity is abided by.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Both nonvegetarian and vegetarian diets should be taken in recommended portions because they present significant health benefits to vegans.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However, the nonvegetarian diet should be consumed in very small quantities because they are associated with chronic health issues like diabetes, hypertension, and obesity.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Studies have shown that nonvegetarian diets contain less iron, calcium, and vitamin D as compared to vegetarian diets. </a:t>
            </a:r>
          </a:p>
          <a:p>
            <a:pPr marL="365760" marR="0">
              <a:spcBef>
                <a:spcPts val="600"/>
              </a:spcBef>
              <a:spcAft>
                <a:spcPts val="0"/>
              </a:spcAft>
            </a:pPr>
            <a:endParaRPr lang="en-US" sz="1800" dirty="0">
              <a:effectLst/>
              <a:latin typeface="Times New Roman" panose="02020603050405020304" pitchFamily="18" charset="0"/>
              <a:ea typeface="Times New Roman" panose="02020603050405020304" pitchFamily="18" charset="0"/>
            </a:endParaRPr>
          </a:p>
        </p:txBody>
      </p:sp>
      <p:pic>
        <p:nvPicPr>
          <p:cNvPr id="6" name="Picture 5">
            <a:extLst>
              <a:ext uri="{FF2B5EF4-FFF2-40B4-BE49-F238E27FC236}">
                <a16:creationId xmlns:a16="http://schemas.microsoft.com/office/drawing/2014/main" xmlns="" id="{5FAFC14A-B0BB-4DF3-A3A4-558173F9DD5A}"/>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862553" y="4509294"/>
            <a:ext cx="3109927" cy="2332449"/>
          </a:xfrm>
          <a:prstGeom prst="rect">
            <a:avLst/>
          </a:prstGeom>
        </p:spPr>
      </p:pic>
    </p:spTree>
    <p:extLst>
      <p:ext uri="{BB962C8B-B14F-4D97-AF65-F5344CB8AC3E}">
        <p14:creationId xmlns:p14="http://schemas.microsoft.com/office/powerpoint/2010/main" val="54591954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D71A77AA-C76E-4467-90F4-D0C5401950AF}"/>
              </a:ext>
            </a:extLst>
          </p:cNvPr>
          <p:cNvSpPr>
            <a:spLocks noGrp="1"/>
          </p:cNvSpPr>
          <p:nvPr>
            <p:ph type="title"/>
          </p:nvPr>
        </p:nvSpPr>
        <p:spPr>
          <a:xfrm>
            <a:off x="677333" y="609599"/>
            <a:ext cx="10063237" cy="1349829"/>
          </a:xfrm>
          <a:solidFill>
            <a:schemeClr val="bg1"/>
          </a:solidFill>
        </p:spPr>
        <p:txBody>
          <a:bodyPr>
            <a:normAutofit/>
          </a:bodyPr>
          <a:lstStyle/>
          <a:p>
            <a:r>
              <a:rPr lang="en-US" sz="440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Solutions to the Issue Cont.…”</a:t>
            </a:r>
            <a:endParaRPr lang="en-US" dirty="0">
              <a:solidFill>
                <a:srgbClr val="FF0000"/>
              </a:solidFill>
            </a:endParaRPr>
          </a:p>
        </p:txBody>
      </p:sp>
      <p:sp>
        <p:nvSpPr>
          <p:cNvPr id="3" name="Content Placeholder 2">
            <a:extLst>
              <a:ext uri="{FF2B5EF4-FFF2-40B4-BE49-F238E27FC236}">
                <a16:creationId xmlns:a16="http://schemas.microsoft.com/office/drawing/2014/main" xmlns="" id="{8CB5930F-9E32-46A3-9E7A-20476AA1CCDD}"/>
              </a:ext>
            </a:extLst>
          </p:cNvPr>
          <p:cNvSpPr>
            <a:spLocks noGrp="1"/>
          </p:cNvSpPr>
          <p:nvPr>
            <p:ph idx="1"/>
          </p:nvPr>
        </p:nvSpPr>
        <p:spPr>
          <a:xfrm>
            <a:off x="677334" y="2160589"/>
            <a:ext cx="10208380" cy="4697411"/>
          </a:xfrm>
          <a:solidFill>
            <a:schemeClr val="bg1"/>
          </a:solidFill>
        </p:spPr>
        <p:txBody>
          <a:bodyPr/>
          <a:lstStyle/>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Also, there is a need for healthcare providers and healthcare professionals to help in changing the pretense’s psychological perception.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Also, there is a need to create awareness of the ethical veganism as opposed to plant-based meals’ consumption.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Some concerns relate to the treatment of people practicing veganism.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Moreover, societies need to raise awareness and help the medical community in addressing the issue.</a:t>
            </a:r>
            <a:endParaRPr lang="en-US" sz="1800" dirty="0">
              <a:effectLst/>
              <a:latin typeface="Times New Roman" panose="02020603050405020304" pitchFamily="18" charset="0"/>
              <a:ea typeface="Times New Roman" panose="02020603050405020304" pitchFamily="18" charset="0"/>
            </a:endParaRPr>
          </a:p>
          <a:p>
            <a:pPr marL="0" indent="0">
              <a:buNone/>
            </a:pPr>
            <a:endParaRPr lang="en-US" dirty="0"/>
          </a:p>
        </p:txBody>
      </p:sp>
      <p:pic>
        <p:nvPicPr>
          <p:cNvPr id="8" name="Picture 7">
            <a:extLst>
              <a:ext uri="{FF2B5EF4-FFF2-40B4-BE49-F238E27FC236}">
                <a16:creationId xmlns:a16="http://schemas.microsoft.com/office/drawing/2014/main" xmlns="" id="{3C89EC3A-ECC9-4051-A65B-F19934AB1F1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257058" y="4251912"/>
            <a:ext cx="3916253" cy="2606088"/>
          </a:xfrm>
          <a:prstGeom prst="rect">
            <a:avLst/>
          </a:prstGeom>
        </p:spPr>
      </p:pic>
    </p:spTree>
    <p:extLst>
      <p:ext uri="{BB962C8B-B14F-4D97-AF65-F5344CB8AC3E}">
        <p14:creationId xmlns:p14="http://schemas.microsoft.com/office/powerpoint/2010/main" val="107265958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2D7AB61D-55A7-458B-B520-D6C9F2FF9C9C}"/>
              </a:ext>
            </a:extLst>
          </p:cNvPr>
          <p:cNvSpPr>
            <a:spLocks noGrp="1"/>
          </p:cNvSpPr>
          <p:nvPr>
            <p:ph type="title"/>
          </p:nvPr>
        </p:nvSpPr>
        <p:spPr>
          <a:xfrm>
            <a:off x="677335" y="609599"/>
            <a:ext cx="10368036" cy="1364343"/>
          </a:xfrm>
          <a:solidFill>
            <a:schemeClr val="bg1"/>
          </a:solidFill>
        </p:spPr>
        <p:txBody>
          <a:bodyPr>
            <a:normAutofit/>
          </a:bodyPr>
          <a:lstStyle/>
          <a:p>
            <a:r>
              <a:rPr lang="en-US" sz="440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Solutions to the Issue Cont.…”</a:t>
            </a:r>
            <a:endParaRPr lang="en-US" dirty="0">
              <a:solidFill>
                <a:srgbClr val="FF0000"/>
              </a:solidFill>
            </a:endParaRPr>
          </a:p>
        </p:txBody>
      </p:sp>
      <p:sp>
        <p:nvSpPr>
          <p:cNvPr id="3" name="Content Placeholder 2">
            <a:extLst>
              <a:ext uri="{FF2B5EF4-FFF2-40B4-BE49-F238E27FC236}">
                <a16:creationId xmlns:a16="http://schemas.microsoft.com/office/drawing/2014/main" xmlns="" id="{32605F80-9966-443F-89C6-4B71A8862563}"/>
              </a:ext>
            </a:extLst>
          </p:cNvPr>
          <p:cNvSpPr>
            <a:spLocks noGrp="1"/>
          </p:cNvSpPr>
          <p:nvPr>
            <p:ph idx="1"/>
          </p:nvPr>
        </p:nvSpPr>
        <p:spPr>
          <a:xfrm>
            <a:off x="677335" y="2160590"/>
            <a:ext cx="10368036" cy="4697410"/>
          </a:xfrm>
          <a:solidFill>
            <a:schemeClr val="bg1"/>
          </a:solidFill>
        </p:spPr>
        <p:txBody>
          <a:bodyPr/>
          <a:lstStyle/>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Also, it is recommended for society to embrace the practical theory approach to veganism.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The practical theory approach on the transition from nonvegetarians to vegetarians offers a psychological apprehension of social change as nonvegetarians don't have to live in the pretext argument for change.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The practice theory will play a critical role in social diffusion, which presents an avenue for intervention. </a:t>
            </a:r>
          </a:p>
          <a:p>
            <a:pPr marL="365760" marR="0">
              <a:spcBef>
                <a:spcPts val="600"/>
              </a:spcBef>
              <a:spcAft>
                <a:spcPts val="0"/>
              </a:spcAft>
            </a:pPr>
            <a:r>
              <a:rPr lang="en-US" sz="1800" dirty="0">
                <a:solidFill>
                  <a:srgbClr val="0E101A"/>
                </a:solidFill>
                <a:effectLst/>
                <a:latin typeface="Times New Roman" panose="02020603050405020304" pitchFamily="18" charset="0"/>
                <a:ea typeface="Times New Roman" panose="02020603050405020304" pitchFamily="18" charset="0"/>
              </a:rPr>
              <a:t>The vegan transition is ideal for most economies as it provides farmers with a boost of the locally produced plant produce.</a:t>
            </a:r>
            <a:endParaRPr lang="en-US" sz="1800" dirty="0">
              <a:effectLst/>
              <a:latin typeface="Times New Roman" panose="02020603050405020304" pitchFamily="18" charset="0"/>
              <a:ea typeface="Times New Roman" panose="02020603050405020304" pitchFamily="18" charset="0"/>
            </a:endParaRPr>
          </a:p>
          <a:p>
            <a:endParaRPr lang="en-US" sz="1800" dirty="0">
              <a:solidFill>
                <a:srgbClr val="0E101A"/>
              </a:solidFill>
              <a:effectLst/>
              <a:latin typeface="Times New Roman" panose="02020603050405020304" pitchFamily="18" charset="0"/>
              <a:ea typeface="Times New Roman" panose="02020603050405020304" pitchFamily="18" charset="0"/>
              <a:cs typeface="Times New Roman" panose="02020603050405020304" pitchFamily="18" charset="0"/>
            </a:endParaRPr>
          </a:p>
          <a:p>
            <a:endParaRPr lang="en-US" dirty="0"/>
          </a:p>
        </p:txBody>
      </p:sp>
      <p:pic>
        <p:nvPicPr>
          <p:cNvPr id="6" name="Picture 5">
            <a:extLst>
              <a:ext uri="{FF2B5EF4-FFF2-40B4-BE49-F238E27FC236}">
                <a16:creationId xmlns:a16="http://schemas.microsoft.com/office/drawing/2014/main" xmlns="" id="{6DFF726D-E8C3-4490-8887-9C485C90DE9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925614" y="4047796"/>
            <a:ext cx="3746938" cy="2810204"/>
          </a:xfrm>
          <a:prstGeom prst="rect">
            <a:avLst/>
          </a:prstGeom>
        </p:spPr>
      </p:pic>
    </p:spTree>
    <p:extLst>
      <p:ext uri="{BB962C8B-B14F-4D97-AF65-F5344CB8AC3E}">
        <p14:creationId xmlns:p14="http://schemas.microsoft.com/office/powerpoint/2010/main" val="140295425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B927D9BA-1C7B-4E6C-8DE0-5242DAA01990}"/>
              </a:ext>
            </a:extLst>
          </p:cNvPr>
          <p:cNvSpPr>
            <a:spLocks noGrp="1"/>
          </p:cNvSpPr>
          <p:nvPr>
            <p:ph type="title"/>
          </p:nvPr>
        </p:nvSpPr>
        <p:spPr>
          <a:xfrm>
            <a:off x="677335" y="609600"/>
            <a:ext cx="10484150" cy="1233714"/>
          </a:xfrm>
          <a:solidFill>
            <a:schemeClr val="bg1"/>
          </a:solidFill>
        </p:spPr>
        <p:txBody>
          <a:bodyPr/>
          <a:lstStyle/>
          <a:p>
            <a:pPr algn="ctr"/>
            <a:r>
              <a:rPr lang="en-US" dirty="0">
                <a:solidFill>
                  <a:srgbClr val="FF0000"/>
                </a:solidFill>
              </a:rPr>
              <a:t>References</a:t>
            </a:r>
          </a:p>
        </p:txBody>
      </p:sp>
      <p:sp>
        <p:nvSpPr>
          <p:cNvPr id="3" name="Content Placeholder 2">
            <a:extLst>
              <a:ext uri="{FF2B5EF4-FFF2-40B4-BE49-F238E27FC236}">
                <a16:creationId xmlns:a16="http://schemas.microsoft.com/office/drawing/2014/main" xmlns="" id="{B926AC11-0E87-4A46-A3F3-009A1B5F1B54}"/>
              </a:ext>
            </a:extLst>
          </p:cNvPr>
          <p:cNvSpPr>
            <a:spLocks noGrp="1"/>
          </p:cNvSpPr>
          <p:nvPr>
            <p:ph idx="1"/>
          </p:nvPr>
        </p:nvSpPr>
        <p:spPr>
          <a:xfrm>
            <a:off x="677334" y="2160590"/>
            <a:ext cx="10484151" cy="4697410"/>
          </a:xfrm>
          <a:solidFill>
            <a:schemeClr val="bg1"/>
          </a:solidFill>
        </p:spPr>
        <p:txBody>
          <a:bodyPr/>
          <a:lstStyle/>
          <a:p>
            <a:pPr marL="365760" marR="0">
              <a:spcBef>
                <a:spcPts val="600"/>
              </a:spcBef>
              <a:spcAft>
                <a:spcPts val="0"/>
              </a:spcAft>
            </a:pPr>
            <a:r>
              <a:rPr lang="en-US" sz="1800" dirty="0">
                <a:solidFill>
                  <a:srgbClr val="000000"/>
                </a:solidFill>
                <a:effectLst/>
                <a:latin typeface="Times New Roman" panose="02020603050405020304" pitchFamily="18" charset="0"/>
                <a:ea typeface="Calibri" panose="020F0502020204030204" pitchFamily="34" charset="0"/>
                <a:cs typeface="Times New Roman" panose="02020603050405020304" pitchFamily="18" charset="0"/>
              </a:rPr>
              <a:t>Agnoli, C., Baroni, L., Bertini, I., Ciappellano, S., Fabbri, A., Papa, M., Pellegrini, N., Sbarbati, R., Scarino, M. L., Siani, V., &amp; Sieri, S. (2017). Position paper on vegetarian diets from the working group of the Italian Society of Human Nutrition. </a:t>
            </a:r>
            <a:r>
              <a:rPr lang="en-US" sz="1800" i="1" dirty="0">
                <a:solidFill>
                  <a:srgbClr val="000000"/>
                </a:solidFill>
                <a:effectLst/>
                <a:latin typeface="Times New Roman" panose="02020603050405020304" pitchFamily="18" charset="0"/>
                <a:ea typeface="Calibri" panose="020F0502020204030204" pitchFamily="34" charset="0"/>
                <a:cs typeface="Times New Roman" panose="02020603050405020304" pitchFamily="18" charset="0"/>
              </a:rPr>
              <a:t>Nutrition, Metabolism and Cardiovascular Diseases</a:t>
            </a:r>
            <a:r>
              <a:rPr lang="en-US" sz="1800" dirty="0">
                <a:solidFill>
                  <a:srgbClr val="000000"/>
                </a:solidFill>
                <a:effectLst/>
                <a:latin typeface="Times New Roman" panose="02020603050405020304" pitchFamily="18" charset="0"/>
                <a:ea typeface="Calibri" panose="020F0502020204030204" pitchFamily="34" charset="0"/>
                <a:cs typeface="Times New Roman" panose="02020603050405020304" pitchFamily="18" charset="0"/>
              </a:rPr>
              <a:t>, </a:t>
            </a:r>
            <a:r>
              <a:rPr lang="en-US" sz="1800" i="1" dirty="0">
                <a:solidFill>
                  <a:srgbClr val="000000"/>
                </a:solidFill>
                <a:effectLst/>
                <a:latin typeface="Times New Roman" panose="02020603050405020304" pitchFamily="18" charset="0"/>
                <a:ea typeface="Calibri" panose="020F0502020204030204" pitchFamily="34" charset="0"/>
                <a:cs typeface="Times New Roman" panose="02020603050405020304" pitchFamily="18" charset="0"/>
              </a:rPr>
              <a:t>27</a:t>
            </a:r>
            <a:r>
              <a:rPr lang="en-US" sz="1800" dirty="0">
                <a:solidFill>
                  <a:srgbClr val="000000"/>
                </a:solidFill>
                <a:effectLst/>
                <a:latin typeface="Times New Roman" panose="02020603050405020304" pitchFamily="18" charset="0"/>
                <a:ea typeface="Calibri" panose="020F0502020204030204" pitchFamily="34" charset="0"/>
                <a:cs typeface="Times New Roman" panose="02020603050405020304" pitchFamily="18" charset="0"/>
              </a:rPr>
              <a:t>(12), 1037–1052. </a:t>
            </a:r>
            <a:r>
              <a:rPr lang="en-US" sz="1800" u="sng" dirty="0">
                <a:solidFill>
                  <a:srgbClr val="0563C1"/>
                </a:solidFill>
                <a:effectLst/>
                <a:latin typeface="Times New Roman" panose="02020603050405020304" pitchFamily="18" charset="0"/>
                <a:ea typeface="Calibri" panose="020F0502020204030204" pitchFamily="34" charset="0"/>
                <a:cs typeface="Times New Roman" panose="02020603050405020304" pitchFamily="18" charset="0"/>
                <a:hlinkClick r:id="rId2"/>
              </a:rPr>
              <a:t>https://doi.org/10.1016/j.numecd.2017.10.020</a:t>
            </a:r>
            <a:endParaRPr lang="en-US" sz="1800" dirty="0">
              <a:effectLst/>
              <a:latin typeface="Times New Roman" panose="02020603050405020304" pitchFamily="18" charset="0"/>
              <a:ea typeface="Calibri" panose="020F0502020204030204" pitchFamily="34" charset="0"/>
              <a:cs typeface="Times New Roman" panose="02020603050405020304" pitchFamily="18" charset="0"/>
            </a:endParaRPr>
          </a:p>
          <a:p>
            <a:pPr marL="365760" marR="0">
              <a:spcBef>
                <a:spcPts val="600"/>
              </a:spcBef>
              <a:spcAft>
                <a:spcPts val="0"/>
              </a:spcAft>
            </a:pP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Bilewicz, M., Imhoff, R., &amp; Drogosz, M. (2011). The humanity of what we eat: Conceptions of human uniqueness among vegetarians and omnivores. European Journal of Social Psychology, 41(2), 201-209.</a:t>
            </a:r>
          </a:p>
          <a:p>
            <a:pPr marL="365760" marR="0">
              <a:spcBef>
                <a:spcPts val="600"/>
              </a:spcBef>
              <a:spcAft>
                <a:spcPts val="0"/>
              </a:spcAft>
            </a:pP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Jang, S. S., &amp; Kim, D. (2015). Enhancing ethnic food acceptance and reducing perceived risk: The effects of personality traits, cultural familiarity, and menu framing. </a:t>
            </a:r>
            <a:r>
              <a:rPr lang="en-US" sz="1800" i="1" dirty="0">
                <a:effectLst/>
                <a:latin typeface="Times New Roman" panose="02020603050405020304" pitchFamily="18" charset="0"/>
                <a:ea typeface="Times New Roman" panose="02020603050405020304" pitchFamily="18" charset="0"/>
                <a:cs typeface="Times New Roman" panose="02020603050405020304" pitchFamily="18" charset="0"/>
              </a:rPr>
              <a:t>International Journal of Hospitality Management</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47, 85-95.</a:t>
            </a:r>
          </a:p>
          <a:p>
            <a:pPr marL="365760" marR="0">
              <a:spcBef>
                <a:spcPts val="60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Nezlek, J. B., &amp; Forestell, C. A. (2020). Vegetarianism as a social identity. </a:t>
            </a:r>
            <a:r>
              <a:rPr lang="en-US" sz="1800" i="1" dirty="0">
                <a:effectLst/>
                <a:latin typeface="Times New Roman" panose="02020603050405020304" pitchFamily="18" charset="0"/>
                <a:ea typeface="Calibri" panose="020F0502020204030204" pitchFamily="34" charset="0"/>
                <a:cs typeface="Times New Roman" panose="02020603050405020304" pitchFamily="18" charset="0"/>
              </a:rPr>
              <a:t>Current Opinion in Food Science</a:t>
            </a: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 </a:t>
            </a:r>
            <a:r>
              <a:rPr lang="en-US" sz="1800" i="1" dirty="0">
                <a:effectLst/>
                <a:latin typeface="Times New Roman" panose="02020603050405020304" pitchFamily="18" charset="0"/>
                <a:ea typeface="Calibri" panose="020F0502020204030204" pitchFamily="34" charset="0"/>
                <a:cs typeface="Times New Roman" panose="02020603050405020304" pitchFamily="18" charset="0"/>
              </a:rPr>
              <a:t>33</a:t>
            </a: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 45-51.</a:t>
            </a:r>
          </a:p>
          <a:p>
            <a:pPr marL="365760" marR="0">
              <a:spcBef>
                <a:spcPts val="600"/>
              </a:spcBef>
              <a:spcAft>
                <a:spcPts val="0"/>
              </a:spcAft>
            </a:pP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Ponzio, E., Mazzarini, G., Gasperi, G., Bottoni, M. C., &amp; Vallorani, S. (2015). The vegetarian habit in Italy: Prevalence and characteristics of consumers. </a:t>
            </a:r>
            <a:r>
              <a:rPr lang="en-US" sz="1800" i="1" dirty="0">
                <a:effectLst/>
                <a:latin typeface="Times New Roman" panose="02020603050405020304" pitchFamily="18" charset="0"/>
                <a:ea typeface="Times New Roman" panose="02020603050405020304" pitchFamily="18" charset="0"/>
                <a:cs typeface="Times New Roman" panose="02020603050405020304" pitchFamily="18" charset="0"/>
              </a:rPr>
              <a:t>Ecology of Food and Nutrition</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54(4), 370-379.</a:t>
            </a:r>
          </a:p>
          <a:p>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24724189"/>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97</TotalTime>
  <Words>1318</Words>
  <Application>Microsoft Office PowerPoint</Application>
  <PresentationFormat>Widescreen</PresentationFormat>
  <Paragraphs>50</Paragraphs>
  <Slides>8</Slides>
  <Notes>6</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8</vt:i4>
      </vt:variant>
    </vt:vector>
  </HeadingPairs>
  <TitlesOfParts>
    <vt:vector size="14" baseType="lpstr">
      <vt:lpstr>Arial</vt:lpstr>
      <vt:lpstr>Calibri</vt:lpstr>
      <vt:lpstr>Times New Roman</vt:lpstr>
      <vt:lpstr>Trebuchet MS</vt:lpstr>
      <vt:lpstr>Wingdings 3</vt:lpstr>
      <vt:lpstr>Facet</vt:lpstr>
      <vt:lpstr>Vegans and Veganism </vt:lpstr>
      <vt:lpstr>Health Issue of Veganism </vt:lpstr>
      <vt:lpstr>Health Issue of Veganism Cont.…”</vt:lpstr>
      <vt:lpstr>Health Issue of Veganism Cont.…”</vt:lpstr>
      <vt:lpstr>Solutions to the Issue  </vt:lpstr>
      <vt:lpstr>Solutions to the Issue Cont.…”</vt:lpstr>
      <vt:lpstr>Solutions to the Issue Cont.…”</vt:lpstr>
      <vt:lpstr>References</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Middle Adulthood: Challenges, Recommendations, and Suggestions     Name Institution Course’s Name Instructor’s Name Date</dc:title>
  <dc:creator>vincent kirui</dc:creator>
  <cp:lastModifiedBy>kevo</cp:lastModifiedBy>
  <cp:revision>87</cp:revision>
  <dcterms:created xsi:type="dcterms:W3CDTF">2020-10-02T08:16:28Z</dcterms:created>
  <dcterms:modified xsi:type="dcterms:W3CDTF">2020-11-28T08:58:04Z</dcterms:modified>
</cp:coreProperties>
</file>