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aef9ecf48f_2_7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aef9ecf48f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05b439f20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05b439f20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05b439f200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05b439f200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05b439f200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05b439f20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ef9ecf48f_2_10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gaef9ecf48f_2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aef9ecf48f_2_13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gaef9ecf48f_2_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aef9ecf48f_2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gaef9ecf48f_2_1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neo-Marxist Latin American dependency theory and searching for a Latin American identity through the work of authors such as Gabriel García Márquez. Writers from the North such as Herbert Marcuse and Jean-Paul Sartre, who were deeply critical of industrialized societies, were part of our education as well.</a:t>
            </a:r>
            <a:endParaRPr/>
          </a:p>
          <a:p>
            <a:pPr marL="0" lvl="0" indent="0" algn="l" rtl="0">
              <a:spcBef>
                <a:spcPts val="0"/>
              </a:spcBef>
              <a:spcAft>
                <a:spcPts val="0"/>
              </a:spcAft>
              <a:buNone/>
            </a:pPr>
            <a:endParaRPr/>
          </a:p>
          <a:p>
            <a:pPr marL="0" lvl="0" indent="0" algn="l" rtl="0">
              <a:spcBef>
                <a:spcPts val="0"/>
              </a:spcBef>
              <a:spcAft>
                <a:spcPts val="0"/>
              </a:spcAft>
              <a:buNone/>
            </a:pPr>
            <a:r>
              <a:rPr lang="en"/>
              <a:t>radical critique of the dominant, capitalist development model. This led to publication of </a:t>
            </a:r>
            <a:r>
              <a:rPr lang="en" i="1"/>
              <a:t>The Development Dictionary</a:t>
            </a:r>
            <a:r>
              <a:rPr lang="en"/>
              <a:t> in 1992 and now, twenty-five years later, the forthcoming </a:t>
            </a:r>
            <a:r>
              <a:rPr lang="en" i="1"/>
              <a:t>Post-Development Dictionary</a:t>
            </a:r>
            <a:r>
              <a:rPr lang="en"/>
              <a:t>.</a:t>
            </a:r>
            <a:endParaRPr/>
          </a:p>
          <a:p>
            <a:pPr marL="0" lvl="0" indent="0" algn="l" rtl="0">
              <a:spcBef>
                <a:spcPts val="0"/>
              </a:spcBef>
              <a:spcAft>
                <a:spcPts val="0"/>
              </a:spcAft>
              <a:buNone/>
            </a:pPr>
            <a:endParaRPr/>
          </a:p>
          <a:p>
            <a:pPr marL="0" lvl="0" indent="0" algn="l" rtl="0">
              <a:spcBef>
                <a:spcPts val="0"/>
              </a:spcBef>
              <a:spcAft>
                <a:spcPts val="0"/>
              </a:spcAft>
              <a:buNone/>
            </a:pPr>
            <a:r>
              <a:rPr lang="en"/>
              <a:t>This requires a deeper understanding of the underpinnings of the development concept and an unbundling and redefining of its core assumptions. For example, conventional development locates the individual as the central agent and beneficiary of development. Gustavo Esteva, a radical Mexican critic of development close to the Zapatista movement, argues that the idea of the individual was the Trojan Horse by which Western nations infused their ideology of development—including private property, secularism, and anthropocentrism—into traditional, communitarian ways of being.</a:t>
            </a:r>
            <a:endParaRPr/>
          </a:p>
          <a:p>
            <a:pPr marL="0" lvl="0" indent="0" algn="l" rtl="0">
              <a:spcBef>
                <a:spcPts val="0"/>
              </a:spcBef>
              <a:spcAft>
                <a:spcPts val="0"/>
              </a:spcAft>
              <a:buNone/>
            </a:pPr>
            <a:endParaRPr/>
          </a:p>
          <a:p>
            <a:pPr marL="0" lvl="0" indent="0" algn="l" rtl="0">
              <a:spcBef>
                <a:spcPts val="0"/>
              </a:spcBef>
              <a:spcAft>
                <a:spcPts val="0"/>
              </a:spcAft>
              <a:buNone/>
            </a:pPr>
            <a:r>
              <a:rPr lang="en"/>
              <a:t>About a year ago, I attended a meeting in Bogotá with the Minister of the Environment about the Pacific Coast, a rainforest region rich in biodiversity and populated largely by black and indigenous peoples. For thirty years, research and strategies to “develop” the area have centered on large-scale development interventions, such as the expansion of oil palm plantations, mining, and large port development. Against this backdrop, poverty, inequality, and violence have deepened. To say the problem facing the region—and other parts of Latin America—is lack of development is fundamentally flawed. At that meeting, I argued that we should dare to reverse the picture: to entertain the idea that the problem of this region, is not underdevelopment but, in fact, excessive development. Recognizing this opens possibilities for new thinking based on alternative notions of human and ecological well-being.</a:t>
            </a:r>
            <a:endParaRPr/>
          </a:p>
        </p:txBody>
      </p:sp>
      <p:sp>
        <p:nvSpPr>
          <p:cNvPr id="244" name="Google Shape;244;gaef9ecf48f_2_17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ef9ecf48f_2_18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aef9ecf48f_2_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04a05fdf1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104a05fdf1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05b439f200_1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05b439f200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05b439f200_1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05b439f200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05b439f200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05b439f200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aef9ecf48f_2_2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aef9ecf48f_2_2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gaef9ecf48f_2_28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aef9ecf48f_2_8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gaef9ecf48f_2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aef9ecf48f_2_9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gaef9ecf48f_2_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aef9ecf48f_2_11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gaef9ecf48f_2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aef9ecf48f_2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aef9ecf48f_2_1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gaef9ecf48f_2_1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05b439f200_1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05b439f200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05b439f200_1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05b439f200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0" name="Google Shape;70;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1" name="Google Shape;71;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4" name="Google Shape;74;p17"/>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5" name="Google Shape;75;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6" name="Google Shape;76;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7" name="Google Shape;77;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 name="Google Shape;80;p18"/>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 name="Google Shape;81;p18"/>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 name="Google Shape;82;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3" name="Google Shape;83;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4" name="Google Shape;84;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7" name="Google Shape;87;p19"/>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8" name="Google Shape;88;p19"/>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 name="Google Shape;89;p19"/>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0" name="Google Shape;90;p19"/>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1" name="Google Shape;91;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2" name="Google Shape;92;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6" name="Google Shape;96;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2" name="Google Shape;102;p21"/>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3" name="Google Shape;103;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a:spLocks noGrp="1"/>
          </p:cNvSpPr>
          <p:nvPr>
            <p:ph type="pic" idx="2"/>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73" y="1467446"/>
            <a:ext cx="4358879" cy="1971675"/>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49573" y="-447079"/>
            <a:ext cx="4358879" cy="5800725"/>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www.youtube.com/watch?v=kpSLhxZUC4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s://twitter.com/sleepyknave/status/1465062525951688711/photo/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https://www.youtube.com/watch?v=KFUApXoanP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www.ted.com/talks/niall_ferguson_the_6_killer_apps_of_prosperity.html"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hyperlink" Target="https://www.youtube.com/watch?v=8jqEj8XUPl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hyperlink" Target="https://q.utoronto.ca/courses/223500/discussion_topics/1499238"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https://www.reddit.com/r/GCdebatesQT/comments/7qpbpp/food_for_thought_equality_vs_equity_vs_justic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s://www.youtube.com/watch?v=jbkSRLYSoj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p25"/>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30" name="Google Shape;130;p25"/>
          <p:cNvSpPr txBox="1">
            <a:spLocks noGrp="1"/>
          </p:cNvSpPr>
          <p:nvPr>
            <p:ph type="ctrTitle"/>
          </p:nvPr>
        </p:nvSpPr>
        <p:spPr>
          <a:xfrm>
            <a:off x="628649" y="820341"/>
            <a:ext cx="7879841" cy="2225406"/>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6000"/>
              <a:buFont typeface="Calibri"/>
              <a:buNone/>
            </a:pPr>
            <a:r>
              <a:rPr lang="en" sz="6000"/>
              <a:t>The Future of Development?</a:t>
            </a:r>
            <a:endParaRPr sz="1100"/>
          </a:p>
        </p:txBody>
      </p:sp>
      <p:sp>
        <p:nvSpPr>
          <p:cNvPr id="131" name="Google Shape;131;p25"/>
          <p:cNvSpPr txBox="1">
            <a:spLocks noGrp="1"/>
          </p:cNvSpPr>
          <p:nvPr>
            <p:ph type="subTitle" idx="1"/>
          </p:nvPr>
        </p:nvSpPr>
        <p:spPr>
          <a:xfrm>
            <a:off x="5550693" y="3464718"/>
            <a:ext cx="2960084" cy="778669"/>
          </a:xfrm>
          <a:prstGeom prst="rect">
            <a:avLst/>
          </a:prstGeom>
          <a:noFill/>
          <a:ln>
            <a:noFill/>
          </a:ln>
        </p:spPr>
        <p:txBody>
          <a:bodyPr spcFirstLastPara="1" wrap="square" lIns="68575" tIns="34275" rIns="68575" bIns="34275" anchor="t" anchorCtr="0">
            <a:noAutofit/>
          </a:bodyPr>
          <a:lstStyle/>
          <a:p>
            <a:pPr marL="0" lvl="0" indent="0" algn="r" rtl="0">
              <a:lnSpc>
                <a:spcPct val="90000"/>
              </a:lnSpc>
              <a:spcBef>
                <a:spcPts val="0"/>
              </a:spcBef>
              <a:spcAft>
                <a:spcPts val="0"/>
              </a:spcAft>
              <a:buClr>
                <a:schemeClr val="dk1"/>
              </a:buClr>
              <a:buSzPts val="1800"/>
              <a:buNone/>
            </a:pPr>
            <a:endParaRPr sz="2600" dirty="0"/>
          </a:p>
        </p:txBody>
      </p:sp>
      <p:sp>
        <p:nvSpPr>
          <p:cNvPr id="132" name="Google Shape;132;p25"/>
          <p:cNvSpPr/>
          <p:nvPr/>
        </p:nvSpPr>
        <p:spPr>
          <a:xfrm>
            <a:off x="630936" y="3248375"/>
            <a:ext cx="7879842" cy="13716"/>
          </a:xfrm>
          <a:prstGeom prst="rect">
            <a:avLst/>
          </a:prstGeom>
          <a:solidFill>
            <a:srgbClr val="D5D5D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33" name="Google Shape;133;p25"/>
          <p:cNvSpPr/>
          <p:nvPr/>
        </p:nvSpPr>
        <p:spPr>
          <a:xfrm rot="5400000">
            <a:off x="7010161" y="1761629"/>
            <a:ext cx="41148" cy="2960084"/>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endParaRPr/>
          </a:p>
        </p:txBody>
      </p:sp>
      <p:sp>
        <p:nvSpPr>
          <p:cNvPr id="202" name="Google Shape;202;p34"/>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pic>
        <p:nvPicPr>
          <p:cNvPr id="203" name="Google Shape;203;p34"/>
          <p:cNvPicPr preferRelativeResize="0"/>
          <p:nvPr/>
        </p:nvPicPr>
        <p:blipFill>
          <a:blip r:embed="rId3">
            <a:alphaModFix/>
          </a:blip>
          <a:stretch>
            <a:fillRect/>
          </a:stretch>
        </p:blipFill>
        <p:spPr>
          <a:xfrm>
            <a:off x="476674" y="0"/>
            <a:ext cx="8190650" cy="5143499"/>
          </a:xfrm>
          <a:prstGeom prst="rect">
            <a:avLst/>
          </a:prstGeom>
          <a:noFill/>
          <a:ln>
            <a:noFill/>
          </a:ln>
        </p:spPr>
      </p:pic>
      <p:sp>
        <p:nvSpPr>
          <p:cNvPr id="204" name="Google Shape;204;p34"/>
          <p:cNvSpPr txBox="1"/>
          <p:nvPr/>
        </p:nvSpPr>
        <p:spPr>
          <a:xfrm>
            <a:off x="5830950" y="4527900"/>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4"/>
              </a:rPr>
              <a:t>https://www.youtube.com/watch?v=kpSLhxZUC40</a:t>
            </a:r>
            <a:r>
              <a:rPr lang="en"/>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5"/>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endParaRPr/>
          </a:p>
        </p:txBody>
      </p:sp>
      <p:sp>
        <p:nvSpPr>
          <p:cNvPr id="210" name="Google Shape;210;p35"/>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pic>
        <p:nvPicPr>
          <p:cNvPr id="211" name="Google Shape;211;p35"/>
          <p:cNvPicPr preferRelativeResize="0"/>
          <p:nvPr/>
        </p:nvPicPr>
        <p:blipFill>
          <a:blip r:embed="rId3">
            <a:alphaModFix/>
          </a:blip>
          <a:stretch>
            <a:fillRect/>
          </a:stretch>
        </p:blipFill>
        <p:spPr>
          <a:xfrm>
            <a:off x="1287438" y="0"/>
            <a:ext cx="6569122" cy="5143498"/>
          </a:xfrm>
          <a:prstGeom prst="rect">
            <a:avLst/>
          </a:prstGeom>
          <a:noFill/>
          <a:ln>
            <a:noFill/>
          </a:ln>
        </p:spPr>
      </p:pic>
      <p:pic>
        <p:nvPicPr>
          <p:cNvPr id="212" name="Google Shape;212;p35"/>
          <p:cNvPicPr preferRelativeResize="0"/>
          <p:nvPr/>
        </p:nvPicPr>
        <p:blipFill>
          <a:blip r:embed="rId3">
            <a:alphaModFix/>
          </a:blip>
          <a:stretch>
            <a:fillRect/>
          </a:stretch>
        </p:blipFill>
        <p:spPr>
          <a:xfrm>
            <a:off x="1342663" y="64050"/>
            <a:ext cx="6569122" cy="5143498"/>
          </a:xfrm>
          <a:prstGeom prst="rect">
            <a:avLst/>
          </a:prstGeom>
          <a:noFill/>
          <a:ln>
            <a:noFill/>
          </a:ln>
        </p:spPr>
      </p:pic>
      <p:sp>
        <p:nvSpPr>
          <p:cNvPr id="213" name="Google Shape;213;p35"/>
          <p:cNvSpPr txBox="1"/>
          <p:nvPr/>
        </p:nvSpPr>
        <p:spPr>
          <a:xfrm>
            <a:off x="5230200" y="4470400"/>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4"/>
              </a:rPr>
              <a:t>https://twitter.com/sleepyknave/status/1465062525951688711/photo/1</a:t>
            </a:r>
            <a:r>
              <a:rPr lang="en"/>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6"/>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endParaRPr/>
          </a:p>
        </p:txBody>
      </p:sp>
      <p:sp>
        <p:nvSpPr>
          <p:cNvPr id="219" name="Google Shape;219;p36"/>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pic>
        <p:nvPicPr>
          <p:cNvPr id="220" name="Google Shape;220;p36"/>
          <p:cNvPicPr preferRelativeResize="0"/>
          <p:nvPr/>
        </p:nvPicPr>
        <p:blipFill>
          <a:blip r:embed="rId3">
            <a:alphaModFix/>
          </a:blip>
          <a:stretch>
            <a:fillRect/>
          </a:stretch>
        </p:blipFill>
        <p:spPr>
          <a:xfrm>
            <a:off x="578470" y="0"/>
            <a:ext cx="7987062" cy="5143501"/>
          </a:xfrm>
          <a:prstGeom prst="rect">
            <a:avLst/>
          </a:prstGeom>
          <a:noFill/>
          <a:ln>
            <a:noFill/>
          </a:ln>
        </p:spPr>
      </p:pic>
      <p:sp>
        <p:nvSpPr>
          <p:cNvPr id="221" name="Google Shape;221;p36"/>
          <p:cNvSpPr txBox="1"/>
          <p:nvPr/>
        </p:nvSpPr>
        <p:spPr>
          <a:xfrm>
            <a:off x="5830950" y="4479225"/>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4"/>
              </a:rPr>
              <a:t>https://www.youtube.com/watch?v=KFUApXoanP4</a:t>
            </a:r>
            <a:r>
              <a:rPr lang="en"/>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sp>
        <p:nvSpPr>
          <p:cNvPr id="226" name="Google Shape;226;p37"/>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227" name="Google Shape;227;p37"/>
          <p:cNvPicPr preferRelativeResize="0"/>
          <p:nvPr/>
        </p:nvPicPr>
        <p:blipFill rotWithShape="1">
          <a:blip r:embed="rId3">
            <a:alphaModFix/>
          </a:blip>
          <a:srcRect l="12079" r="3547" b="-1"/>
          <a:stretch/>
        </p:blipFill>
        <p:spPr>
          <a:xfrm>
            <a:off x="15" y="8"/>
            <a:ext cx="6501369" cy="5143493"/>
          </a:xfrm>
          <a:prstGeom prst="rect">
            <a:avLst/>
          </a:prstGeom>
          <a:noFill/>
          <a:ln>
            <a:noFill/>
          </a:ln>
        </p:spPr>
      </p:pic>
      <p:sp>
        <p:nvSpPr>
          <p:cNvPr id="228" name="Google Shape;228;p37"/>
          <p:cNvSpPr/>
          <p:nvPr/>
        </p:nvSpPr>
        <p:spPr>
          <a:xfrm flipH="1">
            <a:off x="2783739" y="0"/>
            <a:ext cx="6360260" cy="51435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29" name="Google Shape;229;p37"/>
          <p:cNvSpPr txBox="1">
            <a:spLocks noGrp="1"/>
          </p:cNvSpPr>
          <p:nvPr>
            <p:ph type="title"/>
          </p:nvPr>
        </p:nvSpPr>
        <p:spPr>
          <a:xfrm>
            <a:off x="3669525" y="1295250"/>
            <a:ext cx="4683300" cy="24030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2800"/>
              <a:buFont typeface="Calibri"/>
              <a:buNone/>
            </a:pPr>
            <a:r>
              <a:rPr lang="en" sz="3100"/>
              <a:t>Critical Development Studies as Challenging Conventional wisdom </a:t>
            </a:r>
            <a:br>
              <a:rPr lang="en" sz="2800"/>
            </a:br>
            <a:endParaRPr sz="2800"/>
          </a:p>
        </p:txBody>
      </p:sp>
      <p:sp>
        <p:nvSpPr>
          <p:cNvPr id="230" name="Google Shape;230;p37"/>
          <p:cNvSpPr/>
          <p:nvPr/>
        </p:nvSpPr>
        <p:spPr>
          <a:xfrm rot="5400000">
            <a:off x="6097905" y="260093"/>
            <a:ext cx="109728" cy="528066"/>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31" name="Google Shape;231;p37"/>
          <p:cNvSpPr/>
          <p:nvPr/>
        </p:nvSpPr>
        <p:spPr>
          <a:xfrm>
            <a:off x="5888736" y="3410190"/>
            <a:ext cx="3017520" cy="13716"/>
          </a:xfrm>
          <a:prstGeom prst="rect">
            <a:avLst/>
          </a:prstGeom>
          <a:solidFill>
            <a:srgbClr val="D5D5D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2800"/>
              <a:t>“Conventional Wisdom”</a:t>
            </a:r>
            <a:endParaRPr sz="2800"/>
          </a:p>
        </p:txBody>
      </p:sp>
      <p:sp>
        <p:nvSpPr>
          <p:cNvPr id="237" name="Google Shape;237;p38"/>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p>
            <a:pPr marL="177800" lvl="0" indent="-38100" algn="l" rtl="0">
              <a:lnSpc>
                <a:spcPct val="90000"/>
              </a:lnSpc>
              <a:spcBef>
                <a:spcPts val="0"/>
              </a:spcBef>
              <a:spcAft>
                <a:spcPts val="0"/>
              </a:spcAft>
              <a:buClr>
                <a:schemeClr val="dk1"/>
              </a:buClr>
              <a:buSzPts val="2100"/>
              <a:buNone/>
            </a:pPr>
            <a:endParaRPr sz="1100"/>
          </a:p>
        </p:txBody>
      </p:sp>
      <p:sp>
        <p:nvSpPr>
          <p:cNvPr id="238" name="Google Shape;238;p38"/>
          <p:cNvSpPr txBox="1"/>
          <p:nvPr/>
        </p:nvSpPr>
        <p:spPr>
          <a:xfrm>
            <a:off x="869277" y="1882663"/>
            <a:ext cx="6172200" cy="2545854"/>
          </a:xfrm>
          <a:prstGeom prst="rect">
            <a:avLst/>
          </a:prstGeom>
          <a:noFill/>
          <a:ln>
            <a:noFill/>
          </a:ln>
        </p:spPr>
        <p:txBody>
          <a:bodyPr spcFirstLastPara="1" wrap="square" lIns="68575" tIns="34275" rIns="68575" bIns="34275" anchor="t" anchorCtr="0">
            <a:noAutofit/>
          </a:bodyPr>
          <a:lstStyle/>
          <a:p>
            <a:pPr marL="177800" marR="0" lvl="0" indent="-171450" algn="l" rtl="0">
              <a:lnSpc>
                <a:spcPct val="90000"/>
              </a:lnSpc>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Competition</a:t>
            </a:r>
            <a:endParaRPr sz="1100"/>
          </a:p>
          <a:p>
            <a:pPr marL="177800" marR="0" lvl="0" indent="-171450" algn="l" rtl="0">
              <a:lnSpc>
                <a:spcPct val="90000"/>
              </a:lnSpc>
              <a:spcBef>
                <a:spcPts val="80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The Scientific Revolution</a:t>
            </a:r>
            <a:endParaRPr sz="1100"/>
          </a:p>
          <a:p>
            <a:pPr marL="177800" marR="0" lvl="0" indent="-171450" algn="l" rtl="0">
              <a:lnSpc>
                <a:spcPct val="90000"/>
              </a:lnSpc>
              <a:spcBef>
                <a:spcPts val="80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Property Rights</a:t>
            </a:r>
            <a:endParaRPr sz="1100"/>
          </a:p>
          <a:p>
            <a:pPr marL="177800" marR="0" lvl="0" indent="-171450" algn="l" rtl="0">
              <a:lnSpc>
                <a:spcPct val="90000"/>
              </a:lnSpc>
              <a:spcBef>
                <a:spcPts val="80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Modern Medicine</a:t>
            </a:r>
            <a:endParaRPr sz="1100"/>
          </a:p>
          <a:p>
            <a:pPr marL="177800" marR="0" lvl="0" indent="-171450" algn="l" rtl="0">
              <a:lnSpc>
                <a:spcPct val="90000"/>
              </a:lnSpc>
              <a:spcBef>
                <a:spcPts val="80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The Consumer Society</a:t>
            </a:r>
            <a:endParaRPr sz="1100"/>
          </a:p>
          <a:p>
            <a:pPr marL="177800" marR="0" lvl="0" indent="-171450" algn="l" rtl="0">
              <a:lnSpc>
                <a:spcPct val="90000"/>
              </a:lnSpc>
              <a:spcBef>
                <a:spcPts val="80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The Work Ethics</a:t>
            </a:r>
            <a:endParaRPr sz="1100"/>
          </a:p>
        </p:txBody>
      </p:sp>
      <p:sp>
        <p:nvSpPr>
          <p:cNvPr id="239" name="Google Shape;239;p38"/>
          <p:cNvSpPr txBox="1"/>
          <p:nvPr/>
        </p:nvSpPr>
        <p:spPr>
          <a:xfrm>
            <a:off x="3813616" y="4006622"/>
            <a:ext cx="3893469" cy="482025"/>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u="sng">
                <a:solidFill>
                  <a:schemeClr val="hlink"/>
                </a:solidFill>
                <a:latin typeface="Calibri"/>
                <a:ea typeface="Calibri"/>
                <a:cs typeface="Calibri"/>
                <a:sym typeface="Calibri"/>
                <a:hlinkClick r:id="rId3"/>
              </a:rPr>
              <a:t>http://www.ted.com/talks/niall_ferguson_the_6_killer_apps_of_prosperity.html</a:t>
            </a:r>
            <a:r>
              <a:rPr lang="en" sz="1400">
                <a:solidFill>
                  <a:schemeClr val="dk1"/>
                </a:solidFill>
                <a:latin typeface="Calibri"/>
                <a:ea typeface="Calibri"/>
                <a:cs typeface="Calibri"/>
                <a:sym typeface="Calibri"/>
              </a:rPr>
              <a:t> </a:t>
            </a:r>
            <a:endParaRPr sz="1100"/>
          </a:p>
        </p:txBody>
      </p:sp>
      <p:pic>
        <p:nvPicPr>
          <p:cNvPr id="240" name="Google Shape;240;p38"/>
          <p:cNvPicPr preferRelativeResize="0"/>
          <p:nvPr/>
        </p:nvPicPr>
        <p:blipFill rotWithShape="1">
          <a:blip r:embed="rId4">
            <a:alphaModFix/>
          </a:blip>
          <a:srcRect/>
          <a:stretch/>
        </p:blipFill>
        <p:spPr>
          <a:xfrm>
            <a:off x="3805351" y="1298823"/>
            <a:ext cx="4950626" cy="254585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9"/>
          <p:cNvSpPr txBox="1">
            <a:spLocks noGrp="1"/>
          </p:cNvSpPr>
          <p:nvPr>
            <p:ph type="title"/>
          </p:nvPr>
        </p:nvSpPr>
        <p:spPr>
          <a:xfrm>
            <a:off x="4126988" y="205979"/>
            <a:ext cx="4559812" cy="85725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1100"/>
              <a:t>Grass root Movements</a:t>
            </a:r>
            <a:endParaRPr sz="1100"/>
          </a:p>
        </p:txBody>
      </p:sp>
      <p:sp>
        <p:nvSpPr>
          <p:cNvPr id="247" name="Google Shape;247;p39"/>
          <p:cNvSpPr txBox="1">
            <a:spLocks noGrp="1"/>
          </p:cNvSpPr>
          <p:nvPr>
            <p:ph type="body" idx="1"/>
          </p:nvPr>
        </p:nvSpPr>
        <p:spPr>
          <a:xfrm>
            <a:off x="4653805" y="1114139"/>
            <a:ext cx="3970242" cy="3823382"/>
          </a:xfrm>
          <a:prstGeom prst="rect">
            <a:avLst/>
          </a:prstGeom>
          <a:noFill/>
          <a:ln>
            <a:noFill/>
          </a:ln>
        </p:spPr>
        <p:txBody>
          <a:bodyPr spcFirstLastPara="1" wrap="square" lIns="68575" tIns="34275" rIns="68575" bIns="34275" anchor="t" anchorCtr="0">
            <a:noAutofit/>
          </a:bodyPr>
          <a:lstStyle/>
          <a:p>
            <a:pPr marL="457200" lvl="1" indent="0" algn="l" rtl="0">
              <a:lnSpc>
                <a:spcPct val="90000"/>
              </a:lnSpc>
              <a:spcBef>
                <a:spcPts val="0"/>
              </a:spcBef>
              <a:spcAft>
                <a:spcPts val="0"/>
              </a:spcAft>
              <a:buClr>
                <a:schemeClr val="dk1"/>
              </a:buClr>
              <a:buSzPts val="1800"/>
              <a:buNone/>
            </a:pPr>
            <a:endParaRPr sz="1100" i="1"/>
          </a:p>
          <a:p>
            <a:pPr marL="457200" lvl="1" indent="0" algn="l" rtl="0">
              <a:lnSpc>
                <a:spcPct val="90000"/>
              </a:lnSpc>
              <a:spcBef>
                <a:spcPts val="400"/>
              </a:spcBef>
              <a:spcAft>
                <a:spcPts val="0"/>
              </a:spcAft>
              <a:buClr>
                <a:schemeClr val="dk1"/>
              </a:buClr>
              <a:buSzPts val="3200"/>
              <a:buNone/>
            </a:pPr>
            <a:r>
              <a:rPr lang="en" sz="3200" i="1"/>
              <a:t>Thinking beyond development alternatives</a:t>
            </a:r>
            <a:r>
              <a:rPr lang="en" sz="3200"/>
              <a:t> and towards </a:t>
            </a:r>
            <a:r>
              <a:rPr lang="en" sz="3200" b="1" i="1"/>
              <a:t>alternatives TO development</a:t>
            </a:r>
            <a:r>
              <a:rPr lang="en" sz="3200" b="1"/>
              <a:t> </a:t>
            </a:r>
            <a:endParaRPr sz="1100"/>
          </a:p>
        </p:txBody>
      </p:sp>
      <p:pic>
        <p:nvPicPr>
          <p:cNvPr id="248" name="Google Shape;248;p39"/>
          <p:cNvPicPr preferRelativeResize="0"/>
          <p:nvPr/>
        </p:nvPicPr>
        <p:blipFill rotWithShape="1">
          <a:blip r:embed="rId3">
            <a:alphaModFix/>
          </a:blip>
          <a:srcRect/>
          <a:stretch/>
        </p:blipFill>
        <p:spPr>
          <a:xfrm>
            <a:off x="1353886" y="599411"/>
            <a:ext cx="2683455" cy="394467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2900"/>
              <a:t>‘Sustainable development’ is an oxymoron</a:t>
            </a:r>
            <a:endParaRPr sz="2900"/>
          </a:p>
        </p:txBody>
      </p:sp>
      <p:sp>
        <p:nvSpPr>
          <p:cNvPr id="254" name="Google Shape;254;p40"/>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p>
            <a:pPr marL="177800" lvl="0" indent="-241300" algn="l" rtl="0">
              <a:lnSpc>
                <a:spcPct val="90000"/>
              </a:lnSpc>
              <a:spcBef>
                <a:spcPts val="0"/>
              </a:spcBef>
              <a:spcAft>
                <a:spcPts val="0"/>
              </a:spcAft>
              <a:buClr>
                <a:schemeClr val="dk1"/>
              </a:buClr>
              <a:buSzPts val="3200"/>
              <a:buChar char="•"/>
            </a:pPr>
            <a:r>
              <a:rPr lang="en" sz="2200"/>
              <a:t>Contradictions between continuous growth and environmental degradation</a:t>
            </a:r>
            <a:endParaRPr sz="2200"/>
          </a:p>
          <a:p>
            <a:pPr marL="177800" lvl="0" indent="-241300" algn="l" rtl="0">
              <a:lnSpc>
                <a:spcPct val="90000"/>
              </a:lnSpc>
              <a:spcBef>
                <a:spcPts val="800"/>
              </a:spcBef>
              <a:spcAft>
                <a:spcPts val="0"/>
              </a:spcAft>
              <a:buClr>
                <a:schemeClr val="dk1"/>
              </a:buClr>
              <a:buSzPts val="3200"/>
              <a:buChar char="•"/>
            </a:pPr>
            <a:r>
              <a:rPr lang="en" sz="2200"/>
              <a:t>Still highly technocratic </a:t>
            </a:r>
            <a:endParaRPr sz="2200"/>
          </a:p>
          <a:p>
            <a:pPr marL="177800" lvl="0" indent="-241300" algn="l" rtl="0">
              <a:lnSpc>
                <a:spcPct val="90000"/>
              </a:lnSpc>
              <a:spcBef>
                <a:spcPts val="800"/>
              </a:spcBef>
              <a:spcAft>
                <a:spcPts val="0"/>
              </a:spcAft>
              <a:buClr>
                <a:schemeClr val="dk1"/>
              </a:buClr>
              <a:buSzPts val="3200"/>
              <a:buChar char="•"/>
            </a:pPr>
            <a:r>
              <a:rPr lang="en" sz="2200"/>
              <a:t>Who is driving the discourse on the “Green Economy”? </a:t>
            </a:r>
            <a:endParaRPr sz="2200"/>
          </a:p>
          <a:p>
            <a:pPr marL="177800" lvl="0" indent="-241300" algn="l" rtl="0">
              <a:lnSpc>
                <a:spcPct val="90000"/>
              </a:lnSpc>
              <a:spcBef>
                <a:spcPts val="800"/>
              </a:spcBef>
              <a:spcAft>
                <a:spcPts val="0"/>
              </a:spcAft>
              <a:buClr>
                <a:schemeClr val="dk1"/>
              </a:buClr>
              <a:buSzPts val="3200"/>
              <a:buChar char="•"/>
            </a:pPr>
            <a:r>
              <a:rPr lang="en" sz="2200"/>
              <a:t>What policies are being implemented? </a:t>
            </a:r>
            <a:endParaRPr sz="2200"/>
          </a:p>
          <a:p>
            <a:pPr marL="177800" lvl="0" indent="-241300" algn="l" rtl="0">
              <a:lnSpc>
                <a:spcPct val="90000"/>
              </a:lnSpc>
              <a:spcBef>
                <a:spcPts val="800"/>
              </a:spcBef>
              <a:spcAft>
                <a:spcPts val="0"/>
              </a:spcAft>
              <a:buClr>
                <a:schemeClr val="dk1"/>
              </a:buClr>
              <a:buSzPts val="3200"/>
              <a:buChar char="•"/>
            </a:pPr>
            <a:r>
              <a:rPr lang="en" sz="2200"/>
              <a:t>Who benefits? </a:t>
            </a:r>
            <a:endParaRPr sz="2200"/>
          </a:p>
          <a:p>
            <a:pPr marL="177800" lvl="0" indent="-241300" algn="l" rtl="0">
              <a:lnSpc>
                <a:spcPct val="90000"/>
              </a:lnSpc>
              <a:spcBef>
                <a:spcPts val="800"/>
              </a:spcBef>
              <a:spcAft>
                <a:spcPts val="0"/>
              </a:spcAft>
              <a:buClr>
                <a:schemeClr val="dk1"/>
              </a:buClr>
              <a:buSzPts val="3200"/>
              <a:buChar char="•"/>
            </a:pPr>
            <a:r>
              <a:rPr lang="en" sz="2200"/>
              <a:t>Failure to address the </a:t>
            </a:r>
            <a:r>
              <a:rPr lang="en" sz="2200" b="1" i="1"/>
              <a:t>historical and structural roots</a:t>
            </a:r>
            <a:r>
              <a:rPr lang="en" sz="2200"/>
              <a:t> of poverty</a:t>
            </a:r>
            <a:endParaRPr sz="2200"/>
          </a:p>
        </p:txBody>
      </p:sp>
      <p:cxnSp>
        <p:nvCxnSpPr>
          <p:cNvPr id="255" name="Google Shape;255;p40"/>
          <p:cNvCxnSpPr/>
          <p:nvPr/>
        </p:nvCxnSpPr>
        <p:spPr>
          <a:xfrm>
            <a:off x="393326" y="1268016"/>
            <a:ext cx="8290112" cy="0"/>
          </a:xfrm>
          <a:prstGeom prst="straightConnector1">
            <a:avLst/>
          </a:prstGeom>
          <a:noFill/>
          <a:ln w="22225" cap="flat" cmpd="sng">
            <a:solidFill>
              <a:schemeClr val="accent1"/>
            </a:solidFill>
            <a:prstDash val="solid"/>
            <a:miter lim="800000"/>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1"/>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Can expert solve poverty? </a:t>
            </a:r>
            <a:endParaRPr/>
          </a:p>
        </p:txBody>
      </p:sp>
      <p:sp>
        <p:nvSpPr>
          <p:cNvPr id="261" name="Google Shape;261;p41"/>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pic>
        <p:nvPicPr>
          <p:cNvPr id="262" name="Google Shape;262;p41"/>
          <p:cNvPicPr preferRelativeResize="0"/>
          <p:nvPr/>
        </p:nvPicPr>
        <p:blipFill>
          <a:blip r:embed="rId3">
            <a:alphaModFix/>
          </a:blip>
          <a:stretch>
            <a:fillRect/>
          </a:stretch>
        </p:blipFill>
        <p:spPr>
          <a:xfrm>
            <a:off x="807950" y="0"/>
            <a:ext cx="7345974" cy="4674700"/>
          </a:xfrm>
          <a:prstGeom prst="rect">
            <a:avLst/>
          </a:prstGeom>
          <a:noFill/>
          <a:ln>
            <a:noFill/>
          </a:ln>
        </p:spPr>
      </p:pic>
      <p:sp>
        <p:nvSpPr>
          <p:cNvPr id="263" name="Google Shape;263;p41"/>
          <p:cNvSpPr txBox="1"/>
          <p:nvPr/>
        </p:nvSpPr>
        <p:spPr>
          <a:xfrm>
            <a:off x="1357000" y="4674700"/>
            <a:ext cx="477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4"/>
              </a:rPr>
              <a:t>https://www.youtube.com/watch?v=8jqEj8XUPlk</a:t>
            </a:r>
            <a:r>
              <a:rPr lang="en"/>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2"/>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Final Exam </a:t>
            </a:r>
            <a:endParaRPr/>
          </a:p>
        </p:txBody>
      </p:sp>
      <p:sp>
        <p:nvSpPr>
          <p:cNvPr id="269" name="Google Shape;269;p42"/>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pic>
        <p:nvPicPr>
          <p:cNvPr id="270" name="Google Shape;270;p42"/>
          <p:cNvPicPr preferRelativeResize="0"/>
          <p:nvPr/>
        </p:nvPicPr>
        <p:blipFill>
          <a:blip r:embed="rId3">
            <a:alphaModFix/>
          </a:blip>
          <a:stretch>
            <a:fillRect/>
          </a:stretch>
        </p:blipFill>
        <p:spPr>
          <a:xfrm>
            <a:off x="1565975" y="1221400"/>
            <a:ext cx="4878550" cy="2906900"/>
          </a:xfrm>
          <a:prstGeom prst="rect">
            <a:avLst/>
          </a:prstGeom>
          <a:noFill/>
          <a:ln>
            <a:noFill/>
          </a:ln>
        </p:spPr>
      </p:pic>
      <p:sp>
        <p:nvSpPr>
          <p:cNvPr id="271" name="Google Shape;271;p42"/>
          <p:cNvSpPr txBox="1"/>
          <p:nvPr/>
        </p:nvSpPr>
        <p:spPr>
          <a:xfrm>
            <a:off x="1301100" y="4417400"/>
            <a:ext cx="654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4"/>
              </a:rPr>
              <a:t>https://q.utoronto.ca/courses/223500/discussion_topics/1499238</a:t>
            </a:r>
            <a:r>
              <a:rPr lang="en"/>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3"/>
          <p:cNvSpPr txBox="1">
            <a:spLocks noGrp="1"/>
          </p:cNvSpPr>
          <p:nvPr>
            <p:ph type="title"/>
          </p:nvPr>
        </p:nvSpPr>
        <p:spPr>
          <a:xfrm>
            <a:off x="628650" y="1802269"/>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Your Feedback? </a:t>
            </a:r>
            <a:endParaRPr/>
          </a:p>
        </p:txBody>
      </p:sp>
      <p:sp>
        <p:nvSpPr>
          <p:cNvPr id="277" name="Google Shape;277;p43"/>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Agenda tonight</a:t>
            </a:r>
            <a:endParaRPr/>
          </a:p>
        </p:txBody>
      </p:sp>
      <p:sp>
        <p:nvSpPr>
          <p:cNvPr id="139" name="Google Shape;139;p26"/>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457200" lvl="0" indent="-387350" algn="l" rtl="0">
              <a:lnSpc>
                <a:spcPct val="150000"/>
              </a:lnSpc>
              <a:spcBef>
                <a:spcPts val="800"/>
              </a:spcBef>
              <a:spcAft>
                <a:spcPts val="0"/>
              </a:spcAft>
              <a:buSzPts val="2500"/>
              <a:buChar char="•"/>
            </a:pPr>
            <a:r>
              <a:rPr lang="en" sz="3200" dirty="0"/>
              <a:t>Brief recap of the course</a:t>
            </a:r>
            <a:endParaRPr sz="3200" dirty="0"/>
          </a:p>
        </p:txBody>
      </p:sp>
      <p:cxnSp>
        <p:nvCxnSpPr>
          <p:cNvPr id="140" name="Google Shape;140;p26"/>
          <p:cNvCxnSpPr/>
          <p:nvPr/>
        </p:nvCxnSpPr>
        <p:spPr>
          <a:xfrm>
            <a:off x="366200" y="1222300"/>
            <a:ext cx="8304600" cy="870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a:xfrm>
            <a:off x="532895" y="1590126"/>
            <a:ext cx="8229600" cy="8574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2"/>
              </a:buClr>
              <a:buSzPts val="3300"/>
              <a:buFont typeface="Calibri"/>
              <a:buNone/>
            </a:pPr>
            <a:r>
              <a:rPr lang="en" sz="2700">
                <a:solidFill>
                  <a:schemeClr val="dk2"/>
                </a:solidFill>
              </a:rPr>
              <a:t>Big Thanks to my Team!</a:t>
            </a:r>
            <a:endParaRPr sz="2700"/>
          </a:p>
        </p:txBody>
      </p:sp>
      <p:sp>
        <p:nvSpPr>
          <p:cNvPr id="147" name="Google Shape;147;p27"/>
          <p:cNvSpPr txBox="1">
            <a:spLocks noGrp="1"/>
          </p:cNvSpPr>
          <p:nvPr>
            <p:ph type="body" idx="1"/>
          </p:nvPr>
        </p:nvSpPr>
        <p:spPr>
          <a:xfrm>
            <a:off x="621236" y="2447519"/>
            <a:ext cx="8985300" cy="33945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3600"/>
              <a:buNone/>
            </a:pPr>
            <a:endParaRPr sz="3600" dirty="0">
              <a:solidFill>
                <a:srgbClr val="FF6600"/>
              </a:solidFill>
            </a:endParaRPr>
          </a:p>
        </p:txBody>
      </p:sp>
      <p:pic>
        <p:nvPicPr>
          <p:cNvPr id="148" name="Google Shape;148;p27"/>
          <p:cNvPicPr preferRelativeResize="0"/>
          <p:nvPr/>
        </p:nvPicPr>
        <p:blipFill rotWithShape="1">
          <a:blip r:embed="rId3">
            <a:alphaModFix/>
          </a:blip>
          <a:srcRect/>
          <a:stretch/>
        </p:blipFill>
        <p:spPr>
          <a:xfrm>
            <a:off x="4306421" y="500600"/>
            <a:ext cx="3797300" cy="2133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p28"/>
          <p:cNvSpPr/>
          <p:nvPr/>
        </p:nvSpPr>
        <p:spPr>
          <a:xfrm>
            <a:off x="1" y="2794"/>
            <a:ext cx="4211156" cy="5143500"/>
          </a:xfrm>
          <a:prstGeom prst="rect">
            <a:avLst/>
          </a:prstGeom>
          <a:gradFill>
            <a:gsLst>
              <a:gs pos="0">
                <a:srgbClr val="4472C3">
                  <a:alpha val="81960"/>
                </a:srgbClr>
              </a:gs>
              <a:gs pos="25000">
                <a:srgbClr val="4472C4">
                  <a:alpha val="60000"/>
                </a:srgbClr>
              </a:gs>
              <a:gs pos="94000">
                <a:srgbClr val="AEABAB"/>
              </a:gs>
              <a:gs pos="100000">
                <a:srgbClr val="AEABAB"/>
              </a:gs>
            </a:gsLst>
            <a:lin ang="42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54" name="Google Shape;154;p28"/>
          <p:cNvPicPr preferRelativeResize="0"/>
          <p:nvPr/>
        </p:nvPicPr>
        <p:blipFill rotWithShape="1">
          <a:blip r:embed="rId3">
            <a:alphaModFix/>
          </a:blip>
          <a:srcRect/>
          <a:stretch/>
        </p:blipFill>
        <p:spPr>
          <a:xfrm>
            <a:off x="-105667" y="-2794"/>
            <a:ext cx="9144000" cy="5143500"/>
          </a:xfrm>
          <a:prstGeom prst="rect">
            <a:avLst/>
          </a:prstGeom>
          <a:noFill/>
          <a:ln>
            <a:noFill/>
          </a:ln>
        </p:spPr>
      </p:pic>
      <p:sp>
        <p:nvSpPr>
          <p:cNvPr id="155" name="Google Shape;155;p28"/>
          <p:cNvSpPr txBox="1">
            <a:spLocks noGrp="1"/>
          </p:cNvSpPr>
          <p:nvPr>
            <p:ph type="title"/>
          </p:nvPr>
        </p:nvSpPr>
        <p:spPr>
          <a:xfrm>
            <a:off x="3969800" y="452025"/>
            <a:ext cx="4211100" cy="1090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000000"/>
              </a:buClr>
              <a:buSzPts val="3300"/>
              <a:buFont typeface="Calibri"/>
              <a:buNone/>
            </a:pPr>
            <a:endParaRPr sz="2500" dirty="0"/>
          </a:p>
        </p:txBody>
      </p:sp>
      <p:sp>
        <p:nvSpPr>
          <p:cNvPr id="156" name="Google Shape;156;p28"/>
          <p:cNvSpPr/>
          <p:nvPr/>
        </p:nvSpPr>
        <p:spPr>
          <a:xfrm>
            <a:off x="0" y="553964"/>
            <a:ext cx="3750328" cy="4050721"/>
          </a:xfrm>
          <a:custGeom>
            <a:avLst/>
            <a:gdLst/>
            <a:ahLst/>
            <a:cxnLst/>
            <a:rect l="l" t="t" r="r" b="b"/>
            <a:pathLst>
              <a:path w="5000438" h="5400962" extrusionOk="0">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w="12700" cap="flat" cmpd="sng">
            <a:solidFill>
              <a:srgbClr val="B3C6E7"/>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57" name="Google Shape;157;p28" descr="Daily Calendar"/>
          <p:cNvPicPr preferRelativeResize="0"/>
          <p:nvPr/>
        </p:nvPicPr>
        <p:blipFill rotWithShape="1">
          <a:blip r:embed="rId4">
            <a:alphaModFix/>
          </a:blip>
          <a:srcRect/>
          <a:stretch/>
        </p:blipFill>
        <p:spPr>
          <a:xfrm>
            <a:off x="337691" y="1221817"/>
            <a:ext cx="2715016" cy="2715016"/>
          </a:xfrm>
          <a:prstGeom prst="rect">
            <a:avLst/>
          </a:prstGeom>
          <a:noFill/>
          <a:ln>
            <a:noFill/>
          </a:ln>
        </p:spPr>
      </p:pic>
      <p:sp>
        <p:nvSpPr>
          <p:cNvPr id="158" name="Google Shape;158;p28"/>
          <p:cNvSpPr txBox="1">
            <a:spLocks noGrp="1"/>
          </p:cNvSpPr>
          <p:nvPr>
            <p:ph type="body" idx="1"/>
          </p:nvPr>
        </p:nvSpPr>
        <p:spPr>
          <a:xfrm flipH="1">
            <a:off x="9015474" y="4826680"/>
            <a:ext cx="45719" cy="45719"/>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1200"/>
              </a:spcBef>
              <a:spcAft>
                <a:spcPts val="0"/>
              </a:spcAft>
              <a:buClr>
                <a:srgbClr val="000000"/>
              </a:buClr>
              <a:buSzPts val="3000"/>
              <a:buNone/>
            </a:pPr>
            <a:endParaRPr sz="3000" dirty="0">
              <a:solidFill>
                <a:srgbClr val="000000"/>
              </a:solidFill>
            </a:endParaRPr>
          </a:p>
          <a:p>
            <a:pPr marL="0" lvl="0" indent="0" algn="l" rtl="0">
              <a:lnSpc>
                <a:spcPct val="90000"/>
              </a:lnSpc>
              <a:spcBef>
                <a:spcPts val="800"/>
              </a:spcBef>
              <a:spcAft>
                <a:spcPts val="0"/>
              </a:spcAft>
              <a:buClr>
                <a:srgbClr val="000000"/>
              </a:buClr>
              <a:buSzPts val="3000"/>
              <a:buNone/>
            </a:pPr>
            <a:endParaRPr sz="3000" dirty="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sp>
        <p:nvSpPr>
          <p:cNvPr id="163" name="Google Shape;163;p29"/>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64" name="Google Shape;164;p29"/>
          <p:cNvSpPr txBox="1">
            <a:spLocks noGrp="1"/>
          </p:cNvSpPr>
          <p:nvPr>
            <p:ph type="title"/>
          </p:nvPr>
        </p:nvSpPr>
        <p:spPr>
          <a:xfrm>
            <a:off x="628649" y="820341"/>
            <a:ext cx="7879841" cy="2225406"/>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5100"/>
              <a:buFont typeface="Calibri"/>
              <a:buNone/>
            </a:pPr>
            <a:r>
              <a:rPr lang="en" sz="5100">
                <a:solidFill>
                  <a:schemeClr val="dk1"/>
                </a:solidFill>
                <a:latin typeface="Calibri"/>
                <a:ea typeface="Calibri"/>
                <a:cs typeface="Calibri"/>
                <a:sym typeface="Calibri"/>
              </a:rPr>
              <a:t>What have we learned about development, and what may be in store for the future? </a:t>
            </a:r>
            <a:endParaRPr sz="1100"/>
          </a:p>
        </p:txBody>
      </p:sp>
      <p:sp>
        <p:nvSpPr>
          <p:cNvPr id="165" name="Google Shape;165;p29"/>
          <p:cNvSpPr/>
          <p:nvPr/>
        </p:nvSpPr>
        <p:spPr>
          <a:xfrm>
            <a:off x="630936" y="3248375"/>
            <a:ext cx="7879842" cy="13716"/>
          </a:xfrm>
          <a:prstGeom prst="rect">
            <a:avLst/>
          </a:prstGeom>
          <a:solidFill>
            <a:srgbClr val="D5D5D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66" name="Google Shape;166;p29"/>
          <p:cNvSpPr/>
          <p:nvPr/>
        </p:nvSpPr>
        <p:spPr>
          <a:xfrm rot="5400000">
            <a:off x="7010161" y="1761629"/>
            <a:ext cx="41148" cy="2960084"/>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title"/>
          </p:nvPr>
        </p:nvSpPr>
        <p:spPr>
          <a:xfrm>
            <a:off x="628650" y="-220406"/>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2700"/>
              <a:buFont typeface="Calibri"/>
              <a:buNone/>
            </a:pPr>
            <a:r>
              <a:rPr lang="en" sz="2700"/>
              <a:t>Last week</a:t>
            </a:r>
            <a:endParaRPr sz="1100"/>
          </a:p>
        </p:txBody>
      </p:sp>
      <p:sp>
        <p:nvSpPr>
          <p:cNvPr id="172" name="Google Shape;172;p30"/>
          <p:cNvSpPr txBox="1">
            <a:spLocks noGrp="1"/>
          </p:cNvSpPr>
          <p:nvPr>
            <p:ph type="body" idx="1"/>
          </p:nvPr>
        </p:nvSpPr>
        <p:spPr>
          <a:xfrm>
            <a:off x="377675" y="474215"/>
            <a:ext cx="8229600" cy="36576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100"/>
              <a:buNone/>
            </a:pPr>
            <a:r>
              <a:rPr lang="en" sz="2300"/>
              <a:t>“Where inequalities in health are avoidable, yet are not avoided, they are inequitable.” (Marmot 2007) </a:t>
            </a:r>
            <a:endParaRPr sz="2300"/>
          </a:p>
          <a:p>
            <a:pPr marL="177800" lvl="0" indent="-38100" algn="l" rtl="0">
              <a:lnSpc>
                <a:spcPct val="90000"/>
              </a:lnSpc>
              <a:spcBef>
                <a:spcPts val="800"/>
              </a:spcBef>
              <a:spcAft>
                <a:spcPts val="0"/>
              </a:spcAft>
              <a:buClr>
                <a:schemeClr val="dk1"/>
              </a:buClr>
              <a:buSzPts val="2100"/>
              <a:buNone/>
            </a:pPr>
            <a:endParaRPr sz="1100"/>
          </a:p>
        </p:txBody>
      </p:sp>
      <p:pic>
        <p:nvPicPr>
          <p:cNvPr id="173" name="Google Shape;173;p30" descr="Post image"/>
          <p:cNvPicPr preferRelativeResize="0"/>
          <p:nvPr/>
        </p:nvPicPr>
        <p:blipFill rotWithShape="1">
          <a:blip r:embed="rId3">
            <a:alphaModFix/>
          </a:blip>
          <a:srcRect/>
          <a:stretch/>
        </p:blipFill>
        <p:spPr>
          <a:xfrm>
            <a:off x="3124828" y="1317441"/>
            <a:ext cx="5176696" cy="3826062"/>
          </a:xfrm>
          <a:prstGeom prst="rect">
            <a:avLst/>
          </a:prstGeom>
          <a:noFill/>
          <a:ln>
            <a:noFill/>
          </a:ln>
        </p:spPr>
      </p:pic>
      <p:sp>
        <p:nvSpPr>
          <p:cNvPr id="174" name="Google Shape;174;p30"/>
          <p:cNvSpPr txBox="1"/>
          <p:nvPr/>
        </p:nvSpPr>
        <p:spPr>
          <a:xfrm>
            <a:off x="3882839" y="4626300"/>
            <a:ext cx="4632600" cy="392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u="sng">
                <a:solidFill>
                  <a:schemeClr val="hlink"/>
                </a:solidFill>
                <a:latin typeface="Calibri"/>
                <a:ea typeface="Calibri"/>
                <a:cs typeface="Calibri"/>
                <a:sym typeface="Calibri"/>
                <a:hlinkClick r:id="rId4"/>
              </a:rPr>
              <a:t>https://www.reddit.com/r/GCdebatesQT/comments/7qpbpp/food_for_thought_equality_vs_equity_vs_justice/</a:t>
            </a:r>
            <a:r>
              <a:rPr lang="en" sz="1100">
                <a:solidFill>
                  <a:schemeClr val="dk1"/>
                </a:solidFill>
                <a:latin typeface="Calibri"/>
                <a:ea typeface="Calibri"/>
                <a:cs typeface="Calibri"/>
                <a:sym typeface="Calibri"/>
              </a:rPr>
              <a:t> </a:t>
            </a:r>
            <a:endParaRPr sz="1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1"/>
          <p:cNvSpPr txBox="1">
            <a:spLocks noGrp="1"/>
          </p:cNvSpPr>
          <p:nvPr>
            <p:ph type="title"/>
          </p:nvPr>
        </p:nvSpPr>
        <p:spPr>
          <a:xfrm>
            <a:off x="1030381" y="1139638"/>
            <a:ext cx="7683313" cy="2985247"/>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a:t>Health is not simply the absence of disease</a:t>
            </a:r>
            <a:br>
              <a:rPr lang="en"/>
            </a:br>
            <a:br>
              <a:rPr lang="en"/>
            </a:br>
            <a:r>
              <a:rPr lang="en"/>
              <a:t>Health is more than a bio-medical issue, but a social justice and human rights issue</a:t>
            </a:r>
            <a:endParaRPr/>
          </a:p>
          <a:p>
            <a:pPr marL="0" lvl="0" indent="0" algn="l" rtl="0">
              <a:lnSpc>
                <a:spcPct val="90000"/>
              </a:lnSpc>
              <a:spcBef>
                <a:spcPts val="0"/>
              </a:spcBef>
              <a:spcAft>
                <a:spcPts val="0"/>
              </a:spcAft>
              <a:buClr>
                <a:schemeClr val="dk1"/>
              </a:buClr>
              <a:buSzPts val="3300"/>
              <a:buFont typeface="Calibri"/>
              <a:buNone/>
            </a:pPr>
            <a:endParaRPr/>
          </a:p>
          <a:p>
            <a:pPr marL="0" lvl="0" indent="0" algn="l" rtl="0">
              <a:lnSpc>
                <a:spcPct val="90000"/>
              </a:lnSpc>
              <a:spcBef>
                <a:spcPts val="0"/>
              </a:spcBef>
              <a:spcAft>
                <a:spcPts val="0"/>
              </a:spcAft>
              <a:buClr>
                <a:schemeClr val="dk1"/>
              </a:buClr>
              <a:buSzPts val="3300"/>
              <a:buFont typeface="Calibri"/>
              <a:buNone/>
            </a:pPr>
            <a:r>
              <a:rPr lang="en"/>
              <a:t>Social Vaccine (public policies) that addresses </a:t>
            </a:r>
            <a:r>
              <a:rPr lang="en" b="1" i="1"/>
              <a:t>structural and systemic factors determining our health and well-being </a:t>
            </a:r>
            <a:endParaRPr b="1" i="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2"/>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Vaccine Inequity</a:t>
            </a:r>
            <a:endParaRPr/>
          </a:p>
        </p:txBody>
      </p:sp>
      <p:sp>
        <p:nvSpPr>
          <p:cNvPr id="186" name="Google Shape;186;p32"/>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pic>
        <p:nvPicPr>
          <p:cNvPr id="187" name="Google Shape;187;p32"/>
          <p:cNvPicPr preferRelativeResize="0"/>
          <p:nvPr/>
        </p:nvPicPr>
        <p:blipFill>
          <a:blip r:embed="rId3">
            <a:alphaModFix/>
          </a:blip>
          <a:stretch>
            <a:fillRect/>
          </a:stretch>
        </p:blipFill>
        <p:spPr>
          <a:xfrm>
            <a:off x="0" y="1316575"/>
            <a:ext cx="4183924" cy="2510354"/>
          </a:xfrm>
          <a:prstGeom prst="rect">
            <a:avLst/>
          </a:prstGeom>
          <a:noFill/>
          <a:ln>
            <a:noFill/>
          </a:ln>
        </p:spPr>
      </p:pic>
      <p:pic>
        <p:nvPicPr>
          <p:cNvPr id="188" name="Google Shape;188;p32"/>
          <p:cNvPicPr preferRelativeResize="0"/>
          <p:nvPr/>
        </p:nvPicPr>
        <p:blipFill>
          <a:blip r:embed="rId4">
            <a:alphaModFix/>
          </a:blip>
          <a:stretch>
            <a:fillRect/>
          </a:stretch>
        </p:blipFill>
        <p:spPr>
          <a:xfrm>
            <a:off x="4372626" y="171438"/>
            <a:ext cx="4142724" cy="48046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3"/>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endParaRPr/>
          </a:p>
        </p:txBody>
      </p:sp>
      <p:sp>
        <p:nvSpPr>
          <p:cNvPr id="194" name="Google Shape;194;p33"/>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pic>
        <p:nvPicPr>
          <p:cNvPr id="195" name="Google Shape;195;p33"/>
          <p:cNvPicPr preferRelativeResize="0"/>
          <p:nvPr/>
        </p:nvPicPr>
        <p:blipFill>
          <a:blip r:embed="rId3">
            <a:alphaModFix/>
          </a:blip>
          <a:stretch>
            <a:fillRect/>
          </a:stretch>
        </p:blipFill>
        <p:spPr>
          <a:xfrm>
            <a:off x="1006200" y="0"/>
            <a:ext cx="7311299" cy="4754775"/>
          </a:xfrm>
          <a:prstGeom prst="rect">
            <a:avLst/>
          </a:prstGeom>
          <a:noFill/>
          <a:ln>
            <a:noFill/>
          </a:ln>
        </p:spPr>
      </p:pic>
      <p:sp>
        <p:nvSpPr>
          <p:cNvPr id="196" name="Google Shape;196;p33"/>
          <p:cNvSpPr txBox="1"/>
          <p:nvPr/>
        </p:nvSpPr>
        <p:spPr>
          <a:xfrm>
            <a:off x="2733925" y="4685525"/>
            <a:ext cx="508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4"/>
              </a:rPr>
              <a:t>https://www.youtube.com/watch?v=jbkSRLYSojo</a:t>
            </a:r>
            <a:r>
              <a:rPr lang="en">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682</Words>
  <Application>Microsoft Office PowerPoint</Application>
  <PresentationFormat>On-screen Show (16:9)</PresentationFormat>
  <Paragraphs>50</Paragraphs>
  <Slides>19</Slides>
  <Notes>19</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19</vt:i4>
      </vt:variant>
    </vt:vector>
  </HeadingPairs>
  <TitlesOfParts>
    <vt:vector size="23" baseType="lpstr">
      <vt:lpstr>Arial</vt:lpstr>
      <vt:lpstr>Calibri</vt:lpstr>
      <vt:lpstr>Simple Light</vt:lpstr>
      <vt:lpstr>Office Theme</vt:lpstr>
      <vt:lpstr>The Future of Development?</vt:lpstr>
      <vt:lpstr>Agenda tonight</vt:lpstr>
      <vt:lpstr>Big Thanks to my Team!</vt:lpstr>
      <vt:lpstr>PowerPoint Presentation</vt:lpstr>
      <vt:lpstr>What have we learned about development, and what may be in store for the future? </vt:lpstr>
      <vt:lpstr>Last week</vt:lpstr>
      <vt:lpstr>Health is not simply the absence of disease  Health is more than a bio-medical issue, but a social justice and human rights issue  Social Vaccine (public policies) that addresses structural and systemic factors determining our health and well-being </vt:lpstr>
      <vt:lpstr>Vaccine Inequity</vt:lpstr>
      <vt:lpstr>PowerPoint Presentation</vt:lpstr>
      <vt:lpstr>PowerPoint Presentation</vt:lpstr>
      <vt:lpstr>PowerPoint Presentation</vt:lpstr>
      <vt:lpstr>PowerPoint Presentation</vt:lpstr>
      <vt:lpstr>Critical Development Studies as Challenging Conventional wisdom  </vt:lpstr>
      <vt:lpstr>“Conventional Wisdom”</vt:lpstr>
      <vt:lpstr>Grass root Movements</vt:lpstr>
      <vt:lpstr>‘Sustainable development’ is an oxymoron</vt:lpstr>
      <vt:lpstr>Can expert solve poverty? </vt:lpstr>
      <vt:lpstr>Final Exam </vt:lpstr>
      <vt:lpstr>Your Feedback?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Development?</dc:title>
  <cp:lastModifiedBy>Ibrahim Sereer</cp:lastModifiedBy>
  <cp:revision>1</cp:revision>
  <dcterms:modified xsi:type="dcterms:W3CDTF">2021-12-16T20:06:27Z</dcterms:modified>
</cp:coreProperties>
</file>