
<file path=[Content_Types].xml><?xml version="1.0" encoding="utf-8"?>
<Types xmlns="http://schemas.openxmlformats.org/package/2006/content-types">
  <Default Extension="png" ContentType="image/png"/>
  <Default Extension="bin" ContentType="application/vnd.openxmlformats-officedocument.oleObject"/>
  <Default Extension="jpeg" ContentType="image/jpeg"/>
  <Default Extension="wmf" ContentType="image/x-wmf"/>
  <Default Extension="emf" ContentType="image/x-emf"/>
  <Default Extension="rels" ContentType="application/vnd.openxmlformats-package.relationships+xml"/>
  <Default Extension="xml" ContentType="application/xml"/>
  <Default Extension="vml" ContentType="application/vnd.openxmlformats-officedocument.vmlDrawing"/>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aveSubsetFonts="1">
  <p:sldMasterIdLst>
    <p:sldMasterId id="2147483648" r:id="rId1"/>
  </p:sldMasterIdLst>
  <p:notesMasterIdLst>
    <p:notesMasterId r:id="rId54"/>
  </p:notesMasterIdLst>
  <p:sldIdLst>
    <p:sldId id="259" r:id="rId2"/>
    <p:sldId id="271" r:id="rId3"/>
    <p:sldId id="330" r:id="rId4"/>
    <p:sldId id="331" r:id="rId5"/>
    <p:sldId id="332" r:id="rId6"/>
    <p:sldId id="333" r:id="rId7"/>
    <p:sldId id="334" r:id="rId8"/>
    <p:sldId id="325" r:id="rId9"/>
    <p:sldId id="274" r:id="rId10"/>
    <p:sldId id="275" r:id="rId11"/>
    <p:sldId id="276" r:id="rId12"/>
    <p:sldId id="277" r:id="rId13"/>
    <p:sldId id="278" r:id="rId14"/>
    <p:sldId id="279" r:id="rId15"/>
    <p:sldId id="280" r:id="rId16"/>
    <p:sldId id="326" r:id="rId17"/>
    <p:sldId id="303" r:id="rId18"/>
    <p:sldId id="304" r:id="rId19"/>
    <p:sldId id="348" r:id="rId20"/>
    <p:sldId id="302" r:id="rId21"/>
    <p:sldId id="305" r:id="rId22"/>
    <p:sldId id="306" r:id="rId23"/>
    <p:sldId id="307" r:id="rId24"/>
    <p:sldId id="350" r:id="rId25"/>
    <p:sldId id="329" r:id="rId26"/>
    <p:sldId id="352" r:id="rId27"/>
    <p:sldId id="309" r:id="rId28"/>
    <p:sldId id="351" r:id="rId29"/>
    <p:sldId id="310" r:id="rId30"/>
    <p:sldId id="311" r:id="rId31"/>
    <p:sldId id="343" r:id="rId32"/>
    <p:sldId id="312" r:id="rId33"/>
    <p:sldId id="339" r:id="rId34"/>
    <p:sldId id="340" r:id="rId35"/>
    <p:sldId id="313" r:id="rId36"/>
    <p:sldId id="314" r:id="rId37"/>
    <p:sldId id="337" r:id="rId38"/>
    <p:sldId id="338" r:id="rId39"/>
    <p:sldId id="315" r:id="rId40"/>
    <p:sldId id="320" r:id="rId41"/>
    <p:sldId id="319" r:id="rId42"/>
    <p:sldId id="321" r:id="rId43"/>
    <p:sldId id="344" r:id="rId44"/>
    <p:sldId id="323" r:id="rId45"/>
    <p:sldId id="293" r:id="rId46"/>
    <p:sldId id="294" r:id="rId47"/>
    <p:sldId id="295" r:id="rId48"/>
    <p:sldId id="297" r:id="rId49"/>
    <p:sldId id="342" r:id="rId50"/>
    <p:sldId id="341" r:id="rId51"/>
    <p:sldId id="347" r:id="rId52"/>
    <p:sldId id="346" r:id="rId53"/>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Arial" charset="0"/>
      </a:defRPr>
    </a:lvl1pPr>
    <a:lvl2pPr marL="457200" algn="l" rtl="0" fontAlgn="base">
      <a:spcBef>
        <a:spcPct val="0"/>
      </a:spcBef>
      <a:spcAft>
        <a:spcPct val="0"/>
      </a:spcAft>
      <a:defRPr kern="1200">
        <a:solidFill>
          <a:schemeClr val="tx1"/>
        </a:solidFill>
        <a:latin typeface="Arial" charset="0"/>
        <a:ea typeface="+mn-ea"/>
        <a:cs typeface="Arial" charset="0"/>
      </a:defRPr>
    </a:lvl2pPr>
    <a:lvl3pPr marL="914400" algn="l" rtl="0" fontAlgn="base">
      <a:spcBef>
        <a:spcPct val="0"/>
      </a:spcBef>
      <a:spcAft>
        <a:spcPct val="0"/>
      </a:spcAft>
      <a:defRPr kern="1200">
        <a:solidFill>
          <a:schemeClr val="tx1"/>
        </a:solidFill>
        <a:latin typeface="Arial" charset="0"/>
        <a:ea typeface="+mn-ea"/>
        <a:cs typeface="Arial" charset="0"/>
      </a:defRPr>
    </a:lvl3pPr>
    <a:lvl4pPr marL="1371600" algn="l" rtl="0" fontAlgn="base">
      <a:spcBef>
        <a:spcPct val="0"/>
      </a:spcBef>
      <a:spcAft>
        <a:spcPct val="0"/>
      </a:spcAft>
      <a:defRPr kern="1200">
        <a:solidFill>
          <a:schemeClr val="tx1"/>
        </a:solidFill>
        <a:latin typeface="Arial" charset="0"/>
        <a:ea typeface="+mn-ea"/>
        <a:cs typeface="Arial" charset="0"/>
      </a:defRPr>
    </a:lvl4pPr>
    <a:lvl5pPr marL="1828800" algn="l" rtl="0" fontAlgn="base">
      <a:spcBef>
        <a:spcPct val="0"/>
      </a:spcBef>
      <a:spcAft>
        <a:spcPct val="0"/>
      </a:spcAft>
      <a:defRPr kern="1200">
        <a:solidFill>
          <a:schemeClr val="tx1"/>
        </a:solidFill>
        <a:latin typeface="Arial" charset="0"/>
        <a:ea typeface="+mn-ea"/>
        <a:cs typeface="Arial" charset="0"/>
      </a:defRPr>
    </a:lvl5pPr>
    <a:lvl6pPr marL="2286000" algn="l" defTabSz="914400" rtl="0" eaLnBrk="1" latinLnBrk="0" hangingPunct="1">
      <a:defRPr kern="1200">
        <a:solidFill>
          <a:schemeClr val="tx1"/>
        </a:solidFill>
        <a:latin typeface="Arial" charset="0"/>
        <a:ea typeface="+mn-ea"/>
        <a:cs typeface="Arial" charset="0"/>
      </a:defRPr>
    </a:lvl6pPr>
    <a:lvl7pPr marL="2743200" algn="l" defTabSz="914400" rtl="0" eaLnBrk="1" latinLnBrk="0" hangingPunct="1">
      <a:defRPr kern="1200">
        <a:solidFill>
          <a:schemeClr val="tx1"/>
        </a:solidFill>
        <a:latin typeface="Arial" charset="0"/>
        <a:ea typeface="+mn-ea"/>
        <a:cs typeface="Arial" charset="0"/>
      </a:defRPr>
    </a:lvl7pPr>
    <a:lvl8pPr marL="3200400" algn="l" defTabSz="914400" rtl="0" eaLnBrk="1" latinLnBrk="0" hangingPunct="1">
      <a:defRPr kern="1200">
        <a:solidFill>
          <a:schemeClr val="tx1"/>
        </a:solidFill>
        <a:latin typeface="Arial" charset="0"/>
        <a:ea typeface="+mn-ea"/>
        <a:cs typeface="Arial" charset="0"/>
      </a:defRPr>
    </a:lvl8pPr>
    <a:lvl9pPr marL="3657600" algn="l" defTabSz="914400" rtl="0" eaLnBrk="1" latinLnBrk="0" hangingPunct="1">
      <a:defRPr kern="1200">
        <a:solidFill>
          <a:schemeClr val="tx1"/>
        </a:solidFill>
        <a:latin typeface="Arial" charset="0"/>
        <a:ea typeface="+mn-ea"/>
        <a:cs typeface="Arial" charset="0"/>
      </a:defRPr>
    </a:lvl9pPr>
  </p:defaultTextStyle>
  <p:extLst>
    <p:ext uri="{EFAFB233-063F-42B5-8137-9DF3F51BA10A}">
      <p15:sldGuideLst xmlns:p15="http://schemas.microsoft.com/office/powerpoint/2012/main" xmlns="">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A50021"/>
    <a:srgbClr val="948A54"/>
    <a:srgbClr val="460023"/>
    <a:srgbClr val="996633"/>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xmlns=""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vertBarState="minimized">
    <p:restoredLeft sz="0" autoAdjust="0"/>
    <p:restoredTop sz="59754" autoAdjust="0"/>
  </p:normalViewPr>
  <p:slideViewPr>
    <p:cSldViewPr snapToObjects="1">
      <p:cViewPr>
        <p:scale>
          <a:sx n="67" d="100"/>
          <a:sy n="67" d="100"/>
        </p:scale>
        <p:origin x="-900" y="912"/>
      </p:cViewPr>
      <p:guideLst>
        <p:guide orient="horz" pos="2160"/>
        <p:guide pos="2880"/>
      </p:guideLst>
    </p:cSldViewPr>
  </p:slideViewPr>
  <p:notesTextViewPr>
    <p:cViewPr>
      <p:scale>
        <a:sx n="1" d="1"/>
        <a:sy n="1" d="1"/>
      </p:scale>
      <p:origin x="0" y="0"/>
    </p:cViewPr>
  </p:notesTextViewPr>
  <p:sorterViewPr>
    <p:cViewPr>
      <p:scale>
        <a:sx n="100" d="100"/>
        <a:sy n="100" d="100"/>
      </p:scale>
      <p:origin x="0" y="0"/>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slide" Target="slides/slide41.xml"/><Relationship Id="rId47" Type="http://schemas.openxmlformats.org/officeDocument/2006/relationships/slide" Target="slides/slide46.xml"/><Relationship Id="rId50" Type="http://schemas.openxmlformats.org/officeDocument/2006/relationships/slide" Target="slides/slide49.xml"/><Relationship Id="rId55"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41" Type="http://schemas.openxmlformats.org/officeDocument/2006/relationships/slide" Target="slides/slide40.xml"/><Relationship Id="rId54" Type="http://schemas.openxmlformats.org/officeDocument/2006/relationships/notesMaster" Target="notesMasters/notesMaster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slide" Target="slides/slide44.xml"/><Relationship Id="rId53" Type="http://schemas.openxmlformats.org/officeDocument/2006/relationships/slide" Target="slides/slide52.xml"/><Relationship Id="rId58"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viewProps" Target="viewProps.xml"/><Relationship Id="rId8" Type="http://schemas.openxmlformats.org/officeDocument/2006/relationships/slide" Target="slides/slide7.xml"/><Relationship Id="rId51" Type="http://schemas.openxmlformats.org/officeDocument/2006/relationships/slide" Target="slides/slide50.xml"/><Relationship Id="rId3" Type="http://schemas.openxmlformats.org/officeDocument/2006/relationships/slide" Target="slides/slide2.xml"/></Relationships>
</file>

<file path=ppt/drawings/_rels/vmlDrawing1.vml.rels><?xml version="1.0" encoding="UTF-8" standalone="yes"?>
<Relationships xmlns="http://schemas.openxmlformats.org/package/2006/relationships"><Relationship Id="rId3" Type="http://schemas.openxmlformats.org/officeDocument/2006/relationships/image" Target="../media/image14.emf"/><Relationship Id="rId2" Type="http://schemas.openxmlformats.org/officeDocument/2006/relationships/image" Target="../media/image13.emf"/><Relationship Id="rId1" Type="http://schemas.openxmlformats.org/officeDocument/2006/relationships/image" Target="../media/image12.emf"/><Relationship Id="rId4" Type="http://schemas.openxmlformats.org/officeDocument/2006/relationships/image" Target="../media/image15.emf"/></Relationships>
</file>

<file path=ppt/drawings/_rels/vmlDrawing2.vml.rels><?xml version="1.0" encoding="UTF-8" standalone="yes"?>
<Relationships xmlns="http://schemas.openxmlformats.org/package/2006/relationships"><Relationship Id="rId1" Type="http://schemas.openxmlformats.org/officeDocument/2006/relationships/image" Target="../media/image16.emf"/></Relationships>
</file>

<file path=ppt/drawings/_rels/vmlDrawing3.vml.rels><?xml version="1.0" encoding="UTF-8" standalone="yes"?>
<Relationships xmlns="http://schemas.openxmlformats.org/package/2006/relationships"><Relationship Id="rId1" Type="http://schemas.openxmlformats.org/officeDocument/2006/relationships/image" Target="../media/image17.emf"/></Relationships>
</file>

<file path=ppt/drawings/_rels/vmlDrawing4.vml.rels><?xml version="1.0" encoding="UTF-8" standalone="yes"?>
<Relationships xmlns="http://schemas.openxmlformats.org/package/2006/relationships"><Relationship Id="rId1" Type="http://schemas.openxmlformats.org/officeDocument/2006/relationships/image" Target="../media/image29.emf"/></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pPr>
              <a:defRPr/>
            </a:pPr>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pPr>
              <a:defRPr/>
            </a:pPr>
            <a:fld id="{5BC5BA64-3458-4279-AFD0-89FC2847844E}" type="datetimeFigureOut">
              <a:rPr lang="en-US"/>
              <a:pPr>
                <a:defRPr/>
              </a:pPr>
              <a:t>5/1/2019</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US" noProof="0" smtClean="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pPr>
              <a:defRPr/>
            </a:pPr>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pPr>
              <a:defRPr/>
            </a:pPr>
            <a:fld id="{91F107E3-6FF1-4AEE-B3E2-12A8E991AB6A}" type="slidenum">
              <a:rPr lang="en-US"/>
              <a:pPr>
                <a:defRPr/>
              </a:pPr>
              <a:t>‹#›</a:t>
            </a:fld>
            <a:endParaRPr lang="en-US"/>
          </a:p>
        </p:txBody>
      </p:sp>
    </p:spTree>
    <p:extLst>
      <p:ext uri="{BB962C8B-B14F-4D97-AF65-F5344CB8AC3E}">
        <p14:creationId xmlns:p14="http://schemas.microsoft.com/office/powerpoint/2010/main" val="327344538"/>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3" Type="http://schemas.openxmlformats.org/officeDocument/2006/relationships/hyperlink" Target="https://www.youtube.com/watch?v=W-u4azftNbE" TargetMode="External"/><Relationship Id="rId2" Type="http://schemas.openxmlformats.org/officeDocument/2006/relationships/slide" Target="../slides/slide11.xml"/><Relationship Id="rId1" Type="http://schemas.openxmlformats.org/officeDocument/2006/relationships/notesMaster" Target="../notesMasters/notesMaster1.xml"/><Relationship Id="rId5" Type="http://schemas.openxmlformats.org/officeDocument/2006/relationships/hyperlink" Target="http://www.youtube.com/watch?v=xFFu8sHod-4" TargetMode="External"/><Relationship Id="rId4" Type="http://schemas.openxmlformats.org/officeDocument/2006/relationships/hyperlink" Target="http://www.youtube.com/watch?v=A2sxE2wL2dU" TargetMode="Externa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3" Type="http://schemas.openxmlformats.org/officeDocument/2006/relationships/hyperlink" Target="http://www.youtube.com/watch?v=mYF2_FBCvXw&amp;feature=player_embedded" TargetMode="External"/><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0178"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017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dirty="0" smtClean="0"/>
          </a:p>
        </p:txBody>
      </p:sp>
      <p:sp>
        <p:nvSpPr>
          <p:cNvPr id="5018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eaLnBrk="1" hangingPunct="1"/>
            <a:fld id="{04ADE9BF-85CB-43AE-848F-0802E8E2730F}" type="slidenum">
              <a:rPr lang="en-US" smtClean="0">
                <a:latin typeface="Calibri" charset="0"/>
              </a:rPr>
              <a:pPr eaLnBrk="1" hangingPunct="1"/>
              <a:t>3</a:t>
            </a:fld>
            <a:endParaRPr lang="en-US" smtClean="0">
              <a:latin typeface="Calibri" charset="0"/>
            </a:endParaRPr>
          </a:p>
        </p:txBody>
      </p:sp>
    </p:spTree>
    <p:extLst>
      <p:ext uri="{BB962C8B-B14F-4D97-AF65-F5344CB8AC3E}">
        <p14:creationId xmlns:p14="http://schemas.microsoft.com/office/powerpoint/2010/main" val="205668625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12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marL="0" indent="0">
              <a:buNone/>
            </a:pPr>
            <a:r>
              <a:rPr lang="en-US" sz="1200" b="1" dirty="0" smtClean="0"/>
              <a:t>Commercial Aircraft:</a:t>
            </a:r>
          </a:p>
          <a:p>
            <a:r>
              <a:rPr lang="en-US" sz="1200" dirty="0" smtClean="0"/>
              <a:t>Oil prices</a:t>
            </a:r>
          </a:p>
          <a:p>
            <a:r>
              <a:rPr lang="en-US" sz="1200" dirty="0" smtClean="0"/>
              <a:t>Economic outlook</a:t>
            </a:r>
          </a:p>
          <a:p>
            <a:r>
              <a:rPr lang="en-US" sz="1200" dirty="0" smtClean="0"/>
              <a:t>Technological changes in aircraft manufacturing</a:t>
            </a:r>
          </a:p>
          <a:p>
            <a:r>
              <a:rPr lang="en-US" sz="1200" dirty="0" smtClean="0"/>
              <a:t>Age of fleet of airlines</a:t>
            </a:r>
          </a:p>
          <a:p>
            <a:r>
              <a:rPr lang="en-US" sz="1200" dirty="0" smtClean="0"/>
              <a:t>Profitability of airlines</a:t>
            </a:r>
          </a:p>
          <a:p>
            <a:r>
              <a:rPr lang="en-US" sz="1200" dirty="0" smtClean="0"/>
              <a:t>…</a:t>
            </a:r>
          </a:p>
          <a:p>
            <a:pPr marL="0" indent="0">
              <a:buNone/>
            </a:pPr>
            <a:endParaRPr lang="en-US" sz="1200" dirty="0" smtClean="0"/>
          </a:p>
          <a:p>
            <a:pPr marL="0" indent="0">
              <a:buNone/>
            </a:pPr>
            <a:r>
              <a:rPr lang="en-US" sz="1200" b="1" dirty="0" smtClean="0"/>
              <a:t>Defense Department:</a:t>
            </a:r>
          </a:p>
          <a:p>
            <a:r>
              <a:rPr lang="en-US" sz="1200" dirty="0" smtClean="0"/>
              <a:t>Political Conflicts</a:t>
            </a:r>
          </a:p>
          <a:p>
            <a:r>
              <a:rPr lang="en-US" sz="1200" dirty="0" smtClean="0"/>
              <a:t>Where weapons are in the life cycle</a:t>
            </a:r>
          </a:p>
          <a:p>
            <a:r>
              <a:rPr lang="en-US" sz="1200" dirty="0" smtClean="0"/>
              <a:t>Mission requirements of the military</a:t>
            </a:r>
          </a:p>
          <a:p>
            <a:r>
              <a:rPr lang="en-US" sz="1200" dirty="0" smtClean="0"/>
              <a:t>…</a:t>
            </a:r>
          </a:p>
          <a:p>
            <a:endParaRPr lang="en-US" dirty="0" smtClean="0"/>
          </a:p>
        </p:txBody>
      </p:sp>
      <p:sp>
        <p:nvSpPr>
          <p:cNvPr id="51204"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eaLnBrk="1" hangingPunct="1"/>
            <a:fld id="{5888D13D-9D2D-48F8-8F8B-E19B00B21DA1}" type="slidenum">
              <a:rPr lang="en-US" smtClean="0">
                <a:latin typeface="Calibri" charset="0"/>
              </a:rPr>
              <a:pPr eaLnBrk="1" hangingPunct="1"/>
              <a:t>5</a:t>
            </a:fld>
            <a:endParaRPr lang="en-US" smtClean="0">
              <a:latin typeface="Calibri" charset="0"/>
            </a:endParaRPr>
          </a:p>
        </p:txBody>
      </p:sp>
    </p:spTree>
    <p:extLst>
      <p:ext uri="{BB962C8B-B14F-4D97-AF65-F5344CB8AC3E}">
        <p14:creationId xmlns:p14="http://schemas.microsoft.com/office/powerpoint/2010/main" val="22500679"/>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pPr>
              <a:defRPr/>
            </a:pPr>
            <a:fld id="{91F107E3-6FF1-4AEE-B3E2-12A8E991AB6A}" type="slidenum">
              <a:rPr lang="en-US" smtClean="0"/>
              <a:pPr>
                <a:defRPr/>
              </a:pPr>
              <a:t>8</a:t>
            </a:fld>
            <a:endParaRPr lang="en-US"/>
          </a:p>
        </p:txBody>
      </p:sp>
    </p:spTree>
    <p:extLst>
      <p:ext uri="{BB962C8B-B14F-4D97-AF65-F5344CB8AC3E}">
        <p14:creationId xmlns:p14="http://schemas.microsoft.com/office/powerpoint/2010/main" val="653989742"/>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02"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1203"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dirty="0" smtClean="0"/>
          </a:p>
        </p:txBody>
      </p:sp>
      <p:sp>
        <p:nvSpPr>
          <p:cNvPr id="51204" name="Slide Number Placeholder 3"/>
          <p:cNvSpPr txBox="1">
            <a:spLocks noGrp="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algn="r" eaLnBrk="1" hangingPunct="1"/>
            <a:fld id="{4CE6BD50-D95A-472D-AD23-0D1016A9013E}" type="slidenum">
              <a:rPr lang="en-US" sz="1200">
                <a:latin typeface="Calibri" pitchFamily="34" charset="0"/>
              </a:rPr>
              <a:pPr algn="r" eaLnBrk="1" hangingPunct="1"/>
              <a:t>9</a:t>
            </a:fld>
            <a:endParaRPr lang="en-US" sz="1200">
              <a:latin typeface="Calibri" pitchFamily="34" charset="0"/>
            </a:endParaRPr>
          </a:p>
        </p:txBody>
      </p:sp>
    </p:spTree>
    <p:extLst>
      <p:ext uri="{BB962C8B-B14F-4D97-AF65-F5344CB8AC3E}">
        <p14:creationId xmlns:p14="http://schemas.microsoft.com/office/powerpoint/2010/main" val="1950371700"/>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222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dirty="0" smtClean="0"/>
          </a:p>
        </p:txBody>
      </p:sp>
      <p:sp>
        <p:nvSpPr>
          <p:cNvPr id="5222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eaLnBrk="1" hangingPunct="1"/>
            <a:fld id="{5B91BD56-02DE-466D-91BB-8D21416E2B08}" type="slidenum">
              <a:rPr lang="en-US" smtClean="0"/>
              <a:pPr eaLnBrk="1" hangingPunct="1"/>
              <a:t>10</a:t>
            </a:fld>
            <a:endParaRPr lang="en-US" smtClean="0"/>
          </a:p>
        </p:txBody>
      </p:sp>
    </p:spTree>
    <p:extLst>
      <p:ext uri="{BB962C8B-B14F-4D97-AF65-F5344CB8AC3E}">
        <p14:creationId xmlns:p14="http://schemas.microsoft.com/office/powerpoint/2010/main" val="388306321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3250"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3251"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r>
              <a:rPr lang="en-US" sz="1200" u="sng" kern="1200" dirty="0" smtClean="0">
                <a:solidFill>
                  <a:schemeClr val="tx1"/>
                </a:solidFill>
                <a:effectLst/>
                <a:latin typeface="+mn-lt"/>
                <a:ea typeface="+mn-ea"/>
                <a:cs typeface="+mn-cs"/>
                <a:hlinkClick r:id="rId3"/>
              </a:rPr>
              <a:t>https://www.youtube.com/watch?v=W-u4azftNbE</a:t>
            </a:r>
            <a:endParaRPr lang="en-US" sz="1200" kern="1200" dirty="0" smtClean="0">
              <a:solidFill>
                <a:schemeClr val="tx1"/>
              </a:solidFill>
              <a:effectLst/>
              <a:latin typeface="+mn-lt"/>
              <a:ea typeface="+mn-ea"/>
              <a:cs typeface="+mn-cs"/>
            </a:endParaRPr>
          </a:p>
          <a:p>
            <a:r>
              <a:rPr lang="en-US" sz="1200" u="sng" kern="1200" dirty="0" smtClean="0">
                <a:solidFill>
                  <a:schemeClr val="tx1"/>
                </a:solidFill>
                <a:effectLst/>
                <a:latin typeface="+mn-lt"/>
                <a:ea typeface="+mn-ea"/>
                <a:cs typeface="+mn-cs"/>
                <a:hlinkClick r:id="rId4"/>
              </a:rPr>
              <a:t>http://www.youtube.com/watch?v=A2sxE2wL2dU</a:t>
            </a:r>
            <a:endParaRPr lang="en-US" sz="1200" kern="1200" dirty="0" smtClean="0">
              <a:solidFill>
                <a:schemeClr val="tx1"/>
              </a:solidFill>
              <a:effectLst/>
              <a:latin typeface="+mn-lt"/>
              <a:ea typeface="+mn-ea"/>
              <a:cs typeface="+mn-cs"/>
            </a:endParaRPr>
          </a:p>
          <a:p>
            <a:r>
              <a:rPr lang="en-US" sz="1200" u="sng" kern="1200" smtClean="0">
                <a:solidFill>
                  <a:schemeClr val="tx1"/>
                </a:solidFill>
                <a:effectLst/>
                <a:latin typeface="+mn-lt"/>
                <a:ea typeface="+mn-ea"/>
                <a:cs typeface="+mn-cs"/>
                <a:hlinkClick r:id="rId5"/>
              </a:rPr>
              <a:t>http://www.youtube.com/watch?v=xFFu8sHod-4</a:t>
            </a:r>
            <a:endParaRPr lang="en-US" sz="1200" kern="1200" smtClean="0">
              <a:solidFill>
                <a:schemeClr val="tx1"/>
              </a:solidFill>
              <a:effectLst/>
              <a:latin typeface="+mn-lt"/>
              <a:ea typeface="+mn-ea"/>
              <a:cs typeface="+mn-cs"/>
            </a:endParaRPr>
          </a:p>
          <a:p>
            <a:pPr eaLnBrk="1" hangingPunct="1">
              <a:spcBef>
                <a:spcPct val="0"/>
              </a:spcBef>
            </a:pPr>
            <a:endParaRPr lang="en-US" dirty="0" smtClean="0"/>
          </a:p>
        </p:txBody>
      </p:sp>
      <p:sp>
        <p:nvSpPr>
          <p:cNvPr id="53252" name="Slide Number Placeholder 3"/>
          <p:cNvSpPr txBox="1">
            <a:spLocks noGrp="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algn="r" eaLnBrk="1" hangingPunct="1"/>
            <a:fld id="{E0A11821-57C0-472C-8DB4-958947643F3C}" type="slidenum">
              <a:rPr lang="en-US" sz="1200">
                <a:latin typeface="Calibri" pitchFamily="34" charset="0"/>
              </a:rPr>
              <a:pPr algn="r" eaLnBrk="1" hangingPunct="1"/>
              <a:t>11</a:t>
            </a:fld>
            <a:endParaRPr lang="en-US" sz="1200">
              <a:latin typeface="Calibri" pitchFamily="34" charset="0"/>
            </a:endParaRPr>
          </a:p>
        </p:txBody>
      </p:sp>
    </p:spTree>
    <p:extLst>
      <p:ext uri="{BB962C8B-B14F-4D97-AF65-F5344CB8AC3E}">
        <p14:creationId xmlns:p14="http://schemas.microsoft.com/office/powerpoint/2010/main" val="236523372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4274"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4275"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eaLnBrk="1" hangingPunct="1">
              <a:spcBef>
                <a:spcPct val="0"/>
              </a:spcBef>
            </a:pPr>
            <a:endParaRPr lang="en-US" dirty="0" smtClean="0"/>
          </a:p>
        </p:txBody>
      </p:sp>
      <p:sp>
        <p:nvSpPr>
          <p:cNvPr id="54276" name="Slide Number Placeholder 3"/>
          <p:cNvSpPr txBox="1">
            <a:spLocks noGrp="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algn="r" eaLnBrk="1" hangingPunct="1"/>
            <a:fld id="{90E60970-9615-46F9-99DE-32694F697C7D}" type="slidenum">
              <a:rPr lang="en-US" sz="1200">
                <a:latin typeface="Calibri" pitchFamily="34" charset="0"/>
              </a:rPr>
              <a:pPr algn="r" eaLnBrk="1" hangingPunct="1"/>
              <a:t>13</a:t>
            </a:fld>
            <a:endParaRPr lang="en-US" sz="1200">
              <a:latin typeface="Calibri" pitchFamily="34" charset="0"/>
            </a:endParaRPr>
          </a:p>
        </p:txBody>
      </p:sp>
    </p:spTree>
    <p:extLst>
      <p:ext uri="{BB962C8B-B14F-4D97-AF65-F5344CB8AC3E}">
        <p14:creationId xmlns:p14="http://schemas.microsoft.com/office/powerpoint/2010/main" val="172061875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841" name="Rectangle 2"/>
          <p:cNvSpPr>
            <a:spLocks noGrp="1" noRot="1" noChangeAspect="1" noChangeArrowheads="1" noTextEdit="1"/>
          </p:cNvSpPr>
          <p:nvPr>
            <p:ph type="sldImg"/>
          </p:nvPr>
        </p:nvSpPr>
        <p:spPr bwMode="auto">
          <a:xfrm>
            <a:off x="1152525" y="692150"/>
            <a:ext cx="4552950" cy="3416300"/>
          </a:xfrm>
          <a:noFill/>
          <a:ln>
            <a:solidFill>
              <a:srgbClr val="000000"/>
            </a:solidFill>
            <a:miter lim="800000"/>
            <a:headEnd/>
            <a:tailEnd/>
          </a:ln>
        </p:spPr>
      </p:sp>
      <p:sp>
        <p:nvSpPr>
          <p:cNvPr id="35842" name="Rectangle 3"/>
          <p:cNvSpPr>
            <a:spLocks noGrp="1" noChangeArrowheads="1"/>
          </p:cNvSpPr>
          <p:nvPr>
            <p:ph type="body" idx="1"/>
          </p:nvPr>
        </p:nvSpPr>
        <p:spPr bwMode="auto">
          <a:noFill/>
        </p:spPr>
        <p:txBody>
          <a:bodyPr wrap="square" numCol="1" anchor="t" anchorCtr="0" compatLnSpc="1">
            <a:prstTxWarp prst="textNoShape">
              <a:avLst/>
            </a:prstTxWarp>
          </a:bodyPr>
          <a:lstStyle/>
          <a:p>
            <a:r>
              <a:rPr lang="en-US" dirty="0" smtClean="0">
                <a:latin typeface="Times New Roman" pitchFamily="18" charset="0"/>
              </a:rPr>
              <a:t>Between 1992-2006, average industry ROIC 14.9% (Porter)</a:t>
            </a:r>
          </a:p>
        </p:txBody>
      </p:sp>
    </p:spTree>
    <p:extLst>
      <p:ext uri="{BB962C8B-B14F-4D97-AF65-F5344CB8AC3E}">
        <p14:creationId xmlns:p14="http://schemas.microsoft.com/office/powerpoint/2010/main" val="290110760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7889"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37890" name="Rectangle 3"/>
          <p:cNvSpPr>
            <a:spLocks noGrp="1" noChangeArrowheads="1"/>
          </p:cNvSpPr>
          <p:nvPr>
            <p:ph type="body" idx="1"/>
          </p:nvPr>
        </p:nvSpPr>
        <p:spPr bwMode="auto">
          <a:noFill/>
        </p:spPr>
        <p:txBody>
          <a:bodyPr wrap="square" numCol="1" anchor="t" anchorCtr="0" compatLnSpc="1">
            <a:prstTxWarp prst="textNoShape">
              <a:avLst/>
            </a:prstTxWarp>
          </a:bodyPr>
          <a:lstStyle/>
          <a:p>
            <a:r>
              <a:rPr lang="en-US" dirty="0" smtClean="0"/>
              <a:t>Operating margin</a:t>
            </a:r>
            <a:r>
              <a:rPr lang="en-US" baseline="0" dirty="0" smtClean="0"/>
              <a:t> – return on sales</a:t>
            </a:r>
          </a:p>
          <a:p>
            <a:endParaRPr lang="en-US" dirty="0" smtClean="0"/>
          </a:p>
        </p:txBody>
      </p:sp>
    </p:spTree>
    <p:extLst>
      <p:ext uri="{BB962C8B-B14F-4D97-AF65-F5344CB8AC3E}">
        <p14:creationId xmlns:p14="http://schemas.microsoft.com/office/powerpoint/2010/main" val="353160412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3793" name="Slide Image Placeholder 1"/>
          <p:cNvSpPr>
            <a:spLocks noGrp="1" noRot="1" noChangeAspect="1"/>
          </p:cNvSpPr>
          <p:nvPr>
            <p:ph type="sldImg"/>
          </p:nvPr>
        </p:nvSpPr>
        <p:spPr bwMode="auto">
          <a:noFill/>
          <a:ln>
            <a:solidFill>
              <a:srgbClr val="000000"/>
            </a:solidFill>
            <a:miter lim="800000"/>
            <a:headEnd/>
            <a:tailEnd/>
          </a:ln>
        </p:spPr>
      </p:sp>
      <p:sp>
        <p:nvSpPr>
          <p:cNvPr id="33794" name="Notes Placeholder 2"/>
          <p:cNvSpPr>
            <a:spLocks noGrp="1"/>
          </p:cNvSpPr>
          <p:nvPr>
            <p:ph type="body" idx="1"/>
          </p:nvPr>
        </p:nvSpPr>
        <p:spPr bwMode="auto">
          <a:noFill/>
        </p:spPr>
        <p:txBody>
          <a:bodyPr wrap="square" numCol="1" anchor="t" anchorCtr="0" compatLnSpc="1">
            <a:prstTxWarp prst="textNoShape">
              <a:avLst/>
            </a:prstTxWarp>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sz="1200" b="1" u="sng" kern="1200" dirty="0" smtClean="0">
                <a:solidFill>
                  <a:schemeClr val="tx1"/>
                </a:solidFill>
                <a:effectLst/>
                <a:latin typeface="+mn-lt"/>
                <a:ea typeface="+mn-ea"/>
                <a:cs typeface="+mn-cs"/>
                <a:hlinkClick r:id="rId3"/>
              </a:rPr>
              <a:t>http://www.youtube.com/watch?v=mYF2_FBCvXw&amp;feature=player_embedded#</a:t>
            </a:r>
            <a:r>
              <a:rPr lang="en-US" sz="1200" b="1" kern="1200" dirty="0" smtClean="0">
                <a:solidFill>
                  <a:schemeClr val="tx1"/>
                </a:solidFill>
                <a:effectLst/>
                <a:latin typeface="+mn-lt"/>
                <a:ea typeface="+mn-ea"/>
                <a:cs typeface="+mn-cs"/>
              </a:rPr>
              <a:t>!</a:t>
            </a:r>
            <a:endParaRPr lang="en-US" sz="1200" kern="1200" dirty="0" smtClean="0">
              <a:solidFill>
                <a:schemeClr val="tx1"/>
              </a:solidFill>
              <a:effectLst/>
              <a:latin typeface="+mn-lt"/>
              <a:ea typeface="+mn-ea"/>
              <a:cs typeface="+mn-cs"/>
            </a:endParaRPr>
          </a:p>
          <a:p>
            <a:endParaRPr lang="en-US" dirty="0" smtClean="0"/>
          </a:p>
          <a:p>
            <a:pPr eaLnBrk="1" hangingPunct="1"/>
            <a:r>
              <a:rPr lang="en-US" dirty="0" smtClean="0">
                <a:latin typeface="Calibri" charset="0"/>
                <a:ea typeface="ＭＳ Ｐゴシック" charset="0"/>
              </a:rPr>
              <a:t>Five Forces Model is a tool for assessing likely industry profits.</a:t>
            </a:r>
          </a:p>
          <a:p>
            <a:pPr eaLnBrk="1" hangingPunct="1"/>
            <a:r>
              <a:rPr lang="en-US" dirty="0" smtClean="0">
                <a:latin typeface="Calibri" charset="0"/>
                <a:ea typeface="ＭＳ Ｐゴシック" charset="0"/>
              </a:rPr>
              <a:t>These forces are the very forces that make markets competitive. </a:t>
            </a:r>
          </a:p>
          <a:p>
            <a:pPr eaLnBrk="1" hangingPunct="1"/>
            <a:endParaRPr lang="en-US" dirty="0" smtClean="0">
              <a:latin typeface="Calibri" charset="0"/>
              <a:ea typeface="ＭＳ Ｐゴシック" charset="0"/>
            </a:endParaRPr>
          </a:p>
          <a:p>
            <a:pPr eaLnBrk="1" hangingPunct="1"/>
            <a:r>
              <a:rPr lang="en-US" dirty="0" smtClean="0">
                <a:latin typeface="Calibri" charset="0"/>
                <a:ea typeface="ＭＳ Ｐゴシック" charset="0"/>
              </a:rPr>
              <a:t>As such, if threats of these forces are high, then we would expect there to be normal economic profits in the industry.</a:t>
            </a:r>
          </a:p>
          <a:p>
            <a:pPr eaLnBrk="1" hangingPunct="1"/>
            <a:r>
              <a:rPr lang="en-US" dirty="0" smtClean="0">
                <a:latin typeface="Calibri" charset="0"/>
                <a:ea typeface="ＭＳ Ｐゴシック" charset="0"/>
              </a:rPr>
              <a:t>We would expect possible above normal profits if one or more of these forces were weak in an industry.</a:t>
            </a:r>
          </a:p>
          <a:p>
            <a:endParaRPr lang="en-US" dirty="0" smtClean="0"/>
          </a:p>
        </p:txBody>
      </p:sp>
      <p:sp>
        <p:nvSpPr>
          <p:cNvPr id="4" name="Slide Number Placeholder 3"/>
          <p:cNvSpPr>
            <a:spLocks noGrp="1"/>
          </p:cNvSpPr>
          <p:nvPr>
            <p:ph type="sldNum" sz="quarter" idx="5"/>
          </p:nvPr>
        </p:nvSpPr>
        <p:spPr/>
        <p:txBody>
          <a:bodyPr/>
          <a:lstStyle/>
          <a:p>
            <a:pPr>
              <a:defRPr/>
            </a:pPr>
            <a:fld id="{26F675EA-6AD1-46FE-A6E3-38D750E8F226}" type="slidenum">
              <a:rPr lang="en-US" smtClean="0"/>
              <a:pPr>
                <a:defRPr/>
              </a:pPr>
              <a:t>20</a:t>
            </a:fld>
            <a:endParaRPr lang="en-US"/>
          </a:p>
        </p:txBody>
      </p:sp>
    </p:spTree>
    <p:extLst>
      <p:ext uri="{BB962C8B-B14F-4D97-AF65-F5344CB8AC3E}">
        <p14:creationId xmlns:p14="http://schemas.microsoft.com/office/powerpoint/2010/main" val="1307415061"/>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Rectangle 7"/>
          <p:cNvSpPr>
            <a:spLocks noGrp="1" noChangeArrowheads="1"/>
          </p:cNvSpPr>
          <p:nvPr>
            <p:ph type="sldNum" sz="quarter" idx="5"/>
          </p:nvPr>
        </p:nvSpPr>
        <p:spPr/>
        <p:txBody>
          <a:bodyPr/>
          <a:lstStyle/>
          <a:p>
            <a:pPr>
              <a:defRPr/>
            </a:pPr>
            <a:fld id="{376AD60E-DC0A-422C-B7F4-F2940E512411}" type="slidenum">
              <a:rPr lang="en-US"/>
              <a:pPr>
                <a:defRPr/>
              </a:pPr>
              <a:t>21</a:t>
            </a:fld>
            <a:endParaRPr lang="en-US"/>
          </a:p>
        </p:txBody>
      </p:sp>
      <p:sp>
        <p:nvSpPr>
          <p:cNvPr id="39938"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39939" name="Rectangle 3"/>
          <p:cNvSpPr>
            <a:spLocks noGrp="1" noChangeArrowheads="1"/>
          </p:cNvSpPr>
          <p:nvPr>
            <p:ph type="body" idx="1"/>
          </p:nvPr>
        </p:nvSpPr>
        <p:spPr bwMode="auto">
          <a:noFill/>
        </p:spPr>
        <p:txBody>
          <a:bodyPr wrap="square" numCol="1" anchor="t" anchorCtr="0" compatLnSpc="1">
            <a:prstTxWarp prst="textNoShape">
              <a:avLst/>
            </a:prstTxWarp>
            <a:normAutofit fontScale="92500" lnSpcReduction="20000"/>
          </a:bodyPr>
          <a:lstStyle/>
          <a:p>
            <a:r>
              <a:rPr lang="en-US" sz="1200" kern="1200" dirty="0" smtClean="0">
                <a:solidFill>
                  <a:schemeClr val="tx1"/>
                </a:solidFill>
                <a:effectLst/>
                <a:latin typeface="+mn-lt"/>
                <a:ea typeface="+mn-ea"/>
                <a:cs typeface="+mn-cs"/>
              </a:rPr>
              <a:t>More on entry barriers:</a:t>
            </a:r>
          </a:p>
          <a:p>
            <a:r>
              <a:rPr lang="en-US" sz="1200" b="1" kern="1200" dirty="0" smtClean="0">
                <a:solidFill>
                  <a:schemeClr val="tx1"/>
                </a:solidFill>
                <a:effectLst/>
                <a:latin typeface="+mn-lt"/>
                <a:ea typeface="+mn-ea"/>
                <a:cs typeface="+mn-cs"/>
              </a:rPr>
              <a:t>economies of scale</a:t>
            </a:r>
          </a:p>
          <a:p>
            <a:r>
              <a:rPr lang="en-US" sz="1200" kern="1200" dirty="0" smtClean="0">
                <a:solidFill>
                  <a:schemeClr val="tx1"/>
                </a:solidFill>
                <a:effectLst/>
                <a:latin typeface="+mn-lt"/>
                <a:ea typeface="+mn-ea"/>
                <a:cs typeface="+mn-cs"/>
              </a:rPr>
              <a:t>the minimum efficient scale of production may be so high that firms not already in the industry could not afford the plant size needed to enter</a:t>
            </a:r>
          </a:p>
          <a:p>
            <a:r>
              <a:rPr lang="en-US" sz="1200" kern="1200" dirty="0" smtClean="0">
                <a:solidFill>
                  <a:schemeClr val="tx1"/>
                </a:solidFill>
                <a:effectLst/>
                <a:latin typeface="+mn-lt"/>
                <a:ea typeface="+mn-ea"/>
                <a:cs typeface="+mn-cs"/>
              </a:rPr>
              <a:t>the minimum efficient scale may be so high that the entry of another firm of sufficient size to compete on cost would create excess capacity in the industry and drive down prices—would be entrants recognize this and rationally choose not to enter</a:t>
            </a:r>
          </a:p>
          <a:p>
            <a:r>
              <a:rPr lang="en-US" sz="1200" b="1" kern="1200" dirty="0" smtClean="0">
                <a:solidFill>
                  <a:schemeClr val="tx1"/>
                </a:solidFill>
                <a:effectLst/>
                <a:latin typeface="+mn-lt"/>
                <a:ea typeface="+mn-ea"/>
                <a:cs typeface="+mn-cs"/>
              </a:rPr>
              <a:t>product differentiation</a:t>
            </a:r>
          </a:p>
          <a:p>
            <a:r>
              <a:rPr lang="en-US" sz="1200" kern="1200" dirty="0" smtClean="0">
                <a:solidFill>
                  <a:schemeClr val="tx1"/>
                </a:solidFill>
                <a:effectLst/>
                <a:latin typeface="+mn-lt"/>
                <a:ea typeface="+mn-ea"/>
                <a:cs typeface="+mn-cs"/>
              </a:rPr>
              <a:t>product differentiation means that customers can recognize a difference between products and therefore have a preference for the product of one firm over another</a:t>
            </a:r>
          </a:p>
          <a:p>
            <a:r>
              <a:rPr lang="en-US" sz="1200" kern="1200" dirty="0" smtClean="0">
                <a:solidFill>
                  <a:schemeClr val="tx1"/>
                </a:solidFill>
                <a:effectLst/>
                <a:latin typeface="+mn-lt"/>
                <a:ea typeface="+mn-ea"/>
                <a:cs typeface="+mn-cs"/>
              </a:rPr>
              <a:t>new entrants face the prospect of having to both offer a newer, better product and convince customers to try the new product—new entrants face additional costs and rationally choose not to enter</a:t>
            </a:r>
          </a:p>
          <a:p>
            <a:r>
              <a:rPr lang="en-US" sz="1200" b="1" kern="1200" dirty="0" smtClean="0">
                <a:solidFill>
                  <a:schemeClr val="tx1"/>
                </a:solidFill>
                <a:effectLst/>
                <a:latin typeface="+mn-lt"/>
                <a:ea typeface="+mn-ea"/>
                <a:cs typeface="+mn-cs"/>
              </a:rPr>
              <a:t>cost advantages independent of scale</a:t>
            </a:r>
          </a:p>
          <a:p>
            <a:r>
              <a:rPr lang="en-US" sz="1200" kern="1200" dirty="0" smtClean="0">
                <a:solidFill>
                  <a:schemeClr val="tx1"/>
                </a:solidFill>
                <a:effectLst/>
                <a:latin typeface="+mn-lt"/>
                <a:ea typeface="+mn-ea"/>
                <a:cs typeface="+mn-cs"/>
              </a:rPr>
              <a:t>incumbent firms may enjoy cost advantages over would-be entrants due to supplier relationships, experience (learning curve advantages), proprietary technology, location advantages (close to rail terminals, harbors, etc.), favorable access to raw materials, etc.—firms outside the industry recognize these advantages and rationally choose not to enter </a:t>
            </a:r>
          </a:p>
          <a:p>
            <a:r>
              <a:rPr lang="en-US" sz="1200" b="1" kern="1200" dirty="0" smtClean="0">
                <a:solidFill>
                  <a:schemeClr val="tx1"/>
                </a:solidFill>
                <a:effectLst/>
                <a:latin typeface="+mn-lt"/>
                <a:ea typeface="+mn-ea"/>
                <a:cs typeface="+mn-cs"/>
              </a:rPr>
              <a:t>government policy</a:t>
            </a:r>
          </a:p>
          <a:p>
            <a:r>
              <a:rPr lang="en-US" sz="1200" kern="1200" dirty="0" smtClean="0">
                <a:solidFill>
                  <a:schemeClr val="tx1"/>
                </a:solidFill>
                <a:effectLst/>
                <a:latin typeface="+mn-lt"/>
                <a:ea typeface="+mn-ea"/>
                <a:cs typeface="+mn-cs"/>
              </a:rPr>
              <a:t>a government may decide to regulate an industry, like electricity, and either explicitly forbid additional entry or make it so costly that entry is not cost effective</a:t>
            </a:r>
          </a:p>
          <a:p>
            <a:r>
              <a:rPr lang="en-US" sz="1200" kern="1200" dirty="0" smtClean="0">
                <a:solidFill>
                  <a:schemeClr val="tx1"/>
                </a:solidFill>
                <a:effectLst/>
                <a:latin typeface="+mn-lt"/>
                <a:ea typeface="+mn-ea"/>
                <a:cs typeface="+mn-cs"/>
              </a:rPr>
              <a:t>governments may decide to protect domestic industries by not allowing foreign firms to invest in certain industries or raising the cost of entry so high that foreign firms find it difficult to compete </a:t>
            </a:r>
          </a:p>
          <a:p>
            <a:r>
              <a:rPr lang="en-US" sz="1200" kern="1200" dirty="0" smtClean="0">
                <a:solidFill>
                  <a:schemeClr val="tx1"/>
                </a:solidFill>
                <a:effectLst/>
                <a:latin typeface="+mn-lt"/>
                <a:ea typeface="+mn-ea"/>
                <a:cs typeface="+mn-cs"/>
              </a:rPr>
              <a:t>governments can use tariffs, quotas, and nontariff trade barriers as barriers to entry</a:t>
            </a:r>
          </a:p>
          <a:p>
            <a:pPr eaLnBrk="1" hangingPunct="1"/>
            <a:endParaRPr lang="en-US" dirty="0" smtClean="0"/>
          </a:p>
        </p:txBody>
      </p:sp>
    </p:spTree>
    <p:extLst>
      <p:ext uri="{BB962C8B-B14F-4D97-AF65-F5344CB8AC3E}">
        <p14:creationId xmlns:p14="http://schemas.microsoft.com/office/powerpoint/2010/main" val="92394319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5B7D15F-0A6C-4AFC-9AA5-8D1140023363}" type="slidenum">
              <a:rPr lang="en-US" smtClean="0"/>
              <a:t>22</a:t>
            </a:fld>
            <a:endParaRPr lang="en-US"/>
          </a:p>
        </p:txBody>
      </p:sp>
    </p:spTree>
    <p:extLst>
      <p:ext uri="{BB962C8B-B14F-4D97-AF65-F5344CB8AC3E}">
        <p14:creationId xmlns:p14="http://schemas.microsoft.com/office/powerpoint/2010/main" val="26781600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Rectangle 7"/>
          <p:cNvSpPr txBox="1">
            <a:spLocks noGrp="1" noChangeArrowheads="1"/>
          </p:cNvSpPr>
          <p:nvPr/>
        </p:nvSpPr>
        <p:spPr bwMode="auto">
          <a:xfrm>
            <a:off x="3884613" y="8685213"/>
            <a:ext cx="29718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lvl1pPr eaLnBrk="0" hangingPunct="0">
              <a:defRPr>
                <a:solidFill>
                  <a:schemeClr val="tx1"/>
                </a:solidFill>
                <a:latin typeface="Arial" charset="0"/>
                <a:ea typeface="ＭＳ Ｐゴシック" charset="0"/>
                <a:cs typeface="Arial" charset="0"/>
              </a:defRPr>
            </a:lvl1pPr>
            <a:lvl2pPr marL="742950" indent="-285750" eaLnBrk="0" hangingPunct="0">
              <a:defRPr>
                <a:solidFill>
                  <a:schemeClr val="tx1"/>
                </a:solidFill>
                <a:latin typeface="Arial" charset="0"/>
                <a:ea typeface="Arial" charset="0"/>
                <a:cs typeface="Arial" charset="0"/>
              </a:defRPr>
            </a:lvl2pPr>
            <a:lvl3pPr marL="1143000" indent="-228600" eaLnBrk="0" hangingPunct="0">
              <a:defRPr>
                <a:solidFill>
                  <a:schemeClr val="tx1"/>
                </a:solidFill>
                <a:latin typeface="Arial" charset="0"/>
                <a:ea typeface="Arial" charset="0"/>
                <a:cs typeface="Arial" charset="0"/>
              </a:defRPr>
            </a:lvl3pPr>
            <a:lvl4pPr marL="1600200" indent="-228600" eaLnBrk="0" hangingPunct="0">
              <a:defRPr>
                <a:solidFill>
                  <a:schemeClr val="tx1"/>
                </a:solidFill>
                <a:latin typeface="Arial" charset="0"/>
                <a:ea typeface="Arial" charset="0"/>
                <a:cs typeface="Arial" charset="0"/>
              </a:defRPr>
            </a:lvl4pPr>
            <a:lvl5pPr marL="2057400" indent="-228600" eaLnBrk="0" hangingPunct="0">
              <a:defRPr>
                <a:solidFill>
                  <a:schemeClr val="tx1"/>
                </a:solidFill>
                <a:latin typeface="Arial" charset="0"/>
                <a:ea typeface="Arial" charset="0"/>
                <a:cs typeface="Arial" charset="0"/>
              </a:defRPr>
            </a:lvl5pPr>
            <a:lvl6pPr marL="2514600" indent="-228600" eaLnBrk="0" fontAlgn="base" hangingPunct="0">
              <a:spcBef>
                <a:spcPct val="0"/>
              </a:spcBef>
              <a:spcAft>
                <a:spcPct val="0"/>
              </a:spcAft>
              <a:defRPr>
                <a:solidFill>
                  <a:schemeClr val="tx1"/>
                </a:solidFill>
                <a:latin typeface="Arial" charset="0"/>
                <a:ea typeface="Arial" charset="0"/>
                <a:cs typeface="Arial" charset="0"/>
              </a:defRPr>
            </a:lvl6pPr>
            <a:lvl7pPr marL="2971800" indent="-228600" eaLnBrk="0" fontAlgn="base" hangingPunct="0">
              <a:spcBef>
                <a:spcPct val="0"/>
              </a:spcBef>
              <a:spcAft>
                <a:spcPct val="0"/>
              </a:spcAft>
              <a:defRPr>
                <a:solidFill>
                  <a:schemeClr val="tx1"/>
                </a:solidFill>
                <a:latin typeface="Arial" charset="0"/>
                <a:ea typeface="Arial" charset="0"/>
                <a:cs typeface="Arial" charset="0"/>
              </a:defRPr>
            </a:lvl7pPr>
            <a:lvl8pPr marL="3429000" indent="-228600" eaLnBrk="0" fontAlgn="base" hangingPunct="0">
              <a:spcBef>
                <a:spcPct val="0"/>
              </a:spcBef>
              <a:spcAft>
                <a:spcPct val="0"/>
              </a:spcAft>
              <a:defRPr>
                <a:solidFill>
                  <a:schemeClr val="tx1"/>
                </a:solidFill>
                <a:latin typeface="Arial" charset="0"/>
                <a:ea typeface="Arial" charset="0"/>
                <a:cs typeface="Arial" charset="0"/>
              </a:defRPr>
            </a:lvl8pPr>
            <a:lvl9pPr marL="3886200" indent="-228600" eaLnBrk="0" fontAlgn="base" hangingPunct="0">
              <a:spcBef>
                <a:spcPct val="0"/>
              </a:spcBef>
              <a:spcAft>
                <a:spcPct val="0"/>
              </a:spcAft>
              <a:defRPr>
                <a:solidFill>
                  <a:schemeClr val="tx1"/>
                </a:solidFill>
                <a:latin typeface="Arial" charset="0"/>
                <a:ea typeface="Arial" charset="0"/>
                <a:cs typeface="Arial" charset="0"/>
              </a:defRPr>
            </a:lvl9pPr>
          </a:lstStyle>
          <a:p>
            <a:pPr algn="r" eaLnBrk="1" hangingPunct="1"/>
            <a:fld id="{D26F110F-530E-0C41-8AAA-069E23A679DA}" type="slidenum">
              <a:rPr lang="en-US" sz="1200">
                <a:latin typeface="Calibri" charset="0"/>
              </a:rPr>
              <a:pPr algn="r" eaLnBrk="1" hangingPunct="1"/>
              <a:t>23</a:t>
            </a:fld>
            <a:endParaRPr lang="en-US" sz="1200">
              <a:latin typeface="Calibri" charset="0"/>
            </a:endParaRPr>
          </a:p>
        </p:txBody>
      </p:sp>
      <p:sp>
        <p:nvSpPr>
          <p:cNvPr id="57347" name="Rectangle 2"/>
          <p:cNvSpPr>
            <a:spLocks noGrp="1" noRot="1" noChangeAspect="1" noChangeArrowheads="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 uri="{FAA26D3D-D897-4be2-8F04-BA451C77F1D7}">
              <ma14:placeholderFlag xmlns:ma14="http://schemas.microsoft.com/office/mac/drawingml/2011/main" xmlns="" val="1"/>
            </a:ext>
          </a:extLst>
        </p:spPr>
      </p:sp>
      <p:sp>
        <p:nvSpPr>
          <p:cNvPr id="57348" name="Rectangle 3"/>
          <p:cNvSpPr>
            <a:spLocks noGrp="1" noChangeArrowheads="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pPr>
              <a:spcBef>
                <a:spcPct val="0"/>
              </a:spcBef>
            </a:pPr>
            <a:r>
              <a:rPr lang="en-US" dirty="0">
                <a:latin typeface="Calibri" charset="0"/>
                <a:ea typeface="ＭＳ Ｐゴシック" charset="0"/>
              </a:rPr>
              <a:t>The threat of new entrants in the food industry is very high, which is why a majority of new food restaurants fail within their first year. </a:t>
            </a:r>
            <a:endParaRPr lang="en-US" dirty="0" smtClean="0">
              <a:latin typeface="Calibri" charset="0"/>
              <a:ea typeface="ＭＳ Ｐゴシック" charset="0"/>
            </a:endParaRPr>
          </a:p>
          <a:p>
            <a:pPr>
              <a:spcBef>
                <a:spcPct val="0"/>
              </a:spcBef>
            </a:pPr>
            <a:r>
              <a:rPr lang="en-US" dirty="0" smtClean="0">
                <a:latin typeface="Calibri" charset="0"/>
                <a:ea typeface="ＭＳ Ｐゴシック" charset="0"/>
              </a:rPr>
              <a:t>The </a:t>
            </a:r>
            <a:r>
              <a:rPr lang="en-US" dirty="0">
                <a:latin typeface="Calibri" charset="0"/>
                <a:ea typeface="ＭＳ Ｐゴシック" charset="0"/>
              </a:rPr>
              <a:t>minimum requirements to open a pizza shop are an oven and a small amount of capital. </a:t>
            </a:r>
            <a:endParaRPr lang="en-US" dirty="0" smtClean="0">
              <a:latin typeface="Calibri" charset="0"/>
              <a:ea typeface="ＭＳ Ｐゴシック" charset="0"/>
            </a:endParaRPr>
          </a:p>
          <a:p>
            <a:pPr>
              <a:spcBef>
                <a:spcPct val="0"/>
              </a:spcBef>
            </a:pPr>
            <a:r>
              <a:rPr lang="en-US" dirty="0" smtClean="0">
                <a:latin typeface="Calibri" charset="0"/>
                <a:ea typeface="ＭＳ Ｐゴシック" charset="0"/>
              </a:rPr>
              <a:t>The </a:t>
            </a:r>
            <a:r>
              <a:rPr lang="en-US" dirty="0">
                <a:latin typeface="Calibri" charset="0"/>
                <a:ea typeface="ＭＳ Ｐゴシック" charset="0"/>
              </a:rPr>
              <a:t>potential number of competitors is unlimited due to these factors. </a:t>
            </a:r>
            <a:endParaRPr lang="en-US" dirty="0" smtClean="0">
              <a:latin typeface="Calibri" charset="0"/>
              <a:ea typeface="ＭＳ Ｐゴシック" charset="0"/>
            </a:endParaRPr>
          </a:p>
          <a:p>
            <a:pPr>
              <a:spcBef>
                <a:spcPct val="0"/>
              </a:spcBef>
            </a:pPr>
            <a:r>
              <a:rPr lang="en-US" dirty="0" smtClean="0">
                <a:latin typeface="Calibri" charset="0"/>
                <a:ea typeface="ＭＳ Ｐゴシック" charset="0"/>
              </a:rPr>
              <a:t>Based </a:t>
            </a:r>
            <a:r>
              <a:rPr lang="en-US" dirty="0">
                <a:latin typeface="Calibri" charset="0"/>
                <a:ea typeface="ＭＳ Ｐゴシック" charset="0"/>
              </a:rPr>
              <a:t>on other forces also, this industry is not very attractive.</a:t>
            </a:r>
          </a:p>
        </p:txBody>
      </p:sp>
    </p:spTree>
    <p:extLst>
      <p:ext uri="{BB962C8B-B14F-4D97-AF65-F5344CB8AC3E}">
        <p14:creationId xmlns:p14="http://schemas.microsoft.com/office/powerpoint/2010/main" val="2149005743"/>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100" b="1" dirty="0" smtClean="0">
                <a:latin typeface="Calibri" charset="0"/>
                <a:ea typeface="ＭＳ Ｐゴシック" charset="0"/>
              </a:rPr>
              <a:t>Buyers are most powerful when the company depends on them for their business, but they themselves are not dependent on the company.</a:t>
            </a:r>
          </a:p>
          <a:p>
            <a:endParaRPr lang="en-US" dirty="0" smtClean="0">
              <a:latin typeface="Calibri" charset="0"/>
              <a:ea typeface="ＭＳ Ｐゴシック" charset="0"/>
            </a:endParaRPr>
          </a:p>
          <a:p>
            <a:r>
              <a:rPr lang="en-US" dirty="0" smtClean="0">
                <a:latin typeface="Calibri" charset="0"/>
                <a:ea typeface="ＭＳ Ｐゴシック" charset="0"/>
              </a:rPr>
              <a:t>Have you ever sold a car? Reflect a moment on how you tried to manage your power vis-à-vis the buyers, in order to get the most $. (i.e. placing the ad on multiple sites </a:t>
            </a:r>
            <a:r>
              <a:rPr lang="en-US" i="1" dirty="0" smtClean="0">
                <a:latin typeface="Calibri" charset="0"/>
                <a:ea typeface="ＭＳ Ｐゴシック" charset="0"/>
              </a:rPr>
              <a:t>to make buyers compete</a:t>
            </a:r>
            <a:r>
              <a:rPr lang="en-US" dirty="0" smtClean="0">
                <a:latin typeface="Calibri" charset="0"/>
                <a:ea typeface="ＭＳ Ｐゴシック" charset="0"/>
              </a:rPr>
              <a:t>, doing some make-up and advertise all unique details in order to </a:t>
            </a:r>
            <a:r>
              <a:rPr lang="en-US" i="1" dirty="0" smtClean="0">
                <a:latin typeface="Calibri" charset="0"/>
                <a:ea typeface="ＭＳ Ｐゴシック" charset="0"/>
              </a:rPr>
              <a:t>differentiate</a:t>
            </a:r>
            <a:r>
              <a:rPr lang="en-US" dirty="0" smtClean="0">
                <a:latin typeface="Calibri" charset="0"/>
                <a:ea typeface="ＭＳ Ｐゴシック" charset="0"/>
              </a:rPr>
              <a:t> the car, etc.) From the seller</a:t>
            </a:r>
            <a:r>
              <a:rPr lang="ja-JP" altLang="en-US" dirty="0" smtClean="0">
                <a:latin typeface="Calibri" charset="0"/>
                <a:ea typeface="ＭＳ Ｐゴシック" charset="0"/>
              </a:rPr>
              <a:t>’</a:t>
            </a:r>
            <a:r>
              <a:rPr lang="en-US" dirty="0" smtClean="0">
                <a:latin typeface="Calibri" charset="0"/>
                <a:ea typeface="ＭＳ Ｐゴシック" charset="0"/>
              </a:rPr>
              <a:t>s perspective, all these efforts are </a:t>
            </a:r>
            <a:r>
              <a:rPr lang="en-US" i="1" dirty="0" smtClean="0">
                <a:latin typeface="Calibri" charset="0"/>
                <a:ea typeface="ＭＳ Ｐゴシック" charset="0"/>
              </a:rPr>
              <a:t>to reduce the buyer</a:t>
            </a:r>
            <a:r>
              <a:rPr lang="ja-JP" altLang="en-US" i="1" dirty="0" smtClean="0">
                <a:latin typeface="Calibri" charset="0"/>
                <a:ea typeface="ＭＳ Ｐゴシック" charset="0"/>
              </a:rPr>
              <a:t>’</a:t>
            </a:r>
            <a:r>
              <a:rPr lang="en-US" i="1" dirty="0" smtClean="0">
                <a:latin typeface="Calibri" charset="0"/>
                <a:ea typeface="ＭＳ Ｐゴシック" charset="0"/>
              </a:rPr>
              <a:t>s power</a:t>
            </a:r>
            <a:r>
              <a:rPr lang="en-US" dirty="0" smtClean="0">
                <a:latin typeface="Calibri" charset="0"/>
                <a:ea typeface="ＭＳ Ｐゴシック" charset="0"/>
              </a:rPr>
              <a:t>.</a:t>
            </a:r>
          </a:p>
        </p:txBody>
      </p:sp>
      <p:sp>
        <p:nvSpPr>
          <p:cNvPr id="4" name="Slide Number Placeholder 3"/>
          <p:cNvSpPr>
            <a:spLocks noGrp="1"/>
          </p:cNvSpPr>
          <p:nvPr>
            <p:ph type="sldNum" sz="quarter" idx="10"/>
          </p:nvPr>
        </p:nvSpPr>
        <p:spPr/>
        <p:txBody>
          <a:bodyPr/>
          <a:lstStyle/>
          <a:p>
            <a:pPr>
              <a:defRPr/>
            </a:pPr>
            <a:fld id="{91F107E3-6FF1-4AEE-B3E2-12A8E991AB6A}" type="slidenum">
              <a:rPr lang="en-US" smtClean="0"/>
              <a:pPr>
                <a:defRPr/>
              </a:pPr>
              <a:t>25</a:t>
            </a:fld>
            <a:endParaRPr lang="en-US"/>
          </a:p>
        </p:txBody>
      </p:sp>
    </p:spTree>
    <p:extLst>
      <p:ext uri="{BB962C8B-B14F-4D97-AF65-F5344CB8AC3E}">
        <p14:creationId xmlns:p14="http://schemas.microsoft.com/office/powerpoint/2010/main" val="195014400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22" name="Rectangle 7"/>
          <p:cNvSpPr>
            <a:spLocks noGrp="1" noChangeArrowheads="1"/>
          </p:cNvSpPr>
          <p:nvPr>
            <p:ph type="sldNum" sz="quarter" idx="5"/>
          </p:nvPr>
        </p:nvSpPr>
        <p:spPr/>
        <p:txBody>
          <a:bodyPr/>
          <a:lstStyle/>
          <a:p>
            <a:pPr>
              <a:defRPr/>
            </a:pPr>
            <a:fld id="{9426A191-1856-4B30-ABA2-3F6BECD59B90}" type="slidenum">
              <a:rPr lang="en-US"/>
              <a:pPr>
                <a:defRPr/>
              </a:pPr>
              <a:t>27</a:t>
            </a:fld>
            <a:endParaRPr lang="en-US"/>
          </a:p>
        </p:txBody>
      </p:sp>
      <p:sp>
        <p:nvSpPr>
          <p:cNvPr id="44034"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4035" name="Rectangle 3"/>
          <p:cNvSpPr>
            <a:spLocks noGrp="1" noChangeArrowheads="1"/>
          </p:cNvSpPr>
          <p:nvPr>
            <p:ph type="body" idx="1"/>
          </p:nvPr>
        </p:nvSpPr>
        <p:spPr bwMode="auto">
          <a:noFill/>
        </p:spPr>
        <p:txBody>
          <a:bodyPr wrap="square" numCol="1" anchor="t" anchorCtr="0" compatLnSpc="1">
            <a:prstTxWarp prst="textNoShape">
              <a:avLst/>
            </a:prstTxWarp>
            <a:normAutofit lnSpcReduction="10000"/>
          </a:bodyPr>
          <a:lstStyle/>
          <a:p>
            <a:pPr marL="0" marR="0" indent="0" algn="l" defTabSz="914400" rtl="0" eaLnBrk="1" fontAlgn="auto" latinLnBrk="0" hangingPunct="1">
              <a:lnSpc>
                <a:spcPct val="100000"/>
              </a:lnSpc>
              <a:spcBef>
                <a:spcPts val="0"/>
              </a:spcBef>
              <a:spcAft>
                <a:spcPts val="0"/>
              </a:spcAft>
              <a:buClrTx/>
              <a:buSzTx/>
              <a:buFontTx/>
              <a:buNone/>
              <a:tabLst/>
              <a:defRPr/>
            </a:pPr>
            <a:r>
              <a:rPr lang="en-US" b="1" dirty="0" smtClean="0">
                <a:latin typeface="Calibri" charset="0"/>
                <a:ea typeface="ＭＳ Ｐゴシック" charset="0"/>
              </a:rPr>
              <a:t>Suppliers are most powerful when the company depends on them for their business, but they themselves are not dependent on the company.</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a small number of firms in the supplier’s industry</a:t>
            </a:r>
          </a:p>
          <a:p>
            <a:r>
              <a:rPr lang="en-US" sz="1200" kern="1200" dirty="0" smtClean="0">
                <a:solidFill>
                  <a:schemeClr val="tx1"/>
                </a:solidFill>
                <a:effectLst/>
                <a:latin typeface="+mn-lt"/>
                <a:ea typeface="+mn-ea"/>
                <a:cs typeface="+mn-cs"/>
              </a:rPr>
              <a:t>an industry marked by small numbers is more likely to behave as an oligopoly—they have figured out that it is in their best interests not to compete on price</a:t>
            </a:r>
          </a:p>
          <a:p>
            <a:r>
              <a:rPr lang="en-US" sz="1200" kern="1200" dirty="0" smtClean="0">
                <a:solidFill>
                  <a:schemeClr val="tx1"/>
                </a:solidFill>
                <a:effectLst/>
                <a:latin typeface="+mn-lt"/>
                <a:ea typeface="+mn-ea"/>
                <a:cs typeface="+mn-cs"/>
              </a:rPr>
              <a:t>the product being supplied is unique or highly differentiated</a:t>
            </a:r>
          </a:p>
          <a:p>
            <a:r>
              <a:rPr lang="en-US" sz="1200" kern="1200" dirty="0" smtClean="0">
                <a:solidFill>
                  <a:schemeClr val="tx1"/>
                </a:solidFill>
                <a:effectLst/>
                <a:latin typeface="+mn-lt"/>
                <a:ea typeface="+mn-ea"/>
                <a:cs typeface="+mn-cs"/>
              </a:rPr>
              <a:t>a supplier with a unique or highly differentiated product is not subject to the pricing pressure of a perfectly competitive market—if a focal firm wants the product, it will have to pay the supplier’s price</a:t>
            </a:r>
          </a:p>
          <a:p>
            <a:r>
              <a:rPr lang="en-US" sz="1200" kern="1200" dirty="0" smtClean="0">
                <a:solidFill>
                  <a:schemeClr val="tx1"/>
                </a:solidFill>
                <a:effectLst/>
                <a:latin typeface="+mn-lt"/>
                <a:ea typeface="+mn-ea"/>
                <a:cs typeface="+mn-cs"/>
              </a:rPr>
              <a:t>there are no close substitutes for the supplier’s product</a:t>
            </a:r>
          </a:p>
          <a:p>
            <a:r>
              <a:rPr lang="en-US" sz="1200" kern="1200" dirty="0" smtClean="0">
                <a:solidFill>
                  <a:schemeClr val="tx1"/>
                </a:solidFill>
                <a:effectLst/>
                <a:latin typeface="+mn-lt"/>
                <a:ea typeface="+mn-ea"/>
                <a:cs typeface="+mn-cs"/>
              </a:rPr>
              <a:t>if there are no close substitutes, the supplier is not constrained in pricing</a:t>
            </a:r>
          </a:p>
          <a:p>
            <a:r>
              <a:rPr lang="en-US" sz="1200" kern="1200" dirty="0" smtClean="0">
                <a:solidFill>
                  <a:schemeClr val="tx1"/>
                </a:solidFill>
                <a:effectLst/>
                <a:latin typeface="+mn-lt"/>
                <a:ea typeface="+mn-ea"/>
                <a:cs typeface="+mn-cs"/>
              </a:rPr>
              <a:t>the supplier could vertically integrate forward</a:t>
            </a:r>
          </a:p>
          <a:p>
            <a:r>
              <a:rPr lang="en-US" sz="1200" kern="1200" dirty="0" smtClean="0">
                <a:solidFill>
                  <a:schemeClr val="tx1"/>
                </a:solidFill>
                <a:effectLst/>
                <a:latin typeface="+mn-lt"/>
                <a:ea typeface="+mn-ea"/>
                <a:cs typeface="+mn-cs"/>
              </a:rPr>
              <a:t>if a supplier can present a credible threat of becoming the focal firm’s competition (entering the same business), then the supplier has bargaining power over the focal firm—pay my price or I’ll become your competition</a:t>
            </a:r>
          </a:p>
          <a:p>
            <a:r>
              <a:rPr lang="en-US" sz="1200" kern="1200" dirty="0" smtClean="0">
                <a:solidFill>
                  <a:schemeClr val="tx1"/>
                </a:solidFill>
                <a:effectLst/>
                <a:latin typeface="+mn-lt"/>
                <a:ea typeface="+mn-ea"/>
                <a:cs typeface="+mn-cs"/>
              </a:rPr>
              <a:t>the focal firm is an insignificant customer to the supplier</a:t>
            </a:r>
          </a:p>
          <a:p>
            <a:r>
              <a:rPr lang="en-US" sz="1200" kern="1200" dirty="0" smtClean="0">
                <a:solidFill>
                  <a:schemeClr val="tx1"/>
                </a:solidFill>
                <a:effectLst/>
                <a:latin typeface="+mn-lt"/>
                <a:ea typeface="+mn-ea"/>
                <a:cs typeface="+mn-cs"/>
              </a:rPr>
              <a:t>if the focal firm is one of many buyers of the supplier’s output and/or purchases a small percentage of the supplier’s output, then the supplier will have little incentive to offer price concessions </a:t>
            </a:r>
          </a:p>
          <a:p>
            <a:pPr eaLnBrk="1" hangingPunct="1"/>
            <a:endParaRPr lang="en-US" dirty="0" smtClean="0"/>
          </a:p>
        </p:txBody>
      </p:sp>
    </p:spTree>
    <p:extLst>
      <p:ext uri="{BB962C8B-B14F-4D97-AF65-F5344CB8AC3E}">
        <p14:creationId xmlns:p14="http://schemas.microsoft.com/office/powerpoint/2010/main" val="2873409040"/>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2770" name="Rectangle 7"/>
          <p:cNvSpPr>
            <a:spLocks noGrp="1" noChangeArrowheads="1"/>
          </p:cNvSpPr>
          <p:nvPr>
            <p:ph type="sldNum" sz="quarter" idx="5"/>
          </p:nvPr>
        </p:nvSpPr>
        <p:spPr/>
        <p:txBody>
          <a:bodyPr/>
          <a:lstStyle/>
          <a:p>
            <a:pPr>
              <a:defRPr/>
            </a:pPr>
            <a:fld id="{22B5B489-CEEC-4858-8693-B24BDC45EC69}" type="slidenum">
              <a:rPr lang="en-US"/>
              <a:pPr>
                <a:defRPr/>
              </a:pPr>
              <a:t>29</a:t>
            </a:fld>
            <a:endParaRPr lang="en-US"/>
          </a:p>
        </p:txBody>
      </p:sp>
      <p:sp>
        <p:nvSpPr>
          <p:cNvPr id="46082"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6083"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r>
              <a:rPr lang="en-US" dirty="0" smtClean="0"/>
              <a:t>Ford, GM, Honda, Toyota, and Nissan are rivals in that they all produce a small fuel-efficient car.  </a:t>
            </a:r>
            <a:r>
              <a:rPr lang="en-US" b="1" dirty="0" smtClean="0"/>
              <a:t>Public transportation systems </a:t>
            </a:r>
            <a:r>
              <a:rPr lang="en-US" dirty="0" smtClean="0"/>
              <a:t>are substitutes for these small cars.</a:t>
            </a:r>
          </a:p>
          <a:p>
            <a:pPr eaLnBrk="1" hangingPunct="1"/>
            <a:endParaRPr lang="en-US" dirty="0" smtClean="0"/>
          </a:p>
          <a:p>
            <a:r>
              <a:rPr lang="en-US" dirty="0" smtClean="0"/>
              <a:t>1)  Substitutes create a ceiling on prices and profits.  If the substitute is close (in terms of filling the customer need) to the focal firms product, then customers may switch because of relatively small price differences. </a:t>
            </a:r>
          </a:p>
          <a:p>
            <a:r>
              <a:rPr lang="en-US" dirty="0" smtClean="0"/>
              <a:t>2)  Almost by definition, recognizing substitutes may require looking outside the focal firms industry.  Managers should take a methodical approach to examining the external environment to spot potential substitutes. </a:t>
            </a:r>
          </a:p>
          <a:p>
            <a:r>
              <a:rPr lang="en-US" dirty="0" smtClean="0"/>
              <a:t>3)  Students sometimes confuse rivals and substitutes.  The threat of rivalry arises from competitive interaction with currently competing firms that are attempting to fill a consumer need in essentially the same way.  The threat of substitutes arises from the potential that consumers will switch to a substitute and fill their need in a different way.</a:t>
            </a:r>
          </a:p>
          <a:p>
            <a:endParaRPr lang="en-US" dirty="0" smtClean="0"/>
          </a:p>
          <a:p>
            <a:pPr eaLnBrk="1" hangingPunct="1"/>
            <a:endParaRPr lang="en-US" dirty="0" smtClean="0"/>
          </a:p>
        </p:txBody>
      </p:sp>
    </p:spTree>
    <p:extLst>
      <p:ext uri="{BB962C8B-B14F-4D97-AF65-F5344CB8AC3E}">
        <p14:creationId xmlns:p14="http://schemas.microsoft.com/office/powerpoint/2010/main" val="214594948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4818" name="Rectangle 7"/>
          <p:cNvSpPr>
            <a:spLocks noGrp="1" noChangeArrowheads="1"/>
          </p:cNvSpPr>
          <p:nvPr>
            <p:ph type="sldNum" sz="quarter" idx="5"/>
          </p:nvPr>
        </p:nvSpPr>
        <p:spPr/>
        <p:txBody>
          <a:bodyPr/>
          <a:lstStyle/>
          <a:p>
            <a:pPr>
              <a:defRPr/>
            </a:pPr>
            <a:fld id="{B9FFB9C1-2734-4577-A883-953A4D85EA59}" type="slidenum">
              <a:rPr lang="en-US"/>
              <a:pPr>
                <a:defRPr/>
              </a:pPr>
              <a:t>30</a:t>
            </a:fld>
            <a:endParaRPr lang="en-US"/>
          </a:p>
        </p:txBody>
      </p:sp>
      <p:sp>
        <p:nvSpPr>
          <p:cNvPr id="48130"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48131" name="Rectangle 3"/>
          <p:cNvSpPr>
            <a:spLocks noGrp="1" noChangeArrowheads="1"/>
          </p:cNvSpPr>
          <p:nvPr>
            <p:ph type="body" idx="1"/>
          </p:nvPr>
        </p:nvSpPr>
        <p:spPr bwMode="auto">
          <a:noFill/>
        </p:spPr>
        <p:txBody>
          <a:bodyPr wrap="square" numCol="1" anchor="t" anchorCtr="0" compatLnSpc="1">
            <a:prstTxWarp prst="textNoShape">
              <a:avLst/>
            </a:prstTxWarp>
          </a:bodyPr>
          <a:lstStyle/>
          <a:p>
            <a:r>
              <a:rPr lang="en-US" sz="1200" kern="1200" dirty="0" smtClean="0">
                <a:solidFill>
                  <a:schemeClr val="tx1"/>
                </a:solidFill>
                <a:effectLst/>
                <a:latin typeface="+mn-lt"/>
                <a:ea typeface="+mn-ea"/>
                <a:cs typeface="+mn-cs"/>
              </a:rPr>
              <a:t>laptop producers</a:t>
            </a:r>
          </a:p>
          <a:p>
            <a:pPr marL="0" marR="0" indent="0" algn="l" defTabSz="914400" rtl="0" eaLnBrk="1" fontAlgn="auto" latinLnBrk="0" hangingPunct="1">
              <a:lnSpc>
                <a:spcPct val="100000"/>
              </a:lnSpc>
              <a:spcBef>
                <a:spcPts val="0"/>
              </a:spcBef>
              <a:spcAft>
                <a:spcPts val="0"/>
              </a:spcAft>
              <a:buClrTx/>
              <a:buSzTx/>
              <a:buFontTx/>
              <a:buNone/>
              <a:tabLst/>
              <a:defRPr/>
            </a:pPr>
            <a:r>
              <a:rPr lang="en-US" sz="1200" kern="1200" dirty="0" smtClean="0">
                <a:solidFill>
                  <a:schemeClr val="tx1"/>
                </a:solidFill>
                <a:effectLst/>
                <a:latin typeface="+mn-lt"/>
                <a:ea typeface="+mn-ea"/>
                <a:cs typeface="+mn-cs"/>
              </a:rPr>
              <a:t>cell phone market</a:t>
            </a:r>
          </a:p>
          <a:p>
            <a:pPr marL="0" marR="0" indent="0" algn="l" defTabSz="914400" rtl="0" eaLnBrk="1" fontAlgn="auto" latinLnBrk="0" hangingPunct="1">
              <a:lnSpc>
                <a:spcPct val="100000"/>
              </a:lnSpc>
              <a:spcBef>
                <a:spcPts val="0"/>
              </a:spcBef>
              <a:spcAft>
                <a:spcPts val="0"/>
              </a:spcAft>
              <a:buClrTx/>
              <a:buSzTx/>
              <a:buFontTx/>
              <a:buNone/>
              <a:tabLst/>
              <a:defRPr/>
            </a:pPr>
            <a:r>
              <a:rPr lang="en-US" dirty="0" smtClean="0">
                <a:latin typeface="Calibri" charset="0"/>
                <a:ea typeface="ＭＳ Ｐゴシック" charset="0"/>
              </a:rPr>
              <a:t>U. S. airline industry. </a:t>
            </a:r>
          </a:p>
          <a:p>
            <a:pPr marL="0" marR="0" indent="0" algn="l" defTabSz="914400" rtl="0" eaLnBrk="1" fontAlgn="auto" latinLnBrk="0" hangingPunct="1">
              <a:lnSpc>
                <a:spcPct val="100000"/>
              </a:lnSpc>
              <a:spcBef>
                <a:spcPts val="0"/>
              </a:spcBef>
              <a:spcAft>
                <a:spcPts val="0"/>
              </a:spcAft>
              <a:buClrTx/>
              <a:buSzTx/>
              <a:buFontTx/>
              <a:buNone/>
              <a:tabLst/>
              <a:defRPr/>
            </a:pPr>
            <a:endParaRPr lang="en-US" dirty="0" smtClean="0">
              <a:latin typeface="Calibri" charset="0"/>
              <a:ea typeface="ＭＳ Ｐゴシック" charset="0"/>
            </a:endParaRPr>
          </a:p>
          <a:p>
            <a:pPr marL="0" marR="0" indent="0" algn="l" defTabSz="914400" rtl="0" eaLnBrk="1" fontAlgn="auto" latinLnBrk="0" hangingPunct="1">
              <a:lnSpc>
                <a:spcPct val="100000"/>
              </a:lnSpc>
              <a:spcBef>
                <a:spcPts val="0"/>
              </a:spcBef>
              <a:spcAft>
                <a:spcPts val="0"/>
              </a:spcAft>
              <a:buClrTx/>
              <a:buSzTx/>
              <a:buFontTx/>
              <a:buNone/>
              <a:tabLst/>
              <a:defRPr/>
            </a:pPr>
            <a:r>
              <a:rPr lang="en-US" dirty="0" smtClean="0">
                <a:latin typeface="Calibri" charset="0"/>
                <a:ea typeface="ＭＳ Ｐゴシック" charset="0"/>
              </a:rPr>
              <a:t>Fixed vs. variable cost (e.g., undifferentiated service, low switching costs, slow industry growth, numerous competitors, extremely high fuel costs. etc.)</a:t>
            </a:r>
            <a:endParaRPr lang="en-US" sz="1200" kern="1200" dirty="0" smtClean="0">
              <a:solidFill>
                <a:schemeClr val="tx1"/>
              </a:solidFill>
              <a:effectLst/>
              <a:latin typeface="+mn-lt"/>
              <a:ea typeface="+mn-ea"/>
              <a:cs typeface="+mn-cs"/>
            </a:endParaRPr>
          </a:p>
        </p:txBody>
      </p:sp>
    </p:spTree>
    <p:extLst>
      <p:ext uri="{BB962C8B-B14F-4D97-AF65-F5344CB8AC3E}">
        <p14:creationId xmlns:p14="http://schemas.microsoft.com/office/powerpoint/2010/main" val="2075164516"/>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5B7D15F-0A6C-4AFC-9AA5-8D1140023363}" type="slidenum">
              <a:rPr lang="en-US" smtClean="0"/>
              <a:t>32</a:t>
            </a:fld>
            <a:endParaRPr lang="en-US"/>
          </a:p>
        </p:txBody>
      </p:sp>
    </p:spTree>
    <p:extLst>
      <p:ext uri="{BB962C8B-B14F-4D97-AF65-F5344CB8AC3E}">
        <p14:creationId xmlns:p14="http://schemas.microsoft.com/office/powerpoint/2010/main" val="131725117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Movie theatre</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The “movie” business is way too general: what’s involved in making a movie? There is the production, the distribution, the buyer for the cinema chain, and the theatre itself. And do “movie” theaters only exist for movies? Might the theatre be a location for mass entertainment of another kind? What about the performance aspect of the </a:t>
            </a:r>
            <a:r>
              <a:rPr lang="en-US" sz="1200" i="1" kern="1200" dirty="0" smtClean="0">
                <a:solidFill>
                  <a:schemeClr val="tx1"/>
                </a:solidFill>
                <a:effectLst/>
                <a:latin typeface="+mn-lt"/>
                <a:ea typeface="+mn-ea"/>
                <a:cs typeface="+mn-cs"/>
              </a:rPr>
              <a:t>Rocky Horror Picture Show</a:t>
            </a:r>
            <a:r>
              <a:rPr lang="en-US" sz="1200" kern="1200" dirty="0" smtClean="0">
                <a:solidFill>
                  <a:schemeClr val="tx1"/>
                </a:solidFill>
                <a:effectLst/>
                <a:latin typeface="+mn-lt"/>
                <a:ea typeface="+mn-ea"/>
                <a:cs typeface="+mn-cs"/>
              </a:rPr>
              <a:t> where more than half of the entertainment came from watching the audience and participating? What about the old style multi-use auditoriums where the single movie screen came down to block off the stage, and where town meetings could be held on days when the movie wasn’t shown? Aren’t these more “exhibition” halls rather than movie theaters?</a:t>
            </a:r>
            <a:r>
              <a:rPr lang="en-US" dirty="0" smtClean="0">
                <a:effectLst/>
              </a:rPr>
              <a:t> </a:t>
            </a:r>
            <a:endParaRPr lang="en-US" dirty="0"/>
          </a:p>
        </p:txBody>
      </p:sp>
      <p:sp>
        <p:nvSpPr>
          <p:cNvPr id="4" name="Slide Number Placeholder 3"/>
          <p:cNvSpPr>
            <a:spLocks noGrp="1"/>
          </p:cNvSpPr>
          <p:nvPr>
            <p:ph type="sldNum" sz="quarter" idx="10"/>
          </p:nvPr>
        </p:nvSpPr>
        <p:spPr/>
        <p:txBody>
          <a:bodyPr/>
          <a:lstStyle/>
          <a:p>
            <a:fld id="{E5B7D15F-0A6C-4AFC-9AA5-8D1140023363}" type="slidenum">
              <a:rPr lang="en-US" smtClean="0"/>
              <a:t>41</a:t>
            </a:fld>
            <a:endParaRPr lang="en-US"/>
          </a:p>
        </p:txBody>
      </p:sp>
    </p:spTree>
    <p:extLst>
      <p:ext uri="{BB962C8B-B14F-4D97-AF65-F5344CB8AC3E}">
        <p14:creationId xmlns:p14="http://schemas.microsoft.com/office/powerpoint/2010/main" val="3935627921"/>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E5B7D15F-0A6C-4AFC-9AA5-8D1140023363}" type="slidenum">
              <a:rPr lang="en-US" smtClean="0"/>
              <a:t>44</a:t>
            </a:fld>
            <a:endParaRPr lang="en-US"/>
          </a:p>
        </p:txBody>
      </p:sp>
    </p:spTree>
    <p:extLst>
      <p:ext uri="{BB962C8B-B14F-4D97-AF65-F5344CB8AC3E}">
        <p14:creationId xmlns:p14="http://schemas.microsoft.com/office/powerpoint/2010/main" val="1988801308"/>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7346" name="Slide Image Placeholder 1"/>
          <p:cNvSpPr>
            <a:spLocks noGrp="1" noRot="1" noChangeAspect="1" noTextEdit="1"/>
          </p:cNvSpPr>
          <p:nvPr>
            <p:ph type="sldImg"/>
          </p:nvPr>
        </p:nvSpPr>
        <p:spPr bwMode="auto">
          <a:noFill/>
          <a:ln>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57347"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prstTxWarp prst="textNoShape">
              <a:avLst/>
            </a:prstTxWarp>
          </a:bodyPr>
          <a:lstStyle/>
          <a:p>
            <a:endParaRPr lang="en-US" dirty="0" smtClean="0"/>
          </a:p>
        </p:txBody>
      </p:sp>
      <p:sp>
        <p:nvSpPr>
          <p:cNvPr id="57348"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eaLnBrk="1" hangingPunct="1"/>
            <a:fld id="{4B919F45-BC03-4233-963E-FE19BF215A05}" type="slidenum">
              <a:rPr lang="en-US" smtClean="0"/>
              <a:pPr eaLnBrk="1" hangingPunct="1"/>
              <a:t>48</a:t>
            </a:fld>
            <a:endParaRPr lang="en-US" smtClean="0"/>
          </a:p>
        </p:txBody>
      </p:sp>
    </p:spTree>
    <p:extLst>
      <p:ext uri="{BB962C8B-B14F-4D97-AF65-F5344CB8AC3E}">
        <p14:creationId xmlns:p14="http://schemas.microsoft.com/office/powerpoint/2010/main" val="3013588130"/>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4" name="Rectangle 3"/>
          <p:cNvSpPr/>
          <p:nvPr userDrawn="1"/>
        </p:nvSpPr>
        <p:spPr>
          <a:xfrm>
            <a:off x="0" y="5105400"/>
            <a:ext cx="9144000" cy="1752600"/>
          </a:xfrm>
          <a:prstGeom prst="rect">
            <a:avLst/>
          </a:prstGeom>
          <a:solidFill>
            <a:srgbClr val="948A54">
              <a:alpha val="73725"/>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sp>
        <p:nvSpPr>
          <p:cNvPr id="5" name="Rectangle 4"/>
          <p:cNvSpPr/>
          <p:nvPr userDrawn="1"/>
        </p:nvSpPr>
        <p:spPr>
          <a:xfrm>
            <a:off x="0" y="0"/>
            <a:ext cx="9164638" cy="5105400"/>
          </a:xfrm>
          <a:prstGeom prst="rect">
            <a:avLst/>
          </a:prstGeom>
          <a:solidFill>
            <a:srgbClr val="460023">
              <a:alpha val="96000"/>
            </a:srgbClr>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cxnSp>
        <p:nvCxnSpPr>
          <p:cNvPr id="6" name="Straight Connector 5"/>
          <p:cNvCxnSpPr/>
          <p:nvPr userDrawn="1"/>
        </p:nvCxnSpPr>
        <p:spPr>
          <a:xfrm>
            <a:off x="0" y="34925"/>
            <a:ext cx="9144000" cy="0"/>
          </a:xfrm>
          <a:prstGeom prst="line">
            <a:avLst/>
          </a:prstGeom>
          <a:ln w="50800">
            <a:solidFill>
              <a:srgbClr val="948A54">
                <a:alpha val="73725"/>
              </a:srgbClr>
            </a:solidFill>
          </a:ln>
        </p:spPr>
        <p:style>
          <a:lnRef idx="1">
            <a:schemeClr val="accent1"/>
          </a:lnRef>
          <a:fillRef idx="0">
            <a:schemeClr val="accent1"/>
          </a:fillRef>
          <a:effectRef idx="0">
            <a:schemeClr val="accent1"/>
          </a:effectRef>
          <a:fontRef idx="minor">
            <a:schemeClr val="tx1"/>
          </a:fontRef>
        </p:style>
      </p:cxnSp>
      <p:cxnSp>
        <p:nvCxnSpPr>
          <p:cNvPr id="7" name="Straight Connector 6"/>
          <p:cNvCxnSpPr/>
          <p:nvPr userDrawn="1"/>
        </p:nvCxnSpPr>
        <p:spPr>
          <a:xfrm>
            <a:off x="20638" y="152400"/>
            <a:ext cx="9144000" cy="0"/>
          </a:xfrm>
          <a:prstGeom prst="line">
            <a:avLst/>
          </a:prstGeom>
          <a:ln w="38100">
            <a:solidFill>
              <a:srgbClr val="948A54">
                <a:alpha val="73725"/>
              </a:srgbClr>
            </a:solidFill>
          </a:ln>
        </p:spPr>
        <p:style>
          <a:lnRef idx="1">
            <a:schemeClr val="accent1"/>
          </a:lnRef>
          <a:fillRef idx="0">
            <a:schemeClr val="accent1"/>
          </a:fillRef>
          <a:effectRef idx="0">
            <a:schemeClr val="accent1"/>
          </a:effectRef>
          <a:fontRef idx="minor">
            <a:schemeClr val="tx1"/>
          </a:fontRef>
        </p:style>
      </p:cxnSp>
      <p:cxnSp>
        <p:nvCxnSpPr>
          <p:cNvPr id="8" name="Straight Connector 7"/>
          <p:cNvCxnSpPr/>
          <p:nvPr userDrawn="1"/>
        </p:nvCxnSpPr>
        <p:spPr>
          <a:xfrm>
            <a:off x="20638" y="260350"/>
            <a:ext cx="9144000" cy="0"/>
          </a:xfrm>
          <a:prstGeom prst="line">
            <a:avLst/>
          </a:prstGeom>
          <a:ln w="25400">
            <a:solidFill>
              <a:srgbClr val="948A54">
                <a:alpha val="73725"/>
              </a:srgbClr>
            </a:solidFill>
          </a:ln>
        </p:spPr>
        <p:style>
          <a:lnRef idx="1">
            <a:schemeClr val="accent1"/>
          </a:lnRef>
          <a:fillRef idx="0">
            <a:schemeClr val="accent1"/>
          </a:fillRef>
          <a:effectRef idx="0">
            <a:schemeClr val="accent1"/>
          </a:effectRef>
          <a:fontRef idx="minor">
            <a:schemeClr val="tx1"/>
          </a:fontRef>
        </p:style>
      </p:cxnSp>
      <p:pic>
        <p:nvPicPr>
          <p:cNvPr id="9" name="Picture 15" descr="DessT&amp;C6e12pv_nm3"/>
          <p:cNvPicPr>
            <a:picLocks noChangeAspect="1" noChangeArrowheads="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304800" y="1066800"/>
            <a:ext cx="4019550" cy="5029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2" name="Title 1"/>
          <p:cNvSpPr>
            <a:spLocks noGrp="1"/>
          </p:cNvSpPr>
          <p:nvPr>
            <p:ph type="ctrTitle"/>
          </p:nvPr>
        </p:nvSpPr>
        <p:spPr>
          <a:xfrm>
            <a:off x="4724400" y="1066801"/>
            <a:ext cx="3733800" cy="2533650"/>
          </a:xfrm>
        </p:spPr>
        <p:txBody>
          <a:bodyPr/>
          <a:lstStyle>
            <a:lvl1pPr>
              <a:defRPr>
                <a:solidFill>
                  <a:schemeClr val="bg1"/>
                </a:solidFill>
              </a:defRPr>
            </a:lvl1pPr>
          </a:lstStyle>
          <a:p>
            <a:r>
              <a:rPr lang="en-US" dirty="0" smtClean="0"/>
              <a:t>Click to edit Master title style</a:t>
            </a:r>
            <a:endParaRPr lang="en-US" dirty="0"/>
          </a:p>
        </p:txBody>
      </p:sp>
      <p:sp>
        <p:nvSpPr>
          <p:cNvPr id="3" name="Subtitle 2"/>
          <p:cNvSpPr>
            <a:spLocks noGrp="1"/>
          </p:cNvSpPr>
          <p:nvPr>
            <p:ph type="subTitle" idx="1"/>
          </p:nvPr>
        </p:nvSpPr>
        <p:spPr>
          <a:xfrm>
            <a:off x="5638800" y="3886200"/>
            <a:ext cx="2209800" cy="838200"/>
          </a:xfrm>
        </p:spPr>
        <p:txBody>
          <a:bodyPr>
            <a:noAutofit/>
          </a:bodyPr>
          <a:lstStyle>
            <a:lvl1pPr marL="0" indent="0" algn="ctr">
              <a:buNone/>
              <a:defRPr sz="2800">
                <a:solidFill>
                  <a:schemeClr val="bg1"/>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dirty="0" smtClean="0"/>
              <a:t>Click to edit Master subtitle style</a:t>
            </a:r>
            <a:endParaRPr lang="en-US" dirty="0"/>
          </a:p>
        </p:txBody>
      </p:sp>
      <p:sp>
        <p:nvSpPr>
          <p:cNvPr id="10" name="Date Placeholder 3"/>
          <p:cNvSpPr>
            <a:spLocks noGrp="1"/>
          </p:cNvSpPr>
          <p:nvPr>
            <p:ph type="dt" sz="half" idx="10"/>
          </p:nvPr>
        </p:nvSpPr>
        <p:spPr/>
        <p:txBody>
          <a:bodyPr/>
          <a:lstStyle>
            <a:lvl1pPr>
              <a:defRPr/>
            </a:lvl1pPr>
          </a:lstStyle>
          <a:p>
            <a:pPr>
              <a:defRPr/>
            </a:pPr>
            <a:fld id="{3CE32B4A-B106-4569-97BB-C964ED1472A4}" type="datetime1">
              <a:rPr lang="en-US"/>
              <a:pPr>
                <a:defRPr/>
              </a:pPr>
              <a:t>5/1/2019</a:t>
            </a:fld>
            <a:endParaRPr lang="en-US"/>
          </a:p>
        </p:txBody>
      </p:sp>
      <p:sp>
        <p:nvSpPr>
          <p:cNvPr id="11" name="Footer Placeholder 4"/>
          <p:cNvSpPr>
            <a:spLocks noGrp="1"/>
          </p:cNvSpPr>
          <p:nvPr>
            <p:ph type="ftr" sz="quarter" idx="11"/>
          </p:nvPr>
        </p:nvSpPr>
        <p:spPr/>
        <p:txBody>
          <a:bodyPr/>
          <a:lstStyle>
            <a:lvl1pPr>
              <a:defRPr/>
            </a:lvl1pPr>
          </a:lstStyle>
          <a:p>
            <a:pPr>
              <a:defRPr/>
            </a:pPr>
            <a:endParaRPr lang="en-US"/>
          </a:p>
        </p:txBody>
      </p:sp>
      <p:sp>
        <p:nvSpPr>
          <p:cNvPr id="12" name="Slide Number Placeholder 5"/>
          <p:cNvSpPr>
            <a:spLocks noGrp="1"/>
          </p:cNvSpPr>
          <p:nvPr>
            <p:ph type="sldNum" sz="quarter" idx="12"/>
          </p:nvPr>
        </p:nvSpPr>
        <p:spPr/>
        <p:txBody>
          <a:bodyPr/>
          <a:lstStyle>
            <a:lvl1pPr>
              <a:defRPr/>
            </a:lvl1pPr>
          </a:lstStyle>
          <a:p>
            <a:pPr>
              <a:defRPr/>
            </a:pPr>
            <a:fld id="{0180415C-EBC8-4CBF-BF6E-CC9E8D2C6F67}" type="slidenum">
              <a:rPr lang="en-US"/>
              <a:pPr>
                <a:defRPr/>
              </a:pPr>
              <a:t>‹#›</a:t>
            </a:fld>
            <a:endParaRPr lang="en-US"/>
          </a:p>
        </p:txBody>
      </p:sp>
    </p:spTree>
    <p:extLst>
      <p:ext uri="{BB962C8B-B14F-4D97-AF65-F5344CB8AC3E}">
        <p14:creationId xmlns:p14="http://schemas.microsoft.com/office/powerpoint/2010/main" val="208933234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4" name="Rectangle 3"/>
          <p:cNvSpPr/>
          <p:nvPr userDrawn="1"/>
        </p:nvSpPr>
        <p:spPr>
          <a:xfrm>
            <a:off x="0" y="0"/>
            <a:ext cx="9144000" cy="1524000"/>
          </a:xfrm>
          <a:prstGeom prst="rect">
            <a:avLst/>
          </a:prstGeom>
          <a:solidFill>
            <a:srgbClr val="460023"/>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cxnSp>
        <p:nvCxnSpPr>
          <p:cNvPr id="5" name="Straight Connector 4"/>
          <p:cNvCxnSpPr/>
          <p:nvPr userDrawn="1"/>
        </p:nvCxnSpPr>
        <p:spPr>
          <a:xfrm>
            <a:off x="0" y="1524000"/>
            <a:ext cx="9144000" cy="0"/>
          </a:xfrm>
          <a:prstGeom prst="line">
            <a:avLst/>
          </a:prstGeom>
          <a:ln w="63500">
            <a:solidFill>
              <a:srgbClr val="948A54">
                <a:alpha val="73725"/>
              </a:srgbClr>
            </a:solidFill>
          </a:ln>
          <a:effectLst>
            <a:outerShdw blurRad="127000" dist="38100" dir="5400000" algn="t" rotWithShape="0">
              <a:srgbClr val="948A54">
                <a:alpha val="40000"/>
              </a:srgbClr>
            </a:outerShdw>
          </a:effectLst>
        </p:spPr>
        <p:style>
          <a:lnRef idx="1">
            <a:schemeClr val="accent1"/>
          </a:lnRef>
          <a:fillRef idx="0">
            <a:schemeClr val="accent1"/>
          </a:fillRef>
          <a:effectRef idx="0">
            <a:schemeClr val="accent1"/>
          </a:effectRef>
          <a:fontRef idx="minor">
            <a:schemeClr val="tx1"/>
          </a:fontRef>
        </p:style>
      </p:cxnSp>
      <p:sp>
        <p:nvSpPr>
          <p:cNvPr id="2" name="Title 1"/>
          <p:cNvSpPr>
            <a:spLocks noGrp="1"/>
          </p:cNvSpPr>
          <p:nvPr>
            <p:ph type="title"/>
          </p:nvPr>
        </p:nvSpPr>
        <p:spPr/>
        <p:txBody>
          <a:bodyPr/>
          <a:lstStyle>
            <a:lvl1pPr>
              <a:defRPr sz="4000">
                <a:solidFill>
                  <a:schemeClr val="bg1"/>
                </a:solidFill>
              </a:defRPr>
            </a:lvl1pPr>
          </a:lstStyle>
          <a:p>
            <a:r>
              <a:rPr lang="en-US" dirty="0" smtClean="0"/>
              <a:t>Click to edit Master title style</a:t>
            </a:r>
            <a:endParaRPr lang="en-US" dirty="0"/>
          </a:p>
        </p:txBody>
      </p:sp>
      <p:sp>
        <p:nvSpPr>
          <p:cNvPr id="3" name="Content Placeholder 2"/>
          <p:cNvSpPr>
            <a:spLocks noGrp="1"/>
          </p:cNvSpPr>
          <p:nvPr>
            <p:ph idx="1"/>
          </p:nvPr>
        </p:nvSpPr>
        <p:spPr/>
        <p:txBody>
          <a:bodyPr/>
          <a:lstStyle>
            <a:lvl1pPr marL="400050" indent="-400050">
              <a:buClr>
                <a:srgbClr val="339966"/>
              </a:buClr>
              <a:buSzPct val="125000"/>
              <a:buFont typeface="Wingdings" pitchFamily="2" charset="2"/>
              <a:buChar char=""/>
              <a:defRPr b="0">
                <a:solidFill>
                  <a:schemeClr val="tx1"/>
                </a:solidFill>
              </a:defRPr>
            </a:lvl1pPr>
            <a:lvl2pPr marL="914400" indent="-457200">
              <a:buClr>
                <a:srgbClr val="E28700"/>
              </a:buClr>
              <a:buFont typeface="Wingdings 3" pitchFamily="18" charset="2"/>
              <a:buChar char=""/>
              <a:defRPr/>
            </a:lvl2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6" name="Date Placeholder 3"/>
          <p:cNvSpPr>
            <a:spLocks noGrp="1"/>
          </p:cNvSpPr>
          <p:nvPr>
            <p:ph type="dt" sz="half" idx="10"/>
          </p:nvPr>
        </p:nvSpPr>
        <p:spPr/>
        <p:txBody>
          <a:bodyPr/>
          <a:lstStyle>
            <a:lvl1pPr>
              <a:defRPr/>
            </a:lvl1pPr>
          </a:lstStyle>
          <a:p>
            <a:pPr>
              <a:defRPr/>
            </a:pPr>
            <a:fld id="{3E6CE224-0A4D-4C1C-95A8-68D4A6650789}" type="datetime1">
              <a:rPr lang="en-US"/>
              <a:pPr>
                <a:defRPr/>
              </a:pPr>
              <a:t>5/1/2019</a:t>
            </a:fld>
            <a:endParaRPr lang="en-US"/>
          </a:p>
        </p:txBody>
      </p:sp>
      <p:sp>
        <p:nvSpPr>
          <p:cNvPr id="7" name="Footer Placeholder 4"/>
          <p:cNvSpPr>
            <a:spLocks noGrp="1"/>
          </p:cNvSpPr>
          <p:nvPr>
            <p:ph type="ftr" sz="quarter" idx="11"/>
          </p:nvPr>
        </p:nvSpPr>
        <p:spPr/>
        <p:txBody>
          <a:bodyPr/>
          <a:lstStyle>
            <a:lvl1pPr>
              <a:defRPr/>
            </a:lvl1pPr>
          </a:lstStyle>
          <a:p>
            <a:pPr>
              <a:defRPr/>
            </a:pPr>
            <a:endParaRPr lang="en-US"/>
          </a:p>
        </p:txBody>
      </p:sp>
      <p:sp>
        <p:nvSpPr>
          <p:cNvPr id="8" name="Slide Number Placeholder 5"/>
          <p:cNvSpPr>
            <a:spLocks noGrp="1"/>
          </p:cNvSpPr>
          <p:nvPr>
            <p:ph type="sldNum" sz="quarter" idx="12"/>
          </p:nvPr>
        </p:nvSpPr>
        <p:spPr/>
        <p:txBody>
          <a:bodyPr/>
          <a:lstStyle>
            <a:lvl1pPr>
              <a:defRPr>
                <a:solidFill>
                  <a:schemeClr val="tx1"/>
                </a:solidFill>
              </a:defRPr>
            </a:lvl1pPr>
          </a:lstStyle>
          <a:p>
            <a:pPr>
              <a:defRPr/>
            </a:pPr>
            <a:fld id="{23C82155-CA73-4C00-B6C7-C68D15E780B1}" type="slidenum">
              <a:rPr lang="en-US"/>
              <a:pPr>
                <a:defRPr/>
              </a:pPr>
              <a:t>‹#›</a:t>
            </a:fld>
            <a:endParaRPr lang="en-US" dirty="0"/>
          </a:p>
        </p:txBody>
      </p:sp>
    </p:spTree>
    <p:extLst>
      <p:ext uri="{BB962C8B-B14F-4D97-AF65-F5344CB8AC3E}">
        <p14:creationId xmlns:p14="http://schemas.microsoft.com/office/powerpoint/2010/main" val="302354123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a:defRPr/>
            </a:pPr>
            <a:fld id="{472893BA-097C-465B-80A5-65DFC5E03E1A}" type="datetime1">
              <a:rPr lang="en-US"/>
              <a:pPr>
                <a:defRPr/>
              </a:pPr>
              <a:t>5/1/2019</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85CB015F-644A-4645-BBB5-938F9B3A9A62}" type="slidenum">
              <a:rPr lang="en-US"/>
              <a:pPr>
                <a:defRPr/>
              </a:pPr>
              <a:t>‹#›</a:t>
            </a:fld>
            <a:endParaRPr lang="en-US" dirty="0"/>
          </a:p>
        </p:txBody>
      </p:sp>
    </p:spTree>
    <p:extLst>
      <p:ext uri="{BB962C8B-B14F-4D97-AF65-F5344CB8AC3E}">
        <p14:creationId xmlns:p14="http://schemas.microsoft.com/office/powerpoint/2010/main" val="1544452784"/>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5" name="Rectangle 4"/>
          <p:cNvSpPr/>
          <p:nvPr userDrawn="1"/>
        </p:nvSpPr>
        <p:spPr>
          <a:xfrm>
            <a:off x="0" y="0"/>
            <a:ext cx="9144000" cy="1524000"/>
          </a:xfrm>
          <a:prstGeom prst="rect">
            <a:avLst/>
          </a:prstGeom>
          <a:solidFill>
            <a:srgbClr val="460023"/>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cxnSp>
        <p:nvCxnSpPr>
          <p:cNvPr id="6" name="Straight Connector 5"/>
          <p:cNvCxnSpPr/>
          <p:nvPr userDrawn="1"/>
        </p:nvCxnSpPr>
        <p:spPr>
          <a:xfrm>
            <a:off x="0" y="1524000"/>
            <a:ext cx="9144000" cy="0"/>
          </a:xfrm>
          <a:prstGeom prst="line">
            <a:avLst/>
          </a:prstGeom>
          <a:ln w="63500">
            <a:solidFill>
              <a:srgbClr val="948A54">
                <a:alpha val="73725"/>
              </a:srgbClr>
            </a:solidFill>
          </a:ln>
          <a:effectLst>
            <a:outerShdw blurRad="127000" dist="38100" dir="5400000" algn="t" rotWithShape="0">
              <a:srgbClr val="948A54">
                <a:alpha val="40000"/>
              </a:srgbClr>
            </a:outerShdw>
          </a:effectLst>
        </p:spPr>
        <p:style>
          <a:lnRef idx="1">
            <a:schemeClr val="accent1"/>
          </a:lnRef>
          <a:fillRef idx="0">
            <a:schemeClr val="accent1"/>
          </a:fillRef>
          <a:effectRef idx="0">
            <a:schemeClr val="accent1"/>
          </a:effectRef>
          <a:fontRef idx="minor">
            <a:schemeClr val="tx1"/>
          </a:fontRef>
        </p:style>
      </p:cxnSp>
      <p:sp>
        <p:nvSpPr>
          <p:cNvPr id="2" name="Title 1"/>
          <p:cNvSpPr>
            <a:spLocks noGrp="1"/>
          </p:cNvSpPr>
          <p:nvPr>
            <p:ph type="title"/>
          </p:nvPr>
        </p:nvSpPr>
        <p:spPr/>
        <p:txBody>
          <a:bodyPr/>
          <a:lstStyle>
            <a:lvl1pPr>
              <a:defRPr>
                <a:solidFill>
                  <a:schemeClr val="bg1"/>
                </a:solidFill>
              </a:defRPr>
            </a:lvl1pPr>
          </a:lstStyle>
          <a:p>
            <a:r>
              <a:rPr lang="en-US" dirty="0" smtClean="0"/>
              <a:t>Click to edit Master title style</a:t>
            </a:r>
            <a:endParaRPr lang="en-US" dirty="0"/>
          </a:p>
        </p:txBody>
      </p:sp>
      <p:sp>
        <p:nvSpPr>
          <p:cNvPr id="3" name="Content Placeholder 2"/>
          <p:cNvSpPr>
            <a:spLocks noGrp="1"/>
          </p:cNvSpPr>
          <p:nvPr>
            <p:ph sz="half" idx="1"/>
          </p:nvPr>
        </p:nvSpPr>
        <p:spPr>
          <a:xfrm>
            <a:off x="457200" y="1600200"/>
            <a:ext cx="4038600" cy="4525963"/>
          </a:xfrm>
        </p:spPr>
        <p:txBody>
          <a:bodyPr/>
          <a:lstStyle>
            <a:lvl1pPr marL="342900" indent="-342900">
              <a:buClr>
                <a:srgbClr val="339966"/>
              </a:buClr>
              <a:buSzPct val="125000"/>
              <a:buFont typeface="Wingdings" pitchFamily="2" charset="2"/>
              <a:buChar char="ª"/>
              <a:defRPr sz="3000"/>
            </a:lvl1pPr>
            <a:lvl2pPr marL="742950" indent="-285750">
              <a:buClr>
                <a:srgbClr val="3399FF"/>
              </a:buClr>
              <a:buFont typeface="Wingdings 3" pitchFamily="18" charset="2"/>
              <a:buChar char="9"/>
              <a:defRPr sz="27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Content Placeholder 3"/>
          <p:cNvSpPr>
            <a:spLocks noGrp="1"/>
          </p:cNvSpPr>
          <p:nvPr>
            <p:ph sz="half" idx="2"/>
          </p:nvPr>
        </p:nvSpPr>
        <p:spPr>
          <a:xfrm>
            <a:off x="4648200" y="1600200"/>
            <a:ext cx="4038600" cy="4525963"/>
          </a:xfrm>
        </p:spPr>
        <p:txBody>
          <a:bodyPr/>
          <a:lstStyle>
            <a:lvl1pPr marL="342900" indent="-342900">
              <a:buClr>
                <a:srgbClr val="339966"/>
              </a:buClr>
              <a:buSzPct val="125000"/>
              <a:buFont typeface="Wingdings" pitchFamily="2" charset="2"/>
              <a:buChar char="ª"/>
              <a:defRPr sz="3000"/>
            </a:lvl1pPr>
            <a:lvl2pPr marL="742950" indent="-285750">
              <a:buClr>
                <a:srgbClr val="0070C0"/>
              </a:buClr>
              <a:buFont typeface="Wingdings 3" pitchFamily="18" charset="2"/>
              <a:buChar char="9"/>
              <a:defRPr sz="27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7" name="Date Placeholder 4"/>
          <p:cNvSpPr>
            <a:spLocks noGrp="1"/>
          </p:cNvSpPr>
          <p:nvPr>
            <p:ph type="dt" sz="half" idx="10"/>
          </p:nvPr>
        </p:nvSpPr>
        <p:spPr/>
        <p:txBody>
          <a:bodyPr/>
          <a:lstStyle>
            <a:lvl1pPr>
              <a:defRPr/>
            </a:lvl1pPr>
          </a:lstStyle>
          <a:p>
            <a:pPr>
              <a:defRPr/>
            </a:pPr>
            <a:fld id="{FB48D5C4-8AEF-42D7-A9A1-A60F6B722244}" type="datetime1">
              <a:rPr lang="en-US"/>
              <a:pPr>
                <a:defRPr/>
              </a:pPr>
              <a:t>5/1/2019</a:t>
            </a:fld>
            <a:endParaRPr lang="en-US"/>
          </a:p>
        </p:txBody>
      </p:sp>
      <p:sp>
        <p:nvSpPr>
          <p:cNvPr id="8" name="Footer Placeholder 5"/>
          <p:cNvSpPr>
            <a:spLocks noGrp="1"/>
          </p:cNvSpPr>
          <p:nvPr>
            <p:ph type="ftr" sz="quarter" idx="11"/>
          </p:nvPr>
        </p:nvSpPr>
        <p:spPr/>
        <p:txBody>
          <a:bodyPr/>
          <a:lstStyle>
            <a:lvl1pPr>
              <a:defRPr/>
            </a:lvl1pPr>
          </a:lstStyle>
          <a:p>
            <a:pPr>
              <a:defRPr/>
            </a:pPr>
            <a:endParaRPr lang="en-US"/>
          </a:p>
        </p:txBody>
      </p:sp>
      <p:sp>
        <p:nvSpPr>
          <p:cNvPr id="9" name="Slide Number Placeholder 6"/>
          <p:cNvSpPr>
            <a:spLocks noGrp="1"/>
          </p:cNvSpPr>
          <p:nvPr>
            <p:ph type="sldNum" sz="quarter" idx="12"/>
          </p:nvPr>
        </p:nvSpPr>
        <p:spPr/>
        <p:txBody>
          <a:bodyPr/>
          <a:lstStyle>
            <a:lvl1pPr>
              <a:defRPr>
                <a:solidFill>
                  <a:schemeClr val="tx1"/>
                </a:solidFill>
              </a:defRPr>
            </a:lvl1pPr>
          </a:lstStyle>
          <a:p>
            <a:pPr>
              <a:defRPr/>
            </a:pPr>
            <a:fld id="{42483AF2-8802-455F-89D4-BC175E0F07BD}" type="slidenum">
              <a:rPr lang="en-US"/>
              <a:pPr>
                <a:defRPr/>
              </a:pPr>
              <a:t>‹#›</a:t>
            </a:fld>
            <a:endParaRPr lang="en-US" dirty="0"/>
          </a:p>
        </p:txBody>
      </p:sp>
    </p:spTree>
    <p:extLst>
      <p:ext uri="{BB962C8B-B14F-4D97-AF65-F5344CB8AC3E}">
        <p14:creationId xmlns:p14="http://schemas.microsoft.com/office/powerpoint/2010/main" val="210252506"/>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a:defRPr/>
            </a:pPr>
            <a:fld id="{5544893B-0DF1-4259-A0FA-24AD5779CD4B}" type="datetime1">
              <a:rPr lang="en-US"/>
              <a:pPr>
                <a:defRPr/>
              </a:pPr>
              <a:t>5/1/2019</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45642D48-DD20-402F-A505-947AE117F0A7}" type="slidenum">
              <a:rPr lang="en-US"/>
              <a:pPr>
                <a:defRPr/>
              </a:pPr>
              <a:t>‹#›</a:t>
            </a:fld>
            <a:endParaRPr lang="en-US" dirty="0"/>
          </a:p>
        </p:txBody>
      </p:sp>
    </p:spTree>
    <p:extLst>
      <p:ext uri="{BB962C8B-B14F-4D97-AF65-F5344CB8AC3E}">
        <p14:creationId xmlns:p14="http://schemas.microsoft.com/office/powerpoint/2010/main" val="17752310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3" name="Rectangle 2"/>
          <p:cNvSpPr/>
          <p:nvPr userDrawn="1"/>
        </p:nvSpPr>
        <p:spPr>
          <a:xfrm>
            <a:off x="0" y="0"/>
            <a:ext cx="9144000" cy="1524000"/>
          </a:xfrm>
          <a:prstGeom prst="rect">
            <a:avLst/>
          </a:prstGeom>
          <a:solidFill>
            <a:srgbClr val="460023"/>
          </a:solidFill>
          <a:ln>
            <a:noFill/>
          </a:ln>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p>
        </p:txBody>
      </p:sp>
      <p:cxnSp>
        <p:nvCxnSpPr>
          <p:cNvPr id="4" name="Straight Connector 3"/>
          <p:cNvCxnSpPr/>
          <p:nvPr userDrawn="1"/>
        </p:nvCxnSpPr>
        <p:spPr>
          <a:xfrm>
            <a:off x="0" y="1524000"/>
            <a:ext cx="9144000" cy="0"/>
          </a:xfrm>
          <a:prstGeom prst="line">
            <a:avLst/>
          </a:prstGeom>
          <a:ln w="63500">
            <a:solidFill>
              <a:srgbClr val="948A54">
                <a:alpha val="73725"/>
              </a:srgbClr>
            </a:solidFill>
          </a:ln>
          <a:effectLst>
            <a:outerShdw blurRad="127000" dist="38100" dir="5400000" algn="t" rotWithShape="0">
              <a:srgbClr val="948A54">
                <a:alpha val="40000"/>
              </a:srgbClr>
            </a:outerShdw>
          </a:effectLst>
        </p:spPr>
        <p:style>
          <a:lnRef idx="1">
            <a:schemeClr val="accent1"/>
          </a:lnRef>
          <a:fillRef idx="0">
            <a:schemeClr val="accent1"/>
          </a:fillRef>
          <a:effectRef idx="0">
            <a:schemeClr val="accent1"/>
          </a:effectRef>
          <a:fontRef idx="minor">
            <a:schemeClr val="tx1"/>
          </a:fontRef>
        </p:style>
      </p:cxnSp>
      <p:sp>
        <p:nvSpPr>
          <p:cNvPr id="2" name="Title 1"/>
          <p:cNvSpPr>
            <a:spLocks noGrp="1"/>
          </p:cNvSpPr>
          <p:nvPr>
            <p:ph type="title"/>
          </p:nvPr>
        </p:nvSpPr>
        <p:spPr/>
        <p:txBody>
          <a:bodyPr/>
          <a:lstStyle>
            <a:lvl1pPr>
              <a:defRPr>
                <a:solidFill>
                  <a:schemeClr val="bg1"/>
                </a:solidFill>
              </a:defRPr>
            </a:lvl1pPr>
          </a:lstStyle>
          <a:p>
            <a:r>
              <a:rPr lang="en-US" dirty="0" smtClean="0"/>
              <a:t>Click to edit Master title style</a:t>
            </a:r>
            <a:endParaRPr lang="en-US" dirty="0"/>
          </a:p>
        </p:txBody>
      </p:sp>
      <p:sp>
        <p:nvSpPr>
          <p:cNvPr id="5" name="Date Placeholder 2"/>
          <p:cNvSpPr>
            <a:spLocks noGrp="1"/>
          </p:cNvSpPr>
          <p:nvPr>
            <p:ph type="dt" sz="half" idx="10"/>
          </p:nvPr>
        </p:nvSpPr>
        <p:spPr/>
        <p:txBody>
          <a:bodyPr/>
          <a:lstStyle>
            <a:lvl1pPr>
              <a:defRPr/>
            </a:lvl1pPr>
          </a:lstStyle>
          <a:p>
            <a:pPr>
              <a:defRPr/>
            </a:pPr>
            <a:fld id="{C0A3AEFD-8FFB-4ECB-A649-EC52BEA9046D}" type="datetime1">
              <a:rPr lang="en-US"/>
              <a:pPr>
                <a:defRPr/>
              </a:pPr>
              <a:t>5/1/2019</a:t>
            </a:fld>
            <a:endParaRPr lang="en-US"/>
          </a:p>
        </p:txBody>
      </p:sp>
      <p:sp>
        <p:nvSpPr>
          <p:cNvPr id="6" name="Footer Placeholder 3"/>
          <p:cNvSpPr>
            <a:spLocks noGrp="1"/>
          </p:cNvSpPr>
          <p:nvPr>
            <p:ph type="ftr" sz="quarter" idx="11"/>
          </p:nvPr>
        </p:nvSpPr>
        <p:spPr/>
        <p:txBody>
          <a:bodyPr/>
          <a:lstStyle>
            <a:lvl1pPr>
              <a:defRPr/>
            </a:lvl1pPr>
          </a:lstStyle>
          <a:p>
            <a:pPr>
              <a:defRPr/>
            </a:pPr>
            <a:endParaRPr lang="en-US"/>
          </a:p>
        </p:txBody>
      </p:sp>
      <p:sp>
        <p:nvSpPr>
          <p:cNvPr id="7" name="Slide Number Placeholder 4"/>
          <p:cNvSpPr>
            <a:spLocks noGrp="1"/>
          </p:cNvSpPr>
          <p:nvPr>
            <p:ph type="sldNum" sz="quarter" idx="12"/>
          </p:nvPr>
        </p:nvSpPr>
        <p:spPr/>
        <p:txBody>
          <a:bodyPr/>
          <a:lstStyle>
            <a:lvl1pPr>
              <a:defRPr>
                <a:solidFill>
                  <a:schemeClr val="tx1"/>
                </a:solidFill>
              </a:defRPr>
            </a:lvl1pPr>
          </a:lstStyle>
          <a:p>
            <a:pPr>
              <a:defRPr/>
            </a:pPr>
            <a:fld id="{44953203-5A7E-4A8E-BB2E-2871C51FCEDE}" type="slidenum">
              <a:rPr lang="en-US"/>
              <a:pPr>
                <a:defRPr/>
              </a:pPr>
              <a:t>‹#›</a:t>
            </a:fld>
            <a:endParaRPr lang="en-US" dirty="0"/>
          </a:p>
        </p:txBody>
      </p:sp>
    </p:spTree>
    <p:extLst>
      <p:ext uri="{BB962C8B-B14F-4D97-AF65-F5344CB8AC3E}">
        <p14:creationId xmlns:p14="http://schemas.microsoft.com/office/powerpoint/2010/main" val="488778580"/>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EBF4A0DA-D600-4C59-A320-7A5B97642690}" type="datetime1">
              <a:rPr lang="en-US"/>
              <a:pPr>
                <a:defRPr/>
              </a:pPr>
              <a:t>5/1/2019</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46CF4DA3-03CB-49B5-8FDE-3855F1814398}" type="slidenum">
              <a:rPr lang="en-US"/>
              <a:pPr>
                <a:defRPr/>
              </a:pPr>
              <a:t>‹#›</a:t>
            </a:fld>
            <a:endParaRPr lang="en-US" dirty="0"/>
          </a:p>
        </p:txBody>
      </p:sp>
    </p:spTree>
    <p:extLst>
      <p:ext uri="{BB962C8B-B14F-4D97-AF65-F5344CB8AC3E}">
        <p14:creationId xmlns:p14="http://schemas.microsoft.com/office/powerpoint/2010/main" val="2808233769"/>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5B09A406-FF6B-459D-B1C9-BDD927CB34F1}" type="datetime1">
              <a:rPr lang="en-US"/>
              <a:pPr>
                <a:defRPr/>
              </a:pPr>
              <a:t>5/1/2019</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90C4CB27-BCAC-43E6-BFFB-043B4DEEA1C1}" type="slidenum">
              <a:rPr lang="en-US"/>
              <a:pPr>
                <a:defRPr/>
              </a:pPr>
              <a:t>‹#›</a:t>
            </a:fld>
            <a:endParaRPr lang="en-US" dirty="0"/>
          </a:p>
        </p:txBody>
      </p:sp>
    </p:spTree>
    <p:extLst>
      <p:ext uri="{BB962C8B-B14F-4D97-AF65-F5344CB8AC3E}">
        <p14:creationId xmlns:p14="http://schemas.microsoft.com/office/powerpoint/2010/main" val="356921593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3F8444D3-2EC2-413C-B1EF-C82913B0799B}" type="datetime1">
              <a:rPr lang="en-US"/>
              <a:pPr>
                <a:defRPr/>
              </a:pPr>
              <a:t>5/1/2019</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3B459857-086D-412C-828B-B688699BA48B}" type="slidenum">
              <a:rPr lang="en-US"/>
              <a:pPr>
                <a:defRPr/>
              </a:pPr>
              <a:t>‹#›</a:t>
            </a:fld>
            <a:endParaRPr lang="en-US" dirty="0"/>
          </a:p>
        </p:txBody>
      </p:sp>
    </p:spTree>
    <p:extLst>
      <p:ext uri="{BB962C8B-B14F-4D97-AF65-F5344CB8AC3E}">
        <p14:creationId xmlns:p14="http://schemas.microsoft.com/office/powerpoint/2010/main" val="154225610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A40845DF-17C9-4ECE-BD1E-EF515D66AD48}" type="datetime1">
              <a:rPr lang="en-US"/>
              <a:pPr>
                <a:defRPr/>
              </a:pPr>
              <a:t>5/1/2019</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9F597769-7E6C-4321-8E35-DE238FDCB55F}" type="slidenum">
              <a:rPr lang="en-US"/>
              <a:pPr>
                <a:defRPr/>
              </a:pPr>
              <a:t>‹#›</a:t>
            </a:fld>
            <a:endParaRPr lang="en-US" dirty="0"/>
          </a:p>
        </p:txBody>
      </p:sp>
    </p:spTree>
    <p:extLst>
      <p:ext uri="{BB962C8B-B14F-4D97-AF65-F5344CB8AC3E}">
        <p14:creationId xmlns:p14="http://schemas.microsoft.com/office/powerpoint/2010/main" val="2816872936"/>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AE664475-105B-46FF-81ED-B4555C34531B}" type="datetime1">
              <a:rPr lang="en-US"/>
              <a:pPr>
                <a:defRPr/>
              </a:pPr>
              <a:t>5/1/2019</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14A1804D-154B-4F03-B83B-928C40450EA7}" type="slidenum">
              <a:rPr lang="en-US"/>
              <a:pPr>
                <a:defRPr/>
              </a:pPr>
              <a:t>‹#›</a:t>
            </a:fld>
            <a:endParaRPr lang="en-US" dirty="0"/>
          </a:p>
        </p:txBody>
      </p:sp>
    </p:spTree>
    <p:extLst>
      <p:ext uri="{BB962C8B-B14F-4D97-AF65-F5344CB8AC3E}">
        <p14:creationId xmlns:p14="http://schemas.microsoft.com/office/powerpoint/2010/main" val="113257643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schemeClr val="tx1">
                    <a:tint val="75000"/>
                  </a:schemeClr>
                </a:solidFill>
                <a:latin typeface="+mn-lt"/>
                <a:cs typeface="+mn-cs"/>
              </a:defRPr>
            </a:lvl1pPr>
          </a:lstStyle>
          <a:p>
            <a:pPr>
              <a:defRPr/>
            </a:pPr>
            <a:fld id="{9449EE0E-B488-4A0F-9750-EFE44CE5CE48}" type="datetime1">
              <a:rPr lang="en-US"/>
              <a:pPr>
                <a:defRPr/>
              </a:pPr>
              <a:t>5/1/2019</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cs typeface="+mn-cs"/>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fontAlgn="auto">
              <a:spcBef>
                <a:spcPts val="0"/>
              </a:spcBef>
              <a:spcAft>
                <a:spcPts val="0"/>
              </a:spcAft>
              <a:defRPr sz="1200">
                <a:solidFill>
                  <a:schemeClr val="tx1"/>
                </a:solidFill>
                <a:latin typeface="+mn-lt"/>
                <a:cs typeface="+mn-cs"/>
              </a:defRPr>
            </a:lvl1pPr>
          </a:lstStyle>
          <a:p>
            <a:pPr>
              <a:defRPr/>
            </a:pPr>
            <a:fld id="{21A5C221-78CC-49BB-9886-160D1DC50358}" type="slidenum">
              <a:rPr lang="en-US"/>
              <a:pPr>
                <a:defRPr/>
              </a:pPr>
              <a:t>‹#›</a:t>
            </a:fld>
            <a:endParaRPr lang="en-US" dirty="0"/>
          </a:p>
        </p:txBody>
      </p:sp>
    </p:spTree>
  </p:cSld>
  <p:clrMap bg1="lt1" tx1="dk1" bg2="lt2" tx2="dk2" accent1="accent1" accent2="accent2" accent3="accent3" accent4="accent4" accent5="accent5" accent6="accent6" hlink="hlink" folHlink="folHlink"/>
  <p:sldLayoutIdLst>
    <p:sldLayoutId id="2147483776" r:id="rId1"/>
    <p:sldLayoutId id="2147483777" r:id="rId2"/>
    <p:sldLayoutId id="2147483769" r:id="rId3"/>
    <p:sldLayoutId id="2147483778" r:id="rId4"/>
    <p:sldLayoutId id="2147483770" r:id="rId5"/>
    <p:sldLayoutId id="2147483779" r:id="rId6"/>
    <p:sldLayoutId id="2147483771" r:id="rId7"/>
    <p:sldLayoutId id="2147483772" r:id="rId8"/>
    <p:sldLayoutId id="2147483773" r:id="rId9"/>
    <p:sldLayoutId id="2147483774" r:id="rId10"/>
    <p:sldLayoutId id="2147483775" r:id="rId11"/>
  </p:sldLayoutIdLst>
  <p:hf hdr="0" ftr="0" dt="0"/>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2.jp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11.xml"/><Relationship Id="rId1" Type="http://schemas.openxmlformats.org/officeDocument/2006/relationships/slideLayout" Target="../slideLayouts/slideLayout2.xml"/><Relationship Id="rId4" Type="http://schemas.openxmlformats.org/officeDocument/2006/relationships/image" Target="../media/image8.jpeg"/></Relationships>
</file>

<file path=ppt/slides/_rels/slide2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3" Type="http://schemas.openxmlformats.org/officeDocument/2006/relationships/image" Target="../media/image10.wmf"/><Relationship Id="rId2" Type="http://schemas.openxmlformats.org/officeDocument/2006/relationships/notesSlide" Target="../notesSlides/notesSlide13.xml"/><Relationship Id="rId1" Type="http://schemas.openxmlformats.org/officeDocument/2006/relationships/slideLayout" Target="../slideLayouts/slideLayout7.xml"/><Relationship Id="rId4" Type="http://schemas.openxmlformats.org/officeDocument/2006/relationships/image" Target="../media/image11.png"/></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14.xml"/><Relationship Id="rId1" Type="http://schemas.openxmlformats.org/officeDocument/2006/relationships/slideLayout" Target="../slideLayouts/slideLayout2.xml"/><Relationship Id="rId4" Type="http://schemas.openxmlformats.org/officeDocument/2006/relationships/image" Target="../media/image8.jpeg"/></Relationships>
</file>

<file path=ppt/slides/_rels/slide26.xml.rels><?xml version="1.0" encoding="UTF-8" standalone="yes"?>
<Relationships xmlns="http://schemas.openxmlformats.org/package/2006/relationships"><Relationship Id="rId8" Type="http://schemas.openxmlformats.org/officeDocument/2006/relationships/image" Target="../media/image14.emf"/><Relationship Id="rId3" Type="http://schemas.openxmlformats.org/officeDocument/2006/relationships/oleObject" Target="../embeddings/oleObject1.bin"/><Relationship Id="rId7" Type="http://schemas.openxmlformats.org/officeDocument/2006/relationships/oleObject" Target="../embeddings/oleObject3.bin"/><Relationship Id="rId2" Type="http://schemas.openxmlformats.org/officeDocument/2006/relationships/slideLayout" Target="../slideLayouts/slideLayout2.xml"/><Relationship Id="rId1" Type="http://schemas.openxmlformats.org/officeDocument/2006/relationships/vmlDrawing" Target="../drawings/vmlDrawing1.vml"/><Relationship Id="rId6" Type="http://schemas.openxmlformats.org/officeDocument/2006/relationships/image" Target="../media/image13.emf"/><Relationship Id="rId5" Type="http://schemas.openxmlformats.org/officeDocument/2006/relationships/oleObject" Target="../embeddings/oleObject2.bin"/><Relationship Id="rId10" Type="http://schemas.openxmlformats.org/officeDocument/2006/relationships/image" Target="../media/image15.emf"/><Relationship Id="rId4" Type="http://schemas.openxmlformats.org/officeDocument/2006/relationships/image" Target="../media/image12.emf"/><Relationship Id="rId9" Type="http://schemas.openxmlformats.org/officeDocument/2006/relationships/oleObject" Target="../embeddings/oleObject4.bin"/></Relationships>
</file>

<file path=ppt/slides/_rels/slide27.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15.xml"/><Relationship Id="rId1" Type="http://schemas.openxmlformats.org/officeDocument/2006/relationships/slideLayout" Target="../slideLayouts/slideLayout2.xml"/><Relationship Id="rId4" Type="http://schemas.openxmlformats.org/officeDocument/2006/relationships/image" Target="../media/image8.jpeg"/></Relationships>
</file>

<file path=ppt/slides/_rels/slide28.xml.rels><?xml version="1.0" encoding="UTF-8" standalone="yes"?>
<Relationships xmlns="http://schemas.openxmlformats.org/package/2006/relationships"><Relationship Id="rId3" Type="http://schemas.openxmlformats.org/officeDocument/2006/relationships/oleObject" Target="../embeddings/oleObject5.bin"/><Relationship Id="rId2" Type="http://schemas.openxmlformats.org/officeDocument/2006/relationships/slideLayout" Target="../slideLayouts/slideLayout2.xml"/><Relationship Id="rId1" Type="http://schemas.openxmlformats.org/officeDocument/2006/relationships/vmlDrawing" Target="../drawings/vmlDrawing2.vml"/><Relationship Id="rId4" Type="http://schemas.openxmlformats.org/officeDocument/2006/relationships/image" Target="../media/image16.emf"/></Relationships>
</file>

<file path=ppt/slides/_rels/slide29.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16.xml"/><Relationship Id="rId1" Type="http://schemas.openxmlformats.org/officeDocument/2006/relationships/slideLayout" Target="../slideLayouts/slideLayout2.xml"/><Relationship Id="rId4" Type="http://schemas.openxmlformats.org/officeDocument/2006/relationships/image" Target="../media/image8.jpeg"/></Relationships>
</file>

<file path=ppt/slides/_rels/slide30.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17.xml"/><Relationship Id="rId1" Type="http://schemas.openxmlformats.org/officeDocument/2006/relationships/slideLayout" Target="../slideLayouts/slideLayout2.xml"/><Relationship Id="rId4" Type="http://schemas.openxmlformats.org/officeDocument/2006/relationships/image" Target="../media/image8.jpeg"/></Relationships>
</file>

<file path=ppt/slides/_rels/slide31.xml.rels><?xml version="1.0" encoding="UTF-8" standalone="yes"?>
<Relationships xmlns="http://schemas.openxmlformats.org/package/2006/relationships"><Relationship Id="rId3" Type="http://schemas.openxmlformats.org/officeDocument/2006/relationships/oleObject" Target="file:///\\ssomfs1\fhome\ogokalp\Teaching\SIB%20429\Chapter%202\Porter's%20Five%20Forces.xlsx" TargetMode="External"/><Relationship Id="rId2" Type="http://schemas.openxmlformats.org/officeDocument/2006/relationships/slideLayout" Target="../slideLayouts/slideLayout2.xml"/><Relationship Id="rId1" Type="http://schemas.openxmlformats.org/officeDocument/2006/relationships/vmlDrawing" Target="../drawings/vmlDrawing3.vml"/><Relationship Id="rId4" Type="http://schemas.openxmlformats.org/officeDocument/2006/relationships/image" Target="../media/image17.emf"/></Relationships>
</file>

<file path=ppt/slides/_rels/slide32.xml.rels><?xml version="1.0" encoding="UTF-8" standalone="yes"?>
<Relationships xmlns="http://schemas.openxmlformats.org/package/2006/relationships"><Relationship Id="rId3" Type="http://schemas.openxmlformats.org/officeDocument/2006/relationships/image" Target="../media/image18.gif"/><Relationship Id="rId2" Type="http://schemas.openxmlformats.org/officeDocument/2006/relationships/notesSlide" Target="../notesSlides/notesSlide18.xml"/><Relationship Id="rId1" Type="http://schemas.openxmlformats.org/officeDocument/2006/relationships/slideLayout" Target="../slideLayouts/slideLayout2.xml"/><Relationship Id="rId5" Type="http://schemas.openxmlformats.org/officeDocument/2006/relationships/image" Target="../media/image20.gif"/><Relationship Id="rId4" Type="http://schemas.openxmlformats.org/officeDocument/2006/relationships/image" Target="../media/image19.gif"/></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image" Target="../media/image21.jpeg"/><Relationship Id="rId1" Type="http://schemas.openxmlformats.org/officeDocument/2006/relationships/slideLayout" Target="../slideLayouts/slideLayout2.xml"/><Relationship Id="rId4" Type="http://schemas.openxmlformats.org/officeDocument/2006/relationships/image" Target="../media/image23.jpeg"/></Relationships>
</file>

<file path=ppt/slides/_rels/slide36.xml.rels><?xml version="1.0" encoding="UTF-8" standalone="yes"?>
<Relationships xmlns="http://schemas.openxmlformats.org/package/2006/relationships"><Relationship Id="rId2" Type="http://schemas.openxmlformats.org/officeDocument/2006/relationships/image" Target="../media/image24.jpg"/><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2" Type="http://schemas.openxmlformats.org/officeDocument/2006/relationships/image" Target="../media/image25.jpg"/><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26.gif"/><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3" Type="http://schemas.openxmlformats.org/officeDocument/2006/relationships/image" Target="../media/image28.jpg"/><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oleObject" Target="file:///\\ssomfs1\fhome\ogokalp\Teaching\SIB%20429\Chapter%202\Porter's%20Five%20Forces%20-%20Movie%20Theatre%20Industry.xlsx" TargetMode="External"/><Relationship Id="rId2" Type="http://schemas.openxmlformats.org/officeDocument/2006/relationships/slideLayout" Target="../slideLayouts/slideLayout7.xml"/><Relationship Id="rId1" Type="http://schemas.openxmlformats.org/officeDocument/2006/relationships/vmlDrawing" Target="../drawings/vmlDrawing4.vml"/><Relationship Id="rId4" Type="http://schemas.openxmlformats.org/officeDocument/2006/relationships/image" Target="../media/image29.emf"/></Relationships>
</file>

<file path=ppt/slides/_rels/slide44.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2" Type="http://schemas.openxmlformats.org/officeDocument/2006/relationships/image" Target="../media/image31.png"/><Relationship Id="rId1" Type="http://schemas.openxmlformats.org/officeDocument/2006/relationships/slideLayout" Target="../slideLayouts/slideLayout6.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2" Type="http://schemas.openxmlformats.org/officeDocument/2006/relationships/image" Target="../media/image32.jpeg"/><Relationship Id="rId1" Type="http://schemas.openxmlformats.org/officeDocument/2006/relationships/slideLayout" Target="../slideLayouts/slideLayout7.xml"/></Relationships>
</file>

<file path=ppt/slides/_rels/slide52.xml.rels><?xml version="1.0" encoding="UTF-8" standalone="yes"?>
<Relationships xmlns="http://schemas.openxmlformats.org/package/2006/relationships"><Relationship Id="rId2" Type="http://schemas.openxmlformats.org/officeDocument/2006/relationships/image" Target="../media/image33.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Rectangle 14"/>
          <p:cNvSpPr>
            <a:spLocks noGrp="1" noChangeArrowheads="1"/>
          </p:cNvSpPr>
          <p:nvPr>
            <p:ph type="ctrTitle"/>
          </p:nvPr>
        </p:nvSpPr>
        <p:spPr>
          <a:xfrm>
            <a:off x="4724400" y="1066800"/>
            <a:ext cx="3733800" cy="2533650"/>
          </a:xfrm>
        </p:spPr>
        <p:txBody>
          <a:bodyPr>
            <a:normAutofit fontScale="90000"/>
          </a:bodyPr>
          <a:lstStyle/>
          <a:p>
            <a:pPr eaLnBrk="1" hangingPunct="1">
              <a:defRPr/>
            </a:pPr>
            <a:r>
              <a:rPr lang="en-US"/>
              <a:t>Analyzing the External Environment of the Firm</a:t>
            </a:r>
          </a:p>
        </p:txBody>
      </p:sp>
      <p:sp>
        <p:nvSpPr>
          <p:cNvPr id="6147" name="Subtitle 8"/>
          <p:cNvSpPr>
            <a:spLocks noGrp="1"/>
          </p:cNvSpPr>
          <p:nvPr>
            <p:ph type="subTitle" idx="1"/>
          </p:nvPr>
        </p:nvSpPr>
        <p:spPr>
          <a:xfrm>
            <a:off x="5562600" y="5334000"/>
            <a:ext cx="2209800" cy="838200"/>
          </a:xfrm>
          <a:solidFill>
            <a:srgbClr val="FFFFFF">
              <a:alpha val="0"/>
            </a:srgbClr>
          </a:solidFill>
        </p:spPr>
        <p:txBody>
          <a:bodyPr/>
          <a:lstStyle/>
          <a:p>
            <a:pPr eaLnBrk="1" hangingPunct="1"/>
            <a:r>
              <a:rPr lang="en-US" b="1" smtClean="0"/>
              <a:t>Chapter Two</a:t>
            </a:r>
          </a:p>
        </p:txBody>
      </p:sp>
      <p:sp>
        <p:nvSpPr>
          <p:cNvPr id="86" name="Rectangle 69"/>
          <p:cNvSpPr>
            <a:spLocks noChangeArrowheads="1"/>
          </p:cNvSpPr>
          <p:nvPr/>
        </p:nvSpPr>
        <p:spPr bwMode="auto">
          <a:xfrm>
            <a:off x="0" y="6553200"/>
            <a:ext cx="2667000" cy="304800"/>
          </a:xfrm>
          <a:prstGeom prst="rect">
            <a:avLst/>
          </a:prstGeom>
          <a:noFill/>
          <a:ln w="12700" cap="sq">
            <a:noFill/>
            <a:miter lim="800000"/>
            <a:headEnd type="none" w="sm" len="sm"/>
            <a:tailEnd type="none" w="sm" len="sm"/>
          </a:ln>
          <a:effectLst/>
        </p:spPr>
        <p:txBody>
          <a:bodyPr/>
          <a:lstStyle/>
          <a:p>
            <a:pPr eaLnBrk="0" hangingPunct="0">
              <a:spcBef>
                <a:spcPct val="50000"/>
              </a:spcBef>
            </a:pPr>
            <a:r>
              <a:rPr lang="en-US" sz="1000" b="1" i="1">
                <a:latin typeface="Book Antiqua" pitchFamily="18" charset="0"/>
              </a:rPr>
              <a:t>McGraw-Hill/Irwin</a:t>
            </a:r>
          </a:p>
        </p:txBody>
      </p:sp>
      <p:sp>
        <p:nvSpPr>
          <p:cNvPr id="87" name="Rectangle 70"/>
          <p:cNvSpPr>
            <a:spLocks noChangeArrowheads="1"/>
          </p:cNvSpPr>
          <p:nvPr/>
        </p:nvSpPr>
        <p:spPr bwMode="auto">
          <a:xfrm>
            <a:off x="3733800" y="6553200"/>
            <a:ext cx="5410200" cy="304800"/>
          </a:xfrm>
          <a:prstGeom prst="rect">
            <a:avLst/>
          </a:prstGeom>
          <a:noFill/>
          <a:ln w="12700" cap="sq">
            <a:noFill/>
            <a:miter lim="800000"/>
            <a:headEnd type="none" w="sm" len="sm"/>
            <a:tailEnd type="none" w="sm" len="sm"/>
          </a:ln>
          <a:effectLst/>
        </p:spPr>
        <p:txBody>
          <a:bodyPr/>
          <a:lstStyle/>
          <a:p>
            <a:pPr algn="r" eaLnBrk="0" hangingPunct="0">
              <a:spcBef>
                <a:spcPct val="50000"/>
              </a:spcBef>
            </a:pPr>
            <a:r>
              <a:rPr lang="en-US" sz="1000" b="1" i="1">
                <a:latin typeface="Book Antiqua" pitchFamily="18" charset="0"/>
              </a:rPr>
              <a:t>Copyright</a:t>
            </a:r>
            <a:r>
              <a:rPr lang="en-US" sz="1000">
                <a:latin typeface="Book Antiqua" pitchFamily="18" charset="0"/>
              </a:rPr>
              <a:t> </a:t>
            </a:r>
            <a:r>
              <a:rPr lang="en-US" sz="1000" b="1" i="1">
                <a:latin typeface="Book Antiqua" pitchFamily="18" charset="0"/>
              </a:rPr>
              <a:t>© 2012 by The McGraw-Hill Companies, Inc. All rights reserved.</a:t>
            </a:r>
          </a:p>
        </p:txBody>
      </p:sp>
    </p:spTree>
  </p:cSld>
  <p:clrMapOvr>
    <a:masterClrMapping/>
  </p:clrMapOvr>
  <p:transition>
    <p:random/>
  </p:transition>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5387738" y="3657600"/>
            <a:ext cx="3752850" cy="2847975"/>
          </a:xfrm>
          <a:prstGeom prst="rect">
            <a:avLst/>
          </a:prstGeom>
        </p:spPr>
      </p:pic>
      <p:sp>
        <p:nvSpPr>
          <p:cNvPr id="18434" name="Rectangle 2"/>
          <p:cNvSpPr>
            <a:spLocks noGrp="1" noChangeArrowheads="1"/>
          </p:cNvSpPr>
          <p:nvPr>
            <p:ph type="title"/>
          </p:nvPr>
        </p:nvSpPr>
        <p:spPr/>
        <p:txBody>
          <a:bodyPr anchor="t"/>
          <a:lstStyle/>
          <a:p>
            <a:r>
              <a:rPr lang="en-US" dirty="0" smtClean="0"/>
              <a:t>Creating the Environmentally Aware Organization</a:t>
            </a:r>
          </a:p>
        </p:txBody>
      </p:sp>
      <p:sp>
        <p:nvSpPr>
          <p:cNvPr id="18435" name="Rectangle 3"/>
          <p:cNvSpPr>
            <a:spLocks noGrp="1" noChangeArrowheads="1"/>
          </p:cNvSpPr>
          <p:nvPr>
            <p:ph idx="1"/>
          </p:nvPr>
        </p:nvSpPr>
        <p:spPr>
          <a:xfrm>
            <a:off x="457200" y="1676400"/>
            <a:ext cx="8229600" cy="4525963"/>
          </a:xfrm>
        </p:spPr>
        <p:txBody>
          <a:bodyPr/>
          <a:lstStyle/>
          <a:p>
            <a:pPr>
              <a:lnSpc>
                <a:spcPct val="90000"/>
              </a:lnSpc>
            </a:pPr>
            <a:r>
              <a:rPr lang="en-US" sz="2400" dirty="0" smtClean="0">
                <a:latin typeface="Arial" charset="0"/>
                <a:cs typeface="Arial" charset="0"/>
              </a:rPr>
              <a:t>Firms cannot just focus on the efficiency of internal operations, </a:t>
            </a:r>
          </a:p>
          <a:p>
            <a:pPr>
              <a:lnSpc>
                <a:spcPct val="90000"/>
              </a:lnSpc>
            </a:pPr>
            <a:r>
              <a:rPr lang="en-US" sz="2400" dirty="0" smtClean="0">
                <a:latin typeface="Arial" charset="0"/>
                <a:cs typeface="Arial" charset="0"/>
              </a:rPr>
              <a:t>Manager’s </a:t>
            </a:r>
            <a:r>
              <a:rPr lang="en-US" sz="2400" dirty="0">
                <a:latin typeface="Arial" charset="0"/>
                <a:cs typeface="Arial" charset="0"/>
              </a:rPr>
              <a:t>need to analyze:</a:t>
            </a:r>
          </a:p>
          <a:p>
            <a:pPr lvl="1">
              <a:lnSpc>
                <a:spcPct val="90000"/>
              </a:lnSpc>
            </a:pPr>
            <a:r>
              <a:rPr lang="en-US" sz="2400" dirty="0">
                <a:latin typeface="Arial" charset="0"/>
                <a:cs typeface="Arial" charset="0"/>
              </a:rPr>
              <a:t>The general environment, </a:t>
            </a:r>
          </a:p>
          <a:p>
            <a:pPr lvl="1">
              <a:lnSpc>
                <a:spcPct val="90000"/>
              </a:lnSpc>
            </a:pPr>
            <a:r>
              <a:rPr lang="en-US" sz="2400" dirty="0">
                <a:latin typeface="Arial" charset="0"/>
                <a:cs typeface="Arial" charset="0"/>
              </a:rPr>
              <a:t>The firm’s industry and competitive </a:t>
            </a:r>
            <a:r>
              <a:rPr lang="en-US" sz="2400" dirty="0" smtClean="0">
                <a:latin typeface="Arial" charset="0"/>
                <a:cs typeface="Arial" charset="0"/>
              </a:rPr>
              <a:t>environment</a:t>
            </a:r>
          </a:p>
          <a:p>
            <a:pPr lvl="1">
              <a:lnSpc>
                <a:spcPct val="90000"/>
              </a:lnSpc>
            </a:pPr>
            <a:endParaRPr lang="en-US" sz="2400" dirty="0" smtClean="0">
              <a:latin typeface="Arial" charset="0"/>
              <a:cs typeface="Arial" charset="0"/>
            </a:endParaRPr>
          </a:p>
          <a:p>
            <a:pPr>
              <a:lnSpc>
                <a:spcPct val="90000"/>
              </a:lnSpc>
            </a:pPr>
            <a:endParaRPr lang="en-US" dirty="0">
              <a:latin typeface="Arial" charset="0"/>
              <a:cs typeface="Arial" charset="0"/>
            </a:endParaRPr>
          </a:p>
          <a:p>
            <a:pPr>
              <a:spcBef>
                <a:spcPct val="0"/>
              </a:spcBef>
            </a:pPr>
            <a:endParaRPr lang="en-US" sz="2400" dirty="0"/>
          </a:p>
          <a:p>
            <a:pPr>
              <a:spcBef>
                <a:spcPct val="0"/>
              </a:spcBef>
            </a:pPr>
            <a:endParaRPr lang="en-US" sz="2400" dirty="0"/>
          </a:p>
        </p:txBody>
      </p:sp>
      <p:sp>
        <p:nvSpPr>
          <p:cNvPr id="4" name="Slide Number Placeholder 1"/>
          <p:cNvSpPr>
            <a:spLocks noGrp="1"/>
          </p:cNvSpPr>
          <p:nvPr>
            <p:ph type="sldNum" sz="quarter" idx="12"/>
          </p:nvPr>
        </p:nvSpPr>
        <p:spPr/>
        <p:txBody>
          <a:bodyPr/>
          <a:lstStyle/>
          <a:p>
            <a:pPr>
              <a:defRPr/>
            </a:pPr>
            <a:r>
              <a:rPr lang="en-US"/>
              <a:t>2-</a:t>
            </a:r>
            <a:fld id="{26217996-7E6E-4755-AB4F-246180BC3FAD}" type="slidenum">
              <a:rPr lang="en-US"/>
              <a:pPr>
                <a:defRPr/>
              </a:pPr>
              <a:t>2</a:t>
            </a:fld>
            <a:endParaRPr lang="en-US"/>
          </a:p>
        </p:txBody>
      </p:sp>
    </p:spTree>
  </p:cSld>
  <p:clrMapOvr>
    <a:masterClrMapping/>
  </p:clrMapOvr>
  <p:transition>
    <p:random/>
  </p:transition>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2" name="Rectangle 2"/>
          <p:cNvSpPr>
            <a:spLocks noGrp="1" noChangeArrowheads="1"/>
          </p:cNvSpPr>
          <p:nvPr>
            <p:ph type="title" idx="4294967295"/>
          </p:nvPr>
        </p:nvSpPr>
        <p:spPr/>
        <p:txBody>
          <a:bodyPr anchor="t"/>
          <a:lstStyle/>
          <a:p>
            <a:r>
              <a:rPr lang="en-US" sz="3200" smtClean="0"/>
              <a:t>Creating the Environmentally </a:t>
            </a:r>
            <a:br>
              <a:rPr lang="en-US" sz="3200" smtClean="0"/>
            </a:br>
            <a:r>
              <a:rPr lang="en-US" sz="3200" smtClean="0"/>
              <a:t>Aware Organization</a:t>
            </a:r>
          </a:p>
        </p:txBody>
      </p:sp>
      <p:pic>
        <p:nvPicPr>
          <p:cNvPr id="15363" name="Picture 9"/>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990600" y="1752600"/>
            <a:ext cx="6781800" cy="4368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5364" name="Rectangle 4"/>
          <p:cNvSpPr>
            <a:spLocks noChangeArrowheads="1"/>
          </p:cNvSpPr>
          <p:nvPr/>
        </p:nvSpPr>
        <p:spPr bwMode="auto">
          <a:xfrm>
            <a:off x="7239000" y="6400800"/>
            <a:ext cx="1905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p>
            <a:pPr algn="r"/>
            <a:r>
              <a:rPr lang="en-US" sz="1200">
                <a:latin typeface="Times New Roman" charset="0"/>
              </a:rPr>
              <a:t>2-</a:t>
            </a:r>
            <a:fld id="{C3CBF190-9768-4D32-903A-B8C8BA206D93}" type="slidenum">
              <a:rPr lang="en-US" sz="1200">
                <a:latin typeface="Times New Roman" charset="0"/>
              </a:rPr>
              <a:pPr algn="r"/>
              <a:t>3</a:t>
            </a:fld>
            <a:endParaRPr lang="en-US" sz="1200">
              <a:latin typeface="Times New Roman" charset="0"/>
            </a:endParaRPr>
          </a:p>
        </p:txBody>
      </p:sp>
    </p:spTree>
    <p:extLst>
      <p:ext uri="{BB962C8B-B14F-4D97-AF65-F5344CB8AC3E}">
        <p14:creationId xmlns:p14="http://schemas.microsoft.com/office/powerpoint/2010/main" val="909818110"/>
      </p:ext>
    </p:extLst>
  </p:cSld>
  <p:clrMapOvr>
    <a:masterClrMapping/>
  </p:clrMapOvr>
  <p:transition>
    <p:random/>
  </p:transition>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Rectangle 2"/>
          <p:cNvSpPr>
            <a:spLocks noGrp="1" noChangeArrowheads="1"/>
          </p:cNvSpPr>
          <p:nvPr>
            <p:ph type="title" idx="4294967295"/>
          </p:nvPr>
        </p:nvSpPr>
        <p:spPr/>
        <p:txBody>
          <a:bodyPr anchor="t"/>
          <a:lstStyle/>
          <a:p>
            <a:r>
              <a:rPr lang="en-US" sz="3200" b="1" dirty="0" smtClean="0">
                <a:solidFill>
                  <a:schemeClr val="bg1"/>
                </a:solidFill>
                <a:latin typeface="Arial" charset="0"/>
                <a:cs typeface="Arial" charset="0"/>
              </a:rPr>
              <a:t>Creating the Environmentally Aware Organization</a:t>
            </a:r>
            <a:endParaRPr lang="en-US" sz="4000" dirty="0" smtClean="0">
              <a:solidFill>
                <a:schemeClr val="bg1"/>
              </a:solidFill>
            </a:endParaRPr>
          </a:p>
        </p:txBody>
      </p:sp>
      <p:sp>
        <p:nvSpPr>
          <p:cNvPr id="16387" name="Rectangle 3"/>
          <p:cNvSpPr>
            <a:spLocks noGrp="1" noChangeArrowheads="1"/>
          </p:cNvSpPr>
          <p:nvPr>
            <p:ph type="body" idx="1"/>
          </p:nvPr>
        </p:nvSpPr>
        <p:spPr>
          <a:xfrm>
            <a:off x="457200" y="1600200"/>
            <a:ext cx="8229600" cy="4648200"/>
          </a:xfrm>
        </p:spPr>
        <p:txBody>
          <a:bodyPr/>
          <a:lstStyle/>
          <a:p>
            <a:r>
              <a:rPr lang="en-US" sz="2400" b="1" dirty="0">
                <a:solidFill>
                  <a:srgbClr val="002060"/>
                </a:solidFill>
                <a:latin typeface="Arial" charset="0"/>
                <a:cs typeface="Arial" charset="0"/>
              </a:rPr>
              <a:t>Environmenta</a:t>
            </a:r>
            <a:r>
              <a:rPr lang="en-US" sz="2400" b="1" dirty="0" smtClean="0">
                <a:solidFill>
                  <a:srgbClr val="002060"/>
                </a:solidFill>
                <a:latin typeface="Arial" charset="0"/>
                <a:cs typeface="Arial" charset="0"/>
              </a:rPr>
              <a:t>l Scanning</a:t>
            </a:r>
          </a:p>
          <a:p>
            <a:pPr lvl="1"/>
            <a:r>
              <a:rPr lang="en-US" sz="2400" dirty="0" smtClean="0">
                <a:latin typeface="Arial" charset="0"/>
                <a:cs typeface="Arial" charset="0"/>
              </a:rPr>
              <a:t>Surveillance of a firm’s external environment:</a:t>
            </a:r>
          </a:p>
          <a:p>
            <a:pPr lvl="2"/>
            <a:r>
              <a:rPr lang="en-US" dirty="0" smtClean="0">
                <a:latin typeface="Arial" charset="0"/>
                <a:cs typeface="Arial" charset="0"/>
              </a:rPr>
              <a:t>Predict environmental changes to come</a:t>
            </a:r>
          </a:p>
          <a:p>
            <a:pPr lvl="2"/>
            <a:r>
              <a:rPr lang="en-US" dirty="0" smtClean="0">
                <a:latin typeface="Arial" charset="0"/>
                <a:cs typeface="Arial" charset="0"/>
              </a:rPr>
              <a:t>Detect changes already under way</a:t>
            </a:r>
          </a:p>
          <a:p>
            <a:pPr lvl="2"/>
            <a:r>
              <a:rPr lang="en-US" dirty="0" smtClean="0">
                <a:latin typeface="Arial" charset="0"/>
                <a:cs typeface="Arial" charset="0"/>
              </a:rPr>
              <a:t>Proactive mode</a:t>
            </a:r>
          </a:p>
          <a:p>
            <a:r>
              <a:rPr lang="en-US" sz="2400" dirty="0" smtClean="0">
                <a:latin typeface="Arial" charset="0"/>
                <a:cs typeface="Arial" charset="0"/>
              </a:rPr>
              <a:t>Alerts the firm to critical trends before changes have developed a discernible pattern and before competitors recognize them</a:t>
            </a:r>
          </a:p>
          <a:p>
            <a:r>
              <a:rPr lang="en-US" sz="2400" b="1" dirty="0">
                <a:solidFill>
                  <a:srgbClr val="002060"/>
                </a:solidFill>
                <a:latin typeface="Arial" charset="0"/>
                <a:cs typeface="Arial" charset="0"/>
              </a:rPr>
              <a:t>Environmental </a:t>
            </a:r>
            <a:r>
              <a:rPr lang="en-US" sz="2400" b="1" dirty="0" smtClean="0">
                <a:solidFill>
                  <a:srgbClr val="002060"/>
                </a:solidFill>
                <a:latin typeface="Arial" charset="0"/>
                <a:cs typeface="Arial" charset="0"/>
              </a:rPr>
              <a:t>Monitoring</a:t>
            </a:r>
          </a:p>
          <a:p>
            <a:pPr lvl="1"/>
            <a:r>
              <a:rPr lang="en-US" sz="2400" dirty="0" smtClean="0">
                <a:latin typeface="Arial" charset="0"/>
                <a:cs typeface="Arial" charset="0"/>
              </a:rPr>
              <a:t>Track evolution of environmental trends, sequence of events or streams of activities</a:t>
            </a:r>
          </a:p>
          <a:p>
            <a:endParaRPr lang="en-US" sz="2400" dirty="0" smtClean="0">
              <a:latin typeface="Arial" charset="0"/>
              <a:cs typeface="Arial" charset="0"/>
            </a:endParaRPr>
          </a:p>
        </p:txBody>
      </p:sp>
      <p:sp>
        <p:nvSpPr>
          <p:cNvPr id="16388" name="Rectangle 4"/>
          <p:cNvSpPr>
            <a:spLocks noChangeArrowheads="1"/>
          </p:cNvSpPr>
          <p:nvPr/>
        </p:nvSpPr>
        <p:spPr bwMode="auto">
          <a:xfrm>
            <a:off x="7239000" y="6400800"/>
            <a:ext cx="1905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p>
            <a:pPr algn="r"/>
            <a:r>
              <a:rPr lang="en-US" sz="1200">
                <a:latin typeface="Times New Roman" charset="0"/>
              </a:rPr>
              <a:t>2-</a:t>
            </a:r>
            <a:fld id="{C8F18C59-93F9-4092-A60D-76BA5888BF3A}" type="slidenum">
              <a:rPr lang="en-US" sz="1200">
                <a:latin typeface="Times New Roman" charset="0"/>
              </a:rPr>
              <a:pPr algn="r"/>
              <a:t>4</a:t>
            </a:fld>
            <a:endParaRPr lang="en-US" sz="1200">
              <a:latin typeface="Times New Roman" charset="0"/>
            </a:endParaRPr>
          </a:p>
        </p:txBody>
      </p:sp>
    </p:spTree>
    <p:extLst>
      <p:ext uri="{BB962C8B-B14F-4D97-AF65-F5344CB8AC3E}">
        <p14:creationId xmlns:p14="http://schemas.microsoft.com/office/powerpoint/2010/main" val="3849034444"/>
      </p:ext>
    </p:extLst>
  </p:cSld>
  <p:clrMapOvr>
    <a:masterClrMapping/>
  </p:clrMapOvr>
  <p:transition>
    <p:random/>
  </p:transition>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defRPr/>
            </a:pPr>
            <a:r>
              <a:rPr lang="en-US" sz="3200" b="1" dirty="0" smtClean="0">
                <a:latin typeface="Arial" pitchFamily="34" charset="0"/>
                <a:ea typeface="+mn-ea"/>
                <a:cs typeface="Arial" pitchFamily="34" charset="0"/>
              </a:rPr>
              <a:t>Creating the Environmentally Aware Organization</a:t>
            </a:r>
          </a:p>
        </p:txBody>
      </p:sp>
      <p:sp>
        <p:nvSpPr>
          <p:cNvPr id="17411" name="Content Placeholder 2"/>
          <p:cNvSpPr>
            <a:spLocks noGrp="1"/>
          </p:cNvSpPr>
          <p:nvPr>
            <p:ph idx="1"/>
          </p:nvPr>
        </p:nvSpPr>
        <p:spPr/>
        <p:txBody>
          <a:bodyPr/>
          <a:lstStyle/>
          <a:p>
            <a:r>
              <a:rPr lang="en-US" dirty="0" smtClean="0">
                <a:latin typeface="Arial" charset="0"/>
                <a:cs typeface="Arial" charset="0"/>
              </a:rPr>
              <a:t>What indicators do you believe a firm should monitor that produces both:</a:t>
            </a:r>
          </a:p>
          <a:p>
            <a:pPr lvl="1"/>
            <a:r>
              <a:rPr lang="en-US" dirty="0" smtClean="0">
                <a:latin typeface="Arial" charset="0"/>
                <a:cs typeface="Arial" charset="0"/>
              </a:rPr>
              <a:t>(1) weapon systems for the military,</a:t>
            </a:r>
          </a:p>
          <a:p>
            <a:pPr lvl="1"/>
            <a:r>
              <a:rPr lang="en-US" dirty="0" smtClean="0">
                <a:latin typeface="Arial" charset="0"/>
                <a:cs typeface="Arial" charset="0"/>
              </a:rPr>
              <a:t>(2) key components for the commercial aircraft industry?</a:t>
            </a:r>
          </a:p>
          <a:p>
            <a:endParaRPr lang="en-US" dirty="0" smtClean="0">
              <a:latin typeface="Arial" charset="0"/>
              <a:cs typeface="Arial" charset="0"/>
            </a:endParaRPr>
          </a:p>
        </p:txBody>
      </p:sp>
      <p:sp>
        <p:nvSpPr>
          <p:cNvPr id="17412" name="Slide Number Placeholder 3"/>
          <p:cNvSpPr>
            <a:spLocks noGrp="1"/>
          </p:cNvSpPr>
          <p:nvPr>
            <p:ph type="sldNum" sz="quarter" idx="10"/>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eaLnBrk="1" hangingPunct="1"/>
            <a:r>
              <a:rPr lang="en-US" smtClean="0">
                <a:latin typeface="Calibri" charset="0"/>
              </a:rPr>
              <a:t>2-</a:t>
            </a:r>
            <a:fld id="{84DA9776-8842-4AB1-8F83-492284B5E401}" type="slidenum">
              <a:rPr lang="en-US" smtClean="0">
                <a:latin typeface="Calibri" charset="0"/>
              </a:rPr>
              <a:pPr eaLnBrk="1" hangingPunct="1"/>
              <a:t>5</a:t>
            </a:fld>
            <a:endParaRPr lang="en-US" smtClean="0">
              <a:latin typeface="Calibri" charset="0"/>
            </a:endParaRPr>
          </a:p>
        </p:txBody>
      </p:sp>
    </p:spTree>
    <p:extLst>
      <p:ext uri="{BB962C8B-B14F-4D97-AF65-F5344CB8AC3E}">
        <p14:creationId xmlns:p14="http://schemas.microsoft.com/office/powerpoint/2010/main" val="4012244932"/>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2" name="Rectangle 2"/>
          <p:cNvSpPr>
            <a:spLocks noGrp="1" noChangeArrowheads="1"/>
          </p:cNvSpPr>
          <p:nvPr>
            <p:ph type="title"/>
          </p:nvPr>
        </p:nvSpPr>
        <p:spPr/>
        <p:txBody>
          <a:bodyPr anchor="t"/>
          <a:lstStyle/>
          <a:p>
            <a:r>
              <a:rPr lang="en-US" smtClean="0"/>
              <a:t>Competitive Intelligence</a:t>
            </a:r>
          </a:p>
        </p:txBody>
      </p:sp>
      <p:sp>
        <p:nvSpPr>
          <p:cNvPr id="20483" name="Rectangle 3"/>
          <p:cNvSpPr>
            <a:spLocks noGrp="1" noChangeArrowheads="1"/>
          </p:cNvSpPr>
          <p:nvPr>
            <p:ph type="body" idx="1"/>
          </p:nvPr>
        </p:nvSpPr>
        <p:spPr/>
        <p:txBody>
          <a:bodyPr/>
          <a:lstStyle/>
          <a:p>
            <a:r>
              <a:rPr lang="en-US" sz="2800" smtClean="0">
                <a:solidFill>
                  <a:srgbClr val="990033"/>
                </a:solidFill>
                <a:latin typeface="Arial" charset="0"/>
                <a:cs typeface="Arial" charset="0"/>
              </a:rPr>
              <a:t>Define</a:t>
            </a:r>
            <a:r>
              <a:rPr lang="en-US" sz="2800" smtClean="0">
                <a:latin typeface="Arial" charset="0"/>
                <a:cs typeface="Arial" charset="0"/>
              </a:rPr>
              <a:t> and </a:t>
            </a:r>
            <a:r>
              <a:rPr lang="en-US" sz="2800" smtClean="0">
                <a:solidFill>
                  <a:srgbClr val="990033"/>
                </a:solidFill>
                <a:latin typeface="Arial" charset="0"/>
                <a:cs typeface="Arial" charset="0"/>
              </a:rPr>
              <a:t>understand</a:t>
            </a:r>
            <a:r>
              <a:rPr lang="en-US" sz="2800" smtClean="0">
                <a:latin typeface="Arial" charset="0"/>
                <a:cs typeface="Arial" charset="0"/>
              </a:rPr>
              <a:t> a firm’s industry</a:t>
            </a:r>
          </a:p>
          <a:p>
            <a:r>
              <a:rPr lang="en-US" sz="2800" smtClean="0">
                <a:latin typeface="Arial" charset="0"/>
                <a:cs typeface="Arial" charset="0"/>
              </a:rPr>
              <a:t>Identify rivals’ strengths and weaknesses</a:t>
            </a:r>
          </a:p>
          <a:p>
            <a:pPr lvl="1"/>
            <a:r>
              <a:rPr lang="en-US" smtClean="0">
                <a:latin typeface="Arial" charset="0"/>
                <a:cs typeface="Arial" charset="0"/>
              </a:rPr>
              <a:t>Intelligence gathering (data)</a:t>
            </a:r>
          </a:p>
          <a:p>
            <a:pPr lvl="1"/>
            <a:r>
              <a:rPr lang="en-US" smtClean="0">
                <a:latin typeface="Arial" charset="0"/>
                <a:cs typeface="Arial" charset="0"/>
              </a:rPr>
              <a:t>Interpretation of intelligence data</a:t>
            </a:r>
          </a:p>
          <a:p>
            <a:r>
              <a:rPr lang="en-US" sz="2800" smtClean="0">
                <a:latin typeface="Arial" charset="0"/>
                <a:cs typeface="Arial" charset="0"/>
              </a:rPr>
              <a:t>Helps a company to avoid surprises by effectively anticipating and responding to competitors’ moves.</a:t>
            </a:r>
          </a:p>
          <a:p>
            <a:r>
              <a:rPr lang="en-US" sz="2800" smtClean="0">
                <a:latin typeface="Arial" charset="0"/>
                <a:cs typeface="Arial" charset="0"/>
              </a:rPr>
              <a:t>Internet has accelerated the speed at which firms can find competitive intelligence</a:t>
            </a:r>
          </a:p>
        </p:txBody>
      </p:sp>
      <p:sp>
        <p:nvSpPr>
          <p:cNvPr id="20484" name="Rectangle 4"/>
          <p:cNvSpPr>
            <a:spLocks noChangeArrowheads="1"/>
          </p:cNvSpPr>
          <p:nvPr/>
        </p:nvSpPr>
        <p:spPr bwMode="auto">
          <a:xfrm>
            <a:off x="7239000" y="6400800"/>
            <a:ext cx="190500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nchor="b"/>
          <a:lstStyle/>
          <a:p>
            <a:pPr algn="r"/>
            <a:r>
              <a:rPr lang="en-US" sz="1200">
                <a:latin typeface="Times New Roman" charset="0"/>
              </a:rPr>
              <a:t>2-</a:t>
            </a:r>
            <a:fld id="{61C3FF08-EAD3-41F7-A844-B27CC9D4A91A}" type="slidenum">
              <a:rPr lang="en-US" sz="1200">
                <a:latin typeface="Times New Roman" charset="0"/>
              </a:rPr>
              <a:pPr algn="r"/>
              <a:t>6</a:t>
            </a:fld>
            <a:endParaRPr lang="en-US" sz="1200">
              <a:latin typeface="Times New Roman" charset="0"/>
            </a:endParaRPr>
          </a:p>
        </p:txBody>
      </p:sp>
    </p:spTree>
    <p:extLst>
      <p:ext uri="{BB962C8B-B14F-4D97-AF65-F5344CB8AC3E}">
        <p14:creationId xmlns:p14="http://schemas.microsoft.com/office/powerpoint/2010/main" val="3718733300"/>
      </p:ext>
    </p:extLst>
  </p:cSld>
  <p:clrMapOvr>
    <a:masterClrMapping/>
  </p:clrMapOvr>
  <p:transition>
    <p:random/>
  </p:transition>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Title 1"/>
          <p:cNvSpPr>
            <a:spLocks noGrp="1"/>
          </p:cNvSpPr>
          <p:nvPr>
            <p:ph type="title"/>
          </p:nvPr>
        </p:nvSpPr>
        <p:spPr/>
        <p:txBody>
          <a:bodyPr/>
          <a:lstStyle/>
          <a:p>
            <a:r>
              <a:rPr lang="en-US" smtClean="0"/>
              <a:t>Competitive Intelligence</a:t>
            </a:r>
          </a:p>
        </p:txBody>
      </p:sp>
      <p:sp>
        <p:nvSpPr>
          <p:cNvPr id="21507" name="Content Placeholder 2"/>
          <p:cNvSpPr>
            <a:spLocks noGrp="1"/>
          </p:cNvSpPr>
          <p:nvPr>
            <p:ph idx="1"/>
          </p:nvPr>
        </p:nvSpPr>
        <p:spPr/>
        <p:txBody>
          <a:bodyPr/>
          <a:lstStyle/>
          <a:p>
            <a:r>
              <a:rPr lang="en-US" dirty="0" smtClean="0">
                <a:latin typeface="Arial" charset="0"/>
                <a:cs typeface="Arial" charset="0"/>
              </a:rPr>
              <a:t>What industries is CI extremely important? How is information collected?</a:t>
            </a:r>
          </a:p>
          <a:p>
            <a:r>
              <a:rPr lang="en-US" sz="2800" dirty="0" smtClean="0">
                <a:latin typeface="Arial" charset="0"/>
                <a:cs typeface="Arial" charset="0"/>
              </a:rPr>
              <a:t>“A firm advertises a position in order to get a chance to interview employees of a rival company with no intention to hire them.” </a:t>
            </a:r>
          </a:p>
          <a:p>
            <a:pPr lvl="1"/>
            <a:r>
              <a:rPr lang="en-US" dirty="0" smtClean="0">
                <a:latin typeface="Arial" charset="0"/>
                <a:cs typeface="Arial" charset="0"/>
              </a:rPr>
              <a:t>Is this legal?.. ethical? </a:t>
            </a:r>
          </a:p>
          <a:p>
            <a:endParaRPr lang="en-US" dirty="0" smtClean="0">
              <a:latin typeface="Arial" charset="0"/>
              <a:cs typeface="Arial" charset="0"/>
            </a:endParaRPr>
          </a:p>
          <a:p>
            <a:endParaRPr lang="en-US" dirty="0" smtClean="0">
              <a:latin typeface="Arial" charset="0"/>
              <a:cs typeface="Arial" charset="0"/>
            </a:endParaRPr>
          </a:p>
        </p:txBody>
      </p:sp>
      <p:sp>
        <p:nvSpPr>
          <p:cNvPr id="21508" name="Slide Number Placeholder 3"/>
          <p:cNvSpPr>
            <a:spLocks noGrp="1"/>
          </p:cNvSpPr>
          <p:nvPr>
            <p:ph type="sldNum" sz="quarter" idx="10"/>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lstStyle>
            <a:lvl1pPr eaLnBrk="0" hangingPunct="0">
              <a:defRPr>
                <a:solidFill>
                  <a:schemeClr val="tx1"/>
                </a:solidFill>
                <a:latin typeface="Arial" charset="0"/>
                <a:cs typeface="Arial" charset="0"/>
              </a:defRPr>
            </a:lvl1pPr>
            <a:lvl2pPr marL="742950" indent="-285750" eaLnBrk="0" hangingPunct="0">
              <a:defRPr>
                <a:solidFill>
                  <a:schemeClr val="tx1"/>
                </a:solidFill>
                <a:latin typeface="Arial" charset="0"/>
                <a:cs typeface="Arial" charset="0"/>
              </a:defRPr>
            </a:lvl2pPr>
            <a:lvl3pPr marL="1143000" indent="-228600" eaLnBrk="0" hangingPunct="0">
              <a:defRPr>
                <a:solidFill>
                  <a:schemeClr val="tx1"/>
                </a:solidFill>
                <a:latin typeface="Arial" charset="0"/>
                <a:cs typeface="Arial" charset="0"/>
              </a:defRPr>
            </a:lvl3pPr>
            <a:lvl4pPr marL="1600200" indent="-228600" eaLnBrk="0" hangingPunct="0">
              <a:defRPr>
                <a:solidFill>
                  <a:schemeClr val="tx1"/>
                </a:solidFill>
                <a:latin typeface="Arial" charset="0"/>
                <a:cs typeface="Arial" charset="0"/>
              </a:defRPr>
            </a:lvl4pPr>
            <a:lvl5pPr marL="2057400" indent="-228600" eaLnBrk="0" hangingPunct="0">
              <a:defRPr>
                <a:solidFill>
                  <a:schemeClr val="tx1"/>
                </a:solidFill>
                <a:latin typeface="Arial" charset="0"/>
                <a:cs typeface="Arial" charset="0"/>
              </a:defRPr>
            </a:lvl5pPr>
            <a:lvl6pPr marL="2514600" indent="-228600" eaLnBrk="0" fontAlgn="base" hangingPunct="0">
              <a:spcBef>
                <a:spcPct val="0"/>
              </a:spcBef>
              <a:spcAft>
                <a:spcPct val="0"/>
              </a:spcAft>
              <a:defRPr>
                <a:solidFill>
                  <a:schemeClr val="tx1"/>
                </a:solidFill>
                <a:latin typeface="Arial" charset="0"/>
                <a:cs typeface="Arial" charset="0"/>
              </a:defRPr>
            </a:lvl6pPr>
            <a:lvl7pPr marL="2971800" indent="-228600" eaLnBrk="0" fontAlgn="base" hangingPunct="0">
              <a:spcBef>
                <a:spcPct val="0"/>
              </a:spcBef>
              <a:spcAft>
                <a:spcPct val="0"/>
              </a:spcAft>
              <a:defRPr>
                <a:solidFill>
                  <a:schemeClr val="tx1"/>
                </a:solidFill>
                <a:latin typeface="Arial" charset="0"/>
                <a:cs typeface="Arial" charset="0"/>
              </a:defRPr>
            </a:lvl7pPr>
            <a:lvl8pPr marL="3429000" indent="-228600" eaLnBrk="0" fontAlgn="base" hangingPunct="0">
              <a:spcBef>
                <a:spcPct val="0"/>
              </a:spcBef>
              <a:spcAft>
                <a:spcPct val="0"/>
              </a:spcAft>
              <a:defRPr>
                <a:solidFill>
                  <a:schemeClr val="tx1"/>
                </a:solidFill>
                <a:latin typeface="Arial" charset="0"/>
                <a:cs typeface="Arial" charset="0"/>
              </a:defRPr>
            </a:lvl8pPr>
            <a:lvl9pPr marL="3886200" indent="-228600" eaLnBrk="0" fontAlgn="base" hangingPunct="0">
              <a:spcBef>
                <a:spcPct val="0"/>
              </a:spcBef>
              <a:spcAft>
                <a:spcPct val="0"/>
              </a:spcAft>
              <a:defRPr>
                <a:solidFill>
                  <a:schemeClr val="tx1"/>
                </a:solidFill>
                <a:latin typeface="Arial" charset="0"/>
                <a:cs typeface="Arial" charset="0"/>
              </a:defRPr>
            </a:lvl9pPr>
          </a:lstStyle>
          <a:p>
            <a:pPr eaLnBrk="1" hangingPunct="1"/>
            <a:r>
              <a:rPr lang="en-US" smtClean="0">
                <a:latin typeface="Calibri" charset="0"/>
              </a:rPr>
              <a:t>2-</a:t>
            </a:r>
            <a:fld id="{ADA3B144-7580-4854-A413-7C6C775B81EC}" type="slidenum">
              <a:rPr lang="en-US" smtClean="0">
                <a:latin typeface="Calibri" charset="0"/>
              </a:rPr>
              <a:pPr eaLnBrk="1" hangingPunct="1"/>
              <a:t>7</a:t>
            </a:fld>
            <a:endParaRPr lang="en-US" smtClean="0">
              <a:latin typeface="Calibri" charset="0"/>
            </a:endParaRPr>
          </a:p>
        </p:txBody>
      </p:sp>
    </p:spTree>
    <p:extLst>
      <p:ext uri="{BB962C8B-B14F-4D97-AF65-F5344CB8AC3E}">
        <p14:creationId xmlns:p14="http://schemas.microsoft.com/office/powerpoint/2010/main" val="3038702784"/>
      </p:ext>
    </p:extLst>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122" name="Title 1"/>
          <p:cNvSpPr>
            <a:spLocks noGrp="1"/>
          </p:cNvSpPr>
          <p:nvPr>
            <p:ph type="title"/>
          </p:nvPr>
        </p:nvSpPr>
        <p:spPr/>
        <p:txBody>
          <a:bodyPr>
            <a:normAutofit/>
          </a:bodyPr>
          <a:lstStyle/>
          <a:p>
            <a:r>
              <a:rPr lang="en-US" dirty="0"/>
              <a:t>SWOT Analysis</a:t>
            </a:r>
            <a:endParaRPr lang="en-US" dirty="0">
              <a:latin typeface="Arial" charset="0"/>
            </a:endParaRPr>
          </a:p>
        </p:txBody>
      </p:sp>
      <p:sp>
        <p:nvSpPr>
          <p:cNvPr id="4099" name="Content Placeholder 21"/>
          <p:cNvSpPr>
            <a:spLocks noGrp="1"/>
          </p:cNvSpPr>
          <p:nvPr>
            <p:ph idx="1"/>
          </p:nvPr>
        </p:nvSpPr>
        <p:spPr>
          <a:xfrm>
            <a:off x="304800" y="1676400"/>
            <a:ext cx="8686800" cy="4679950"/>
          </a:xfrm>
        </p:spPr>
        <p:txBody>
          <a:bodyPr>
            <a:normAutofit/>
          </a:bodyPr>
          <a:lstStyle/>
          <a:p>
            <a:pPr>
              <a:buFont typeface="Wingdings" pitchFamily="2" charset="2"/>
              <a:buChar char="§"/>
              <a:defRPr/>
            </a:pPr>
            <a:r>
              <a:rPr lang="en-US" dirty="0" smtClean="0">
                <a:ea typeface="+mn-ea"/>
              </a:rPr>
              <a:t>SWOT Analysis (analytical tool to assess the following dimensions)</a:t>
            </a:r>
          </a:p>
          <a:p>
            <a:pPr>
              <a:buFont typeface="Wingdings" pitchFamily="2" charset="2"/>
              <a:buChar char="§"/>
              <a:defRPr/>
            </a:pPr>
            <a:endParaRPr lang="en-US" dirty="0" smtClean="0">
              <a:ea typeface="+mn-ea"/>
            </a:endParaRPr>
          </a:p>
          <a:p>
            <a:pPr>
              <a:buFont typeface="Wingdings" pitchFamily="2" charset="2"/>
              <a:buChar char="§"/>
              <a:defRPr/>
            </a:pPr>
            <a:endParaRPr lang="en-US" dirty="0" smtClean="0">
              <a:ea typeface="+mn-ea"/>
            </a:endParaRPr>
          </a:p>
          <a:p>
            <a:pPr>
              <a:buFont typeface="Wingdings" pitchFamily="2" charset="2"/>
              <a:buChar char="§"/>
              <a:defRPr/>
            </a:pPr>
            <a:endParaRPr lang="en-US" dirty="0" smtClean="0">
              <a:ea typeface="+mn-ea"/>
            </a:endParaRPr>
          </a:p>
          <a:p>
            <a:pPr>
              <a:buFont typeface="Wingdings" pitchFamily="2" charset="2"/>
              <a:buChar char="§"/>
              <a:defRPr/>
            </a:pPr>
            <a:endParaRPr lang="en-US" dirty="0" smtClean="0">
              <a:ea typeface="+mn-ea"/>
            </a:endParaRPr>
          </a:p>
          <a:p>
            <a:pPr>
              <a:buFont typeface="Wingdings" pitchFamily="2" charset="2"/>
              <a:buChar char="§"/>
              <a:defRPr/>
            </a:pPr>
            <a:endParaRPr lang="en-US" dirty="0" smtClean="0">
              <a:ea typeface="+mn-ea"/>
            </a:endParaRPr>
          </a:p>
          <a:p>
            <a:pPr marL="0" indent="0">
              <a:buFont typeface="Wingdings" pitchFamily="2" charset="2"/>
              <a:buNone/>
              <a:defRPr/>
            </a:pPr>
            <a:endParaRPr lang="en-US" sz="1400" i="1" dirty="0" smtClean="0">
              <a:ea typeface="+mn-ea"/>
            </a:endParaRPr>
          </a:p>
          <a:p>
            <a:pPr>
              <a:defRPr/>
            </a:pPr>
            <a:r>
              <a:rPr lang="en-US" sz="2000" b="1" dirty="0" smtClean="0"/>
              <a:t>In depth look at </a:t>
            </a:r>
            <a:r>
              <a:rPr lang="en-US" sz="2000" b="1" dirty="0" err="1" smtClean="0"/>
              <a:t>Os</a:t>
            </a:r>
            <a:r>
              <a:rPr lang="en-US" sz="2000" b="1" dirty="0" smtClean="0"/>
              <a:t> and </a:t>
            </a:r>
            <a:r>
              <a:rPr lang="en-US" sz="2000" b="1" dirty="0" err="1" smtClean="0"/>
              <a:t>Ts</a:t>
            </a:r>
            <a:r>
              <a:rPr lang="en-US" sz="2000" b="1" dirty="0" smtClean="0"/>
              <a:t> : </a:t>
            </a:r>
            <a:r>
              <a:rPr lang="en-US" sz="2000" dirty="0" smtClean="0"/>
              <a:t>Analysis of general and industry environments</a:t>
            </a:r>
          </a:p>
          <a:p>
            <a:pPr>
              <a:defRPr/>
            </a:pPr>
            <a:endParaRPr lang="en-US" sz="1400" i="1" dirty="0" smtClean="0">
              <a:ea typeface="+mn-ea"/>
            </a:endParaRPr>
          </a:p>
        </p:txBody>
      </p:sp>
      <p:sp>
        <p:nvSpPr>
          <p:cNvPr id="5127" name="TextBox 7"/>
          <p:cNvSpPr txBox="1">
            <a:spLocks noChangeArrowheads="1"/>
          </p:cNvSpPr>
          <p:nvPr/>
        </p:nvSpPr>
        <p:spPr bwMode="auto">
          <a:xfrm>
            <a:off x="152400" y="3505200"/>
            <a:ext cx="1390650" cy="5857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charset="0"/>
                <a:ea typeface="ＭＳ Ｐゴシック" charset="0"/>
                <a:cs typeface="Arial" charset="0"/>
              </a:defRPr>
            </a:lvl1pPr>
            <a:lvl2pPr marL="742950" indent="-285750" eaLnBrk="0" hangingPunct="0">
              <a:defRPr>
                <a:solidFill>
                  <a:schemeClr val="tx1"/>
                </a:solidFill>
                <a:latin typeface="Arial" charset="0"/>
                <a:ea typeface="Arial" charset="0"/>
                <a:cs typeface="Arial" charset="0"/>
              </a:defRPr>
            </a:lvl2pPr>
            <a:lvl3pPr marL="1143000" indent="-228600" eaLnBrk="0" hangingPunct="0">
              <a:defRPr>
                <a:solidFill>
                  <a:schemeClr val="tx1"/>
                </a:solidFill>
                <a:latin typeface="Arial" charset="0"/>
                <a:ea typeface="Arial" charset="0"/>
                <a:cs typeface="Arial" charset="0"/>
              </a:defRPr>
            </a:lvl3pPr>
            <a:lvl4pPr marL="1600200" indent="-228600" eaLnBrk="0" hangingPunct="0">
              <a:defRPr>
                <a:solidFill>
                  <a:schemeClr val="tx1"/>
                </a:solidFill>
                <a:latin typeface="Arial" charset="0"/>
                <a:ea typeface="Arial" charset="0"/>
                <a:cs typeface="Arial" charset="0"/>
              </a:defRPr>
            </a:lvl4pPr>
            <a:lvl5pPr marL="2057400" indent="-228600" eaLnBrk="0" hangingPunct="0">
              <a:defRPr>
                <a:solidFill>
                  <a:schemeClr val="tx1"/>
                </a:solidFill>
                <a:latin typeface="Arial" charset="0"/>
                <a:ea typeface="Arial" charset="0"/>
                <a:cs typeface="Arial" charset="0"/>
              </a:defRPr>
            </a:lvl5pPr>
            <a:lvl6pPr marL="2514600" indent="-228600" eaLnBrk="0" fontAlgn="base" hangingPunct="0">
              <a:spcBef>
                <a:spcPct val="0"/>
              </a:spcBef>
              <a:spcAft>
                <a:spcPct val="0"/>
              </a:spcAft>
              <a:defRPr>
                <a:solidFill>
                  <a:schemeClr val="tx1"/>
                </a:solidFill>
                <a:latin typeface="Arial" charset="0"/>
                <a:ea typeface="Arial" charset="0"/>
                <a:cs typeface="Arial" charset="0"/>
              </a:defRPr>
            </a:lvl6pPr>
            <a:lvl7pPr marL="2971800" indent="-228600" eaLnBrk="0" fontAlgn="base" hangingPunct="0">
              <a:spcBef>
                <a:spcPct val="0"/>
              </a:spcBef>
              <a:spcAft>
                <a:spcPct val="0"/>
              </a:spcAft>
              <a:defRPr>
                <a:solidFill>
                  <a:schemeClr val="tx1"/>
                </a:solidFill>
                <a:latin typeface="Arial" charset="0"/>
                <a:ea typeface="Arial" charset="0"/>
                <a:cs typeface="Arial" charset="0"/>
              </a:defRPr>
            </a:lvl7pPr>
            <a:lvl8pPr marL="3429000" indent="-228600" eaLnBrk="0" fontAlgn="base" hangingPunct="0">
              <a:spcBef>
                <a:spcPct val="0"/>
              </a:spcBef>
              <a:spcAft>
                <a:spcPct val="0"/>
              </a:spcAft>
              <a:defRPr>
                <a:solidFill>
                  <a:schemeClr val="tx1"/>
                </a:solidFill>
                <a:latin typeface="Arial" charset="0"/>
                <a:ea typeface="Arial" charset="0"/>
                <a:cs typeface="Arial" charset="0"/>
              </a:defRPr>
            </a:lvl8pPr>
            <a:lvl9pPr marL="3886200" indent="-228600" eaLnBrk="0" fontAlgn="base" hangingPunct="0">
              <a:spcBef>
                <a:spcPct val="0"/>
              </a:spcBef>
              <a:spcAft>
                <a:spcPct val="0"/>
              </a:spcAft>
              <a:defRPr>
                <a:solidFill>
                  <a:schemeClr val="tx1"/>
                </a:solidFill>
                <a:latin typeface="Arial" charset="0"/>
                <a:ea typeface="Arial" charset="0"/>
                <a:cs typeface="Arial" charset="0"/>
              </a:defRPr>
            </a:lvl9pPr>
          </a:lstStyle>
          <a:p>
            <a:pPr algn="r" eaLnBrk="1" hangingPunct="1"/>
            <a:r>
              <a:rPr lang="en-US" sz="1600" b="1" i="1" dirty="0"/>
              <a:t>Internal</a:t>
            </a:r>
          </a:p>
          <a:p>
            <a:pPr algn="r" eaLnBrk="1" hangingPunct="1"/>
            <a:r>
              <a:rPr lang="en-US" sz="1600" b="1" i="1" dirty="0" smtClean="0"/>
              <a:t>Conditions</a:t>
            </a:r>
            <a:endParaRPr lang="en-US" sz="1600" b="1" i="1" dirty="0"/>
          </a:p>
        </p:txBody>
      </p:sp>
      <p:sp>
        <p:nvSpPr>
          <p:cNvPr id="5128" name="TextBox 8"/>
          <p:cNvSpPr txBox="1">
            <a:spLocks noChangeArrowheads="1"/>
          </p:cNvSpPr>
          <p:nvPr/>
        </p:nvSpPr>
        <p:spPr bwMode="auto">
          <a:xfrm>
            <a:off x="152400" y="4724400"/>
            <a:ext cx="1381125" cy="584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a:solidFill>
                  <a:schemeClr val="tx1"/>
                </a:solidFill>
                <a:latin typeface="Arial" charset="0"/>
                <a:ea typeface="ＭＳ Ｐゴシック" charset="0"/>
                <a:cs typeface="Arial" charset="0"/>
              </a:defRPr>
            </a:lvl1pPr>
            <a:lvl2pPr marL="742950" indent="-285750" eaLnBrk="0" hangingPunct="0">
              <a:defRPr>
                <a:solidFill>
                  <a:schemeClr val="tx1"/>
                </a:solidFill>
                <a:latin typeface="Arial" charset="0"/>
                <a:ea typeface="Arial" charset="0"/>
                <a:cs typeface="Arial" charset="0"/>
              </a:defRPr>
            </a:lvl2pPr>
            <a:lvl3pPr marL="1143000" indent="-228600" eaLnBrk="0" hangingPunct="0">
              <a:defRPr>
                <a:solidFill>
                  <a:schemeClr val="tx1"/>
                </a:solidFill>
                <a:latin typeface="Arial" charset="0"/>
                <a:ea typeface="Arial" charset="0"/>
                <a:cs typeface="Arial" charset="0"/>
              </a:defRPr>
            </a:lvl3pPr>
            <a:lvl4pPr marL="1600200" indent="-228600" eaLnBrk="0" hangingPunct="0">
              <a:defRPr>
                <a:solidFill>
                  <a:schemeClr val="tx1"/>
                </a:solidFill>
                <a:latin typeface="Arial" charset="0"/>
                <a:ea typeface="Arial" charset="0"/>
                <a:cs typeface="Arial" charset="0"/>
              </a:defRPr>
            </a:lvl4pPr>
            <a:lvl5pPr marL="2057400" indent="-228600" eaLnBrk="0" hangingPunct="0">
              <a:defRPr>
                <a:solidFill>
                  <a:schemeClr val="tx1"/>
                </a:solidFill>
                <a:latin typeface="Arial" charset="0"/>
                <a:ea typeface="Arial" charset="0"/>
                <a:cs typeface="Arial" charset="0"/>
              </a:defRPr>
            </a:lvl5pPr>
            <a:lvl6pPr marL="2514600" indent="-228600" eaLnBrk="0" fontAlgn="base" hangingPunct="0">
              <a:spcBef>
                <a:spcPct val="0"/>
              </a:spcBef>
              <a:spcAft>
                <a:spcPct val="0"/>
              </a:spcAft>
              <a:defRPr>
                <a:solidFill>
                  <a:schemeClr val="tx1"/>
                </a:solidFill>
                <a:latin typeface="Arial" charset="0"/>
                <a:ea typeface="Arial" charset="0"/>
                <a:cs typeface="Arial" charset="0"/>
              </a:defRPr>
            </a:lvl6pPr>
            <a:lvl7pPr marL="2971800" indent="-228600" eaLnBrk="0" fontAlgn="base" hangingPunct="0">
              <a:spcBef>
                <a:spcPct val="0"/>
              </a:spcBef>
              <a:spcAft>
                <a:spcPct val="0"/>
              </a:spcAft>
              <a:defRPr>
                <a:solidFill>
                  <a:schemeClr val="tx1"/>
                </a:solidFill>
                <a:latin typeface="Arial" charset="0"/>
                <a:ea typeface="Arial" charset="0"/>
                <a:cs typeface="Arial" charset="0"/>
              </a:defRPr>
            </a:lvl7pPr>
            <a:lvl8pPr marL="3429000" indent="-228600" eaLnBrk="0" fontAlgn="base" hangingPunct="0">
              <a:spcBef>
                <a:spcPct val="0"/>
              </a:spcBef>
              <a:spcAft>
                <a:spcPct val="0"/>
              </a:spcAft>
              <a:defRPr>
                <a:solidFill>
                  <a:schemeClr val="tx1"/>
                </a:solidFill>
                <a:latin typeface="Arial" charset="0"/>
                <a:ea typeface="Arial" charset="0"/>
                <a:cs typeface="Arial" charset="0"/>
              </a:defRPr>
            </a:lvl8pPr>
            <a:lvl9pPr marL="3886200" indent="-228600" eaLnBrk="0" fontAlgn="base" hangingPunct="0">
              <a:spcBef>
                <a:spcPct val="0"/>
              </a:spcBef>
              <a:spcAft>
                <a:spcPct val="0"/>
              </a:spcAft>
              <a:defRPr>
                <a:solidFill>
                  <a:schemeClr val="tx1"/>
                </a:solidFill>
                <a:latin typeface="Arial" charset="0"/>
                <a:ea typeface="Arial" charset="0"/>
                <a:cs typeface="Arial" charset="0"/>
              </a:defRPr>
            </a:lvl9pPr>
          </a:lstStyle>
          <a:p>
            <a:pPr algn="r" eaLnBrk="1" hangingPunct="1"/>
            <a:r>
              <a:rPr lang="en-US" sz="1600" b="1" i="1" dirty="0"/>
              <a:t>External</a:t>
            </a:r>
          </a:p>
          <a:p>
            <a:pPr algn="r" eaLnBrk="1" hangingPunct="1"/>
            <a:r>
              <a:rPr lang="en-US" sz="1600" b="1" i="1" dirty="0" smtClean="0"/>
              <a:t>Conditions</a:t>
            </a:r>
            <a:endParaRPr lang="en-US" sz="1600" b="1" i="1" dirty="0"/>
          </a:p>
        </p:txBody>
      </p:sp>
      <p:grpSp>
        <p:nvGrpSpPr>
          <p:cNvPr id="5129" name="Group 18"/>
          <p:cNvGrpSpPr>
            <a:grpSpLocks/>
          </p:cNvGrpSpPr>
          <p:nvPr/>
        </p:nvGrpSpPr>
        <p:grpSpPr bwMode="auto">
          <a:xfrm>
            <a:off x="1600200" y="3200400"/>
            <a:ext cx="3181350" cy="2457450"/>
            <a:chOff x="2228850" y="2033712"/>
            <a:chExt cx="3657600" cy="2690688"/>
          </a:xfrm>
        </p:grpSpPr>
        <p:sp>
          <p:nvSpPr>
            <p:cNvPr id="5132" name="TextBox 14"/>
            <p:cNvSpPr txBox="1">
              <a:spLocks noChangeArrowheads="1"/>
            </p:cNvSpPr>
            <p:nvPr/>
          </p:nvSpPr>
          <p:spPr bwMode="auto">
            <a:xfrm>
              <a:off x="2228850" y="2033713"/>
              <a:ext cx="1828800" cy="1307419"/>
            </a:xfrm>
            <a:prstGeom prst="rect">
              <a:avLst/>
            </a:prstGeom>
            <a:solidFill>
              <a:srgbClr val="FFC000"/>
            </a:solidFill>
            <a:ln w="9525">
              <a:solidFill>
                <a:schemeClr val="tx1"/>
              </a:solidFill>
              <a:miter lim="800000"/>
              <a:headEnd/>
              <a:tailEnd/>
            </a:ln>
          </p:spPr>
          <p:txBody>
            <a:bodyPr lIns="0" tIns="0" rIns="0" bIns="0" anchor="ctr"/>
            <a:lstStyle>
              <a:lvl1pPr eaLnBrk="0" hangingPunct="0">
                <a:defRPr>
                  <a:solidFill>
                    <a:schemeClr val="tx1"/>
                  </a:solidFill>
                  <a:latin typeface="Arial" charset="0"/>
                  <a:ea typeface="ＭＳ Ｐゴシック" charset="0"/>
                  <a:cs typeface="Arial" charset="0"/>
                </a:defRPr>
              </a:lvl1pPr>
              <a:lvl2pPr marL="742950" indent="-285750" eaLnBrk="0" hangingPunct="0">
                <a:defRPr>
                  <a:solidFill>
                    <a:schemeClr val="tx1"/>
                  </a:solidFill>
                  <a:latin typeface="Arial" charset="0"/>
                  <a:ea typeface="Arial" charset="0"/>
                  <a:cs typeface="Arial" charset="0"/>
                </a:defRPr>
              </a:lvl2pPr>
              <a:lvl3pPr marL="1143000" indent="-228600" eaLnBrk="0" hangingPunct="0">
                <a:defRPr>
                  <a:solidFill>
                    <a:schemeClr val="tx1"/>
                  </a:solidFill>
                  <a:latin typeface="Arial" charset="0"/>
                  <a:ea typeface="Arial" charset="0"/>
                  <a:cs typeface="Arial" charset="0"/>
                </a:defRPr>
              </a:lvl3pPr>
              <a:lvl4pPr marL="1600200" indent="-228600" eaLnBrk="0" hangingPunct="0">
                <a:defRPr>
                  <a:solidFill>
                    <a:schemeClr val="tx1"/>
                  </a:solidFill>
                  <a:latin typeface="Arial" charset="0"/>
                  <a:ea typeface="Arial" charset="0"/>
                  <a:cs typeface="Arial" charset="0"/>
                </a:defRPr>
              </a:lvl4pPr>
              <a:lvl5pPr marL="2057400" indent="-228600" eaLnBrk="0" hangingPunct="0">
                <a:defRPr>
                  <a:solidFill>
                    <a:schemeClr val="tx1"/>
                  </a:solidFill>
                  <a:latin typeface="Arial" charset="0"/>
                  <a:ea typeface="Arial" charset="0"/>
                  <a:cs typeface="Arial" charset="0"/>
                </a:defRPr>
              </a:lvl5pPr>
              <a:lvl6pPr marL="2514600" indent="-228600" eaLnBrk="0" fontAlgn="base" hangingPunct="0">
                <a:spcBef>
                  <a:spcPct val="0"/>
                </a:spcBef>
                <a:spcAft>
                  <a:spcPct val="0"/>
                </a:spcAft>
                <a:defRPr>
                  <a:solidFill>
                    <a:schemeClr val="tx1"/>
                  </a:solidFill>
                  <a:latin typeface="Arial" charset="0"/>
                  <a:ea typeface="Arial" charset="0"/>
                  <a:cs typeface="Arial" charset="0"/>
                </a:defRPr>
              </a:lvl6pPr>
              <a:lvl7pPr marL="2971800" indent="-228600" eaLnBrk="0" fontAlgn="base" hangingPunct="0">
                <a:spcBef>
                  <a:spcPct val="0"/>
                </a:spcBef>
                <a:spcAft>
                  <a:spcPct val="0"/>
                </a:spcAft>
                <a:defRPr>
                  <a:solidFill>
                    <a:schemeClr val="tx1"/>
                  </a:solidFill>
                  <a:latin typeface="Arial" charset="0"/>
                  <a:ea typeface="Arial" charset="0"/>
                  <a:cs typeface="Arial" charset="0"/>
                </a:defRPr>
              </a:lvl7pPr>
              <a:lvl8pPr marL="3429000" indent="-228600" eaLnBrk="0" fontAlgn="base" hangingPunct="0">
                <a:spcBef>
                  <a:spcPct val="0"/>
                </a:spcBef>
                <a:spcAft>
                  <a:spcPct val="0"/>
                </a:spcAft>
                <a:defRPr>
                  <a:solidFill>
                    <a:schemeClr val="tx1"/>
                  </a:solidFill>
                  <a:latin typeface="Arial" charset="0"/>
                  <a:ea typeface="Arial" charset="0"/>
                  <a:cs typeface="Arial" charset="0"/>
                </a:defRPr>
              </a:lvl8pPr>
              <a:lvl9pPr marL="3886200" indent="-228600" eaLnBrk="0" fontAlgn="base" hangingPunct="0">
                <a:spcBef>
                  <a:spcPct val="0"/>
                </a:spcBef>
                <a:spcAft>
                  <a:spcPct val="0"/>
                </a:spcAft>
                <a:defRPr>
                  <a:solidFill>
                    <a:schemeClr val="tx1"/>
                  </a:solidFill>
                  <a:latin typeface="Arial" charset="0"/>
                  <a:ea typeface="Arial" charset="0"/>
                  <a:cs typeface="Arial" charset="0"/>
                </a:defRPr>
              </a:lvl9pPr>
            </a:lstStyle>
            <a:p>
              <a:pPr algn="ctr" eaLnBrk="1" hangingPunct="1"/>
              <a:r>
                <a:rPr lang="en-US" b="1" i="1"/>
                <a:t>Strengths</a:t>
              </a:r>
            </a:p>
          </p:txBody>
        </p:sp>
        <p:sp>
          <p:nvSpPr>
            <p:cNvPr id="5133" name="TextBox 15"/>
            <p:cNvSpPr txBox="1">
              <a:spLocks noChangeArrowheads="1"/>
            </p:cNvSpPr>
            <p:nvPr/>
          </p:nvSpPr>
          <p:spPr bwMode="auto">
            <a:xfrm>
              <a:off x="4057650" y="2033712"/>
              <a:ext cx="1828800" cy="1307419"/>
            </a:xfrm>
            <a:prstGeom prst="rect">
              <a:avLst/>
            </a:prstGeom>
            <a:solidFill>
              <a:srgbClr val="FFC000"/>
            </a:solidFill>
            <a:ln w="9525">
              <a:solidFill>
                <a:schemeClr val="tx1"/>
              </a:solidFill>
              <a:miter lim="800000"/>
              <a:headEnd/>
              <a:tailEnd/>
            </a:ln>
          </p:spPr>
          <p:txBody>
            <a:bodyPr lIns="0" tIns="0" rIns="0" bIns="0" anchor="ctr"/>
            <a:lstStyle>
              <a:lvl1pPr eaLnBrk="0" hangingPunct="0">
                <a:defRPr>
                  <a:solidFill>
                    <a:schemeClr val="tx1"/>
                  </a:solidFill>
                  <a:latin typeface="Arial" charset="0"/>
                  <a:ea typeface="ＭＳ Ｐゴシック" charset="0"/>
                  <a:cs typeface="Arial" charset="0"/>
                </a:defRPr>
              </a:lvl1pPr>
              <a:lvl2pPr marL="742950" indent="-285750" eaLnBrk="0" hangingPunct="0">
                <a:defRPr>
                  <a:solidFill>
                    <a:schemeClr val="tx1"/>
                  </a:solidFill>
                  <a:latin typeface="Arial" charset="0"/>
                  <a:ea typeface="Arial" charset="0"/>
                  <a:cs typeface="Arial" charset="0"/>
                </a:defRPr>
              </a:lvl2pPr>
              <a:lvl3pPr marL="1143000" indent="-228600" eaLnBrk="0" hangingPunct="0">
                <a:defRPr>
                  <a:solidFill>
                    <a:schemeClr val="tx1"/>
                  </a:solidFill>
                  <a:latin typeface="Arial" charset="0"/>
                  <a:ea typeface="Arial" charset="0"/>
                  <a:cs typeface="Arial" charset="0"/>
                </a:defRPr>
              </a:lvl3pPr>
              <a:lvl4pPr marL="1600200" indent="-228600" eaLnBrk="0" hangingPunct="0">
                <a:defRPr>
                  <a:solidFill>
                    <a:schemeClr val="tx1"/>
                  </a:solidFill>
                  <a:latin typeface="Arial" charset="0"/>
                  <a:ea typeface="Arial" charset="0"/>
                  <a:cs typeface="Arial" charset="0"/>
                </a:defRPr>
              </a:lvl4pPr>
              <a:lvl5pPr marL="2057400" indent="-228600" eaLnBrk="0" hangingPunct="0">
                <a:defRPr>
                  <a:solidFill>
                    <a:schemeClr val="tx1"/>
                  </a:solidFill>
                  <a:latin typeface="Arial" charset="0"/>
                  <a:ea typeface="Arial" charset="0"/>
                  <a:cs typeface="Arial" charset="0"/>
                </a:defRPr>
              </a:lvl5pPr>
              <a:lvl6pPr marL="2514600" indent="-228600" eaLnBrk="0" fontAlgn="base" hangingPunct="0">
                <a:spcBef>
                  <a:spcPct val="0"/>
                </a:spcBef>
                <a:spcAft>
                  <a:spcPct val="0"/>
                </a:spcAft>
                <a:defRPr>
                  <a:solidFill>
                    <a:schemeClr val="tx1"/>
                  </a:solidFill>
                  <a:latin typeface="Arial" charset="0"/>
                  <a:ea typeface="Arial" charset="0"/>
                  <a:cs typeface="Arial" charset="0"/>
                </a:defRPr>
              </a:lvl6pPr>
              <a:lvl7pPr marL="2971800" indent="-228600" eaLnBrk="0" fontAlgn="base" hangingPunct="0">
                <a:spcBef>
                  <a:spcPct val="0"/>
                </a:spcBef>
                <a:spcAft>
                  <a:spcPct val="0"/>
                </a:spcAft>
                <a:defRPr>
                  <a:solidFill>
                    <a:schemeClr val="tx1"/>
                  </a:solidFill>
                  <a:latin typeface="Arial" charset="0"/>
                  <a:ea typeface="Arial" charset="0"/>
                  <a:cs typeface="Arial" charset="0"/>
                </a:defRPr>
              </a:lvl7pPr>
              <a:lvl8pPr marL="3429000" indent="-228600" eaLnBrk="0" fontAlgn="base" hangingPunct="0">
                <a:spcBef>
                  <a:spcPct val="0"/>
                </a:spcBef>
                <a:spcAft>
                  <a:spcPct val="0"/>
                </a:spcAft>
                <a:defRPr>
                  <a:solidFill>
                    <a:schemeClr val="tx1"/>
                  </a:solidFill>
                  <a:latin typeface="Arial" charset="0"/>
                  <a:ea typeface="Arial" charset="0"/>
                  <a:cs typeface="Arial" charset="0"/>
                </a:defRPr>
              </a:lvl8pPr>
              <a:lvl9pPr marL="3886200" indent="-228600" eaLnBrk="0" fontAlgn="base" hangingPunct="0">
                <a:spcBef>
                  <a:spcPct val="0"/>
                </a:spcBef>
                <a:spcAft>
                  <a:spcPct val="0"/>
                </a:spcAft>
                <a:defRPr>
                  <a:solidFill>
                    <a:schemeClr val="tx1"/>
                  </a:solidFill>
                  <a:latin typeface="Arial" charset="0"/>
                  <a:ea typeface="Arial" charset="0"/>
                  <a:cs typeface="Arial" charset="0"/>
                </a:defRPr>
              </a:lvl9pPr>
            </a:lstStyle>
            <a:p>
              <a:pPr algn="ctr" eaLnBrk="1" hangingPunct="1"/>
              <a:r>
                <a:rPr lang="en-US" b="1" i="1"/>
                <a:t>Weaknesses</a:t>
              </a:r>
            </a:p>
          </p:txBody>
        </p:sp>
        <p:sp>
          <p:nvSpPr>
            <p:cNvPr id="5134" name="TextBox 16"/>
            <p:cNvSpPr txBox="1">
              <a:spLocks noChangeArrowheads="1"/>
            </p:cNvSpPr>
            <p:nvPr/>
          </p:nvSpPr>
          <p:spPr bwMode="auto">
            <a:xfrm>
              <a:off x="2228850" y="3341132"/>
              <a:ext cx="1828800" cy="1383268"/>
            </a:xfrm>
            <a:prstGeom prst="rect">
              <a:avLst/>
            </a:prstGeom>
            <a:solidFill>
              <a:srgbClr val="92D050"/>
            </a:solidFill>
            <a:ln w="9525">
              <a:solidFill>
                <a:schemeClr val="tx1"/>
              </a:solidFill>
              <a:miter lim="800000"/>
              <a:headEnd/>
              <a:tailEnd/>
            </a:ln>
          </p:spPr>
          <p:txBody>
            <a:bodyPr lIns="0" tIns="0" rIns="0" bIns="0" anchor="ctr"/>
            <a:lstStyle>
              <a:lvl1pPr eaLnBrk="0" hangingPunct="0">
                <a:defRPr>
                  <a:solidFill>
                    <a:schemeClr val="tx1"/>
                  </a:solidFill>
                  <a:latin typeface="Arial" charset="0"/>
                  <a:ea typeface="ＭＳ Ｐゴシック" charset="0"/>
                  <a:cs typeface="Arial" charset="0"/>
                </a:defRPr>
              </a:lvl1pPr>
              <a:lvl2pPr marL="742950" indent="-285750" eaLnBrk="0" hangingPunct="0">
                <a:defRPr>
                  <a:solidFill>
                    <a:schemeClr val="tx1"/>
                  </a:solidFill>
                  <a:latin typeface="Arial" charset="0"/>
                  <a:ea typeface="Arial" charset="0"/>
                  <a:cs typeface="Arial" charset="0"/>
                </a:defRPr>
              </a:lvl2pPr>
              <a:lvl3pPr marL="1143000" indent="-228600" eaLnBrk="0" hangingPunct="0">
                <a:defRPr>
                  <a:solidFill>
                    <a:schemeClr val="tx1"/>
                  </a:solidFill>
                  <a:latin typeface="Arial" charset="0"/>
                  <a:ea typeface="Arial" charset="0"/>
                  <a:cs typeface="Arial" charset="0"/>
                </a:defRPr>
              </a:lvl3pPr>
              <a:lvl4pPr marL="1600200" indent="-228600" eaLnBrk="0" hangingPunct="0">
                <a:defRPr>
                  <a:solidFill>
                    <a:schemeClr val="tx1"/>
                  </a:solidFill>
                  <a:latin typeface="Arial" charset="0"/>
                  <a:ea typeface="Arial" charset="0"/>
                  <a:cs typeface="Arial" charset="0"/>
                </a:defRPr>
              </a:lvl4pPr>
              <a:lvl5pPr marL="2057400" indent="-228600" eaLnBrk="0" hangingPunct="0">
                <a:defRPr>
                  <a:solidFill>
                    <a:schemeClr val="tx1"/>
                  </a:solidFill>
                  <a:latin typeface="Arial" charset="0"/>
                  <a:ea typeface="Arial" charset="0"/>
                  <a:cs typeface="Arial" charset="0"/>
                </a:defRPr>
              </a:lvl5pPr>
              <a:lvl6pPr marL="2514600" indent="-228600" eaLnBrk="0" fontAlgn="base" hangingPunct="0">
                <a:spcBef>
                  <a:spcPct val="0"/>
                </a:spcBef>
                <a:spcAft>
                  <a:spcPct val="0"/>
                </a:spcAft>
                <a:defRPr>
                  <a:solidFill>
                    <a:schemeClr val="tx1"/>
                  </a:solidFill>
                  <a:latin typeface="Arial" charset="0"/>
                  <a:ea typeface="Arial" charset="0"/>
                  <a:cs typeface="Arial" charset="0"/>
                </a:defRPr>
              </a:lvl6pPr>
              <a:lvl7pPr marL="2971800" indent="-228600" eaLnBrk="0" fontAlgn="base" hangingPunct="0">
                <a:spcBef>
                  <a:spcPct val="0"/>
                </a:spcBef>
                <a:spcAft>
                  <a:spcPct val="0"/>
                </a:spcAft>
                <a:defRPr>
                  <a:solidFill>
                    <a:schemeClr val="tx1"/>
                  </a:solidFill>
                  <a:latin typeface="Arial" charset="0"/>
                  <a:ea typeface="Arial" charset="0"/>
                  <a:cs typeface="Arial" charset="0"/>
                </a:defRPr>
              </a:lvl7pPr>
              <a:lvl8pPr marL="3429000" indent="-228600" eaLnBrk="0" fontAlgn="base" hangingPunct="0">
                <a:spcBef>
                  <a:spcPct val="0"/>
                </a:spcBef>
                <a:spcAft>
                  <a:spcPct val="0"/>
                </a:spcAft>
                <a:defRPr>
                  <a:solidFill>
                    <a:schemeClr val="tx1"/>
                  </a:solidFill>
                  <a:latin typeface="Arial" charset="0"/>
                  <a:ea typeface="Arial" charset="0"/>
                  <a:cs typeface="Arial" charset="0"/>
                </a:defRPr>
              </a:lvl8pPr>
              <a:lvl9pPr marL="3886200" indent="-228600" eaLnBrk="0" fontAlgn="base" hangingPunct="0">
                <a:spcBef>
                  <a:spcPct val="0"/>
                </a:spcBef>
                <a:spcAft>
                  <a:spcPct val="0"/>
                </a:spcAft>
                <a:defRPr>
                  <a:solidFill>
                    <a:schemeClr val="tx1"/>
                  </a:solidFill>
                  <a:latin typeface="Arial" charset="0"/>
                  <a:ea typeface="Arial" charset="0"/>
                  <a:cs typeface="Arial" charset="0"/>
                </a:defRPr>
              </a:lvl9pPr>
            </a:lstStyle>
            <a:p>
              <a:pPr algn="ctr" eaLnBrk="1" hangingPunct="1"/>
              <a:r>
                <a:rPr lang="en-US" b="1" i="1"/>
                <a:t>Opportunities</a:t>
              </a:r>
            </a:p>
          </p:txBody>
        </p:sp>
        <p:sp>
          <p:nvSpPr>
            <p:cNvPr id="5135" name="TextBox 17"/>
            <p:cNvSpPr txBox="1">
              <a:spLocks noChangeArrowheads="1"/>
            </p:cNvSpPr>
            <p:nvPr/>
          </p:nvSpPr>
          <p:spPr bwMode="auto">
            <a:xfrm>
              <a:off x="4057649" y="3341131"/>
              <a:ext cx="1828800" cy="1383268"/>
            </a:xfrm>
            <a:prstGeom prst="rect">
              <a:avLst/>
            </a:prstGeom>
            <a:solidFill>
              <a:srgbClr val="92D050"/>
            </a:solidFill>
            <a:ln w="9525">
              <a:solidFill>
                <a:schemeClr val="tx1"/>
              </a:solidFill>
              <a:miter lim="800000"/>
              <a:headEnd/>
              <a:tailEnd/>
            </a:ln>
          </p:spPr>
          <p:txBody>
            <a:bodyPr lIns="0" tIns="0" rIns="0" bIns="0" anchor="ctr"/>
            <a:lstStyle>
              <a:lvl1pPr eaLnBrk="0" hangingPunct="0">
                <a:defRPr>
                  <a:solidFill>
                    <a:schemeClr val="tx1"/>
                  </a:solidFill>
                  <a:latin typeface="Arial" charset="0"/>
                  <a:ea typeface="ＭＳ Ｐゴシック" charset="0"/>
                  <a:cs typeface="Arial" charset="0"/>
                </a:defRPr>
              </a:lvl1pPr>
              <a:lvl2pPr marL="742950" indent="-285750" eaLnBrk="0" hangingPunct="0">
                <a:defRPr>
                  <a:solidFill>
                    <a:schemeClr val="tx1"/>
                  </a:solidFill>
                  <a:latin typeface="Arial" charset="0"/>
                  <a:ea typeface="Arial" charset="0"/>
                  <a:cs typeface="Arial" charset="0"/>
                </a:defRPr>
              </a:lvl2pPr>
              <a:lvl3pPr marL="1143000" indent="-228600" eaLnBrk="0" hangingPunct="0">
                <a:defRPr>
                  <a:solidFill>
                    <a:schemeClr val="tx1"/>
                  </a:solidFill>
                  <a:latin typeface="Arial" charset="0"/>
                  <a:ea typeface="Arial" charset="0"/>
                  <a:cs typeface="Arial" charset="0"/>
                </a:defRPr>
              </a:lvl3pPr>
              <a:lvl4pPr marL="1600200" indent="-228600" eaLnBrk="0" hangingPunct="0">
                <a:defRPr>
                  <a:solidFill>
                    <a:schemeClr val="tx1"/>
                  </a:solidFill>
                  <a:latin typeface="Arial" charset="0"/>
                  <a:ea typeface="Arial" charset="0"/>
                  <a:cs typeface="Arial" charset="0"/>
                </a:defRPr>
              </a:lvl4pPr>
              <a:lvl5pPr marL="2057400" indent="-228600" eaLnBrk="0" hangingPunct="0">
                <a:defRPr>
                  <a:solidFill>
                    <a:schemeClr val="tx1"/>
                  </a:solidFill>
                  <a:latin typeface="Arial" charset="0"/>
                  <a:ea typeface="Arial" charset="0"/>
                  <a:cs typeface="Arial" charset="0"/>
                </a:defRPr>
              </a:lvl5pPr>
              <a:lvl6pPr marL="2514600" indent="-228600" eaLnBrk="0" fontAlgn="base" hangingPunct="0">
                <a:spcBef>
                  <a:spcPct val="0"/>
                </a:spcBef>
                <a:spcAft>
                  <a:spcPct val="0"/>
                </a:spcAft>
                <a:defRPr>
                  <a:solidFill>
                    <a:schemeClr val="tx1"/>
                  </a:solidFill>
                  <a:latin typeface="Arial" charset="0"/>
                  <a:ea typeface="Arial" charset="0"/>
                  <a:cs typeface="Arial" charset="0"/>
                </a:defRPr>
              </a:lvl6pPr>
              <a:lvl7pPr marL="2971800" indent="-228600" eaLnBrk="0" fontAlgn="base" hangingPunct="0">
                <a:spcBef>
                  <a:spcPct val="0"/>
                </a:spcBef>
                <a:spcAft>
                  <a:spcPct val="0"/>
                </a:spcAft>
                <a:defRPr>
                  <a:solidFill>
                    <a:schemeClr val="tx1"/>
                  </a:solidFill>
                  <a:latin typeface="Arial" charset="0"/>
                  <a:ea typeface="Arial" charset="0"/>
                  <a:cs typeface="Arial" charset="0"/>
                </a:defRPr>
              </a:lvl7pPr>
              <a:lvl8pPr marL="3429000" indent="-228600" eaLnBrk="0" fontAlgn="base" hangingPunct="0">
                <a:spcBef>
                  <a:spcPct val="0"/>
                </a:spcBef>
                <a:spcAft>
                  <a:spcPct val="0"/>
                </a:spcAft>
                <a:defRPr>
                  <a:solidFill>
                    <a:schemeClr val="tx1"/>
                  </a:solidFill>
                  <a:latin typeface="Arial" charset="0"/>
                  <a:ea typeface="Arial" charset="0"/>
                  <a:cs typeface="Arial" charset="0"/>
                </a:defRPr>
              </a:lvl8pPr>
              <a:lvl9pPr marL="3886200" indent="-228600" eaLnBrk="0" fontAlgn="base" hangingPunct="0">
                <a:spcBef>
                  <a:spcPct val="0"/>
                </a:spcBef>
                <a:spcAft>
                  <a:spcPct val="0"/>
                </a:spcAft>
                <a:defRPr>
                  <a:solidFill>
                    <a:schemeClr val="tx1"/>
                  </a:solidFill>
                  <a:latin typeface="Arial" charset="0"/>
                  <a:ea typeface="Arial" charset="0"/>
                  <a:cs typeface="Arial" charset="0"/>
                </a:defRPr>
              </a:lvl9pPr>
            </a:lstStyle>
            <a:p>
              <a:pPr algn="ctr" eaLnBrk="1" hangingPunct="1"/>
              <a:r>
                <a:rPr lang="en-US" b="1" i="1"/>
                <a:t>Threats</a:t>
              </a:r>
            </a:p>
          </p:txBody>
        </p:sp>
      </p:grpSp>
      <p:sp>
        <p:nvSpPr>
          <p:cNvPr id="20" name="Rectangle 19"/>
          <p:cNvSpPr/>
          <p:nvPr/>
        </p:nvSpPr>
        <p:spPr>
          <a:xfrm>
            <a:off x="4876800" y="3352800"/>
            <a:ext cx="4114800" cy="923330"/>
          </a:xfrm>
          <a:prstGeom prst="rect">
            <a:avLst/>
          </a:prstGeom>
        </p:spPr>
        <p:txBody>
          <a:bodyPr>
            <a:spAutoFit/>
          </a:bodyPr>
          <a:lstStyle/>
          <a:p>
            <a:r>
              <a:rPr lang="en-US" b="1" dirty="0" smtClean="0"/>
              <a:t>Strengths: </a:t>
            </a:r>
            <a:r>
              <a:rPr lang="en-US" dirty="0" smtClean="0"/>
              <a:t>where your firm excels</a:t>
            </a:r>
          </a:p>
          <a:p>
            <a:r>
              <a:rPr lang="en-US" b="1" dirty="0" smtClean="0"/>
              <a:t>Weaknesses: </a:t>
            </a:r>
            <a:r>
              <a:rPr lang="en-US" dirty="0" smtClean="0"/>
              <a:t>where the firm is lacking relative to competitors</a:t>
            </a:r>
            <a:endParaRPr lang="en-US" dirty="0"/>
          </a:p>
        </p:txBody>
      </p:sp>
      <p:sp>
        <p:nvSpPr>
          <p:cNvPr id="21" name="Rectangle 20"/>
          <p:cNvSpPr/>
          <p:nvPr/>
        </p:nvSpPr>
        <p:spPr>
          <a:xfrm>
            <a:off x="4876800" y="4419600"/>
            <a:ext cx="4114800" cy="1200329"/>
          </a:xfrm>
          <a:prstGeom prst="rect">
            <a:avLst/>
          </a:prstGeom>
        </p:spPr>
        <p:txBody>
          <a:bodyPr>
            <a:spAutoFit/>
          </a:bodyPr>
          <a:lstStyle/>
          <a:p>
            <a:pPr>
              <a:defRPr/>
            </a:pPr>
            <a:r>
              <a:rPr lang="en-US" b="1" dirty="0">
                <a:latin typeface="+mj-lt"/>
                <a:ea typeface="+mn-ea"/>
              </a:rPr>
              <a:t>External </a:t>
            </a:r>
            <a:r>
              <a:rPr lang="en-US" dirty="0">
                <a:latin typeface="+mj-lt"/>
                <a:ea typeface="+mn-ea"/>
              </a:rPr>
              <a:t>assessment of the </a:t>
            </a:r>
          </a:p>
          <a:p>
            <a:pPr>
              <a:defRPr/>
            </a:pPr>
            <a:r>
              <a:rPr lang="en-US" dirty="0">
                <a:latin typeface="+mj-lt"/>
                <a:ea typeface="+mn-ea"/>
              </a:rPr>
              <a:t>business environment to identify the uncontrollable events that might impact management decisions</a:t>
            </a:r>
            <a:r>
              <a:rPr lang="en-US" dirty="0" smtClean="0">
                <a:latin typeface="+mj-lt"/>
                <a:ea typeface="+mn-ea"/>
              </a:rPr>
              <a:t>.</a:t>
            </a:r>
          </a:p>
        </p:txBody>
      </p:sp>
      <p:sp>
        <p:nvSpPr>
          <p:cNvPr id="7" name="Slide Number Placeholder 6"/>
          <p:cNvSpPr>
            <a:spLocks noGrp="1"/>
          </p:cNvSpPr>
          <p:nvPr>
            <p:ph type="sldNum" sz="quarter" idx="12"/>
          </p:nvPr>
        </p:nvSpPr>
        <p:spPr/>
        <p:txBody>
          <a:bodyPr/>
          <a:lstStyle/>
          <a:p>
            <a:fld id="{A09DE1DC-C774-48E4-97FA-52CAC948B8F8}" type="slidenum">
              <a:rPr lang="en-US" smtClean="0"/>
              <a:t>8</a:t>
            </a:fld>
            <a:endParaRPr lang="en-US"/>
          </a:p>
        </p:txBody>
      </p:sp>
    </p:spTree>
    <p:extLst>
      <p:ext uri="{BB962C8B-B14F-4D97-AF65-F5344CB8AC3E}">
        <p14:creationId xmlns:p14="http://schemas.microsoft.com/office/powerpoint/2010/main" val="18070427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099">
                                            <p:txEl>
                                              <p:pRg st="7" end="7"/>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1506" name="Rectangle 2"/>
          <p:cNvSpPr>
            <a:spLocks noGrp="1" noChangeArrowheads="1"/>
          </p:cNvSpPr>
          <p:nvPr>
            <p:ph type="title"/>
          </p:nvPr>
        </p:nvSpPr>
        <p:spPr/>
        <p:txBody>
          <a:bodyPr/>
          <a:lstStyle/>
          <a:p>
            <a:r>
              <a:rPr lang="en-US" smtClean="0"/>
              <a:t>The General Environment</a:t>
            </a:r>
          </a:p>
        </p:txBody>
      </p:sp>
      <p:sp>
        <p:nvSpPr>
          <p:cNvPr id="21507" name="Content Placeholder 8"/>
          <p:cNvSpPr>
            <a:spLocks noGrp="1"/>
          </p:cNvSpPr>
          <p:nvPr>
            <p:ph sz="half" idx="1"/>
          </p:nvPr>
        </p:nvSpPr>
        <p:spPr>
          <a:xfrm>
            <a:off x="457200" y="2667000"/>
            <a:ext cx="4038600" cy="3459163"/>
          </a:xfrm>
        </p:spPr>
        <p:txBody>
          <a:bodyPr/>
          <a:lstStyle/>
          <a:p>
            <a:r>
              <a:rPr lang="en-US" b="1" smtClean="0">
                <a:solidFill>
                  <a:srgbClr val="002060"/>
                </a:solidFill>
              </a:rPr>
              <a:t>Demographic</a:t>
            </a:r>
          </a:p>
          <a:p>
            <a:r>
              <a:rPr lang="en-US" b="1" smtClean="0">
                <a:solidFill>
                  <a:srgbClr val="002060"/>
                </a:solidFill>
              </a:rPr>
              <a:t>Sociocultural</a:t>
            </a:r>
          </a:p>
          <a:p>
            <a:r>
              <a:rPr lang="en-US" b="1" smtClean="0">
                <a:solidFill>
                  <a:srgbClr val="002060"/>
                </a:solidFill>
              </a:rPr>
              <a:t>Legal/Political</a:t>
            </a:r>
          </a:p>
          <a:p>
            <a:endParaRPr lang="en-US" smtClean="0"/>
          </a:p>
        </p:txBody>
      </p:sp>
      <p:sp>
        <p:nvSpPr>
          <p:cNvPr id="21508" name="Content Placeholder 10"/>
          <p:cNvSpPr>
            <a:spLocks noGrp="1"/>
          </p:cNvSpPr>
          <p:nvPr>
            <p:ph sz="half" idx="2"/>
          </p:nvPr>
        </p:nvSpPr>
        <p:spPr>
          <a:xfrm>
            <a:off x="4648200" y="2667000"/>
            <a:ext cx="4038600" cy="3459163"/>
          </a:xfrm>
        </p:spPr>
        <p:txBody>
          <a:bodyPr/>
          <a:lstStyle/>
          <a:p>
            <a:r>
              <a:rPr lang="en-US" b="1" smtClean="0">
                <a:solidFill>
                  <a:srgbClr val="002060"/>
                </a:solidFill>
              </a:rPr>
              <a:t>Technological</a:t>
            </a:r>
          </a:p>
          <a:p>
            <a:r>
              <a:rPr lang="en-US" b="1" smtClean="0">
                <a:solidFill>
                  <a:srgbClr val="002060"/>
                </a:solidFill>
              </a:rPr>
              <a:t>Economic</a:t>
            </a:r>
          </a:p>
          <a:p>
            <a:r>
              <a:rPr lang="en-US" b="1" smtClean="0">
                <a:solidFill>
                  <a:srgbClr val="002060"/>
                </a:solidFill>
              </a:rPr>
              <a:t>Global</a:t>
            </a:r>
          </a:p>
        </p:txBody>
      </p:sp>
      <p:sp>
        <p:nvSpPr>
          <p:cNvPr id="6" name="Slide Number Placeholder 1"/>
          <p:cNvSpPr>
            <a:spLocks noGrp="1"/>
          </p:cNvSpPr>
          <p:nvPr>
            <p:ph type="sldNum" sz="quarter" idx="12"/>
          </p:nvPr>
        </p:nvSpPr>
        <p:spPr/>
        <p:txBody>
          <a:bodyPr/>
          <a:lstStyle/>
          <a:p>
            <a:pPr>
              <a:defRPr/>
            </a:pPr>
            <a:r>
              <a:rPr lang="en-US" smtClean="0"/>
              <a:t>2-</a:t>
            </a:r>
            <a:fld id="{B07CABCF-3993-4A51-BFDC-5EC011A91486}" type="slidenum">
              <a:rPr lang="en-US" smtClean="0"/>
              <a:pPr>
                <a:defRPr/>
              </a:pPr>
              <a:t>9</a:t>
            </a:fld>
            <a:endParaRPr lang="en-US" smtClean="0"/>
          </a:p>
        </p:txBody>
      </p:sp>
      <p:sp>
        <p:nvSpPr>
          <p:cNvPr id="21510" name="Rectangle 3"/>
          <p:cNvSpPr>
            <a:spLocks noGrp="1" noChangeArrowheads="1"/>
          </p:cNvSpPr>
          <p:nvPr>
            <p:ph type="body" idx="4294967295"/>
          </p:nvPr>
        </p:nvSpPr>
        <p:spPr>
          <a:xfrm>
            <a:off x="533400" y="1711896"/>
            <a:ext cx="8001000" cy="538609"/>
          </a:xfrm>
        </p:spPr>
        <p:style>
          <a:lnRef idx="1">
            <a:schemeClr val="accent2"/>
          </a:lnRef>
          <a:fillRef idx="2">
            <a:schemeClr val="accent2"/>
          </a:fillRef>
          <a:effectRef idx="1">
            <a:schemeClr val="accent2"/>
          </a:effectRef>
          <a:fontRef idx="minor">
            <a:schemeClr val="dk1"/>
          </a:fontRef>
        </p:style>
        <p:txBody>
          <a:bodyPr wrap="square" tIns="182880" rtlCol="0" anchor="ctr">
            <a:spAutoFit/>
          </a:bodyPr>
          <a:lstStyle/>
          <a:p>
            <a:pPr algn="ctr">
              <a:spcBef>
                <a:spcPct val="0"/>
              </a:spcBef>
              <a:buFont typeface="Wingdings" panose="05000000000000000000" pitchFamily="2" charset="2"/>
              <a:buChar char="Ø"/>
            </a:pPr>
            <a:r>
              <a:rPr lang="en-US" sz="2000" dirty="0">
                <a:solidFill>
                  <a:schemeClr val="dk1"/>
                </a:solidFill>
              </a:rPr>
              <a:t>Factors external to an industry, usually beyond a firm’s </a:t>
            </a:r>
            <a:r>
              <a:rPr lang="en-US" sz="2000" dirty="0" smtClean="0">
                <a:solidFill>
                  <a:schemeClr val="dk1"/>
                </a:solidFill>
              </a:rPr>
              <a:t>control:</a:t>
            </a:r>
            <a:endParaRPr lang="en-US" sz="2000" dirty="0">
              <a:solidFill>
                <a:schemeClr val="dk1"/>
              </a:solidFill>
            </a:endParaRPr>
          </a:p>
        </p:txBody>
      </p:sp>
      <p:sp>
        <p:nvSpPr>
          <p:cNvPr id="2" name="TextBox 1"/>
          <p:cNvSpPr txBox="1">
            <a:spLocks/>
          </p:cNvSpPr>
          <p:nvPr/>
        </p:nvSpPr>
        <p:spPr>
          <a:xfrm>
            <a:off x="2468880" y="4663904"/>
            <a:ext cx="3909594" cy="1646605"/>
          </a:xfrm>
          <a:prstGeom prst="rect">
            <a:avLst/>
          </a:prstGeom>
        </p:spPr>
        <p:style>
          <a:lnRef idx="1">
            <a:schemeClr val="accent2"/>
          </a:lnRef>
          <a:fillRef idx="2">
            <a:schemeClr val="accent2"/>
          </a:fillRef>
          <a:effectRef idx="1">
            <a:schemeClr val="accent2"/>
          </a:effectRef>
          <a:fontRef idx="minor">
            <a:schemeClr val="dk1"/>
          </a:fontRef>
        </p:style>
        <p:txBody>
          <a:bodyPr wrap="square" tIns="182880" rtlCol="0" anchor="ctr">
            <a:spAutoFit/>
          </a:bodyPr>
          <a:lstStyle/>
          <a:p>
            <a:pPr marL="548640" lvl="1" indent="-285750">
              <a:spcBef>
                <a:spcPts val="1200"/>
              </a:spcBef>
              <a:buFont typeface="Wingdings" panose="05000000000000000000" pitchFamily="2" charset="2"/>
              <a:buChar char="Ø"/>
            </a:pPr>
            <a:r>
              <a:rPr lang="en-US" dirty="0" smtClean="0">
                <a:solidFill>
                  <a:schemeClr val="bg2">
                    <a:lumMod val="10000"/>
                  </a:schemeClr>
                </a:solidFill>
              </a:rPr>
              <a:t>Little </a:t>
            </a:r>
            <a:r>
              <a:rPr lang="en-US" dirty="0">
                <a:solidFill>
                  <a:schemeClr val="bg2">
                    <a:lumMod val="10000"/>
                  </a:schemeClr>
                </a:solidFill>
              </a:rPr>
              <a:t>ability to predict them</a:t>
            </a:r>
          </a:p>
          <a:p>
            <a:pPr marL="548640" lvl="1" indent="-285750">
              <a:spcBef>
                <a:spcPts val="1200"/>
              </a:spcBef>
              <a:buFont typeface="Wingdings" panose="05000000000000000000" pitchFamily="2" charset="2"/>
              <a:buChar char="Ø"/>
            </a:pPr>
            <a:r>
              <a:rPr lang="en-US" dirty="0">
                <a:solidFill>
                  <a:schemeClr val="bg2">
                    <a:lumMod val="10000"/>
                  </a:schemeClr>
                </a:solidFill>
              </a:rPr>
              <a:t>Even less ability to control them</a:t>
            </a:r>
          </a:p>
          <a:p>
            <a:pPr marL="548640" lvl="1" indent="-285750">
              <a:spcBef>
                <a:spcPts val="1200"/>
              </a:spcBef>
              <a:buFont typeface="Wingdings" panose="05000000000000000000" pitchFamily="2" charset="2"/>
              <a:buChar char="Ø"/>
            </a:pPr>
            <a:r>
              <a:rPr lang="en-US" dirty="0">
                <a:solidFill>
                  <a:schemeClr val="bg2">
                    <a:lumMod val="10000"/>
                  </a:schemeClr>
                </a:solidFill>
              </a:rPr>
              <a:t>Can vary across industries</a:t>
            </a:r>
          </a:p>
          <a:p>
            <a:endParaRPr lang="en-US" dirty="0"/>
          </a:p>
        </p:txBody>
      </p:sp>
    </p:spTree>
  </p:cSld>
  <p:clrMapOvr>
    <a:masterClrMapping/>
  </p:clrMapOvr>
  <p:transition>
    <p:random/>
  </p:transition>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Rectangle 2"/>
          <p:cNvSpPr>
            <a:spLocks noGrp="1" noChangeArrowheads="1"/>
          </p:cNvSpPr>
          <p:nvPr>
            <p:ph type="title"/>
          </p:nvPr>
        </p:nvSpPr>
        <p:spPr/>
        <p:txBody>
          <a:bodyPr/>
          <a:lstStyle/>
          <a:p>
            <a:r>
              <a:rPr lang="en-US" smtClean="0"/>
              <a:t>Demographic Segment</a:t>
            </a:r>
          </a:p>
        </p:txBody>
      </p:sp>
      <p:sp>
        <p:nvSpPr>
          <p:cNvPr id="22531" name="Rectangle 3"/>
          <p:cNvSpPr>
            <a:spLocks noGrp="1" noChangeArrowheads="1"/>
          </p:cNvSpPr>
          <p:nvPr>
            <p:ph idx="1"/>
          </p:nvPr>
        </p:nvSpPr>
        <p:spPr>
          <a:xfrm>
            <a:off x="457200" y="1828800"/>
            <a:ext cx="8229600" cy="4297363"/>
          </a:xfrm>
        </p:spPr>
        <p:txBody>
          <a:bodyPr/>
          <a:lstStyle/>
          <a:p>
            <a:r>
              <a:rPr lang="en-US" dirty="0" smtClean="0"/>
              <a:t>Aging population and workforce</a:t>
            </a:r>
          </a:p>
          <a:p>
            <a:r>
              <a:rPr lang="en-US" dirty="0" smtClean="0"/>
              <a:t>Rising or declining affluence</a:t>
            </a:r>
          </a:p>
          <a:p>
            <a:r>
              <a:rPr lang="en-US" dirty="0" smtClean="0"/>
              <a:t>Changes in ethnic composition</a:t>
            </a:r>
          </a:p>
          <a:p>
            <a:r>
              <a:rPr lang="en-US" dirty="0" smtClean="0"/>
              <a:t>Geographic distribution of population</a:t>
            </a:r>
          </a:p>
          <a:p>
            <a:r>
              <a:rPr lang="en-US" dirty="0" smtClean="0"/>
              <a:t>Greater disparities in income levels</a:t>
            </a:r>
          </a:p>
        </p:txBody>
      </p:sp>
      <p:sp>
        <p:nvSpPr>
          <p:cNvPr id="4" name="Slide Number Placeholder 1"/>
          <p:cNvSpPr>
            <a:spLocks noGrp="1"/>
          </p:cNvSpPr>
          <p:nvPr>
            <p:ph type="sldNum" sz="quarter" idx="12"/>
          </p:nvPr>
        </p:nvSpPr>
        <p:spPr/>
        <p:txBody>
          <a:bodyPr/>
          <a:lstStyle/>
          <a:p>
            <a:pPr>
              <a:defRPr/>
            </a:pPr>
            <a:r>
              <a:rPr lang="en-US" smtClean="0"/>
              <a:t>2-</a:t>
            </a:r>
            <a:fld id="{6329274F-60E2-4083-8DF6-2A42F47ECEB5}" type="slidenum">
              <a:rPr lang="en-US" smtClean="0"/>
              <a:pPr>
                <a:defRPr/>
              </a:pPr>
              <a:t>10</a:t>
            </a:fld>
            <a:endParaRPr lang="en-US" smtClean="0"/>
          </a:p>
        </p:txBody>
      </p:sp>
    </p:spTree>
  </p:cSld>
  <p:clrMapOvr>
    <a:masterClrMapping/>
  </p:clrMapOvr>
  <p:transition>
    <p:random/>
  </p:transition>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554" name="Rectangle 2"/>
          <p:cNvSpPr>
            <a:spLocks noGrp="1" noChangeArrowheads="1"/>
          </p:cNvSpPr>
          <p:nvPr>
            <p:ph type="title"/>
          </p:nvPr>
        </p:nvSpPr>
        <p:spPr/>
        <p:txBody>
          <a:bodyPr/>
          <a:lstStyle/>
          <a:p>
            <a:r>
              <a:rPr lang="en-US" smtClean="0"/>
              <a:t>Sociocultural Segment</a:t>
            </a:r>
          </a:p>
        </p:txBody>
      </p:sp>
      <p:sp>
        <p:nvSpPr>
          <p:cNvPr id="23555" name="Rectangle 3"/>
          <p:cNvSpPr>
            <a:spLocks noGrp="1" noChangeArrowheads="1"/>
          </p:cNvSpPr>
          <p:nvPr>
            <p:ph idx="1"/>
          </p:nvPr>
        </p:nvSpPr>
        <p:spPr/>
        <p:txBody>
          <a:bodyPr/>
          <a:lstStyle/>
          <a:p>
            <a:r>
              <a:rPr lang="en-US" dirty="0"/>
              <a:t>Sociocultural forces influence the values, beliefs, and lifestyles of a society</a:t>
            </a:r>
          </a:p>
          <a:p>
            <a:pPr lvl="1"/>
            <a:r>
              <a:rPr lang="en-US" dirty="0" smtClean="0"/>
              <a:t>More women in the workforce</a:t>
            </a:r>
          </a:p>
          <a:p>
            <a:pPr lvl="1"/>
            <a:r>
              <a:rPr lang="en-US" dirty="0" smtClean="0"/>
              <a:t>Dual-income families</a:t>
            </a:r>
          </a:p>
          <a:p>
            <a:pPr lvl="1"/>
            <a:r>
              <a:rPr lang="en-US" dirty="0" smtClean="0"/>
              <a:t>Increase in temporary workers</a:t>
            </a:r>
          </a:p>
          <a:p>
            <a:pPr lvl="1"/>
            <a:r>
              <a:rPr lang="en-US" dirty="0" smtClean="0"/>
              <a:t>Greater concern for healthy diets and physical fitness</a:t>
            </a:r>
          </a:p>
          <a:p>
            <a:pPr lvl="1"/>
            <a:r>
              <a:rPr lang="en-US" dirty="0" smtClean="0"/>
              <a:t>Greater interest in the environment</a:t>
            </a:r>
          </a:p>
          <a:p>
            <a:pPr lvl="1"/>
            <a:r>
              <a:rPr lang="en-US" dirty="0" smtClean="0"/>
              <a:t>Postponement of having children</a:t>
            </a:r>
          </a:p>
        </p:txBody>
      </p:sp>
      <p:sp>
        <p:nvSpPr>
          <p:cNvPr id="4" name="Slide Number Placeholder 1"/>
          <p:cNvSpPr>
            <a:spLocks noGrp="1"/>
          </p:cNvSpPr>
          <p:nvPr>
            <p:ph type="sldNum" sz="quarter" idx="12"/>
          </p:nvPr>
        </p:nvSpPr>
        <p:spPr/>
        <p:txBody>
          <a:bodyPr/>
          <a:lstStyle/>
          <a:p>
            <a:pPr>
              <a:defRPr/>
            </a:pPr>
            <a:r>
              <a:rPr lang="en-US" smtClean="0"/>
              <a:t>2-</a:t>
            </a:r>
            <a:fld id="{8EF2D026-D573-4F0C-B957-FCD965BABDF1}" type="slidenum">
              <a:rPr lang="en-US" smtClean="0"/>
              <a:pPr>
                <a:defRPr/>
              </a:pPr>
              <a:t>11</a:t>
            </a:fld>
            <a:endParaRPr lang="en-US" smtClean="0"/>
          </a:p>
        </p:txBody>
      </p:sp>
    </p:spTree>
  </p:cSld>
  <p:clrMapOvr>
    <a:masterClrMapping/>
  </p:clrMapOvr>
  <p:transition>
    <p:random/>
  </p:transition>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8" name="Rectangle 2"/>
          <p:cNvSpPr>
            <a:spLocks noGrp="1" noChangeArrowheads="1"/>
          </p:cNvSpPr>
          <p:nvPr>
            <p:ph type="title"/>
          </p:nvPr>
        </p:nvSpPr>
        <p:spPr/>
        <p:txBody>
          <a:bodyPr/>
          <a:lstStyle/>
          <a:p>
            <a:r>
              <a:rPr lang="en-US" smtClean="0"/>
              <a:t>Political/Legal Segment</a:t>
            </a:r>
          </a:p>
        </p:txBody>
      </p:sp>
      <p:sp>
        <p:nvSpPr>
          <p:cNvPr id="24579" name="Rectangle 3"/>
          <p:cNvSpPr>
            <a:spLocks noGrp="1" noChangeArrowheads="1"/>
          </p:cNvSpPr>
          <p:nvPr>
            <p:ph idx="1"/>
          </p:nvPr>
        </p:nvSpPr>
        <p:spPr/>
        <p:txBody>
          <a:bodyPr/>
          <a:lstStyle/>
          <a:p>
            <a:r>
              <a:rPr lang="en-US" sz="3000" dirty="0" smtClean="0"/>
              <a:t>Americans with Disabilities Act (ADA)</a:t>
            </a:r>
          </a:p>
          <a:p>
            <a:r>
              <a:rPr lang="en-US" sz="3000" dirty="0" smtClean="0"/>
              <a:t>Repeal of Glass-</a:t>
            </a:r>
            <a:r>
              <a:rPr lang="en-US" sz="3000" dirty="0" err="1" smtClean="0"/>
              <a:t>Steagall</a:t>
            </a:r>
            <a:r>
              <a:rPr lang="en-US" sz="3000" dirty="0" smtClean="0"/>
              <a:t> Act in 1999</a:t>
            </a:r>
          </a:p>
          <a:p>
            <a:r>
              <a:rPr lang="en-US" sz="3000" dirty="0" smtClean="0"/>
              <a:t>Deregulation of utility and other industries</a:t>
            </a:r>
          </a:p>
          <a:p>
            <a:r>
              <a:rPr lang="en-US" sz="3000" dirty="0" smtClean="0"/>
              <a:t>Increases in federally mandated minimum wages</a:t>
            </a:r>
          </a:p>
          <a:p>
            <a:r>
              <a:rPr lang="en-US" sz="3000" dirty="0" smtClean="0"/>
              <a:t>Taxation at local, state, federal levels</a:t>
            </a:r>
          </a:p>
          <a:p>
            <a:r>
              <a:rPr lang="en-US" sz="3000" dirty="0" smtClean="0"/>
              <a:t>Legislation on corporate governance reforms (Sarbanes-Oxley Act)</a:t>
            </a:r>
          </a:p>
        </p:txBody>
      </p:sp>
      <p:sp>
        <p:nvSpPr>
          <p:cNvPr id="4" name="Slide Number Placeholder 1"/>
          <p:cNvSpPr>
            <a:spLocks noGrp="1"/>
          </p:cNvSpPr>
          <p:nvPr>
            <p:ph type="sldNum" sz="quarter" idx="12"/>
          </p:nvPr>
        </p:nvSpPr>
        <p:spPr/>
        <p:txBody>
          <a:bodyPr/>
          <a:lstStyle/>
          <a:p>
            <a:pPr>
              <a:defRPr/>
            </a:pPr>
            <a:r>
              <a:rPr lang="en-US" smtClean="0"/>
              <a:t>2-</a:t>
            </a:r>
            <a:fld id="{EDCE628C-B720-4664-9E73-C565F4BCF92E}" type="slidenum">
              <a:rPr lang="en-US" smtClean="0"/>
              <a:pPr>
                <a:defRPr/>
              </a:pPr>
              <a:t>12</a:t>
            </a:fld>
            <a:endParaRPr lang="en-US" smtClean="0"/>
          </a:p>
        </p:txBody>
      </p:sp>
    </p:spTree>
  </p:cSld>
  <p:clrMapOvr>
    <a:masterClrMapping/>
  </p:clrMapOvr>
  <p:transition>
    <p:random/>
  </p:transition>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2" name="Rectangle 2"/>
          <p:cNvSpPr>
            <a:spLocks noGrp="1" noChangeArrowheads="1"/>
          </p:cNvSpPr>
          <p:nvPr>
            <p:ph type="title"/>
          </p:nvPr>
        </p:nvSpPr>
        <p:spPr/>
        <p:txBody>
          <a:bodyPr/>
          <a:lstStyle/>
          <a:p>
            <a:r>
              <a:rPr lang="en-US" smtClean="0"/>
              <a:t>Technological Segment</a:t>
            </a:r>
          </a:p>
        </p:txBody>
      </p:sp>
      <p:sp>
        <p:nvSpPr>
          <p:cNvPr id="25603" name="Rectangle 3"/>
          <p:cNvSpPr>
            <a:spLocks noGrp="1" noChangeArrowheads="1"/>
          </p:cNvSpPr>
          <p:nvPr>
            <p:ph idx="1"/>
          </p:nvPr>
        </p:nvSpPr>
        <p:spPr/>
        <p:txBody>
          <a:bodyPr/>
          <a:lstStyle/>
          <a:p>
            <a:r>
              <a:rPr lang="en-US" smtClean="0"/>
              <a:t>Genetic engineering</a:t>
            </a:r>
          </a:p>
          <a:p>
            <a:r>
              <a:rPr lang="en-US" smtClean="0"/>
              <a:t>Emergence of Internet technology</a:t>
            </a:r>
          </a:p>
          <a:p>
            <a:r>
              <a:rPr lang="en-US" smtClean="0"/>
              <a:t>Computer-aided design/computer-aided manufacturing systems (CAD/CAM)</a:t>
            </a:r>
          </a:p>
          <a:p>
            <a:r>
              <a:rPr lang="en-US" smtClean="0"/>
              <a:t>Wireless communication</a:t>
            </a:r>
          </a:p>
          <a:p>
            <a:r>
              <a:rPr lang="en-US" smtClean="0"/>
              <a:t>Nanotechnology</a:t>
            </a:r>
          </a:p>
        </p:txBody>
      </p:sp>
      <p:sp>
        <p:nvSpPr>
          <p:cNvPr id="5" name="Slide Number Placeholder 1"/>
          <p:cNvSpPr>
            <a:spLocks noGrp="1"/>
          </p:cNvSpPr>
          <p:nvPr>
            <p:ph type="sldNum" sz="quarter" idx="12"/>
          </p:nvPr>
        </p:nvSpPr>
        <p:spPr/>
        <p:txBody>
          <a:bodyPr/>
          <a:lstStyle/>
          <a:p>
            <a:pPr>
              <a:defRPr/>
            </a:pPr>
            <a:r>
              <a:rPr lang="en-US" smtClean="0"/>
              <a:t>2-</a:t>
            </a:r>
            <a:fld id="{84B15375-34BB-4677-B710-5ABC381238CC}" type="slidenum">
              <a:rPr lang="en-US" smtClean="0"/>
              <a:pPr>
                <a:defRPr/>
              </a:pPr>
              <a:t>13</a:t>
            </a:fld>
            <a:endParaRPr lang="en-US" smtClean="0"/>
          </a:p>
        </p:txBody>
      </p:sp>
      <p:pic>
        <p:nvPicPr>
          <p:cNvPr id="25605" name="Picture 4"/>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91200" y="4191000"/>
            <a:ext cx="2530475" cy="18986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random/>
  </p:transition>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6626" name="Rectangle 2"/>
          <p:cNvSpPr>
            <a:spLocks noGrp="1" noChangeArrowheads="1"/>
          </p:cNvSpPr>
          <p:nvPr>
            <p:ph type="title"/>
          </p:nvPr>
        </p:nvSpPr>
        <p:spPr/>
        <p:txBody>
          <a:bodyPr/>
          <a:lstStyle/>
          <a:p>
            <a:r>
              <a:rPr lang="en-US" smtClean="0"/>
              <a:t>Economic Segment</a:t>
            </a:r>
          </a:p>
        </p:txBody>
      </p:sp>
      <p:sp>
        <p:nvSpPr>
          <p:cNvPr id="26627" name="Rectangle 3"/>
          <p:cNvSpPr>
            <a:spLocks noGrp="1" noChangeArrowheads="1"/>
          </p:cNvSpPr>
          <p:nvPr>
            <p:ph idx="1"/>
          </p:nvPr>
        </p:nvSpPr>
        <p:spPr/>
        <p:txBody>
          <a:bodyPr/>
          <a:lstStyle/>
          <a:p>
            <a:r>
              <a:rPr lang="en-US" dirty="0" smtClean="0"/>
              <a:t>Interest rates</a:t>
            </a:r>
          </a:p>
          <a:p>
            <a:r>
              <a:rPr lang="en-US" dirty="0" smtClean="0"/>
              <a:t>Unemployment</a:t>
            </a:r>
          </a:p>
          <a:p>
            <a:r>
              <a:rPr lang="en-US" dirty="0" smtClean="0"/>
              <a:t>Consumer Price index</a:t>
            </a:r>
          </a:p>
          <a:p>
            <a:r>
              <a:rPr lang="en-US" dirty="0" smtClean="0"/>
              <a:t>Trends in GDP</a:t>
            </a:r>
          </a:p>
          <a:p>
            <a:r>
              <a:rPr lang="en-US" dirty="0" smtClean="0"/>
              <a:t>Changes in stock market valuations</a:t>
            </a:r>
          </a:p>
        </p:txBody>
      </p:sp>
      <p:sp>
        <p:nvSpPr>
          <p:cNvPr id="4" name="Slide Number Placeholder 1"/>
          <p:cNvSpPr>
            <a:spLocks noGrp="1"/>
          </p:cNvSpPr>
          <p:nvPr>
            <p:ph type="sldNum" sz="quarter" idx="12"/>
          </p:nvPr>
        </p:nvSpPr>
        <p:spPr/>
        <p:txBody>
          <a:bodyPr/>
          <a:lstStyle/>
          <a:p>
            <a:pPr>
              <a:defRPr/>
            </a:pPr>
            <a:r>
              <a:rPr lang="en-US" smtClean="0"/>
              <a:t>2-</a:t>
            </a:r>
            <a:fld id="{F18EACBB-4022-4A74-97A2-1E8043098783}" type="slidenum">
              <a:rPr lang="en-US" smtClean="0"/>
              <a:pPr>
                <a:defRPr/>
              </a:pPr>
              <a:t>14</a:t>
            </a:fld>
            <a:endParaRPr lang="en-US" smtClean="0"/>
          </a:p>
        </p:txBody>
      </p:sp>
    </p:spTree>
  </p:cSld>
  <p:clrMapOvr>
    <a:masterClrMapping/>
  </p:clrMapOvr>
  <p:transition>
    <p:random/>
  </p:transition>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7650" name="Rectangle 2"/>
          <p:cNvSpPr>
            <a:spLocks noGrp="1" noChangeArrowheads="1"/>
          </p:cNvSpPr>
          <p:nvPr>
            <p:ph type="title"/>
          </p:nvPr>
        </p:nvSpPr>
        <p:spPr/>
        <p:txBody>
          <a:bodyPr/>
          <a:lstStyle/>
          <a:p>
            <a:r>
              <a:rPr lang="en-US" dirty="0" smtClean="0"/>
              <a:t>Global Segment</a:t>
            </a:r>
          </a:p>
        </p:txBody>
      </p:sp>
      <p:sp>
        <p:nvSpPr>
          <p:cNvPr id="27651" name="Rectangle 3"/>
          <p:cNvSpPr>
            <a:spLocks noGrp="1" noChangeArrowheads="1"/>
          </p:cNvSpPr>
          <p:nvPr>
            <p:ph idx="1"/>
          </p:nvPr>
        </p:nvSpPr>
        <p:spPr/>
        <p:txBody>
          <a:bodyPr/>
          <a:lstStyle/>
          <a:p>
            <a:r>
              <a:rPr lang="en-US" dirty="0" smtClean="0"/>
              <a:t>Increasing global trade</a:t>
            </a:r>
          </a:p>
          <a:p>
            <a:r>
              <a:rPr lang="en-US" dirty="0" smtClean="0"/>
              <a:t>Currency exchange rates</a:t>
            </a:r>
          </a:p>
          <a:p>
            <a:r>
              <a:rPr lang="en-US" dirty="0" smtClean="0"/>
              <a:t>Emerging economies</a:t>
            </a:r>
          </a:p>
          <a:p>
            <a:r>
              <a:rPr lang="en-US" dirty="0" smtClean="0"/>
              <a:t>Trade agreements (NAFTA, EU, ASEAN)</a:t>
            </a:r>
          </a:p>
          <a:p>
            <a:r>
              <a:rPr lang="en-US" dirty="0" smtClean="0"/>
              <a:t>Creation of WTO (decreasing tariffs/free trade in services)</a:t>
            </a:r>
          </a:p>
        </p:txBody>
      </p:sp>
      <p:sp>
        <p:nvSpPr>
          <p:cNvPr id="4" name="Slide Number Placeholder 1"/>
          <p:cNvSpPr>
            <a:spLocks noGrp="1"/>
          </p:cNvSpPr>
          <p:nvPr>
            <p:ph type="sldNum" sz="quarter" idx="12"/>
          </p:nvPr>
        </p:nvSpPr>
        <p:spPr/>
        <p:txBody>
          <a:bodyPr/>
          <a:lstStyle/>
          <a:p>
            <a:pPr>
              <a:defRPr/>
            </a:pPr>
            <a:r>
              <a:rPr lang="en-US" smtClean="0"/>
              <a:t>2-</a:t>
            </a:r>
            <a:fld id="{0514DBB3-A76A-4CA1-8054-550E5026DDE9}" type="slidenum">
              <a:rPr lang="en-US" smtClean="0"/>
              <a:pPr>
                <a:defRPr/>
              </a:pPr>
              <a:t>15</a:t>
            </a:fld>
            <a:endParaRPr lang="en-US" smtClean="0"/>
          </a:p>
        </p:txBody>
      </p:sp>
    </p:spTree>
  </p:cSld>
  <p:clrMapOvr>
    <a:masterClrMapping/>
  </p:clrMapOvr>
  <p:transition>
    <p:random/>
  </p:transition>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a:ea typeface="ＭＳ Ｐゴシック" charset="0"/>
              </a:rPr>
              <a:t>The Competitive Environment</a:t>
            </a:r>
            <a:endParaRPr lang="en-US" dirty="0"/>
          </a:p>
        </p:txBody>
      </p:sp>
      <p:sp>
        <p:nvSpPr>
          <p:cNvPr id="3" name="Content Placeholder 2"/>
          <p:cNvSpPr>
            <a:spLocks noGrp="1"/>
          </p:cNvSpPr>
          <p:nvPr>
            <p:ph idx="1"/>
          </p:nvPr>
        </p:nvSpPr>
        <p:spPr/>
        <p:txBody>
          <a:bodyPr/>
          <a:lstStyle/>
          <a:p>
            <a:pPr>
              <a:lnSpc>
                <a:spcPct val="90000"/>
              </a:lnSpc>
            </a:pPr>
            <a:endParaRPr lang="en-US" sz="2600" dirty="0" smtClean="0">
              <a:latin typeface="Arial" charset="0"/>
              <a:cs typeface="Arial" charset="0"/>
            </a:endParaRPr>
          </a:p>
          <a:p>
            <a:pPr>
              <a:lnSpc>
                <a:spcPct val="90000"/>
              </a:lnSpc>
            </a:pPr>
            <a:r>
              <a:rPr lang="en-US" sz="2600" dirty="0" smtClean="0">
                <a:latin typeface="Arial" charset="0"/>
                <a:cs typeface="Arial" charset="0"/>
              </a:rPr>
              <a:t>Competition </a:t>
            </a:r>
            <a:r>
              <a:rPr lang="en-US" sz="2600" dirty="0">
                <a:latin typeface="Arial" charset="0"/>
                <a:cs typeface="Arial" charset="0"/>
              </a:rPr>
              <a:t>in an industry &amp; profitability of a firm directly influenced by the competitive environment</a:t>
            </a:r>
          </a:p>
          <a:p>
            <a:pPr>
              <a:lnSpc>
                <a:spcPct val="90000"/>
              </a:lnSpc>
            </a:pPr>
            <a:r>
              <a:rPr lang="en-US" sz="2600" dirty="0">
                <a:latin typeface="Arial" charset="0"/>
                <a:cs typeface="Arial" charset="0"/>
              </a:rPr>
              <a:t>Includes:</a:t>
            </a:r>
          </a:p>
          <a:p>
            <a:pPr lvl="1">
              <a:lnSpc>
                <a:spcPct val="90000"/>
              </a:lnSpc>
            </a:pPr>
            <a:r>
              <a:rPr lang="en-US" sz="2400" dirty="0">
                <a:latin typeface="Arial" charset="0"/>
                <a:cs typeface="Arial" charset="0"/>
              </a:rPr>
              <a:t>Competitors – existing or potential</a:t>
            </a:r>
          </a:p>
          <a:p>
            <a:pPr lvl="1">
              <a:lnSpc>
                <a:spcPct val="90000"/>
              </a:lnSpc>
            </a:pPr>
            <a:r>
              <a:rPr lang="en-US" sz="2400" dirty="0">
                <a:latin typeface="Arial" charset="0"/>
                <a:cs typeface="Arial" charset="0"/>
              </a:rPr>
              <a:t>Customers</a:t>
            </a:r>
          </a:p>
          <a:p>
            <a:pPr lvl="1">
              <a:lnSpc>
                <a:spcPct val="90000"/>
              </a:lnSpc>
            </a:pPr>
            <a:r>
              <a:rPr lang="en-US" sz="2400" dirty="0">
                <a:latin typeface="Arial" charset="0"/>
                <a:cs typeface="Arial" charset="0"/>
              </a:rPr>
              <a:t>Suppliers</a:t>
            </a:r>
          </a:p>
          <a:p>
            <a:pPr lvl="1">
              <a:lnSpc>
                <a:spcPct val="90000"/>
              </a:lnSpc>
            </a:pPr>
            <a:endParaRPr lang="en-US" sz="2400" dirty="0">
              <a:latin typeface="Arial" charset="0"/>
              <a:cs typeface="Arial" charset="0"/>
            </a:endParaRPr>
          </a:p>
          <a:p>
            <a:pPr>
              <a:lnSpc>
                <a:spcPct val="90000"/>
              </a:lnSpc>
            </a:pPr>
            <a:r>
              <a:rPr lang="en-US" sz="2600" dirty="0">
                <a:latin typeface="Arial" charset="0"/>
                <a:cs typeface="Arial" charset="0"/>
              </a:rPr>
              <a:t>Porter</a:t>
            </a:r>
            <a:r>
              <a:rPr lang="ja-JP" altLang="en-US" sz="2600" dirty="0">
                <a:latin typeface="Arial" charset="0"/>
                <a:cs typeface="Arial" charset="0"/>
              </a:rPr>
              <a:t>’</a:t>
            </a:r>
            <a:r>
              <a:rPr lang="en-US" sz="2600" dirty="0">
                <a:latin typeface="Arial" charset="0"/>
                <a:cs typeface="Arial" charset="0"/>
              </a:rPr>
              <a:t>s five-forces model – used to examine an industry</a:t>
            </a:r>
            <a:r>
              <a:rPr lang="ja-JP" altLang="en-US" sz="2600" dirty="0">
                <a:latin typeface="Arial" charset="0"/>
                <a:cs typeface="Arial" charset="0"/>
              </a:rPr>
              <a:t>’</a:t>
            </a:r>
            <a:r>
              <a:rPr lang="en-US" sz="2600" dirty="0">
                <a:latin typeface="Arial" charset="0"/>
                <a:cs typeface="Arial" charset="0"/>
              </a:rPr>
              <a:t>s dynamics and root causes of profitability </a:t>
            </a:r>
          </a:p>
          <a:p>
            <a:endParaRPr lang="en-US" dirty="0"/>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16</a:t>
            </a:fld>
            <a:endParaRPr lang="en-US" dirty="0"/>
          </a:p>
        </p:txBody>
      </p:sp>
    </p:spTree>
    <p:extLst>
      <p:ext uri="{BB962C8B-B14F-4D97-AF65-F5344CB8AC3E}">
        <p14:creationId xmlns:p14="http://schemas.microsoft.com/office/powerpoint/2010/main" val="1792257400"/>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9" name="Rectangle 7"/>
          <p:cNvSpPr>
            <a:spLocks noChangeArrowheads="1"/>
          </p:cNvSpPr>
          <p:nvPr/>
        </p:nvSpPr>
        <p:spPr bwMode="auto">
          <a:xfrm>
            <a:off x="0" y="0"/>
            <a:ext cx="9144000" cy="1206500"/>
          </a:xfrm>
          <a:prstGeom prst="rect">
            <a:avLst/>
          </a:prstGeom>
          <a:noFill/>
          <a:ln w="25400">
            <a:noFill/>
            <a:miter lim="800000"/>
            <a:headEnd/>
            <a:tailEnd/>
          </a:ln>
          <a:effectLst/>
        </p:spPr>
        <p:txBody>
          <a:bodyPr lIns="90488" tIns="44450" rIns="90488" bIns="44450" anchor="ctr"/>
          <a:lstStyle/>
          <a:p>
            <a:pPr algn="ctr">
              <a:defRPr/>
            </a:pPr>
            <a:r>
              <a:rPr lang="en-US" sz="3200" dirty="0">
                <a:solidFill>
                  <a:schemeClr val="bg1"/>
                </a:solidFill>
                <a:latin typeface="+mj-lt"/>
              </a:rPr>
              <a:t>Does Industry Matter?</a:t>
            </a:r>
          </a:p>
          <a:p>
            <a:pPr algn="ctr">
              <a:defRPr/>
            </a:pPr>
            <a:r>
              <a:rPr lang="en-US" sz="2800" dirty="0">
                <a:solidFill>
                  <a:schemeClr val="bg1"/>
                </a:solidFill>
                <a:latin typeface="+mj-lt"/>
              </a:rPr>
              <a:t>Profitability of US Industries (</a:t>
            </a:r>
            <a:r>
              <a:rPr lang="en-GB" sz="2800" dirty="0">
                <a:solidFill>
                  <a:schemeClr val="bg1"/>
                </a:solidFill>
                <a:latin typeface="+mj-lt"/>
              </a:rPr>
              <a:t>Median ROE, 99-07</a:t>
            </a:r>
            <a:r>
              <a:rPr lang="en-US" sz="2800" dirty="0">
                <a:solidFill>
                  <a:schemeClr val="bg1"/>
                </a:solidFill>
                <a:latin typeface="+mj-lt"/>
              </a:rPr>
              <a:t>)</a:t>
            </a:r>
            <a:endParaRPr lang="en-US" sz="3200" dirty="0">
              <a:solidFill>
                <a:schemeClr val="bg1"/>
              </a:solidFill>
              <a:latin typeface="+mj-lt"/>
            </a:endParaRPr>
          </a:p>
        </p:txBody>
      </p:sp>
      <p:graphicFrame>
        <p:nvGraphicFramePr>
          <p:cNvPr id="8299" name="Group 107"/>
          <p:cNvGraphicFramePr>
            <a:graphicFrameLocks noGrp="1"/>
          </p:cNvGraphicFramePr>
          <p:nvPr>
            <p:extLst>
              <p:ext uri="{D42A27DB-BD31-4B8C-83A1-F6EECF244321}">
                <p14:modId xmlns:p14="http://schemas.microsoft.com/office/powerpoint/2010/main" val="2364540027"/>
              </p:ext>
            </p:extLst>
          </p:nvPr>
        </p:nvGraphicFramePr>
        <p:xfrm>
          <a:off x="67900" y="1981200"/>
          <a:ext cx="9008200" cy="4304132"/>
        </p:xfrm>
        <a:graphic>
          <a:graphicData uri="http://schemas.openxmlformats.org/drawingml/2006/table">
            <a:tbl>
              <a:tblPr>
                <a:tableStyleId>{3C2FFA5D-87B4-456A-9821-1D502468CF0F}</a:tableStyleId>
              </a:tblPr>
              <a:tblGrid>
                <a:gridCol w="3775447"/>
                <a:gridCol w="690157"/>
                <a:gridCol w="3869190"/>
                <a:gridCol w="673406"/>
              </a:tblGrid>
              <a:tr h="483906">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HIGH PROFITABILITY</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LOW PROFITABILITY</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9900">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smtClean="0">
                          <a:ln>
                            <a:noFill/>
                          </a:ln>
                          <a:effectLst/>
                        </a:rPr>
                        <a:t>Household &amp; Personal Products</a:t>
                      </a: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26.0</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Automotive</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9.3</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8397">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Pharmaceuticals</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21.0</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Insurance Life &amp; Health</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9.1</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9900">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smtClean="0">
                          <a:ln>
                            <a:noFill/>
                          </a:ln>
                          <a:effectLst/>
                        </a:rPr>
                        <a:t>Petroleum</a:t>
                      </a: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20.1</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smtClean="0">
                          <a:ln>
                            <a:noFill/>
                          </a:ln>
                          <a:effectLst/>
                        </a:rPr>
                        <a:t>Forest &amp; Paper Products</a:t>
                      </a: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7.3</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8397">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Tobacco</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21.6</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smtClean="0">
                          <a:ln>
                            <a:noFill/>
                          </a:ln>
                          <a:effectLst/>
                        </a:rPr>
                        <a:t>Food Production</a:t>
                      </a: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6.5</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9453">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Food Consumer Products</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19.5</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Semiconductors &amp; Electronics Components</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6.2</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7253">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Securities and Investment Banking</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18.4</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Network &amp; Communications Equipment</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5.9</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8397">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smtClean="0">
                          <a:ln>
                            <a:noFill/>
                          </a:ln>
                          <a:effectLst/>
                        </a:rPr>
                        <a:t>Beverages</a:t>
                      </a: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17.2</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smtClean="0">
                          <a:ln>
                            <a:noFill/>
                          </a:ln>
                          <a:effectLst/>
                        </a:rPr>
                        <a:t>Telecommunications</a:t>
                      </a: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5.8</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8397">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smtClean="0">
                          <a:ln>
                            <a:noFill/>
                          </a:ln>
                          <a:effectLst/>
                        </a:rPr>
                        <a:t>Medical Products &amp; Equipment</a:t>
                      </a: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17.2</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smtClean="0">
                          <a:ln>
                            <a:noFill/>
                          </a:ln>
                          <a:effectLst/>
                        </a:rPr>
                        <a:t>Entertainment</a:t>
                      </a: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2.7</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3438">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Scientific &amp; Photographic Equipment</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15.6</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Airlines</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(12.6)</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8397">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Commercial Banks</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14.8</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9900">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Computer Software</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14.0</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r h="318397">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Aerospace &amp; Defense</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r>
                        <a:rPr kumimoji="0" lang="en-US" sz="1400" u="none" strike="noStrike" cap="none" normalizeH="0" baseline="0" dirty="0" smtClean="0">
                          <a:ln>
                            <a:noFill/>
                          </a:ln>
                          <a:effectLst/>
                        </a:rPr>
                        <a:t>13.9</a:t>
                      </a:r>
                      <a:endParaRPr kumimoji="0" lang="en-US" sz="1400" b="0" i="0" u="none" strike="noStrike" cap="none" normalizeH="0" baseline="0" dirty="0" smtClean="0">
                        <a:ln>
                          <a:noFill/>
                        </a:ln>
                        <a:solidFill>
                          <a:schemeClr val="tx1"/>
                        </a:solidFill>
                        <a:effectLst/>
                        <a:latin typeface="+mn-lt"/>
                      </a:endParaRPr>
                    </a:p>
                  </a:txBody>
                  <a:tcPr marT="45710" marB="45710" horzOverflow="overflow"/>
                </a:tc>
                <a:tc>
                  <a:txBody>
                    <a:bodyPr/>
                    <a:lstStyle/>
                    <a:p>
                      <a:pPr marL="0" marR="0" lvl="0" indent="0" algn="l" defTabSz="914400" rtl="0" eaLnBrk="0" fontAlgn="base" latinLnBrk="0" hangingPunct="0">
                        <a:lnSpc>
                          <a:spcPct val="100000"/>
                        </a:lnSpc>
                        <a:spcBef>
                          <a:spcPct val="20000"/>
                        </a:spcBef>
                        <a:spcAft>
                          <a:spcPct val="0"/>
                        </a:spcAft>
                        <a:buClrTx/>
                        <a:buSzPct val="100000"/>
                        <a:buFontTx/>
                        <a:buNone/>
                        <a:tabLst/>
                      </a:pPr>
                      <a:endParaRPr kumimoji="0" lang="en-US" sz="1400" b="0" i="0" u="none" strike="noStrike" cap="none" normalizeH="0" baseline="0" smtClean="0">
                        <a:ln>
                          <a:noFill/>
                        </a:ln>
                        <a:solidFill>
                          <a:schemeClr val="tx1"/>
                        </a:solidFill>
                        <a:effectLst/>
                        <a:latin typeface="+mn-lt"/>
                      </a:endParaRPr>
                    </a:p>
                  </a:txBody>
                  <a:tcPr marT="45710" marB="45710" horzOverflow="overflow"/>
                </a:tc>
                <a:tc>
                  <a:txBody>
                    <a:bodyPr/>
                    <a:lstStyle/>
                    <a:p>
                      <a:pPr marL="0" marR="0" lvl="0" indent="0" algn="ctr" defTabSz="914400" rtl="0" eaLnBrk="0" fontAlgn="base" latinLnBrk="0" hangingPunct="0">
                        <a:lnSpc>
                          <a:spcPct val="100000"/>
                        </a:lnSpc>
                        <a:spcBef>
                          <a:spcPct val="20000"/>
                        </a:spcBef>
                        <a:spcAft>
                          <a:spcPct val="0"/>
                        </a:spcAft>
                        <a:buClrTx/>
                        <a:buSzPct val="100000"/>
                        <a:buFontTx/>
                        <a:buNone/>
                        <a:tabLst/>
                      </a:pPr>
                      <a:endParaRPr kumimoji="0" lang="en-US" sz="1400" b="0" i="0" u="none" strike="noStrike" cap="none" normalizeH="0" baseline="0" dirty="0" smtClean="0">
                        <a:ln>
                          <a:noFill/>
                        </a:ln>
                        <a:solidFill>
                          <a:schemeClr val="tx1"/>
                        </a:solidFill>
                        <a:effectLst/>
                        <a:latin typeface="+mn-lt"/>
                      </a:endParaRPr>
                    </a:p>
                  </a:txBody>
                  <a:tcPr marT="45710" marB="45710" horzOverflow="overflow"/>
                </a:tc>
              </a:tr>
            </a:tbl>
          </a:graphicData>
        </a:graphic>
      </p:graphicFrame>
      <p:sp>
        <p:nvSpPr>
          <p:cNvPr id="5" name="Slide Number Placeholder 4"/>
          <p:cNvSpPr>
            <a:spLocks noGrp="1"/>
          </p:cNvSpPr>
          <p:nvPr>
            <p:ph type="sldNum" sz="quarter" idx="12"/>
          </p:nvPr>
        </p:nvSpPr>
        <p:spPr>
          <a:xfrm>
            <a:off x="7010400" y="6507389"/>
            <a:ext cx="2133600" cy="365125"/>
          </a:xfrm>
        </p:spPr>
        <p:txBody>
          <a:bodyPr/>
          <a:lstStyle/>
          <a:p>
            <a:fld id="{C68DACDF-E1A9-A04C-A5FF-FC2443684BF5}" type="slidenum">
              <a:rPr lang="en-US" smtClean="0"/>
              <a:pPr/>
              <a:t>17</a:t>
            </a:fld>
            <a:endParaRPr lang="en-US" dirty="0"/>
          </a:p>
        </p:txBody>
      </p:sp>
    </p:spTree>
    <p:extLst>
      <p:ext uri="{BB962C8B-B14F-4D97-AF65-F5344CB8AC3E}">
        <p14:creationId xmlns:p14="http://schemas.microsoft.com/office/powerpoint/2010/main" val="2836539497"/>
      </p:ext>
    </p:extLst>
  </p:cSld>
  <p:clrMapOvr>
    <a:masterClrMapping/>
  </p:clrMapOvr>
  <p:transition/>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327" name="Rectangle 63"/>
          <p:cNvSpPr>
            <a:spLocks noChangeArrowheads="1"/>
          </p:cNvSpPr>
          <p:nvPr/>
        </p:nvSpPr>
        <p:spPr bwMode="auto">
          <a:xfrm>
            <a:off x="0" y="228600"/>
            <a:ext cx="9144000" cy="830263"/>
          </a:xfrm>
          <a:prstGeom prst="rect">
            <a:avLst/>
          </a:prstGeom>
          <a:noFill/>
          <a:ln w="25400">
            <a:noFill/>
            <a:miter lim="800000"/>
            <a:headEnd/>
            <a:tailEnd/>
          </a:ln>
          <a:effectLst/>
        </p:spPr>
        <p:txBody>
          <a:bodyPr lIns="90488" tIns="44450" rIns="90488" bIns="44450" anchor="ctr"/>
          <a:lstStyle/>
          <a:p>
            <a:pPr algn="ctr">
              <a:defRPr/>
            </a:pPr>
            <a:r>
              <a:rPr lang="en-US" sz="4000" dirty="0">
                <a:solidFill>
                  <a:schemeClr val="bg2">
                    <a:lumMod val="25000"/>
                  </a:schemeClr>
                </a:solidFill>
                <a:latin typeface="+mn-lt"/>
              </a:rPr>
              <a:t>The US Auto Industry</a:t>
            </a:r>
          </a:p>
        </p:txBody>
      </p:sp>
      <p:grpSp>
        <p:nvGrpSpPr>
          <p:cNvPr id="2" name="Group 2"/>
          <p:cNvGrpSpPr>
            <a:grpSpLocks/>
          </p:cNvGrpSpPr>
          <p:nvPr/>
        </p:nvGrpSpPr>
        <p:grpSpPr bwMode="auto">
          <a:xfrm>
            <a:off x="139700" y="1219200"/>
            <a:ext cx="10299700" cy="5229225"/>
            <a:chOff x="139700" y="1219746"/>
            <a:chExt cx="10299700" cy="5228036"/>
          </a:xfrm>
        </p:grpSpPr>
        <p:sp>
          <p:nvSpPr>
            <p:cNvPr id="12303" name="Text Box 15"/>
            <p:cNvSpPr txBox="1">
              <a:spLocks noChangeArrowheads="1"/>
            </p:cNvSpPr>
            <p:nvPr/>
          </p:nvSpPr>
          <p:spPr bwMode="auto">
            <a:xfrm>
              <a:off x="642938" y="3960736"/>
              <a:ext cx="609600" cy="336473"/>
            </a:xfrm>
            <a:prstGeom prst="rect">
              <a:avLst/>
            </a:prstGeom>
            <a:noFill/>
            <a:ln w="9525">
              <a:noFill/>
              <a:miter lim="800000"/>
              <a:headEnd/>
              <a:tailEnd/>
            </a:ln>
          </p:spPr>
          <p:txBody>
            <a:bodyPr>
              <a:spAutoFit/>
            </a:bodyPr>
            <a:lstStyle/>
            <a:p>
              <a:pPr>
                <a:spcBef>
                  <a:spcPct val="50000"/>
                </a:spcBef>
                <a:defRPr/>
              </a:pPr>
              <a:r>
                <a:rPr lang="en-GB" sz="1600" dirty="0">
                  <a:latin typeface="+mn-lt"/>
                </a:rPr>
                <a:t>  10</a:t>
              </a:r>
            </a:p>
          </p:txBody>
        </p:sp>
        <p:sp>
          <p:nvSpPr>
            <p:cNvPr id="12300" name="Text Box 12"/>
            <p:cNvSpPr txBox="1">
              <a:spLocks noChangeArrowheads="1"/>
            </p:cNvSpPr>
            <p:nvPr/>
          </p:nvSpPr>
          <p:spPr bwMode="auto">
            <a:xfrm>
              <a:off x="838200" y="4797157"/>
              <a:ext cx="304800" cy="336473"/>
            </a:xfrm>
            <a:prstGeom prst="rect">
              <a:avLst/>
            </a:prstGeom>
            <a:noFill/>
            <a:ln w="9525">
              <a:noFill/>
              <a:miter lim="800000"/>
              <a:headEnd/>
              <a:tailEnd/>
            </a:ln>
          </p:spPr>
          <p:txBody>
            <a:bodyPr>
              <a:spAutoFit/>
            </a:bodyPr>
            <a:lstStyle/>
            <a:p>
              <a:pPr>
                <a:spcBef>
                  <a:spcPct val="50000"/>
                </a:spcBef>
                <a:defRPr/>
              </a:pPr>
              <a:r>
                <a:rPr lang="en-GB" sz="1600" dirty="0">
                  <a:latin typeface="+mn-lt"/>
                </a:rPr>
                <a:t>5 </a:t>
              </a:r>
            </a:p>
          </p:txBody>
        </p:sp>
        <p:sp>
          <p:nvSpPr>
            <p:cNvPr id="12305" name="Text Box 17"/>
            <p:cNvSpPr txBox="1">
              <a:spLocks noChangeArrowheads="1"/>
            </p:cNvSpPr>
            <p:nvPr/>
          </p:nvSpPr>
          <p:spPr bwMode="auto">
            <a:xfrm>
              <a:off x="685800" y="2895765"/>
              <a:ext cx="762000" cy="584067"/>
            </a:xfrm>
            <a:prstGeom prst="rect">
              <a:avLst/>
            </a:prstGeom>
            <a:noFill/>
            <a:ln w="9525">
              <a:noFill/>
              <a:miter lim="800000"/>
              <a:headEnd/>
              <a:tailEnd/>
            </a:ln>
          </p:spPr>
          <p:txBody>
            <a:bodyPr>
              <a:spAutoFit/>
            </a:bodyPr>
            <a:lstStyle/>
            <a:p>
              <a:pPr>
                <a:spcBef>
                  <a:spcPct val="50000"/>
                </a:spcBef>
                <a:defRPr/>
              </a:pPr>
              <a:r>
                <a:rPr lang="en-GB" sz="1600" dirty="0">
                  <a:latin typeface="+mn-lt"/>
                </a:rPr>
                <a:t>       15</a:t>
              </a:r>
            </a:p>
          </p:txBody>
        </p:sp>
        <p:sp>
          <p:nvSpPr>
            <p:cNvPr id="12307" name="Text Box 19"/>
            <p:cNvSpPr txBox="1">
              <a:spLocks noChangeArrowheads="1"/>
            </p:cNvSpPr>
            <p:nvPr/>
          </p:nvSpPr>
          <p:spPr bwMode="auto">
            <a:xfrm>
              <a:off x="685800" y="2057756"/>
              <a:ext cx="609600" cy="584067"/>
            </a:xfrm>
            <a:prstGeom prst="rect">
              <a:avLst/>
            </a:prstGeom>
            <a:noFill/>
            <a:ln w="9525">
              <a:noFill/>
              <a:miter lim="800000"/>
              <a:headEnd/>
              <a:tailEnd/>
            </a:ln>
          </p:spPr>
          <p:txBody>
            <a:bodyPr>
              <a:spAutoFit/>
            </a:bodyPr>
            <a:lstStyle/>
            <a:p>
              <a:pPr>
                <a:spcBef>
                  <a:spcPct val="50000"/>
                </a:spcBef>
                <a:defRPr/>
              </a:pPr>
              <a:r>
                <a:rPr lang="en-GB" sz="1600" dirty="0">
                  <a:latin typeface="+mn-lt"/>
                </a:rPr>
                <a:t>    20</a:t>
              </a:r>
            </a:p>
          </p:txBody>
        </p:sp>
        <p:sp>
          <p:nvSpPr>
            <p:cNvPr id="12312" name="Text Box 24"/>
            <p:cNvSpPr txBox="1">
              <a:spLocks noChangeArrowheads="1"/>
            </p:cNvSpPr>
            <p:nvPr/>
          </p:nvSpPr>
          <p:spPr bwMode="auto">
            <a:xfrm>
              <a:off x="533400" y="1219746"/>
              <a:ext cx="627063" cy="584643"/>
            </a:xfrm>
            <a:prstGeom prst="rect">
              <a:avLst/>
            </a:prstGeom>
            <a:noFill/>
            <a:ln w="9525">
              <a:noFill/>
              <a:miter lim="800000"/>
              <a:headEnd/>
              <a:tailEnd/>
            </a:ln>
          </p:spPr>
          <p:txBody>
            <a:bodyPr wrap="square">
              <a:spAutoFit/>
            </a:bodyPr>
            <a:lstStyle/>
            <a:p>
              <a:pPr>
                <a:spcBef>
                  <a:spcPct val="50000"/>
                </a:spcBef>
                <a:defRPr/>
              </a:pPr>
              <a:r>
                <a:rPr lang="en-GB" sz="1600" dirty="0">
                  <a:latin typeface="+mn-lt"/>
                </a:rPr>
                <a:t>          25%</a:t>
              </a:r>
            </a:p>
          </p:txBody>
        </p:sp>
        <p:sp>
          <p:nvSpPr>
            <p:cNvPr id="12290" name="Line 2"/>
            <p:cNvSpPr>
              <a:spLocks noChangeShapeType="1"/>
            </p:cNvSpPr>
            <p:nvPr/>
          </p:nvSpPr>
          <p:spPr bwMode="auto">
            <a:xfrm>
              <a:off x="1219200" y="1457817"/>
              <a:ext cx="0" cy="4410660"/>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291" name="Line 3"/>
            <p:cNvSpPr>
              <a:spLocks noChangeShapeType="1"/>
            </p:cNvSpPr>
            <p:nvPr/>
          </p:nvSpPr>
          <p:spPr bwMode="auto">
            <a:xfrm flipH="1">
              <a:off x="1219200" y="5868477"/>
              <a:ext cx="6629400" cy="0"/>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292" name="Line 4"/>
            <p:cNvSpPr>
              <a:spLocks noChangeShapeType="1"/>
            </p:cNvSpPr>
            <p:nvPr/>
          </p:nvSpPr>
          <p:spPr bwMode="auto">
            <a:xfrm>
              <a:off x="1066800" y="3354449"/>
              <a:ext cx="152400" cy="0"/>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293" name="Line 5"/>
            <p:cNvSpPr>
              <a:spLocks noChangeShapeType="1"/>
            </p:cNvSpPr>
            <p:nvPr/>
          </p:nvSpPr>
          <p:spPr bwMode="auto">
            <a:xfrm>
              <a:off x="1066800" y="2516439"/>
              <a:ext cx="152400" cy="0"/>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294" name="Line 6"/>
            <p:cNvSpPr>
              <a:spLocks noChangeShapeType="1"/>
            </p:cNvSpPr>
            <p:nvPr/>
          </p:nvSpPr>
          <p:spPr bwMode="auto">
            <a:xfrm>
              <a:off x="1066800" y="1678430"/>
              <a:ext cx="152400" cy="0"/>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295" name="Line 7"/>
            <p:cNvSpPr>
              <a:spLocks noChangeShapeType="1"/>
            </p:cNvSpPr>
            <p:nvPr/>
          </p:nvSpPr>
          <p:spPr bwMode="auto">
            <a:xfrm>
              <a:off x="1066800" y="4192458"/>
              <a:ext cx="152400" cy="0"/>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296" name="Line 8"/>
            <p:cNvSpPr>
              <a:spLocks noChangeShapeType="1"/>
            </p:cNvSpPr>
            <p:nvPr/>
          </p:nvSpPr>
          <p:spPr bwMode="auto">
            <a:xfrm>
              <a:off x="1066800" y="5030467"/>
              <a:ext cx="152400" cy="0"/>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297" name="Line 9"/>
            <p:cNvSpPr>
              <a:spLocks noChangeShapeType="1"/>
            </p:cNvSpPr>
            <p:nvPr/>
          </p:nvSpPr>
          <p:spPr bwMode="auto">
            <a:xfrm>
              <a:off x="1066800" y="5868477"/>
              <a:ext cx="152400" cy="0"/>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298" name="Line 10"/>
            <p:cNvSpPr>
              <a:spLocks noChangeShapeType="1"/>
            </p:cNvSpPr>
            <p:nvPr/>
          </p:nvSpPr>
          <p:spPr bwMode="auto">
            <a:xfrm>
              <a:off x="1219200" y="5868477"/>
              <a:ext cx="0" cy="228548"/>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299" name="Text Box 11"/>
            <p:cNvSpPr txBox="1">
              <a:spLocks noChangeArrowheads="1"/>
            </p:cNvSpPr>
            <p:nvPr/>
          </p:nvSpPr>
          <p:spPr bwMode="auto">
            <a:xfrm>
              <a:off x="685800" y="5716111"/>
              <a:ext cx="381000" cy="585654"/>
            </a:xfrm>
            <a:prstGeom prst="rect">
              <a:avLst/>
            </a:prstGeom>
            <a:noFill/>
            <a:ln w="9525">
              <a:noFill/>
              <a:miter lim="800000"/>
              <a:headEnd/>
              <a:tailEnd/>
            </a:ln>
          </p:spPr>
          <p:txBody>
            <a:bodyPr>
              <a:spAutoFit/>
            </a:bodyPr>
            <a:lstStyle/>
            <a:p>
              <a:pPr>
                <a:spcBef>
                  <a:spcPct val="50000"/>
                </a:spcBef>
                <a:defRPr/>
              </a:pPr>
              <a:r>
                <a:rPr lang="en-GB" sz="1600">
                  <a:latin typeface="+mn-lt"/>
                </a:rPr>
                <a:t>  0 </a:t>
              </a:r>
            </a:p>
          </p:txBody>
        </p:sp>
        <p:sp>
          <p:nvSpPr>
            <p:cNvPr id="12302" name="Text Box 14"/>
            <p:cNvSpPr txBox="1">
              <a:spLocks noChangeArrowheads="1"/>
            </p:cNvSpPr>
            <p:nvPr/>
          </p:nvSpPr>
          <p:spPr bwMode="auto">
            <a:xfrm>
              <a:off x="990600" y="6097025"/>
              <a:ext cx="457200" cy="336473"/>
            </a:xfrm>
            <a:prstGeom prst="rect">
              <a:avLst/>
            </a:prstGeom>
            <a:noFill/>
            <a:ln w="9525">
              <a:noFill/>
              <a:miter lim="800000"/>
              <a:headEnd/>
              <a:tailEnd/>
            </a:ln>
          </p:spPr>
          <p:txBody>
            <a:bodyPr>
              <a:spAutoFit/>
            </a:bodyPr>
            <a:lstStyle/>
            <a:p>
              <a:pPr>
                <a:spcBef>
                  <a:spcPct val="50000"/>
                </a:spcBef>
                <a:defRPr/>
              </a:pPr>
              <a:r>
                <a:rPr lang="en-GB" sz="1600">
                  <a:latin typeface="+mn-lt"/>
                </a:rPr>
                <a:t>  0</a:t>
              </a:r>
            </a:p>
          </p:txBody>
        </p:sp>
        <p:sp>
          <p:nvSpPr>
            <p:cNvPr id="12304" name="Text Box 16"/>
            <p:cNvSpPr txBox="1">
              <a:spLocks noChangeArrowheads="1"/>
            </p:cNvSpPr>
            <p:nvPr/>
          </p:nvSpPr>
          <p:spPr bwMode="auto">
            <a:xfrm>
              <a:off x="381000" y="3125901"/>
              <a:ext cx="685800" cy="336473"/>
            </a:xfrm>
            <a:prstGeom prst="rect">
              <a:avLst/>
            </a:prstGeom>
            <a:noFill/>
            <a:ln w="9525">
              <a:noFill/>
              <a:miter lim="800000"/>
              <a:headEnd/>
              <a:tailEnd/>
            </a:ln>
          </p:spPr>
          <p:txBody>
            <a:bodyPr>
              <a:spAutoFit/>
            </a:bodyPr>
            <a:lstStyle/>
            <a:p>
              <a:pPr>
                <a:spcBef>
                  <a:spcPct val="50000"/>
                </a:spcBef>
                <a:defRPr/>
              </a:pPr>
              <a:r>
                <a:rPr lang="en-GB" sz="1600">
                  <a:latin typeface="+mn-lt"/>
                </a:rPr>
                <a:t>     </a:t>
              </a:r>
            </a:p>
          </p:txBody>
        </p:sp>
        <p:sp>
          <p:nvSpPr>
            <p:cNvPr id="12313" name="Rectangle 25"/>
            <p:cNvSpPr>
              <a:spLocks noChangeArrowheads="1"/>
            </p:cNvSpPr>
            <p:nvPr/>
          </p:nvSpPr>
          <p:spPr bwMode="auto">
            <a:xfrm>
              <a:off x="1219200" y="5335198"/>
              <a:ext cx="1295400" cy="533279"/>
            </a:xfrm>
            <a:prstGeom prst="rect">
              <a:avLst/>
            </a:prstGeom>
            <a:solidFill>
              <a:schemeClr val="tx1"/>
            </a:solidFill>
            <a:ln w="9525">
              <a:solidFill>
                <a:schemeClr val="tx1"/>
              </a:solidFill>
              <a:miter lim="800000"/>
              <a:headEnd/>
              <a:tailEnd/>
            </a:ln>
          </p:spPr>
          <p:txBody>
            <a:bodyPr wrap="none" anchor="ctr"/>
            <a:lstStyle/>
            <a:p>
              <a:pPr>
                <a:defRPr/>
              </a:pPr>
              <a:endParaRPr lang="en-US">
                <a:latin typeface="+mn-lt"/>
              </a:endParaRPr>
            </a:p>
          </p:txBody>
        </p:sp>
        <p:sp>
          <p:nvSpPr>
            <p:cNvPr id="12314" name="Rectangle 26"/>
            <p:cNvSpPr>
              <a:spLocks noChangeArrowheads="1"/>
            </p:cNvSpPr>
            <p:nvPr/>
          </p:nvSpPr>
          <p:spPr bwMode="auto">
            <a:xfrm>
              <a:off x="2514600" y="5716111"/>
              <a:ext cx="152400" cy="152365"/>
            </a:xfrm>
            <a:prstGeom prst="rect">
              <a:avLst/>
            </a:prstGeom>
            <a:solidFill>
              <a:schemeClr val="accent1"/>
            </a:solidFill>
            <a:ln w="9525">
              <a:solidFill>
                <a:schemeClr val="tx1"/>
              </a:solidFill>
              <a:miter lim="800000"/>
              <a:headEnd/>
              <a:tailEnd/>
            </a:ln>
          </p:spPr>
          <p:txBody>
            <a:bodyPr wrap="none" anchor="ctr"/>
            <a:lstStyle/>
            <a:p>
              <a:pPr>
                <a:defRPr/>
              </a:pPr>
              <a:endParaRPr lang="en-US">
                <a:latin typeface="+mn-lt"/>
              </a:endParaRPr>
            </a:p>
          </p:txBody>
        </p:sp>
        <p:sp>
          <p:nvSpPr>
            <p:cNvPr id="12315" name="Rectangle 27"/>
            <p:cNvSpPr>
              <a:spLocks noChangeArrowheads="1"/>
            </p:cNvSpPr>
            <p:nvPr/>
          </p:nvSpPr>
          <p:spPr bwMode="auto">
            <a:xfrm>
              <a:off x="2667000" y="5563746"/>
              <a:ext cx="1981200" cy="304731"/>
            </a:xfrm>
            <a:prstGeom prst="rect">
              <a:avLst/>
            </a:prstGeom>
            <a:solidFill>
              <a:schemeClr val="bg2"/>
            </a:solidFill>
            <a:ln w="9525">
              <a:solidFill>
                <a:schemeClr val="tx1"/>
              </a:solidFill>
              <a:miter lim="800000"/>
              <a:headEnd/>
              <a:tailEnd/>
            </a:ln>
          </p:spPr>
          <p:txBody>
            <a:bodyPr wrap="none" anchor="ctr"/>
            <a:lstStyle/>
            <a:p>
              <a:pPr>
                <a:defRPr/>
              </a:pPr>
              <a:endParaRPr lang="en-US">
                <a:latin typeface="+mn-lt"/>
              </a:endParaRPr>
            </a:p>
          </p:txBody>
        </p:sp>
        <p:sp>
          <p:nvSpPr>
            <p:cNvPr id="12316" name="Rectangle 28"/>
            <p:cNvSpPr>
              <a:spLocks noChangeArrowheads="1"/>
            </p:cNvSpPr>
            <p:nvPr/>
          </p:nvSpPr>
          <p:spPr bwMode="auto">
            <a:xfrm>
              <a:off x="4648200" y="4725737"/>
              <a:ext cx="152400" cy="1142740"/>
            </a:xfrm>
            <a:prstGeom prst="rect">
              <a:avLst/>
            </a:prstGeom>
            <a:solidFill>
              <a:schemeClr val="tx1"/>
            </a:solidFill>
            <a:ln w="9525">
              <a:solidFill>
                <a:schemeClr val="tx1"/>
              </a:solidFill>
              <a:miter lim="800000"/>
              <a:headEnd/>
              <a:tailEnd/>
            </a:ln>
          </p:spPr>
          <p:txBody>
            <a:bodyPr wrap="none" anchor="ctr"/>
            <a:lstStyle/>
            <a:p>
              <a:pPr>
                <a:defRPr/>
              </a:pPr>
              <a:endParaRPr lang="en-US">
                <a:latin typeface="+mn-lt"/>
              </a:endParaRPr>
            </a:p>
          </p:txBody>
        </p:sp>
        <p:sp>
          <p:nvSpPr>
            <p:cNvPr id="12317" name="Rectangle 29"/>
            <p:cNvSpPr>
              <a:spLocks noChangeArrowheads="1"/>
            </p:cNvSpPr>
            <p:nvPr/>
          </p:nvSpPr>
          <p:spPr bwMode="auto">
            <a:xfrm>
              <a:off x="4800600" y="1983161"/>
              <a:ext cx="76200" cy="3885316"/>
            </a:xfrm>
            <a:prstGeom prst="rect">
              <a:avLst/>
            </a:prstGeom>
            <a:solidFill>
              <a:schemeClr val="accent1"/>
            </a:solidFill>
            <a:ln w="9525">
              <a:solidFill>
                <a:schemeClr val="tx1"/>
              </a:solidFill>
              <a:miter lim="800000"/>
              <a:headEnd/>
              <a:tailEnd/>
            </a:ln>
          </p:spPr>
          <p:txBody>
            <a:bodyPr wrap="none" anchor="ctr"/>
            <a:lstStyle/>
            <a:p>
              <a:pPr>
                <a:defRPr/>
              </a:pPr>
              <a:endParaRPr lang="en-US">
                <a:latin typeface="+mn-lt"/>
              </a:endParaRPr>
            </a:p>
          </p:txBody>
        </p:sp>
        <p:sp>
          <p:nvSpPr>
            <p:cNvPr id="12318" name="Rectangle 30"/>
            <p:cNvSpPr>
              <a:spLocks noChangeArrowheads="1"/>
            </p:cNvSpPr>
            <p:nvPr/>
          </p:nvSpPr>
          <p:spPr bwMode="auto">
            <a:xfrm>
              <a:off x="4876800" y="4725737"/>
              <a:ext cx="76200" cy="1142740"/>
            </a:xfrm>
            <a:prstGeom prst="rect">
              <a:avLst/>
            </a:prstGeom>
            <a:solidFill>
              <a:schemeClr val="bg2"/>
            </a:solidFill>
            <a:ln w="9525">
              <a:solidFill>
                <a:schemeClr val="tx1"/>
              </a:solidFill>
              <a:miter lim="800000"/>
              <a:headEnd/>
              <a:tailEnd/>
            </a:ln>
          </p:spPr>
          <p:txBody>
            <a:bodyPr wrap="none" anchor="ctr"/>
            <a:lstStyle/>
            <a:p>
              <a:pPr>
                <a:defRPr/>
              </a:pPr>
              <a:endParaRPr lang="en-US">
                <a:latin typeface="+mn-lt"/>
              </a:endParaRPr>
            </a:p>
          </p:txBody>
        </p:sp>
        <p:sp>
          <p:nvSpPr>
            <p:cNvPr id="12319" name="Rectangle 31"/>
            <p:cNvSpPr>
              <a:spLocks noChangeArrowheads="1"/>
            </p:cNvSpPr>
            <p:nvPr/>
          </p:nvSpPr>
          <p:spPr bwMode="auto">
            <a:xfrm>
              <a:off x="4953000" y="5563746"/>
              <a:ext cx="228600" cy="304731"/>
            </a:xfrm>
            <a:prstGeom prst="rect">
              <a:avLst/>
            </a:prstGeom>
            <a:solidFill>
              <a:schemeClr val="tx1"/>
            </a:solidFill>
            <a:ln w="9525">
              <a:solidFill>
                <a:schemeClr val="tx1"/>
              </a:solidFill>
              <a:miter lim="800000"/>
              <a:headEnd/>
              <a:tailEnd/>
            </a:ln>
          </p:spPr>
          <p:txBody>
            <a:bodyPr wrap="none" anchor="ctr"/>
            <a:lstStyle/>
            <a:p>
              <a:pPr>
                <a:defRPr/>
              </a:pPr>
              <a:endParaRPr lang="en-US">
                <a:latin typeface="+mn-lt"/>
              </a:endParaRPr>
            </a:p>
          </p:txBody>
        </p:sp>
        <p:sp>
          <p:nvSpPr>
            <p:cNvPr id="12320" name="Rectangle 32"/>
            <p:cNvSpPr>
              <a:spLocks noChangeArrowheads="1"/>
            </p:cNvSpPr>
            <p:nvPr/>
          </p:nvSpPr>
          <p:spPr bwMode="auto">
            <a:xfrm>
              <a:off x="5181600" y="4344823"/>
              <a:ext cx="1143000" cy="1523653"/>
            </a:xfrm>
            <a:prstGeom prst="rect">
              <a:avLst/>
            </a:prstGeom>
            <a:solidFill>
              <a:schemeClr val="accent1"/>
            </a:solidFill>
            <a:ln w="9525">
              <a:solidFill>
                <a:schemeClr val="tx1"/>
              </a:solidFill>
              <a:miter lim="800000"/>
              <a:headEnd/>
              <a:tailEnd/>
            </a:ln>
          </p:spPr>
          <p:txBody>
            <a:bodyPr wrap="none" anchor="ctr"/>
            <a:lstStyle/>
            <a:p>
              <a:pPr>
                <a:defRPr/>
              </a:pPr>
              <a:endParaRPr lang="en-US">
                <a:latin typeface="+mn-lt"/>
              </a:endParaRPr>
            </a:p>
          </p:txBody>
        </p:sp>
        <p:sp>
          <p:nvSpPr>
            <p:cNvPr id="12321" name="Rectangle 33"/>
            <p:cNvSpPr>
              <a:spLocks noChangeArrowheads="1"/>
            </p:cNvSpPr>
            <p:nvPr/>
          </p:nvSpPr>
          <p:spPr bwMode="auto">
            <a:xfrm>
              <a:off x="6324600" y="4954285"/>
              <a:ext cx="609600" cy="914192"/>
            </a:xfrm>
            <a:prstGeom prst="rect">
              <a:avLst/>
            </a:prstGeom>
            <a:solidFill>
              <a:schemeClr val="bg2"/>
            </a:solidFill>
            <a:ln w="9525">
              <a:solidFill>
                <a:schemeClr val="tx1"/>
              </a:solidFill>
              <a:miter lim="800000"/>
              <a:headEnd/>
              <a:tailEnd/>
            </a:ln>
          </p:spPr>
          <p:txBody>
            <a:bodyPr wrap="none" anchor="ctr"/>
            <a:lstStyle/>
            <a:p>
              <a:pPr>
                <a:defRPr/>
              </a:pPr>
              <a:endParaRPr lang="en-US">
                <a:latin typeface="+mn-lt"/>
              </a:endParaRPr>
            </a:p>
          </p:txBody>
        </p:sp>
        <p:sp>
          <p:nvSpPr>
            <p:cNvPr id="12322" name="Rectangle 34"/>
            <p:cNvSpPr>
              <a:spLocks noChangeArrowheads="1"/>
            </p:cNvSpPr>
            <p:nvPr/>
          </p:nvSpPr>
          <p:spPr bwMode="auto">
            <a:xfrm>
              <a:off x="6934200" y="5182833"/>
              <a:ext cx="609600" cy="685644"/>
            </a:xfrm>
            <a:prstGeom prst="rect">
              <a:avLst/>
            </a:prstGeom>
            <a:solidFill>
              <a:schemeClr val="tx1"/>
            </a:solidFill>
            <a:ln w="9525">
              <a:solidFill>
                <a:schemeClr val="tx1"/>
              </a:solidFill>
              <a:miter lim="800000"/>
              <a:headEnd/>
              <a:tailEnd/>
            </a:ln>
          </p:spPr>
          <p:txBody>
            <a:bodyPr wrap="none" anchor="ctr"/>
            <a:lstStyle/>
            <a:p>
              <a:pPr>
                <a:defRPr/>
              </a:pPr>
              <a:endParaRPr lang="en-US">
                <a:latin typeface="+mn-lt"/>
              </a:endParaRPr>
            </a:p>
          </p:txBody>
        </p:sp>
        <p:sp>
          <p:nvSpPr>
            <p:cNvPr id="12323" name="Rectangle 35"/>
            <p:cNvSpPr>
              <a:spLocks noChangeArrowheads="1"/>
            </p:cNvSpPr>
            <p:nvPr/>
          </p:nvSpPr>
          <p:spPr bwMode="auto">
            <a:xfrm>
              <a:off x="7543800" y="4649554"/>
              <a:ext cx="228600" cy="1218923"/>
            </a:xfrm>
            <a:prstGeom prst="rect">
              <a:avLst/>
            </a:prstGeom>
            <a:solidFill>
              <a:schemeClr val="accent1"/>
            </a:solidFill>
            <a:ln w="9525">
              <a:solidFill>
                <a:schemeClr val="tx1"/>
              </a:solidFill>
              <a:miter lim="800000"/>
              <a:headEnd/>
              <a:tailEnd/>
            </a:ln>
          </p:spPr>
          <p:txBody>
            <a:bodyPr wrap="none" anchor="ctr"/>
            <a:lstStyle/>
            <a:p>
              <a:pPr>
                <a:defRPr/>
              </a:pPr>
              <a:endParaRPr lang="en-US">
                <a:latin typeface="+mn-lt"/>
              </a:endParaRPr>
            </a:p>
          </p:txBody>
        </p:sp>
        <p:sp>
          <p:nvSpPr>
            <p:cNvPr id="12324" name="Line 36"/>
            <p:cNvSpPr>
              <a:spLocks noChangeShapeType="1"/>
            </p:cNvSpPr>
            <p:nvPr/>
          </p:nvSpPr>
          <p:spPr bwMode="auto">
            <a:xfrm>
              <a:off x="7848600" y="5868477"/>
              <a:ext cx="0" cy="228548"/>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25" name="Text Box 37"/>
            <p:cNvSpPr txBox="1">
              <a:spLocks noChangeArrowheads="1"/>
            </p:cNvSpPr>
            <p:nvPr/>
          </p:nvSpPr>
          <p:spPr bwMode="auto">
            <a:xfrm>
              <a:off x="7543800" y="6065282"/>
              <a:ext cx="2895600" cy="336473"/>
            </a:xfrm>
            <a:prstGeom prst="rect">
              <a:avLst/>
            </a:prstGeom>
            <a:noFill/>
            <a:ln w="9525">
              <a:noFill/>
              <a:miter lim="800000"/>
              <a:headEnd/>
              <a:tailEnd/>
            </a:ln>
          </p:spPr>
          <p:txBody>
            <a:bodyPr>
              <a:spAutoFit/>
            </a:bodyPr>
            <a:lstStyle/>
            <a:p>
              <a:pPr>
                <a:spcBef>
                  <a:spcPct val="50000"/>
                </a:spcBef>
                <a:defRPr/>
              </a:pPr>
              <a:r>
                <a:rPr lang="en-GB" sz="1600">
                  <a:latin typeface="+mn-lt"/>
                </a:rPr>
                <a:t>100%</a:t>
              </a:r>
            </a:p>
          </p:txBody>
        </p:sp>
        <p:sp>
          <p:nvSpPr>
            <p:cNvPr id="12326" name="Text Box 38"/>
            <p:cNvSpPr txBox="1">
              <a:spLocks noChangeArrowheads="1"/>
            </p:cNvSpPr>
            <p:nvPr/>
          </p:nvSpPr>
          <p:spPr bwMode="auto">
            <a:xfrm>
              <a:off x="1616075" y="6077979"/>
              <a:ext cx="3886200" cy="369803"/>
            </a:xfrm>
            <a:prstGeom prst="rect">
              <a:avLst/>
            </a:prstGeom>
            <a:noFill/>
            <a:ln w="9525">
              <a:noFill/>
              <a:miter lim="800000"/>
              <a:headEnd/>
              <a:tailEnd/>
            </a:ln>
          </p:spPr>
          <p:txBody>
            <a:bodyPr>
              <a:spAutoFit/>
            </a:bodyPr>
            <a:lstStyle/>
            <a:p>
              <a:pPr>
                <a:spcBef>
                  <a:spcPct val="50000"/>
                </a:spcBef>
                <a:defRPr/>
              </a:pPr>
              <a:r>
                <a:rPr lang="en-GB" dirty="0">
                  <a:latin typeface="+mn-lt"/>
                </a:rPr>
                <a:t>Share of industry revenue</a:t>
              </a:r>
            </a:p>
          </p:txBody>
        </p:sp>
        <p:sp>
          <p:nvSpPr>
            <p:cNvPr id="12327" name="Text Box 39"/>
            <p:cNvSpPr txBox="1">
              <a:spLocks noChangeArrowheads="1"/>
            </p:cNvSpPr>
            <p:nvPr/>
          </p:nvSpPr>
          <p:spPr bwMode="auto">
            <a:xfrm>
              <a:off x="3429000" y="4421006"/>
              <a:ext cx="1143000" cy="338060"/>
            </a:xfrm>
            <a:prstGeom prst="rect">
              <a:avLst/>
            </a:prstGeom>
            <a:noFill/>
            <a:ln w="9525">
              <a:noFill/>
              <a:miter lim="800000"/>
              <a:headEnd/>
              <a:tailEnd/>
            </a:ln>
          </p:spPr>
          <p:txBody>
            <a:bodyPr>
              <a:spAutoFit/>
            </a:bodyPr>
            <a:lstStyle/>
            <a:p>
              <a:pPr>
                <a:spcBef>
                  <a:spcPct val="50000"/>
                </a:spcBef>
                <a:defRPr/>
              </a:pPr>
              <a:r>
                <a:rPr lang="en-GB" sz="1600">
                  <a:latin typeface="+mn-lt"/>
                </a:rPr>
                <a:t>Auto loans</a:t>
              </a:r>
            </a:p>
          </p:txBody>
        </p:sp>
        <p:sp>
          <p:nvSpPr>
            <p:cNvPr id="12328" name="Text Box 40"/>
            <p:cNvSpPr txBox="1">
              <a:spLocks noChangeArrowheads="1"/>
            </p:cNvSpPr>
            <p:nvPr/>
          </p:nvSpPr>
          <p:spPr bwMode="auto">
            <a:xfrm>
              <a:off x="3657600" y="2973535"/>
              <a:ext cx="1219200" cy="336473"/>
            </a:xfrm>
            <a:prstGeom prst="rect">
              <a:avLst/>
            </a:prstGeom>
            <a:noFill/>
            <a:ln w="9525">
              <a:noFill/>
              <a:miter lim="800000"/>
              <a:headEnd/>
              <a:tailEnd/>
            </a:ln>
          </p:spPr>
          <p:txBody>
            <a:bodyPr>
              <a:spAutoFit/>
            </a:bodyPr>
            <a:lstStyle/>
            <a:p>
              <a:pPr>
                <a:spcBef>
                  <a:spcPct val="50000"/>
                </a:spcBef>
                <a:defRPr/>
              </a:pPr>
              <a:r>
                <a:rPr lang="en-GB" sz="1600">
                  <a:latin typeface="+mn-lt"/>
                </a:rPr>
                <a:t>Leasing </a:t>
              </a:r>
            </a:p>
          </p:txBody>
        </p:sp>
        <p:sp>
          <p:nvSpPr>
            <p:cNvPr id="12329" name="Text Box 41"/>
            <p:cNvSpPr txBox="1">
              <a:spLocks noChangeArrowheads="1"/>
            </p:cNvSpPr>
            <p:nvPr/>
          </p:nvSpPr>
          <p:spPr bwMode="auto">
            <a:xfrm>
              <a:off x="5029200" y="3659179"/>
              <a:ext cx="1219200" cy="336473"/>
            </a:xfrm>
            <a:prstGeom prst="rect">
              <a:avLst/>
            </a:prstGeom>
            <a:noFill/>
            <a:ln w="9525">
              <a:noFill/>
              <a:miter lim="800000"/>
              <a:headEnd/>
              <a:tailEnd/>
            </a:ln>
          </p:spPr>
          <p:txBody>
            <a:bodyPr>
              <a:spAutoFit/>
            </a:bodyPr>
            <a:lstStyle/>
            <a:p>
              <a:pPr>
                <a:spcBef>
                  <a:spcPct val="50000"/>
                </a:spcBef>
                <a:defRPr/>
              </a:pPr>
              <a:r>
                <a:rPr lang="en-GB" sz="1600">
                  <a:latin typeface="+mn-lt"/>
                </a:rPr>
                <a:t>Warranty</a:t>
              </a:r>
            </a:p>
          </p:txBody>
        </p:sp>
        <p:sp>
          <p:nvSpPr>
            <p:cNvPr id="12330" name="Text Box 42"/>
            <p:cNvSpPr txBox="1">
              <a:spLocks noChangeArrowheads="1"/>
            </p:cNvSpPr>
            <p:nvPr/>
          </p:nvSpPr>
          <p:spPr bwMode="auto">
            <a:xfrm>
              <a:off x="4800600" y="5944659"/>
              <a:ext cx="1295400" cy="336473"/>
            </a:xfrm>
            <a:prstGeom prst="rect">
              <a:avLst/>
            </a:prstGeom>
            <a:noFill/>
            <a:ln w="9525">
              <a:noFill/>
              <a:miter lim="800000"/>
              <a:headEnd/>
              <a:tailEnd/>
            </a:ln>
          </p:spPr>
          <p:txBody>
            <a:bodyPr>
              <a:spAutoFit/>
            </a:bodyPr>
            <a:lstStyle/>
            <a:p>
              <a:pPr>
                <a:spcBef>
                  <a:spcPct val="50000"/>
                </a:spcBef>
                <a:defRPr/>
              </a:pPr>
              <a:r>
                <a:rPr lang="en-GB" sz="1600">
                  <a:latin typeface="+mn-lt"/>
                </a:rPr>
                <a:t>Gasoline</a:t>
              </a:r>
            </a:p>
          </p:txBody>
        </p:sp>
        <p:sp>
          <p:nvSpPr>
            <p:cNvPr id="12331" name="Text Box 43"/>
            <p:cNvSpPr txBox="1">
              <a:spLocks noChangeArrowheads="1"/>
            </p:cNvSpPr>
            <p:nvPr/>
          </p:nvSpPr>
          <p:spPr bwMode="auto">
            <a:xfrm>
              <a:off x="5181600" y="4344823"/>
              <a:ext cx="1143000" cy="584067"/>
            </a:xfrm>
            <a:prstGeom prst="rect">
              <a:avLst/>
            </a:prstGeom>
            <a:noFill/>
            <a:ln w="9525">
              <a:noFill/>
              <a:miter lim="800000"/>
              <a:headEnd/>
              <a:tailEnd/>
            </a:ln>
          </p:spPr>
          <p:txBody>
            <a:bodyPr>
              <a:spAutoFit/>
            </a:bodyPr>
            <a:lstStyle/>
            <a:p>
              <a:pPr>
                <a:spcBef>
                  <a:spcPct val="50000"/>
                </a:spcBef>
                <a:defRPr/>
              </a:pPr>
              <a:r>
                <a:rPr lang="en-GB" sz="1600">
                  <a:latin typeface="+mn-lt"/>
                </a:rPr>
                <a:t>Auto insurance</a:t>
              </a:r>
            </a:p>
          </p:txBody>
        </p:sp>
        <p:sp>
          <p:nvSpPr>
            <p:cNvPr id="12332" name="Text Box 44"/>
            <p:cNvSpPr txBox="1">
              <a:spLocks noChangeArrowheads="1"/>
            </p:cNvSpPr>
            <p:nvPr/>
          </p:nvSpPr>
          <p:spPr bwMode="auto">
            <a:xfrm>
              <a:off x="6172200" y="6097025"/>
              <a:ext cx="3124200" cy="336473"/>
            </a:xfrm>
            <a:prstGeom prst="rect">
              <a:avLst/>
            </a:prstGeom>
            <a:noFill/>
            <a:ln w="9525">
              <a:noFill/>
              <a:miter lim="800000"/>
              <a:headEnd/>
              <a:tailEnd/>
            </a:ln>
          </p:spPr>
          <p:txBody>
            <a:bodyPr>
              <a:spAutoFit/>
            </a:bodyPr>
            <a:lstStyle/>
            <a:p>
              <a:pPr>
                <a:spcBef>
                  <a:spcPct val="50000"/>
                </a:spcBef>
                <a:defRPr/>
              </a:pPr>
              <a:endParaRPr lang="en-GB" sz="1600">
                <a:latin typeface="+mn-lt"/>
              </a:endParaRPr>
            </a:p>
          </p:txBody>
        </p:sp>
        <p:sp>
          <p:nvSpPr>
            <p:cNvPr id="12333" name="Text Box 45"/>
            <p:cNvSpPr txBox="1">
              <a:spLocks noChangeArrowheads="1"/>
            </p:cNvSpPr>
            <p:nvPr/>
          </p:nvSpPr>
          <p:spPr bwMode="auto">
            <a:xfrm>
              <a:off x="6705600" y="3659179"/>
              <a:ext cx="1371600" cy="580893"/>
            </a:xfrm>
            <a:prstGeom prst="rect">
              <a:avLst/>
            </a:prstGeom>
            <a:noFill/>
            <a:ln w="9525">
              <a:noFill/>
              <a:miter lim="800000"/>
              <a:headEnd/>
              <a:tailEnd/>
            </a:ln>
          </p:spPr>
          <p:txBody>
            <a:bodyPr>
              <a:spAutoFit/>
            </a:bodyPr>
            <a:lstStyle/>
            <a:p>
              <a:pPr>
                <a:spcBef>
                  <a:spcPct val="50000"/>
                </a:spcBef>
                <a:defRPr/>
              </a:pPr>
              <a:r>
                <a:rPr lang="en-GB" sz="1600">
                  <a:latin typeface="+mn-lt"/>
                </a:rPr>
                <a:t>Aftermarket</a:t>
              </a:r>
            </a:p>
            <a:p>
              <a:pPr>
                <a:defRPr/>
              </a:pPr>
              <a:r>
                <a:rPr lang="en-GB" sz="1600">
                  <a:latin typeface="+mn-lt"/>
                </a:rPr>
                <a:t> parts</a:t>
              </a:r>
            </a:p>
          </p:txBody>
        </p:sp>
        <p:sp>
          <p:nvSpPr>
            <p:cNvPr id="12334" name="Text Box 46"/>
            <p:cNvSpPr txBox="1">
              <a:spLocks noChangeArrowheads="1"/>
            </p:cNvSpPr>
            <p:nvPr/>
          </p:nvSpPr>
          <p:spPr bwMode="auto">
            <a:xfrm>
              <a:off x="7391400" y="4116275"/>
              <a:ext cx="1219200" cy="338060"/>
            </a:xfrm>
            <a:prstGeom prst="rect">
              <a:avLst/>
            </a:prstGeom>
            <a:noFill/>
            <a:ln w="9525">
              <a:noFill/>
              <a:miter lim="800000"/>
              <a:headEnd/>
              <a:tailEnd/>
            </a:ln>
          </p:spPr>
          <p:txBody>
            <a:bodyPr>
              <a:spAutoFit/>
            </a:bodyPr>
            <a:lstStyle/>
            <a:p>
              <a:pPr>
                <a:spcBef>
                  <a:spcPct val="50000"/>
                </a:spcBef>
                <a:defRPr/>
              </a:pPr>
              <a:r>
                <a:rPr lang="en-GB" sz="1600">
                  <a:latin typeface="+mn-lt"/>
                </a:rPr>
                <a:t>Auto rental</a:t>
              </a:r>
            </a:p>
          </p:txBody>
        </p:sp>
        <p:sp>
          <p:nvSpPr>
            <p:cNvPr id="12335" name="Line 47"/>
            <p:cNvSpPr>
              <a:spLocks noChangeShapeType="1"/>
            </p:cNvSpPr>
            <p:nvPr/>
          </p:nvSpPr>
          <p:spPr bwMode="auto">
            <a:xfrm>
              <a:off x="1676400" y="4497189"/>
              <a:ext cx="0" cy="838009"/>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36" name="Line 48"/>
            <p:cNvSpPr>
              <a:spLocks noChangeShapeType="1"/>
            </p:cNvSpPr>
            <p:nvPr/>
          </p:nvSpPr>
          <p:spPr bwMode="auto">
            <a:xfrm>
              <a:off x="2590800" y="5030467"/>
              <a:ext cx="0" cy="685644"/>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37" name="Line 49"/>
            <p:cNvSpPr>
              <a:spLocks noChangeShapeType="1"/>
            </p:cNvSpPr>
            <p:nvPr/>
          </p:nvSpPr>
          <p:spPr bwMode="auto">
            <a:xfrm>
              <a:off x="3581400" y="5259015"/>
              <a:ext cx="0" cy="304731"/>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38" name="Line 50"/>
            <p:cNvSpPr>
              <a:spLocks noChangeShapeType="1"/>
            </p:cNvSpPr>
            <p:nvPr/>
          </p:nvSpPr>
          <p:spPr bwMode="auto">
            <a:xfrm>
              <a:off x="4267200" y="4725737"/>
              <a:ext cx="381000" cy="228548"/>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39" name="Line 51"/>
            <p:cNvSpPr>
              <a:spLocks noChangeShapeType="1"/>
            </p:cNvSpPr>
            <p:nvPr/>
          </p:nvSpPr>
          <p:spPr bwMode="auto">
            <a:xfrm>
              <a:off x="4456113" y="3211606"/>
              <a:ext cx="304800" cy="76183"/>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40" name="Line 52"/>
            <p:cNvSpPr>
              <a:spLocks noChangeShapeType="1"/>
            </p:cNvSpPr>
            <p:nvPr/>
          </p:nvSpPr>
          <p:spPr bwMode="auto">
            <a:xfrm flipH="1">
              <a:off x="4953000" y="3887727"/>
              <a:ext cx="152400" cy="838009"/>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41" name="Line 53"/>
            <p:cNvSpPr>
              <a:spLocks noChangeShapeType="1"/>
            </p:cNvSpPr>
            <p:nvPr/>
          </p:nvSpPr>
          <p:spPr bwMode="auto">
            <a:xfrm>
              <a:off x="5105400" y="5868477"/>
              <a:ext cx="0" cy="152365"/>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42" name="Line 54"/>
            <p:cNvSpPr>
              <a:spLocks noChangeShapeType="1"/>
            </p:cNvSpPr>
            <p:nvPr/>
          </p:nvSpPr>
          <p:spPr bwMode="auto">
            <a:xfrm>
              <a:off x="6629400" y="3278266"/>
              <a:ext cx="0" cy="1676019"/>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43" name="Line 55"/>
            <p:cNvSpPr>
              <a:spLocks noChangeShapeType="1"/>
            </p:cNvSpPr>
            <p:nvPr/>
          </p:nvSpPr>
          <p:spPr bwMode="auto">
            <a:xfrm>
              <a:off x="7086600" y="4192458"/>
              <a:ext cx="0" cy="990375"/>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44" name="Line 56"/>
            <p:cNvSpPr>
              <a:spLocks noChangeShapeType="1"/>
            </p:cNvSpPr>
            <p:nvPr/>
          </p:nvSpPr>
          <p:spPr bwMode="auto">
            <a:xfrm>
              <a:off x="7696200" y="4421006"/>
              <a:ext cx="0" cy="228548"/>
            </a:xfrm>
            <a:prstGeom prst="line">
              <a:avLst/>
            </a:prstGeom>
            <a:noFill/>
            <a:ln w="9525">
              <a:solidFill>
                <a:schemeClr val="tx1"/>
              </a:solidFill>
              <a:round/>
              <a:headEnd/>
              <a:tailEnd/>
            </a:ln>
          </p:spPr>
          <p:txBody>
            <a:bodyPr wrap="none" anchor="ctr"/>
            <a:lstStyle/>
            <a:p>
              <a:pPr>
                <a:defRPr/>
              </a:pPr>
              <a:endParaRPr lang="en-US">
                <a:latin typeface="+mn-lt"/>
              </a:endParaRPr>
            </a:p>
          </p:txBody>
        </p:sp>
        <p:sp>
          <p:nvSpPr>
            <p:cNvPr id="12345" name="Text Box 57"/>
            <p:cNvSpPr txBox="1">
              <a:spLocks noChangeArrowheads="1"/>
            </p:cNvSpPr>
            <p:nvPr/>
          </p:nvSpPr>
          <p:spPr bwMode="auto">
            <a:xfrm rot="5369435" flipV="1">
              <a:off x="-1122828" y="3113955"/>
              <a:ext cx="2893355" cy="368300"/>
            </a:xfrm>
            <a:prstGeom prst="rect">
              <a:avLst/>
            </a:prstGeom>
            <a:noFill/>
            <a:ln w="9525">
              <a:noFill/>
              <a:miter lim="800000"/>
              <a:headEnd/>
              <a:tailEnd/>
            </a:ln>
          </p:spPr>
          <p:txBody>
            <a:bodyPr>
              <a:spAutoFit/>
            </a:bodyPr>
            <a:lstStyle/>
            <a:p>
              <a:pPr>
                <a:spcBef>
                  <a:spcPct val="50000"/>
                </a:spcBef>
                <a:defRPr/>
              </a:pPr>
              <a:r>
                <a:rPr lang="en-GB" dirty="0">
                  <a:latin typeface="+mn-lt"/>
                </a:rPr>
                <a:t>Operating margin</a:t>
              </a:r>
            </a:p>
          </p:txBody>
        </p:sp>
        <p:sp>
          <p:nvSpPr>
            <p:cNvPr id="12346" name="Text Box 58"/>
            <p:cNvSpPr txBox="1">
              <a:spLocks noChangeArrowheads="1"/>
            </p:cNvSpPr>
            <p:nvPr/>
          </p:nvSpPr>
          <p:spPr bwMode="auto">
            <a:xfrm>
              <a:off x="1393825" y="3963910"/>
              <a:ext cx="1654175" cy="580893"/>
            </a:xfrm>
            <a:prstGeom prst="rect">
              <a:avLst/>
            </a:prstGeom>
            <a:noFill/>
            <a:ln w="12700">
              <a:noFill/>
              <a:miter lim="800000"/>
              <a:headEnd/>
              <a:tailEnd/>
            </a:ln>
          </p:spPr>
          <p:txBody>
            <a:bodyPr>
              <a:spAutoFit/>
            </a:bodyPr>
            <a:lstStyle/>
            <a:p>
              <a:pPr>
                <a:spcBef>
                  <a:spcPct val="50000"/>
                </a:spcBef>
                <a:defRPr/>
              </a:pPr>
              <a:r>
                <a:rPr lang="en-GB" sz="1600">
                  <a:latin typeface="+mn-lt"/>
                </a:rPr>
                <a:t>Auto manufacturing</a:t>
              </a:r>
            </a:p>
          </p:txBody>
        </p:sp>
        <p:sp>
          <p:nvSpPr>
            <p:cNvPr id="12347" name="Text Box 59"/>
            <p:cNvSpPr txBox="1">
              <a:spLocks noChangeArrowheads="1"/>
            </p:cNvSpPr>
            <p:nvPr/>
          </p:nvSpPr>
          <p:spPr bwMode="auto">
            <a:xfrm>
              <a:off x="2057400" y="4497189"/>
              <a:ext cx="1143000" cy="580893"/>
            </a:xfrm>
            <a:prstGeom prst="rect">
              <a:avLst/>
            </a:prstGeom>
            <a:noFill/>
            <a:ln w="12700">
              <a:noFill/>
              <a:miter lim="800000"/>
              <a:headEnd/>
              <a:tailEnd/>
            </a:ln>
          </p:spPr>
          <p:txBody>
            <a:bodyPr>
              <a:spAutoFit/>
            </a:bodyPr>
            <a:lstStyle/>
            <a:p>
              <a:pPr>
                <a:spcBef>
                  <a:spcPct val="50000"/>
                </a:spcBef>
                <a:defRPr/>
              </a:pPr>
              <a:r>
                <a:rPr lang="en-GB" sz="1600">
                  <a:latin typeface="+mn-lt"/>
                </a:rPr>
                <a:t>New car dealers</a:t>
              </a:r>
            </a:p>
          </p:txBody>
        </p:sp>
        <p:sp>
          <p:nvSpPr>
            <p:cNvPr id="12348" name="Text Box 60"/>
            <p:cNvSpPr txBox="1">
              <a:spLocks noChangeArrowheads="1"/>
            </p:cNvSpPr>
            <p:nvPr/>
          </p:nvSpPr>
          <p:spPr bwMode="auto">
            <a:xfrm>
              <a:off x="2879725" y="4938413"/>
              <a:ext cx="1735138" cy="338060"/>
            </a:xfrm>
            <a:prstGeom prst="rect">
              <a:avLst/>
            </a:prstGeom>
            <a:noFill/>
            <a:ln w="12700">
              <a:noFill/>
              <a:miter lim="800000"/>
              <a:headEnd/>
              <a:tailEnd/>
            </a:ln>
          </p:spPr>
          <p:txBody>
            <a:bodyPr wrap="none">
              <a:spAutoFit/>
            </a:bodyPr>
            <a:lstStyle/>
            <a:p>
              <a:pPr>
                <a:defRPr/>
              </a:pPr>
              <a:r>
                <a:rPr lang="en-GB" sz="1600">
                  <a:latin typeface="+mn-lt"/>
                </a:rPr>
                <a:t>Used car dealers</a:t>
              </a:r>
            </a:p>
          </p:txBody>
        </p:sp>
        <p:sp>
          <p:nvSpPr>
            <p:cNvPr id="12349" name="Rectangle 61"/>
            <p:cNvSpPr>
              <a:spLocks noChangeArrowheads="1"/>
            </p:cNvSpPr>
            <p:nvPr/>
          </p:nvSpPr>
          <p:spPr bwMode="auto">
            <a:xfrm>
              <a:off x="5791200" y="2946553"/>
              <a:ext cx="1701800" cy="338061"/>
            </a:xfrm>
            <a:prstGeom prst="rect">
              <a:avLst/>
            </a:prstGeom>
            <a:noFill/>
            <a:ln w="12700">
              <a:noFill/>
              <a:miter lim="800000"/>
              <a:headEnd/>
              <a:tailEnd/>
            </a:ln>
          </p:spPr>
          <p:txBody>
            <a:bodyPr wrap="none">
              <a:spAutoFit/>
            </a:bodyPr>
            <a:lstStyle/>
            <a:p>
              <a:pPr>
                <a:defRPr/>
              </a:pPr>
              <a:r>
                <a:rPr lang="en-GB" sz="1600">
                  <a:latin typeface="+mn-lt"/>
                </a:rPr>
                <a:t>Service &amp;  repair</a:t>
              </a:r>
            </a:p>
          </p:txBody>
        </p:sp>
        <p:sp>
          <p:nvSpPr>
            <p:cNvPr id="12353" name="Line 24"/>
            <p:cNvSpPr>
              <a:spLocks noChangeShapeType="1"/>
            </p:cNvSpPr>
            <p:nvPr/>
          </p:nvSpPr>
          <p:spPr bwMode="auto">
            <a:xfrm flipV="1">
              <a:off x="3810000" y="6020842"/>
              <a:ext cx="685800" cy="0"/>
            </a:xfrm>
            <a:prstGeom prst="line">
              <a:avLst/>
            </a:prstGeom>
            <a:noFill/>
            <a:ln w="50800">
              <a:solidFill>
                <a:schemeClr val="tx1"/>
              </a:solidFill>
              <a:round/>
              <a:headEnd type="none" w="sm" len="sm"/>
              <a:tailEnd type="stealth" w="med" len="med"/>
            </a:ln>
          </p:spPr>
          <p:txBody>
            <a:bodyPr wrap="none" anchor="ctr"/>
            <a:lstStyle/>
            <a:p>
              <a:pPr>
                <a:defRPr/>
              </a:pPr>
              <a:endParaRPr lang="en-US">
                <a:latin typeface="+mn-lt"/>
              </a:endParaRPr>
            </a:p>
          </p:txBody>
        </p:sp>
      </p:grpSp>
      <p:sp>
        <p:nvSpPr>
          <p:cNvPr id="60" name="Slide Number Placeholder 4"/>
          <p:cNvSpPr>
            <a:spLocks noGrp="1"/>
          </p:cNvSpPr>
          <p:nvPr>
            <p:ph type="sldNum" sz="quarter" idx="12"/>
          </p:nvPr>
        </p:nvSpPr>
        <p:spPr>
          <a:xfrm>
            <a:off x="7010400" y="6507389"/>
            <a:ext cx="2133600" cy="365125"/>
          </a:xfrm>
        </p:spPr>
        <p:txBody>
          <a:bodyPr/>
          <a:lstStyle/>
          <a:p>
            <a:fld id="{C68DACDF-E1A9-A04C-A5FF-FC2443684BF5}" type="slidenum">
              <a:rPr lang="en-US" smtClean="0">
                <a:solidFill>
                  <a:schemeClr val="bg1"/>
                </a:solidFill>
              </a:rPr>
              <a:pPr/>
              <a:t>18</a:t>
            </a:fld>
            <a:endParaRPr lang="en-US" dirty="0">
              <a:solidFill>
                <a:schemeClr val="bg1"/>
              </a:solidFill>
            </a:endParaRPr>
          </a:p>
        </p:txBody>
      </p:sp>
    </p:spTree>
    <p:extLst>
      <p:ext uri="{BB962C8B-B14F-4D97-AF65-F5344CB8AC3E}">
        <p14:creationId xmlns:p14="http://schemas.microsoft.com/office/powerpoint/2010/main" val="3634699597"/>
      </p:ext>
    </p:extLst>
  </p:cSld>
  <p:clrMapOvr>
    <a:masterClrMapping/>
  </p:clrMapOvr>
  <p:transition/>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2"/>
          </p:nvPr>
        </p:nvSpPr>
        <p:spPr/>
        <p:txBody>
          <a:bodyPr/>
          <a:lstStyle/>
          <a:p>
            <a:pPr>
              <a:defRPr/>
            </a:pPr>
            <a:fld id="{46CF4DA3-03CB-49B5-8FDE-3855F1814398}" type="slidenum">
              <a:rPr lang="en-US" smtClean="0"/>
              <a:pPr>
                <a:defRPr/>
              </a:pPr>
              <a:t>19</a:t>
            </a:fld>
            <a:endParaRPr lang="en-US" dirty="0"/>
          </a:p>
        </p:txBody>
      </p:sp>
      <p:pic>
        <p:nvPicPr>
          <p:cNvPr id="3074" name="Picture 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305300" y="152400"/>
            <a:ext cx="3429000" cy="6469380"/>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02394999"/>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2769" name="Picture 9" descr="des04985_0207"/>
          <p:cNvPicPr>
            <a:picLocks noGrp="1" noChangeAspect="1" noChangeArrowheads="1"/>
          </p:cNvPicPr>
          <p:nvPr>
            <p:ph idx="1"/>
          </p:nvPr>
        </p:nvPicPr>
        <p:blipFill>
          <a:blip r:embed="rId3" cstate="print"/>
          <a:srcRect/>
          <a:stretch>
            <a:fillRect/>
          </a:stretch>
        </p:blipFill>
        <p:spPr>
          <a:xfrm>
            <a:off x="1143000" y="1337858"/>
            <a:ext cx="6959600" cy="5020703"/>
          </a:xfrm>
        </p:spPr>
      </p:pic>
      <p:sp>
        <p:nvSpPr>
          <p:cNvPr id="32770" name="Title 5"/>
          <p:cNvSpPr>
            <a:spLocks noGrp="1"/>
          </p:cNvSpPr>
          <p:nvPr>
            <p:ph type="title"/>
          </p:nvPr>
        </p:nvSpPr>
        <p:spPr>
          <a:xfrm>
            <a:off x="457200" y="1408113"/>
            <a:ext cx="8686800" cy="598487"/>
          </a:xfrm>
        </p:spPr>
        <p:txBody>
          <a:bodyPr>
            <a:normAutofit fontScale="90000"/>
          </a:bodyPr>
          <a:lstStyle/>
          <a:p>
            <a:pPr algn="l"/>
            <a:r>
              <a:rPr lang="en-US" b="0" dirty="0" smtClean="0"/>
              <a:t/>
            </a:r>
            <a:br>
              <a:rPr lang="en-US" b="0" dirty="0" smtClean="0"/>
            </a:br>
            <a:endParaRPr lang="en-US" b="0" dirty="0" smtClean="0">
              <a:solidFill>
                <a:schemeClr val="bg2">
                  <a:lumMod val="25000"/>
                </a:schemeClr>
              </a:solidFill>
            </a:endParaRPr>
          </a:p>
        </p:txBody>
      </p:sp>
      <p:sp>
        <p:nvSpPr>
          <p:cNvPr id="5" name="Slide Number Placeholder 4"/>
          <p:cNvSpPr>
            <a:spLocks noGrp="1"/>
          </p:cNvSpPr>
          <p:nvPr>
            <p:ph type="sldNum" sz="quarter" idx="12"/>
          </p:nvPr>
        </p:nvSpPr>
        <p:spPr>
          <a:xfrm>
            <a:off x="7010400" y="6507389"/>
            <a:ext cx="2133600" cy="365125"/>
          </a:xfrm>
        </p:spPr>
        <p:txBody>
          <a:bodyPr/>
          <a:lstStyle/>
          <a:p>
            <a:fld id="{C68DACDF-E1A9-A04C-A5FF-FC2443684BF5}" type="slidenum">
              <a:rPr lang="en-US" smtClean="0"/>
              <a:pPr/>
              <a:t>20</a:t>
            </a:fld>
            <a:endParaRPr lang="en-US" dirty="0"/>
          </a:p>
        </p:txBody>
      </p:sp>
      <p:sp>
        <p:nvSpPr>
          <p:cNvPr id="8" name="Title 1"/>
          <p:cNvSpPr txBox="1">
            <a:spLocks/>
          </p:cNvSpPr>
          <p:nvPr/>
        </p:nvSpPr>
        <p:spPr>
          <a:xfrm>
            <a:off x="304800" y="0"/>
            <a:ext cx="8686800" cy="990600"/>
          </a:xfrm>
          <a:prstGeom prst="rect">
            <a:avLst/>
          </a:prstGeom>
        </p:spPr>
        <p:txBody>
          <a:bodyPr vert="horz" anchor="ctr">
            <a:noAutofit/>
          </a:bodyPr>
          <a:lstStyle>
            <a:lvl1pPr algn="l" rtl="0" eaLnBrk="1" latinLnBrk="0" hangingPunct="1">
              <a:spcBef>
                <a:spcPct val="0"/>
              </a:spcBef>
              <a:buNone/>
              <a:defRPr kumimoji="0" sz="3600" kern="1200" cap="all" baseline="0">
                <a:solidFill>
                  <a:schemeClr val="tx2"/>
                </a:solidFill>
                <a:effectLst>
                  <a:reflection blurRad="12700" stA="48000" endA="300" endPos="55000" dir="5400000" sy="-90000" algn="bl" rotWithShape="0"/>
                </a:effectLst>
                <a:latin typeface="+mj-lt"/>
                <a:ea typeface="+mj-ea"/>
                <a:cs typeface="+mj-cs"/>
              </a:defRPr>
            </a:lvl1pPr>
          </a:lstStyle>
          <a:p>
            <a:r>
              <a:rPr lang="en-US" sz="3200" dirty="0" smtClean="0">
                <a:solidFill>
                  <a:schemeClr val="bg1"/>
                </a:solidFill>
              </a:rPr>
              <a:t>Industry Competition</a:t>
            </a:r>
            <a:br>
              <a:rPr lang="en-US" sz="3200" dirty="0" smtClean="0">
                <a:solidFill>
                  <a:schemeClr val="bg1"/>
                </a:solidFill>
              </a:rPr>
            </a:br>
            <a:r>
              <a:rPr lang="en-US" sz="3200" dirty="0" smtClean="0">
                <a:solidFill>
                  <a:schemeClr val="bg1"/>
                </a:solidFill>
              </a:rPr>
              <a:t>Porter’s Five Forces Model</a:t>
            </a:r>
            <a:endParaRPr lang="en-US" sz="3200" dirty="0">
              <a:solidFill>
                <a:schemeClr val="bg1"/>
              </a:solidFill>
            </a:endParaRPr>
          </a:p>
        </p:txBody>
      </p:sp>
    </p:spTree>
    <p:extLst>
      <p:ext uri="{BB962C8B-B14F-4D97-AF65-F5344CB8AC3E}">
        <p14:creationId xmlns:p14="http://schemas.microsoft.com/office/powerpoint/2010/main" val="1318456243"/>
      </p:ext>
    </p:extLst>
  </p:cSld>
  <p:clrMapOvr>
    <a:masterClrMapping/>
  </p:clrMapOvr>
  <p:transition/>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8913" name="Rectangle 2"/>
          <p:cNvSpPr>
            <a:spLocks noGrp="1" noChangeArrowheads="1"/>
          </p:cNvSpPr>
          <p:nvPr>
            <p:ph type="title"/>
          </p:nvPr>
        </p:nvSpPr>
        <p:spPr>
          <a:xfrm>
            <a:off x="533400" y="381000"/>
            <a:ext cx="8229600" cy="598488"/>
          </a:xfrm>
        </p:spPr>
        <p:txBody>
          <a:bodyPr>
            <a:normAutofit fontScale="90000"/>
          </a:bodyPr>
          <a:lstStyle/>
          <a:p>
            <a:pPr algn="ctr" eaLnBrk="1" hangingPunct="1"/>
            <a:r>
              <a:rPr lang="en-US" b="0" dirty="0" smtClean="0"/>
              <a:t>The Threat of New Entrants</a:t>
            </a:r>
          </a:p>
        </p:txBody>
      </p:sp>
      <p:sp>
        <p:nvSpPr>
          <p:cNvPr id="106499" name="Rectangle 3"/>
          <p:cNvSpPr>
            <a:spLocks noGrp="1" noChangeArrowheads="1"/>
          </p:cNvSpPr>
          <p:nvPr>
            <p:ph type="body" idx="1"/>
          </p:nvPr>
        </p:nvSpPr>
        <p:spPr>
          <a:xfrm>
            <a:off x="457200" y="1801812"/>
            <a:ext cx="5486400" cy="5056188"/>
          </a:xfrm>
        </p:spPr>
        <p:txBody>
          <a:bodyPr>
            <a:normAutofit/>
          </a:bodyPr>
          <a:lstStyle/>
          <a:p>
            <a:pPr eaLnBrk="1" hangingPunct="1">
              <a:lnSpc>
                <a:spcPct val="90000"/>
              </a:lnSpc>
              <a:defRPr/>
            </a:pPr>
            <a:r>
              <a:rPr lang="en-US" sz="2000" dirty="0" smtClean="0"/>
              <a:t>Profits of established firms in the industry may be eroded by new competitors</a:t>
            </a:r>
          </a:p>
          <a:p>
            <a:pPr marL="0" indent="0" eaLnBrk="1" hangingPunct="1">
              <a:lnSpc>
                <a:spcPct val="90000"/>
              </a:lnSpc>
              <a:buFontTx/>
              <a:buNone/>
              <a:defRPr/>
            </a:pPr>
            <a:endParaRPr lang="en-US" sz="2000" dirty="0" smtClean="0"/>
          </a:p>
          <a:p>
            <a:pPr eaLnBrk="1" hangingPunct="1">
              <a:lnSpc>
                <a:spcPct val="90000"/>
              </a:lnSpc>
              <a:defRPr/>
            </a:pPr>
            <a:r>
              <a:rPr lang="en-US" sz="2000" dirty="0" smtClean="0"/>
              <a:t>High entry barriers lead to a low threat of new entries:</a:t>
            </a:r>
          </a:p>
          <a:p>
            <a:pPr eaLnBrk="1" hangingPunct="1">
              <a:lnSpc>
                <a:spcPct val="90000"/>
              </a:lnSpc>
              <a:defRPr/>
            </a:pPr>
            <a:endParaRPr lang="en-US" sz="2000" dirty="0" smtClean="0"/>
          </a:p>
          <a:p>
            <a:pPr lvl="1" eaLnBrk="1" hangingPunct="1">
              <a:lnSpc>
                <a:spcPct val="90000"/>
              </a:lnSpc>
              <a:defRPr/>
            </a:pPr>
            <a:r>
              <a:rPr lang="en-US" sz="1800" dirty="0" smtClean="0"/>
              <a:t>Economies of scale</a:t>
            </a:r>
          </a:p>
          <a:p>
            <a:pPr lvl="2">
              <a:lnSpc>
                <a:spcPct val="90000"/>
              </a:lnSpc>
              <a:defRPr/>
            </a:pPr>
            <a:r>
              <a:rPr lang="en-US" sz="1400" dirty="0" smtClean="0"/>
              <a:t>Firms that can’t produce at the minimum efficient scale will be at a disadvantage</a:t>
            </a:r>
          </a:p>
          <a:p>
            <a:pPr lvl="1" eaLnBrk="1" hangingPunct="1">
              <a:lnSpc>
                <a:spcPct val="90000"/>
              </a:lnSpc>
              <a:defRPr/>
            </a:pPr>
            <a:r>
              <a:rPr lang="en-US" sz="1800" dirty="0" smtClean="0"/>
              <a:t>Product differentiation</a:t>
            </a:r>
          </a:p>
          <a:p>
            <a:pPr lvl="2">
              <a:lnSpc>
                <a:spcPct val="90000"/>
              </a:lnSpc>
              <a:defRPr/>
            </a:pPr>
            <a:r>
              <a:rPr lang="en-US" sz="1400" dirty="0" smtClean="0"/>
              <a:t>Entrants are forced to overcome customer loyalties to existing products</a:t>
            </a:r>
          </a:p>
          <a:p>
            <a:pPr lvl="1" eaLnBrk="1" hangingPunct="1">
              <a:lnSpc>
                <a:spcPct val="90000"/>
              </a:lnSpc>
              <a:defRPr/>
            </a:pPr>
            <a:r>
              <a:rPr lang="en-US" sz="1800" dirty="0" smtClean="0"/>
              <a:t>Capital requirements</a:t>
            </a:r>
          </a:p>
          <a:p>
            <a:pPr lvl="2">
              <a:lnSpc>
                <a:spcPct val="90000"/>
              </a:lnSpc>
              <a:defRPr/>
            </a:pPr>
            <a:r>
              <a:rPr lang="en-US" sz="1400" dirty="0" smtClean="0"/>
              <a:t>Formidable upfront costs of plant, R&amp;D, etc.</a:t>
            </a:r>
          </a:p>
          <a:p>
            <a:pPr lvl="1" eaLnBrk="1" hangingPunct="1">
              <a:lnSpc>
                <a:spcPct val="90000"/>
              </a:lnSpc>
              <a:defRPr/>
            </a:pPr>
            <a:r>
              <a:rPr lang="en-US" sz="1800" dirty="0" smtClean="0"/>
              <a:t>Switching costs</a:t>
            </a:r>
          </a:p>
          <a:p>
            <a:pPr lvl="2">
              <a:lnSpc>
                <a:spcPct val="90000"/>
              </a:lnSpc>
              <a:defRPr/>
            </a:pPr>
            <a:r>
              <a:rPr lang="en-US" sz="1400" dirty="0" smtClean="0"/>
              <a:t>One time cost of switching from one product to another (i.e. contracts with wireless telecom providers)</a:t>
            </a:r>
          </a:p>
        </p:txBody>
      </p:sp>
      <p:sp>
        <p:nvSpPr>
          <p:cNvPr id="8" name="Slide Number Placeholder 7"/>
          <p:cNvSpPr>
            <a:spLocks noGrp="1"/>
          </p:cNvSpPr>
          <p:nvPr>
            <p:ph type="sldNum" sz="quarter" idx="10"/>
          </p:nvPr>
        </p:nvSpPr>
        <p:spPr>
          <a:xfrm>
            <a:off x="8788174" y="6492875"/>
            <a:ext cx="341312" cy="365125"/>
          </a:xfrm>
        </p:spPr>
        <p:txBody>
          <a:bodyPr/>
          <a:lstStyle/>
          <a:p>
            <a:pPr>
              <a:defRPr/>
            </a:pPr>
            <a:fld id="{18D8698F-EAFE-4CFC-9D57-7ABC6AEF7E4B}" type="slidenum">
              <a:rPr lang="en-US" smtClean="0">
                <a:solidFill>
                  <a:schemeClr val="bg1"/>
                </a:solidFill>
              </a:rPr>
              <a:pPr>
                <a:defRPr/>
              </a:pPr>
              <a:t>21</a:t>
            </a:fld>
            <a:endParaRPr lang="en-US" dirty="0">
              <a:solidFill>
                <a:schemeClr val="bg1"/>
              </a:solidFill>
            </a:endParaRPr>
          </a:p>
        </p:txBody>
      </p:sp>
      <p:grpSp>
        <p:nvGrpSpPr>
          <p:cNvPr id="2" name="Group 23"/>
          <p:cNvGrpSpPr>
            <a:grpSpLocks/>
          </p:cNvGrpSpPr>
          <p:nvPr/>
        </p:nvGrpSpPr>
        <p:grpSpPr bwMode="auto">
          <a:xfrm>
            <a:off x="6096000" y="3733800"/>
            <a:ext cx="2975568" cy="2694138"/>
            <a:chOff x="638" y="767"/>
            <a:chExt cx="4450" cy="3208"/>
          </a:xfrm>
          <a:solidFill>
            <a:schemeClr val="bg1">
              <a:lumMod val="85000"/>
              <a:alpha val="89000"/>
            </a:schemeClr>
          </a:solidFill>
        </p:grpSpPr>
        <p:grpSp>
          <p:nvGrpSpPr>
            <p:cNvPr id="3" name="Group 4"/>
            <p:cNvGrpSpPr>
              <a:grpSpLocks/>
            </p:cNvGrpSpPr>
            <p:nvPr/>
          </p:nvGrpSpPr>
          <p:grpSpPr bwMode="auto">
            <a:xfrm>
              <a:off x="2282" y="1934"/>
              <a:ext cx="1138" cy="1021"/>
              <a:chOff x="2282" y="1934"/>
              <a:chExt cx="1138" cy="1021"/>
            </a:xfrm>
            <a:grpFill/>
          </p:grpSpPr>
          <p:sp>
            <p:nvSpPr>
              <p:cNvPr id="44" name="Rectangle 5"/>
              <p:cNvSpPr>
                <a:spLocks noChangeArrowheads="1"/>
              </p:cNvSpPr>
              <p:nvPr/>
            </p:nvSpPr>
            <p:spPr bwMode="auto">
              <a:xfrm>
                <a:off x="2316" y="1962"/>
                <a:ext cx="1104" cy="993"/>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5" name="Picture 6" descr="des7290x_ex0205"/>
              <p:cNvPicPr>
                <a:picLocks noChangeAspect="1" noChangeArrowheads="1"/>
              </p:cNvPicPr>
              <p:nvPr/>
            </p:nvPicPr>
            <p:blipFill>
              <a:blip r:embed="rId3" cstate="print">
                <a:clrChange>
                  <a:clrFrom>
                    <a:srgbClr val="FFFFFF"/>
                  </a:clrFrom>
                  <a:clrTo>
                    <a:srgbClr val="FFFFFF">
                      <a:alpha val="0"/>
                    </a:srgbClr>
                  </a:clrTo>
                </a:clrChange>
              </a:blip>
              <a:srcRect l="36682" t="35490" r="38486" b="33672"/>
              <a:stretch>
                <a:fillRect/>
              </a:stretch>
            </p:blipFill>
            <p:spPr bwMode="auto">
              <a:xfrm>
                <a:off x="2282" y="1934"/>
                <a:ext cx="1115" cy="1001"/>
              </a:xfrm>
              <a:prstGeom prst="rect">
                <a:avLst/>
              </a:prstGeom>
              <a:grpFill/>
              <a:ln w="9525">
                <a:noFill/>
                <a:miter lim="800000"/>
                <a:headEnd/>
                <a:tailEnd/>
              </a:ln>
            </p:spPr>
          </p:pic>
        </p:grpSp>
        <p:grpSp>
          <p:nvGrpSpPr>
            <p:cNvPr id="4" name="Group 7"/>
            <p:cNvGrpSpPr>
              <a:grpSpLocks/>
            </p:cNvGrpSpPr>
            <p:nvPr/>
          </p:nvGrpSpPr>
          <p:grpSpPr bwMode="auto">
            <a:xfrm>
              <a:off x="2290" y="767"/>
              <a:ext cx="1134" cy="475"/>
              <a:chOff x="2289" y="767"/>
              <a:chExt cx="1134" cy="475"/>
            </a:xfrm>
            <a:grpFill/>
          </p:grpSpPr>
          <p:sp>
            <p:nvSpPr>
              <p:cNvPr id="42" name="Rectangle 8"/>
              <p:cNvSpPr>
                <a:spLocks noChangeArrowheads="1"/>
              </p:cNvSpPr>
              <p:nvPr/>
            </p:nvSpPr>
            <p:spPr bwMode="auto">
              <a:xfrm>
                <a:off x="2316" y="792"/>
                <a:ext cx="1107" cy="450"/>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3" name="Picture 9" descr="des7290x_ex0205"/>
              <p:cNvPicPr>
                <a:picLocks noChangeAspect="1" noChangeArrowheads="1"/>
              </p:cNvPicPr>
              <p:nvPr/>
            </p:nvPicPr>
            <p:blipFill>
              <a:blip r:embed="rId3" cstate="print">
                <a:clrChange>
                  <a:clrFrom>
                    <a:srgbClr val="FFFFFF"/>
                  </a:clrFrom>
                  <a:clrTo>
                    <a:srgbClr val="FFFFFF">
                      <a:alpha val="0"/>
                    </a:srgbClr>
                  </a:clrTo>
                </a:clrChange>
              </a:blip>
              <a:srcRect l="36703" t="-93" r="38484" b="86168"/>
              <a:stretch>
                <a:fillRect/>
              </a:stretch>
            </p:blipFill>
            <p:spPr bwMode="auto">
              <a:xfrm>
                <a:off x="2289" y="767"/>
                <a:ext cx="1114" cy="452"/>
              </a:xfrm>
              <a:prstGeom prst="rect">
                <a:avLst/>
              </a:prstGeom>
              <a:grpFill/>
              <a:ln w="9525">
                <a:noFill/>
                <a:miter lim="800000"/>
                <a:headEnd/>
                <a:tailEnd/>
              </a:ln>
            </p:spPr>
          </p:pic>
        </p:grpSp>
        <p:sp>
          <p:nvSpPr>
            <p:cNvPr id="29" name="Line 10"/>
            <p:cNvSpPr>
              <a:spLocks noChangeShapeType="1"/>
            </p:cNvSpPr>
            <p:nvPr/>
          </p:nvSpPr>
          <p:spPr bwMode="auto">
            <a:xfrm>
              <a:off x="2842" y="1218"/>
              <a:ext cx="0" cy="71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5" name="Group 11"/>
            <p:cNvGrpSpPr>
              <a:grpSpLocks/>
            </p:cNvGrpSpPr>
            <p:nvPr/>
          </p:nvGrpSpPr>
          <p:grpSpPr bwMode="auto">
            <a:xfrm>
              <a:off x="4124" y="2283"/>
              <a:ext cx="964" cy="336"/>
              <a:chOff x="4124" y="2283"/>
              <a:chExt cx="964" cy="336"/>
            </a:xfrm>
            <a:grpFill/>
          </p:grpSpPr>
          <p:sp>
            <p:nvSpPr>
              <p:cNvPr id="40" name="Rectangle 12"/>
              <p:cNvSpPr>
                <a:spLocks noChangeArrowheads="1"/>
              </p:cNvSpPr>
              <p:nvPr/>
            </p:nvSpPr>
            <p:spPr bwMode="auto">
              <a:xfrm>
                <a:off x="4155" y="2310"/>
                <a:ext cx="933" cy="309"/>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1" name="Picture 13" descr="des7290x_ex0205"/>
              <p:cNvPicPr>
                <a:picLocks noChangeAspect="1" noChangeArrowheads="1"/>
              </p:cNvPicPr>
              <p:nvPr/>
            </p:nvPicPr>
            <p:blipFill>
              <a:blip r:embed="rId4" cstate="print">
                <a:clrChange>
                  <a:clrFrom>
                    <a:srgbClr val="FFFFFF"/>
                  </a:clrFrom>
                  <a:clrTo>
                    <a:srgbClr val="FFFFFF">
                      <a:alpha val="0"/>
                    </a:srgbClr>
                  </a:clrTo>
                </a:clrChange>
              </a:blip>
              <a:srcRect l="77371" t="46335" r="1602" b="43932"/>
              <a:stretch>
                <a:fillRect/>
              </a:stretch>
            </p:blipFill>
            <p:spPr bwMode="auto">
              <a:xfrm>
                <a:off x="4124" y="2283"/>
                <a:ext cx="944" cy="316"/>
              </a:xfrm>
              <a:prstGeom prst="rect">
                <a:avLst/>
              </a:prstGeom>
              <a:grpFill/>
              <a:ln w="9525">
                <a:noFill/>
                <a:miter lim="800000"/>
                <a:headEnd/>
                <a:tailEnd/>
              </a:ln>
            </p:spPr>
          </p:pic>
        </p:grpSp>
        <p:sp>
          <p:nvSpPr>
            <p:cNvPr id="31" name="Line 14"/>
            <p:cNvSpPr>
              <a:spLocks noChangeShapeType="1"/>
            </p:cNvSpPr>
            <p:nvPr/>
          </p:nvSpPr>
          <p:spPr bwMode="auto">
            <a:xfrm flipH="1">
              <a:off x="3399" y="2446"/>
              <a:ext cx="728"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6" name="Group 15"/>
            <p:cNvGrpSpPr>
              <a:grpSpLocks/>
            </p:cNvGrpSpPr>
            <p:nvPr/>
          </p:nvGrpSpPr>
          <p:grpSpPr bwMode="auto">
            <a:xfrm>
              <a:off x="638" y="2280"/>
              <a:ext cx="964" cy="342"/>
              <a:chOff x="638" y="2280"/>
              <a:chExt cx="964" cy="342"/>
            </a:xfrm>
            <a:grpFill/>
          </p:grpSpPr>
          <p:sp>
            <p:nvSpPr>
              <p:cNvPr id="38" name="Rectangle 16"/>
              <p:cNvSpPr>
                <a:spLocks noChangeArrowheads="1"/>
              </p:cNvSpPr>
              <p:nvPr/>
            </p:nvSpPr>
            <p:spPr bwMode="auto">
              <a:xfrm>
                <a:off x="666" y="2310"/>
                <a:ext cx="936" cy="312"/>
              </a:xfrm>
              <a:prstGeom prst="rect">
                <a:avLst/>
              </a:prstGeom>
              <a:grpFill/>
              <a:ln w="12700">
                <a:noFill/>
                <a:miter lim="800000"/>
                <a:headEnd type="none" w="sm" len="sm"/>
                <a:tailEnd type="none" w="sm" len="sm"/>
              </a:ln>
            </p:spPr>
            <p:txBody>
              <a:bodyPr wrap="none" anchor="ctr"/>
              <a:lstStyle/>
              <a:p>
                <a:pPr>
                  <a:defRPr/>
                </a:pPr>
                <a:endParaRPr lang="en-US"/>
              </a:p>
            </p:txBody>
          </p:sp>
          <p:pic>
            <p:nvPicPr>
              <p:cNvPr id="39" name="Picture 17" descr="des7290x_ex0205"/>
              <p:cNvPicPr>
                <a:picLocks noChangeAspect="1" noChangeArrowheads="1"/>
              </p:cNvPicPr>
              <p:nvPr/>
            </p:nvPicPr>
            <p:blipFill>
              <a:blip r:embed="rId4" cstate="print">
                <a:clrChange>
                  <a:clrFrom>
                    <a:srgbClr val="FFFFFF"/>
                  </a:clrFrom>
                  <a:clrTo>
                    <a:srgbClr val="FFFFFF">
                      <a:alpha val="0"/>
                    </a:srgbClr>
                  </a:clrTo>
                </a:clrChange>
              </a:blip>
              <a:srcRect l="-66" t="46242" r="79131" b="43993"/>
              <a:stretch>
                <a:fillRect/>
              </a:stretch>
            </p:blipFill>
            <p:spPr bwMode="auto">
              <a:xfrm>
                <a:off x="638" y="2280"/>
                <a:ext cx="940" cy="317"/>
              </a:xfrm>
              <a:prstGeom prst="rect">
                <a:avLst/>
              </a:prstGeom>
              <a:grpFill/>
              <a:ln w="9525">
                <a:noFill/>
                <a:miter lim="800000"/>
                <a:headEnd/>
                <a:tailEnd/>
              </a:ln>
            </p:spPr>
          </p:pic>
        </p:grpSp>
        <p:sp>
          <p:nvSpPr>
            <p:cNvPr id="33" name="Line 18"/>
            <p:cNvSpPr>
              <a:spLocks noChangeShapeType="1"/>
            </p:cNvSpPr>
            <p:nvPr/>
          </p:nvSpPr>
          <p:spPr bwMode="auto">
            <a:xfrm>
              <a:off x="1577" y="2445"/>
              <a:ext cx="699"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7" name="Group 19"/>
            <p:cNvGrpSpPr>
              <a:grpSpLocks/>
            </p:cNvGrpSpPr>
            <p:nvPr/>
          </p:nvGrpSpPr>
          <p:grpSpPr bwMode="auto">
            <a:xfrm>
              <a:off x="2292" y="3634"/>
              <a:ext cx="1132" cy="341"/>
              <a:chOff x="2294" y="3634"/>
              <a:chExt cx="1132" cy="341"/>
            </a:xfrm>
            <a:grpFill/>
          </p:grpSpPr>
          <p:sp>
            <p:nvSpPr>
              <p:cNvPr id="36" name="Rectangle 20"/>
              <p:cNvSpPr>
                <a:spLocks noChangeArrowheads="1"/>
              </p:cNvSpPr>
              <p:nvPr/>
            </p:nvSpPr>
            <p:spPr bwMode="auto">
              <a:xfrm>
                <a:off x="2322" y="3660"/>
                <a:ext cx="1104" cy="315"/>
              </a:xfrm>
              <a:prstGeom prst="rect">
                <a:avLst/>
              </a:prstGeom>
              <a:grpFill/>
              <a:ln w="12700">
                <a:noFill/>
                <a:miter lim="800000"/>
                <a:headEnd type="none" w="sm" len="sm"/>
                <a:tailEnd type="none" w="sm" len="sm"/>
              </a:ln>
            </p:spPr>
            <p:txBody>
              <a:bodyPr wrap="none" anchor="ctr"/>
              <a:lstStyle/>
              <a:p>
                <a:pPr>
                  <a:defRPr/>
                </a:pPr>
                <a:endParaRPr lang="en-US"/>
              </a:p>
            </p:txBody>
          </p:sp>
          <p:pic>
            <p:nvPicPr>
              <p:cNvPr id="37" name="Picture 21" descr="des7290x_ex0205"/>
              <p:cNvPicPr>
                <a:picLocks noChangeAspect="1" noChangeArrowheads="1"/>
              </p:cNvPicPr>
              <p:nvPr/>
            </p:nvPicPr>
            <p:blipFill>
              <a:blip r:embed="rId3" cstate="print">
                <a:clrChange>
                  <a:clrFrom>
                    <a:srgbClr val="FFFFFF"/>
                  </a:clrFrom>
                  <a:clrTo>
                    <a:srgbClr val="FFFFFF">
                      <a:alpha val="0"/>
                    </a:srgbClr>
                  </a:clrTo>
                </a:clrChange>
              </a:blip>
              <a:srcRect l="36815" t="87956" r="38486" b="2248"/>
              <a:stretch>
                <a:fillRect/>
              </a:stretch>
            </p:blipFill>
            <p:spPr bwMode="auto">
              <a:xfrm>
                <a:off x="2294" y="3634"/>
                <a:ext cx="1109" cy="318"/>
              </a:xfrm>
              <a:prstGeom prst="rect">
                <a:avLst/>
              </a:prstGeom>
              <a:grpFill/>
              <a:ln w="9525">
                <a:noFill/>
                <a:miter lim="800000"/>
                <a:headEnd/>
                <a:tailEnd/>
              </a:ln>
            </p:spPr>
          </p:pic>
        </p:grpSp>
        <p:sp>
          <p:nvSpPr>
            <p:cNvPr id="35" name="Line 22"/>
            <p:cNvSpPr>
              <a:spLocks noChangeShapeType="1"/>
            </p:cNvSpPr>
            <p:nvPr/>
          </p:nvSpPr>
          <p:spPr bwMode="auto">
            <a:xfrm flipV="1">
              <a:off x="2842" y="2927"/>
              <a:ext cx="0" cy="70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spTree>
    <p:extLst>
      <p:ext uri="{BB962C8B-B14F-4D97-AF65-F5344CB8AC3E}">
        <p14:creationId xmlns:p14="http://schemas.microsoft.com/office/powerpoint/2010/main" val="3465400821"/>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6499">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06499">
                                            <p:txEl>
                                              <p:pRg st="4" end="4"/>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06499">
                                            <p:txEl>
                                              <p:pRg st="5" end="5"/>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06499">
                                            <p:txEl>
                                              <p:pRg st="6" end="6"/>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06499">
                                            <p:txEl>
                                              <p:pRg st="7" end="7"/>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106499">
                                            <p:txEl>
                                              <p:pRg st="8" end="8"/>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106499">
                                            <p:txEl>
                                              <p:pRg st="9" end="9"/>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106499">
                                            <p:txEl>
                                              <p:pRg st="10" end="10"/>
                                            </p:txEl>
                                          </p:spTgt>
                                        </p:tgtEl>
                                        <p:attrNameLst>
                                          <p:attrName>style.visibility</p:attrName>
                                        </p:attrNameLst>
                                      </p:cBhvr>
                                      <p:to>
                                        <p:strVal val="visible"/>
                                      </p:to>
                                    </p:set>
                                  </p:childTnLst>
                                </p:cTn>
                              </p:par>
                              <p:par>
                                <p:cTn id="21" presetID="1" presetClass="entr" presetSubtype="0" fill="hold" nodeType="withEffect">
                                  <p:stCondLst>
                                    <p:cond delay="0"/>
                                  </p:stCondLst>
                                  <p:childTnLst>
                                    <p:set>
                                      <p:cBhvr>
                                        <p:cTn id="22" dur="1" fill="hold">
                                          <p:stCondLst>
                                            <p:cond delay="0"/>
                                          </p:stCondLst>
                                        </p:cTn>
                                        <p:tgtEl>
                                          <p:spTgt spid="106499">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Economies of </a:t>
            </a:r>
            <a:r>
              <a:rPr lang="en-US" dirty="0" smtClean="0"/>
              <a:t>Scale</a:t>
            </a:r>
            <a:endParaRPr lang="en-US" dirty="0"/>
          </a:p>
        </p:txBody>
      </p:sp>
      <p:pic>
        <p:nvPicPr>
          <p:cNvPr id="5" name="Picture 4"/>
          <p:cNvPicPr>
            <a:picLocks noChangeAspect="1"/>
          </p:cNvPicPr>
          <p:nvPr/>
        </p:nvPicPr>
        <p:blipFill>
          <a:blip r:embed="rId3"/>
          <a:stretch>
            <a:fillRect/>
          </a:stretch>
        </p:blipFill>
        <p:spPr>
          <a:xfrm>
            <a:off x="4045602" y="2895600"/>
            <a:ext cx="4895197" cy="3441700"/>
          </a:xfrm>
          <a:prstGeom prst="rect">
            <a:avLst/>
          </a:prstGeom>
        </p:spPr>
      </p:pic>
      <p:sp>
        <p:nvSpPr>
          <p:cNvPr id="6" name="Content Placeholder 5"/>
          <p:cNvSpPr>
            <a:spLocks noGrp="1"/>
          </p:cNvSpPr>
          <p:nvPr>
            <p:ph idx="1"/>
          </p:nvPr>
        </p:nvSpPr>
        <p:spPr>
          <a:xfrm>
            <a:off x="304800" y="1554163"/>
            <a:ext cx="8686800" cy="1189038"/>
          </a:xfrm>
        </p:spPr>
        <p:txBody>
          <a:bodyPr/>
          <a:lstStyle/>
          <a:p>
            <a:r>
              <a:rPr lang="en-US" dirty="0"/>
              <a:t>the minimum efficient scale of production may be so high </a:t>
            </a:r>
            <a:r>
              <a:rPr lang="en-US" dirty="0" smtClean="0"/>
              <a:t>that: </a:t>
            </a:r>
            <a:endParaRPr lang="en-US" dirty="0"/>
          </a:p>
          <a:p>
            <a:endParaRPr lang="en-US" dirty="0"/>
          </a:p>
        </p:txBody>
      </p:sp>
      <p:sp>
        <p:nvSpPr>
          <p:cNvPr id="7" name="TextBox 6"/>
          <p:cNvSpPr txBox="1"/>
          <p:nvPr/>
        </p:nvSpPr>
        <p:spPr>
          <a:xfrm>
            <a:off x="381001" y="2819400"/>
            <a:ext cx="3581400" cy="3697936"/>
          </a:xfrm>
          <a:prstGeom prst="rect">
            <a:avLst/>
          </a:prstGeom>
          <a:noFill/>
        </p:spPr>
        <p:txBody>
          <a:bodyPr wrap="square" rtlCol="0">
            <a:spAutoFit/>
          </a:bodyPr>
          <a:lstStyle/>
          <a:p>
            <a:pPr marL="285750" indent="-285750">
              <a:buFont typeface="Arial"/>
              <a:buChar char="•"/>
            </a:pPr>
            <a:r>
              <a:rPr lang="en-US" dirty="0" smtClean="0"/>
              <a:t>Firms </a:t>
            </a:r>
            <a:r>
              <a:rPr lang="en-US" dirty="0"/>
              <a:t>not already in the industry could not afford the plant size needed to enter. </a:t>
            </a:r>
            <a:endParaRPr lang="en-US" dirty="0" smtClean="0"/>
          </a:p>
          <a:p>
            <a:endParaRPr lang="en-US" dirty="0"/>
          </a:p>
          <a:p>
            <a:pPr marL="285750" indent="-285750">
              <a:lnSpc>
                <a:spcPct val="90000"/>
              </a:lnSpc>
              <a:buFont typeface="Arial"/>
              <a:buChar char="•"/>
            </a:pPr>
            <a:r>
              <a:rPr lang="en-US" dirty="0" smtClean="0"/>
              <a:t>The </a:t>
            </a:r>
            <a:r>
              <a:rPr lang="en-US" dirty="0"/>
              <a:t>entry of another firm </a:t>
            </a:r>
            <a:r>
              <a:rPr lang="en-US" dirty="0" smtClean="0"/>
              <a:t>(of sufficient </a:t>
            </a:r>
            <a:r>
              <a:rPr lang="en-US" dirty="0"/>
              <a:t>size to compete on </a:t>
            </a:r>
            <a:r>
              <a:rPr lang="en-US" dirty="0" smtClean="0"/>
              <a:t>cost) would </a:t>
            </a:r>
            <a:r>
              <a:rPr lang="en-US" dirty="0"/>
              <a:t>create excess capacity in the </a:t>
            </a:r>
            <a:r>
              <a:rPr lang="en-US" dirty="0" smtClean="0"/>
              <a:t>industry </a:t>
            </a:r>
            <a:r>
              <a:rPr lang="en-US" dirty="0"/>
              <a:t>and drive down </a:t>
            </a:r>
            <a:r>
              <a:rPr lang="en-US" dirty="0" smtClean="0"/>
              <a:t>prices</a:t>
            </a:r>
          </a:p>
          <a:p>
            <a:pPr marL="228600" indent="-228600">
              <a:lnSpc>
                <a:spcPct val="90000"/>
              </a:lnSpc>
            </a:pPr>
            <a:endParaRPr lang="en-US" dirty="0"/>
          </a:p>
          <a:p>
            <a:pPr marL="285750" indent="-285750">
              <a:lnSpc>
                <a:spcPct val="90000"/>
              </a:lnSpc>
              <a:buFont typeface="Wingdings" charset="2"/>
              <a:buChar char="Ø"/>
            </a:pPr>
            <a:r>
              <a:rPr lang="en-US" dirty="0" smtClean="0"/>
              <a:t>Would </a:t>
            </a:r>
            <a:r>
              <a:rPr lang="en-US" dirty="0"/>
              <a:t>be entrants recognize this and rationally choose not to </a:t>
            </a:r>
            <a:r>
              <a:rPr lang="en-US" dirty="0" smtClean="0"/>
              <a:t>enter</a:t>
            </a:r>
            <a:r>
              <a:rPr lang="en-US" dirty="0"/>
              <a:t>.</a:t>
            </a:r>
          </a:p>
          <a:p>
            <a:pPr marL="228600" indent="-228600">
              <a:lnSpc>
                <a:spcPct val="90000"/>
              </a:lnSpc>
            </a:pPr>
            <a:endParaRPr lang="en-US" dirty="0"/>
          </a:p>
        </p:txBody>
      </p:sp>
      <p:sp>
        <p:nvSpPr>
          <p:cNvPr id="9" name="Slide Number Placeholder 8"/>
          <p:cNvSpPr>
            <a:spLocks noGrp="1"/>
          </p:cNvSpPr>
          <p:nvPr>
            <p:ph type="sldNum" sz="quarter" idx="12"/>
          </p:nvPr>
        </p:nvSpPr>
        <p:spPr/>
        <p:txBody>
          <a:bodyPr/>
          <a:lstStyle/>
          <a:p>
            <a:fld id="{A09DE1DC-C774-48E4-97FA-52CAC948B8F8}" type="slidenum">
              <a:rPr lang="en-US" smtClean="0"/>
              <a:t>22</a:t>
            </a:fld>
            <a:endParaRPr lang="en-US"/>
          </a:p>
        </p:txBody>
      </p:sp>
    </p:spTree>
    <p:extLst>
      <p:ext uri="{BB962C8B-B14F-4D97-AF65-F5344CB8AC3E}">
        <p14:creationId xmlns:p14="http://schemas.microsoft.com/office/powerpoint/2010/main" val="1414592515"/>
      </p:ext>
    </p:extLst>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lstStyle/>
          <a:p>
            <a:fld id="{A09DE1DC-C774-48E4-97FA-52CAC948B8F8}" type="slidenum">
              <a:rPr lang="en-US" smtClean="0"/>
              <a:t>23</a:t>
            </a:fld>
            <a:endParaRPr lang="en-US"/>
          </a:p>
        </p:txBody>
      </p:sp>
      <p:sp>
        <p:nvSpPr>
          <p:cNvPr id="6" name="Title 1"/>
          <p:cNvSpPr txBox="1">
            <a:spLocks/>
          </p:cNvSpPr>
          <p:nvPr/>
        </p:nvSpPr>
        <p:spPr>
          <a:xfrm>
            <a:off x="2057400" y="76200"/>
            <a:ext cx="6629400" cy="609600"/>
          </a:xfrm>
          <a:prstGeom prst="rect">
            <a:avLst/>
          </a:prstGeom>
        </p:spPr>
        <p:txBody>
          <a:bodyPr/>
          <a:lst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a:lstStyle>
          <a:p>
            <a:r>
              <a:rPr lang="en-US" smtClean="0">
                <a:solidFill>
                  <a:srgbClr val="800000"/>
                </a:solidFill>
                <a:latin typeface="Calibri" charset="0"/>
                <a:ea typeface="ＭＳ Ｐゴシック" charset="0"/>
              </a:rPr>
              <a:t>QUESTION</a:t>
            </a:r>
            <a:endParaRPr lang="en-US" dirty="0"/>
          </a:p>
        </p:txBody>
      </p:sp>
      <p:pic>
        <p:nvPicPr>
          <p:cNvPr id="10" name="Picture 4" descr="j0149664[1]"/>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5867400" y="3882656"/>
            <a:ext cx="3001963" cy="24003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11" name="Rectangle 3"/>
          <p:cNvSpPr txBox="1">
            <a:spLocks noChangeArrowheads="1"/>
          </p:cNvSpPr>
          <p:nvPr/>
        </p:nvSpPr>
        <p:spPr bwMode="auto">
          <a:xfrm>
            <a:off x="228600" y="762000"/>
            <a:ext cx="8534400" cy="472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pPr>
              <a:buFontTx/>
              <a:buNone/>
            </a:pPr>
            <a:r>
              <a:rPr lang="en-US" sz="2800" dirty="0" smtClean="0">
                <a:latin typeface="Arial" charset="0"/>
                <a:cs typeface="Arial" charset="0"/>
              </a:rPr>
              <a:t>  </a:t>
            </a:r>
          </a:p>
          <a:p>
            <a:pPr>
              <a:buFontTx/>
              <a:buNone/>
            </a:pPr>
            <a:r>
              <a:rPr lang="en-US" sz="2400" dirty="0" smtClean="0">
                <a:latin typeface="Arial" charset="0"/>
                <a:cs typeface="Arial" charset="0"/>
              </a:rPr>
              <a:t>	</a:t>
            </a:r>
            <a:r>
              <a:rPr lang="en-US" sz="2000" dirty="0" smtClean="0">
                <a:latin typeface="Arial" charset="0"/>
                <a:cs typeface="Arial" charset="0"/>
              </a:rPr>
              <a:t>If you are considering opening a new pizza restaurant in your community, what would be the threat of new entrants? </a:t>
            </a:r>
          </a:p>
          <a:p>
            <a:pPr>
              <a:buFontTx/>
              <a:buNone/>
            </a:pPr>
            <a:r>
              <a:rPr lang="en-US" sz="2000" dirty="0">
                <a:latin typeface="Arial" charset="0"/>
                <a:cs typeface="Arial" charset="0"/>
              </a:rPr>
              <a:t>	</a:t>
            </a:r>
            <a:r>
              <a:rPr lang="en-US" sz="2000" dirty="0" smtClean="0">
                <a:latin typeface="Arial" charset="0"/>
                <a:cs typeface="Arial" charset="0"/>
              </a:rPr>
              <a:t>How would you evaluate Porter</a:t>
            </a:r>
            <a:r>
              <a:rPr lang="ja-JP" altLang="en-US" sz="2000" dirty="0" smtClean="0">
                <a:latin typeface="Arial" charset="0"/>
                <a:cs typeface="Arial" charset="0"/>
              </a:rPr>
              <a:t>’</a:t>
            </a:r>
            <a:r>
              <a:rPr lang="en-US" sz="2000" dirty="0" smtClean="0">
                <a:latin typeface="Arial" charset="0"/>
                <a:cs typeface="Arial" charset="0"/>
              </a:rPr>
              <a:t>s other forces for this industry? </a:t>
            </a:r>
          </a:p>
          <a:p>
            <a:pPr lvl="1">
              <a:buFont typeface="Wingdings" pitchFamily="2" charset="2"/>
              <a:buChar char="Ø"/>
            </a:pPr>
            <a:endParaRPr lang="en-US" sz="2000" dirty="0" smtClean="0">
              <a:latin typeface="Calibri" charset="0"/>
              <a:ea typeface="ＭＳ Ｐゴシック" charset="0"/>
            </a:endParaRPr>
          </a:p>
          <a:p>
            <a:pPr lvl="1">
              <a:buFont typeface="Wingdings" pitchFamily="2" charset="2"/>
              <a:buChar char="Ø"/>
            </a:pPr>
            <a:r>
              <a:rPr lang="en-US" sz="2000" dirty="0" smtClean="0">
                <a:latin typeface="Calibri" charset="0"/>
                <a:ea typeface="ＭＳ Ｐゴシック" charset="0"/>
              </a:rPr>
              <a:t>The threat of new entrants in the food industry is very high, which is why a majority of new food restaurants fail within their first year. </a:t>
            </a:r>
            <a:endParaRPr lang="en-US" sz="2000" dirty="0">
              <a:latin typeface="Arial" charset="0"/>
              <a:cs typeface="Arial" charset="0"/>
            </a:endParaRPr>
          </a:p>
        </p:txBody>
      </p:sp>
      <p:pic>
        <p:nvPicPr>
          <p:cNvPr id="13" name="Picture 2"/>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3474786"/>
            <a:ext cx="3429000" cy="288156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806389298"/>
      </p:ext>
    </p:extLst>
  </p:cSld>
  <p:clrMapOvr>
    <a:masterClrMapping/>
  </p:clrMapOvr>
  <p:transition>
    <p:random/>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1">
                                            <p:txEl>
                                              <p:pRg st="4" end="4"/>
                                            </p:txEl>
                                          </p:spTgt>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24</a:t>
            </a:fld>
            <a:endParaRPr lang="en-US" dirty="0"/>
          </a:p>
        </p:txBody>
      </p:sp>
      <p:sp>
        <p:nvSpPr>
          <p:cNvPr id="5" name="Rectangle 10"/>
          <p:cNvSpPr>
            <a:spLocks noChangeArrowheads="1"/>
          </p:cNvSpPr>
          <p:nvPr/>
        </p:nvSpPr>
        <p:spPr bwMode="gray">
          <a:xfrm>
            <a:off x="3305925" y="1881107"/>
            <a:ext cx="2020727" cy="276999"/>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spAutoFit/>
          </a:bodyPr>
          <a:lstStyle>
            <a:lvl1pPr algn="l" defTabSz="895350">
              <a:buSzPct val="120000"/>
              <a:defRPr sz="1600">
                <a:solidFill>
                  <a:schemeClr val="tx1"/>
                </a:solidFill>
                <a:latin typeface="Arial" charset="0"/>
              </a:defRPr>
            </a:lvl1pPr>
            <a:lvl2pPr marL="176213" indent="-174625" algn="l" defTabSz="895350">
              <a:buSzPct val="120000"/>
              <a:buChar char="•"/>
              <a:defRPr sz="1600">
                <a:solidFill>
                  <a:schemeClr val="tx1"/>
                </a:solidFill>
                <a:latin typeface="Arial" charset="0"/>
              </a:defRPr>
            </a:lvl2pPr>
            <a:lvl3pPr marL="722313" indent="-36513" algn="l" defTabSz="895350">
              <a:buChar char="–"/>
              <a:defRPr sz="1600">
                <a:solidFill>
                  <a:schemeClr val="tx1"/>
                </a:solidFill>
                <a:latin typeface="Arial" charset="0"/>
              </a:defRPr>
            </a:lvl3pPr>
            <a:lvl4pPr marL="858838" indent="-22225" algn="l" defTabSz="895350">
              <a:buSzPct val="89000"/>
              <a:buChar char="•"/>
              <a:defRPr sz="1600">
                <a:solidFill>
                  <a:schemeClr val="tx1"/>
                </a:solidFill>
                <a:latin typeface="Arial" charset="0"/>
              </a:defRPr>
            </a:lvl4pPr>
            <a:lvl5pPr marL="1009650" indent="-36513" algn="l" defTabSz="895350">
              <a:buSzPct val="75000"/>
              <a:buChar char="–"/>
              <a:defRPr sz="1600">
                <a:solidFill>
                  <a:schemeClr val="tx1"/>
                </a:solidFill>
                <a:latin typeface="Arial" charset="0"/>
              </a:defRPr>
            </a:lvl5pPr>
            <a:lvl6pPr marL="1466850" indent="-36513" defTabSz="895350" fontAlgn="base">
              <a:spcBef>
                <a:spcPct val="0"/>
              </a:spcBef>
              <a:spcAft>
                <a:spcPct val="0"/>
              </a:spcAft>
              <a:buSzPct val="75000"/>
              <a:buChar char="–"/>
              <a:defRPr sz="1600">
                <a:solidFill>
                  <a:schemeClr val="tx1"/>
                </a:solidFill>
                <a:latin typeface="Arial" charset="0"/>
              </a:defRPr>
            </a:lvl6pPr>
            <a:lvl7pPr marL="1924050" indent="-36513" defTabSz="895350" fontAlgn="base">
              <a:spcBef>
                <a:spcPct val="0"/>
              </a:spcBef>
              <a:spcAft>
                <a:spcPct val="0"/>
              </a:spcAft>
              <a:buSzPct val="75000"/>
              <a:buChar char="–"/>
              <a:defRPr sz="1600">
                <a:solidFill>
                  <a:schemeClr val="tx1"/>
                </a:solidFill>
                <a:latin typeface="Arial" charset="0"/>
              </a:defRPr>
            </a:lvl7pPr>
            <a:lvl8pPr marL="2381250" indent="-36513" defTabSz="895350" fontAlgn="base">
              <a:spcBef>
                <a:spcPct val="0"/>
              </a:spcBef>
              <a:spcAft>
                <a:spcPct val="0"/>
              </a:spcAft>
              <a:buSzPct val="75000"/>
              <a:buChar char="–"/>
              <a:defRPr sz="1600">
                <a:solidFill>
                  <a:schemeClr val="tx1"/>
                </a:solidFill>
                <a:latin typeface="Arial" charset="0"/>
              </a:defRPr>
            </a:lvl8pPr>
            <a:lvl9pPr marL="2838450" indent="-36513" defTabSz="895350" fontAlgn="base">
              <a:spcBef>
                <a:spcPct val="0"/>
              </a:spcBef>
              <a:spcAft>
                <a:spcPct val="0"/>
              </a:spcAft>
              <a:buSzPct val="75000"/>
              <a:buChar char="–"/>
              <a:defRPr sz="1600">
                <a:solidFill>
                  <a:schemeClr val="tx1"/>
                </a:solidFill>
                <a:latin typeface="Arial" charset="0"/>
              </a:defRPr>
            </a:lvl9pPr>
          </a:lstStyle>
          <a:p>
            <a:pPr eaLnBrk="1" hangingPunct="1">
              <a:spcBef>
                <a:spcPct val="25000"/>
              </a:spcBef>
            </a:pPr>
            <a:r>
              <a:rPr lang="en-US" altLang="en-US" sz="1800" dirty="0" smtClean="0"/>
              <a:t>Oligopoly / Duopoly</a:t>
            </a:r>
            <a:endParaRPr lang="en-US" altLang="en-US" sz="1800" dirty="0"/>
          </a:p>
        </p:txBody>
      </p:sp>
      <p:grpSp>
        <p:nvGrpSpPr>
          <p:cNvPr id="6" name="Group 95"/>
          <p:cNvGrpSpPr>
            <a:grpSpLocks/>
          </p:cNvGrpSpPr>
          <p:nvPr/>
        </p:nvGrpSpPr>
        <p:grpSpPr bwMode="auto">
          <a:xfrm>
            <a:off x="3305926" y="2509837"/>
            <a:ext cx="2560638" cy="2668588"/>
            <a:chOff x="2241" y="1422"/>
            <a:chExt cx="1788" cy="1840"/>
          </a:xfrm>
        </p:grpSpPr>
        <p:sp>
          <p:nvSpPr>
            <p:cNvPr id="7" name="Rectangle 13"/>
            <p:cNvSpPr>
              <a:spLocks noChangeArrowheads="1"/>
            </p:cNvSpPr>
            <p:nvPr/>
          </p:nvSpPr>
          <p:spPr bwMode="auto">
            <a:xfrm>
              <a:off x="2241" y="1422"/>
              <a:ext cx="1788" cy="1840"/>
            </a:xfrm>
            <a:prstGeom prst="rect">
              <a:avLst/>
            </a:prstGeom>
            <a:solidFill>
              <a:schemeClr val="bg1"/>
            </a:solidFill>
            <a:ln w="28575">
              <a:solidFill>
                <a:schemeClr val="tx1"/>
              </a:solidFill>
              <a:miter lim="800000"/>
              <a:headEnd/>
              <a:tailEnd/>
            </a:ln>
            <a:effectLst>
              <a:outerShdw dist="35921" dir="2700000" algn="ctr" rotWithShape="0">
                <a:schemeClr val="bg2"/>
              </a:outerShdw>
            </a:effectLst>
          </p:spPr>
          <p:txBody>
            <a:bodyPr wrap="none" lIns="0" tIns="0" rIns="0" bIns="0" anchor="ctr"/>
            <a:lstStyle/>
            <a:p>
              <a:endParaRPr lang="en-US"/>
            </a:p>
          </p:txBody>
        </p:sp>
        <p:sp>
          <p:nvSpPr>
            <p:cNvPr id="8" name="Oval 16"/>
            <p:cNvSpPr>
              <a:spLocks noChangeArrowheads="1"/>
            </p:cNvSpPr>
            <p:nvPr/>
          </p:nvSpPr>
          <p:spPr bwMode="auto">
            <a:xfrm>
              <a:off x="2321" y="1495"/>
              <a:ext cx="936" cy="936"/>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9" name="Oval 18"/>
            <p:cNvSpPr>
              <a:spLocks noChangeArrowheads="1"/>
            </p:cNvSpPr>
            <p:nvPr/>
          </p:nvSpPr>
          <p:spPr bwMode="auto">
            <a:xfrm>
              <a:off x="3014" y="2215"/>
              <a:ext cx="936" cy="936"/>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10" name="Oval 19"/>
            <p:cNvSpPr>
              <a:spLocks noChangeArrowheads="1"/>
            </p:cNvSpPr>
            <p:nvPr/>
          </p:nvSpPr>
          <p:spPr bwMode="auto">
            <a:xfrm>
              <a:off x="2506" y="2647"/>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11" name="Oval 20"/>
            <p:cNvSpPr>
              <a:spLocks noChangeArrowheads="1"/>
            </p:cNvSpPr>
            <p:nvPr/>
          </p:nvSpPr>
          <p:spPr bwMode="auto">
            <a:xfrm>
              <a:off x="3652" y="1711"/>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grpSp>
      <p:sp>
        <p:nvSpPr>
          <p:cNvPr id="12" name="Rectangle 11"/>
          <p:cNvSpPr>
            <a:spLocks noChangeArrowheads="1"/>
          </p:cNvSpPr>
          <p:nvPr/>
        </p:nvSpPr>
        <p:spPr bwMode="gray">
          <a:xfrm>
            <a:off x="6506325" y="1881107"/>
            <a:ext cx="1280319" cy="276999"/>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spAutoFit/>
          </a:bodyPr>
          <a:lstStyle>
            <a:lvl1pPr algn="l" defTabSz="895350">
              <a:buSzPct val="120000"/>
              <a:defRPr sz="1600">
                <a:solidFill>
                  <a:schemeClr val="tx1"/>
                </a:solidFill>
                <a:latin typeface="Arial" charset="0"/>
              </a:defRPr>
            </a:lvl1pPr>
            <a:lvl2pPr marL="176213" indent="-174625" algn="l" defTabSz="895350">
              <a:buSzPct val="120000"/>
              <a:buChar char="•"/>
              <a:defRPr sz="1600">
                <a:solidFill>
                  <a:schemeClr val="tx1"/>
                </a:solidFill>
                <a:latin typeface="Arial" charset="0"/>
              </a:defRPr>
            </a:lvl2pPr>
            <a:lvl3pPr marL="722313" indent="-36513" algn="l" defTabSz="895350">
              <a:buChar char="–"/>
              <a:defRPr sz="1600">
                <a:solidFill>
                  <a:schemeClr val="tx1"/>
                </a:solidFill>
                <a:latin typeface="Arial" charset="0"/>
              </a:defRPr>
            </a:lvl3pPr>
            <a:lvl4pPr marL="858838" indent="-22225" algn="l" defTabSz="895350">
              <a:buSzPct val="89000"/>
              <a:buChar char="•"/>
              <a:defRPr sz="1600">
                <a:solidFill>
                  <a:schemeClr val="tx1"/>
                </a:solidFill>
                <a:latin typeface="Arial" charset="0"/>
              </a:defRPr>
            </a:lvl4pPr>
            <a:lvl5pPr marL="1009650" indent="-36513" algn="l" defTabSz="895350">
              <a:buSzPct val="75000"/>
              <a:buChar char="–"/>
              <a:defRPr sz="1600">
                <a:solidFill>
                  <a:schemeClr val="tx1"/>
                </a:solidFill>
                <a:latin typeface="Arial" charset="0"/>
              </a:defRPr>
            </a:lvl5pPr>
            <a:lvl6pPr marL="1466850" indent="-36513" defTabSz="895350" fontAlgn="base">
              <a:spcBef>
                <a:spcPct val="0"/>
              </a:spcBef>
              <a:spcAft>
                <a:spcPct val="0"/>
              </a:spcAft>
              <a:buSzPct val="75000"/>
              <a:buChar char="–"/>
              <a:defRPr sz="1600">
                <a:solidFill>
                  <a:schemeClr val="tx1"/>
                </a:solidFill>
                <a:latin typeface="Arial" charset="0"/>
              </a:defRPr>
            </a:lvl6pPr>
            <a:lvl7pPr marL="1924050" indent="-36513" defTabSz="895350" fontAlgn="base">
              <a:spcBef>
                <a:spcPct val="0"/>
              </a:spcBef>
              <a:spcAft>
                <a:spcPct val="0"/>
              </a:spcAft>
              <a:buSzPct val="75000"/>
              <a:buChar char="–"/>
              <a:defRPr sz="1600">
                <a:solidFill>
                  <a:schemeClr val="tx1"/>
                </a:solidFill>
                <a:latin typeface="Arial" charset="0"/>
              </a:defRPr>
            </a:lvl7pPr>
            <a:lvl8pPr marL="2381250" indent="-36513" defTabSz="895350" fontAlgn="base">
              <a:spcBef>
                <a:spcPct val="0"/>
              </a:spcBef>
              <a:spcAft>
                <a:spcPct val="0"/>
              </a:spcAft>
              <a:buSzPct val="75000"/>
              <a:buChar char="–"/>
              <a:defRPr sz="1600">
                <a:solidFill>
                  <a:schemeClr val="tx1"/>
                </a:solidFill>
                <a:latin typeface="Arial" charset="0"/>
              </a:defRPr>
            </a:lvl8pPr>
            <a:lvl9pPr marL="2838450" indent="-36513" defTabSz="895350" fontAlgn="base">
              <a:spcBef>
                <a:spcPct val="0"/>
              </a:spcBef>
              <a:spcAft>
                <a:spcPct val="0"/>
              </a:spcAft>
              <a:buSzPct val="75000"/>
              <a:buChar char="–"/>
              <a:defRPr sz="1600">
                <a:solidFill>
                  <a:schemeClr val="tx1"/>
                </a:solidFill>
                <a:latin typeface="Arial" charset="0"/>
              </a:defRPr>
            </a:lvl9pPr>
          </a:lstStyle>
          <a:p>
            <a:pPr eaLnBrk="1" hangingPunct="1">
              <a:spcBef>
                <a:spcPct val="25000"/>
              </a:spcBef>
            </a:pPr>
            <a:r>
              <a:rPr lang="en-US" altLang="en-US" sz="1800" dirty="0"/>
              <a:t>Fragmented</a:t>
            </a:r>
          </a:p>
        </p:txBody>
      </p:sp>
      <p:grpSp>
        <p:nvGrpSpPr>
          <p:cNvPr id="13" name="Group 96"/>
          <p:cNvGrpSpPr>
            <a:grpSpLocks/>
          </p:cNvGrpSpPr>
          <p:nvPr/>
        </p:nvGrpSpPr>
        <p:grpSpPr bwMode="auto">
          <a:xfrm>
            <a:off x="6473388" y="2509837"/>
            <a:ext cx="2560638" cy="2668588"/>
            <a:chOff x="4257" y="1422"/>
            <a:chExt cx="1788" cy="1840"/>
          </a:xfrm>
        </p:grpSpPr>
        <p:sp>
          <p:nvSpPr>
            <p:cNvPr id="14" name="Rectangle 14"/>
            <p:cNvSpPr>
              <a:spLocks noChangeArrowheads="1"/>
            </p:cNvSpPr>
            <p:nvPr/>
          </p:nvSpPr>
          <p:spPr bwMode="auto">
            <a:xfrm>
              <a:off x="4257" y="1422"/>
              <a:ext cx="1788" cy="1840"/>
            </a:xfrm>
            <a:prstGeom prst="rect">
              <a:avLst/>
            </a:prstGeom>
            <a:solidFill>
              <a:schemeClr val="bg1"/>
            </a:solidFill>
            <a:ln w="28575">
              <a:solidFill>
                <a:schemeClr val="tx1"/>
              </a:solidFill>
              <a:miter lim="800000"/>
              <a:headEnd/>
              <a:tailEnd/>
            </a:ln>
            <a:effectLst>
              <a:outerShdw dist="35921" dir="2700000" algn="ctr" rotWithShape="0">
                <a:schemeClr val="bg2"/>
              </a:outerShdw>
            </a:effectLst>
          </p:spPr>
          <p:txBody>
            <a:bodyPr wrap="none" lIns="0" tIns="0" rIns="0" bIns="0" anchor="ctr"/>
            <a:lstStyle/>
            <a:p>
              <a:endParaRPr lang="en-US"/>
            </a:p>
          </p:txBody>
        </p:sp>
        <p:sp>
          <p:nvSpPr>
            <p:cNvPr id="15" name="Oval 22"/>
            <p:cNvSpPr>
              <a:spLocks noChangeArrowheads="1"/>
            </p:cNvSpPr>
            <p:nvPr/>
          </p:nvSpPr>
          <p:spPr bwMode="auto">
            <a:xfrm>
              <a:off x="4657" y="2236"/>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16" name="Oval 23"/>
            <p:cNvSpPr>
              <a:spLocks noChangeArrowheads="1"/>
            </p:cNvSpPr>
            <p:nvPr/>
          </p:nvSpPr>
          <p:spPr bwMode="auto">
            <a:xfrm>
              <a:off x="5132" y="1506"/>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17" name="Oval 24"/>
            <p:cNvSpPr>
              <a:spLocks noChangeArrowheads="1"/>
            </p:cNvSpPr>
            <p:nvPr/>
          </p:nvSpPr>
          <p:spPr bwMode="auto">
            <a:xfrm>
              <a:off x="5759" y="1685"/>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18" name="Oval 25"/>
            <p:cNvSpPr>
              <a:spLocks noChangeArrowheads="1"/>
            </p:cNvSpPr>
            <p:nvPr/>
          </p:nvSpPr>
          <p:spPr bwMode="auto">
            <a:xfrm>
              <a:off x="4837" y="1595"/>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19" name="Oval 26"/>
            <p:cNvSpPr>
              <a:spLocks noChangeArrowheads="1"/>
            </p:cNvSpPr>
            <p:nvPr/>
          </p:nvSpPr>
          <p:spPr bwMode="auto">
            <a:xfrm>
              <a:off x="4927" y="2119"/>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0" name="Oval 27"/>
            <p:cNvSpPr>
              <a:spLocks noChangeArrowheads="1"/>
            </p:cNvSpPr>
            <p:nvPr/>
          </p:nvSpPr>
          <p:spPr bwMode="auto">
            <a:xfrm>
              <a:off x="5439" y="2427"/>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1" name="Oval 29"/>
            <p:cNvSpPr>
              <a:spLocks noChangeArrowheads="1"/>
            </p:cNvSpPr>
            <p:nvPr/>
          </p:nvSpPr>
          <p:spPr bwMode="auto">
            <a:xfrm>
              <a:off x="5746" y="2811"/>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2" name="Oval 30"/>
            <p:cNvSpPr>
              <a:spLocks noChangeArrowheads="1"/>
            </p:cNvSpPr>
            <p:nvPr/>
          </p:nvSpPr>
          <p:spPr bwMode="auto">
            <a:xfrm>
              <a:off x="4376" y="2070"/>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3" name="Oval 31"/>
            <p:cNvSpPr>
              <a:spLocks noChangeArrowheads="1"/>
            </p:cNvSpPr>
            <p:nvPr/>
          </p:nvSpPr>
          <p:spPr bwMode="auto">
            <a:xfrm>
              <a:off x="5004" y="2403"/>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4" name="Oval 32"/>
            <p:cNvSpPr>
              <a:spLocks noChangeArrowheads="1"/>
            </p:cNvSpPr>
            <p:nvPr/>
          </p:nvSpPr>
          <p:spPr bwMode="auto">
            <a:xfrm>
              <a:off x="4658" y="2850"/>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5" name="Oval 33"/>
            <p:cNvSpPr>
              <a:spLocks noChangeArrowheads="1"/>
            </p:cNvSpPr>
            <p:nvPr/>
          </p:nvSpPr>
          <p:spPr bwMode="auto">
            <a:xfrm>
              <a:off x="5413" y="2134"/>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6" name="Oval 34"/>
            <p:cNvSpPr>
              <a:spLocks noChangeArrowheads="1"/>
            </p:cNvSpPr>
            <p:nvPr/>
          </p:nvSpPr>
          <p:spPr bwMode="auto">
            <a:xfrm>
              <a:off x="5720" y="2134"/>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7" name="Oval 35"/>
            <p:cNvSpPr>
              <a:spLocks noChangeArrowheads="1"/>
            </p:cNvSpPr>
            <p:nvPr/>
          </p:nvSpPr>
          <p:spPr bwMode="auto">
            <a:xfrm>
              <a:off x="5720" y="2531"/>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8" name="Oval 36"/>
            <p:cNvSpPr>
              <a:spLocks noChangeArrowheads="1"/>
            </p:cNvSpPr>
            <p:nvPr/>
          </p:nvSpPr>
          <p:spPr bwMode="auto">
            <a:xfrm>
              <a:off x="4338" y="2415"/>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29" name="Oval 37"/>
            <p:cNvSpPr>
              <a:spLocks noChangeArrowheads="1"/>
            </p:cNvSpPr>
            <p:nvPr/>
          </p:nvSpPr>
          <p:spPr bwMode="auto">
            <a:xfrm>
              <a:off x="4441" y="1608"/>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0" name="Oval 38"/>
            <p:cNvSpPr>
              <a:spLocks noChangeArrowheads="1"/>
            </p:cNvSpPr>
            <p:nvPr/>
          </p:nvSpPr>
          <p:spPr bwMode="auto">
            <a:xfrm>
              <a:off x="4621" y="1890"/>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1" name="Oval 40"/>
            <p:cNvSpPr>
              <a:spLocks noChangeArrowheads="1"/>
            </p:cNvSpPr>
            <p:nvPr/>
          </p:nvSpPr>
          <p:spPr bwMode="auto">
            <a:xfrm>
              <a:off x="5221" y="2775"/>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2" name="Oval 41"/>
            <p:cNvSpPr>
              <a:spLocks noChangeArrowheads="1"/>
            </p:cNvSpPr>
            <p:nvPr/>
          </p:nvSpPr>
          <p:spPr bwMode="auto">
            <a:xfrm>
              <a:off x="4593" y="2556"/>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3" name="Oval 42"/>
            <p:cNvSpPr>
              <a:spLocks noChangeArrowheads="1"/>
            </p:cNvSpPr>
            <p:nvPr/>
          </p:nvSpPr>
          <p:spPr bwMode="auto">
            <a:xfrm>
              <a:off x="4401" y="2774"/>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4" name="Oval 43"/>
            <p:cNvSpPr>
              <a:spLocks noChangeArrowheads="1"/>
            </p:cNvSpPr>
            <p:nvPr/>
          </p:nvSpPr>
          <p:spPr bwMode="auto">
            <a:xfrm>
              <a:off x="4861" y="2606"/>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5" name="Oval 44"/>
            <p:cNvSpPr>
              <a:spLocks noChangeArrowheads="1"/>
            </p:cNvSpPr>
            <p:nvPr/>
          </p:nvSpPr>
          <p:spPr bwMode="auto">
            <a:xfrm>
              <a:off x="5618" y="1865"/>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6" name="Oval 45"/>
            <p:cNvSpPr>
              <a:spLocks noChangeArrowheads="1"/>
            </p:cNvSpPr>
            <p:nvPr/>
          </p:nvSpPr>
          <p:spPr bwMode="auto">
            <a:xfrm>
              <a:off x="5170" y="2224"/>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7" name="Oval 46"/>
            <p:cNvSpPr>
              <a:spLocks noChangeArrowheads="1"/>
            </p:cNvSpPr>
            <p:nvPr/>
          </p:nvSpPr>
          <p:spPr bwMode="auto">
            <a:xfrm>
              <a:off x="5465" y="1532"/>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8" name="Oval 47"/>
            <p:cNvSpPr>
              <a:spLocks noChangeArrowheads="1"/>
            </p:cNvSpPr>
            <p:nvPr/>
          </p:nvSpPr>
          <p:spPr bwMode="auto">
            <a:xfrm>
              <a:off x="5490" y="2761"/>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39" name="Oval 48"/>
            <p:cNvSpPr>
              <a:spLocks noChangeArrowheads="1"/>
            </p:cNvSpPr>
            <p:nvPr/>
          </p:nvSpPr>
          <p:spPr bwMode="auto">
            <a:xfrm>
              <a:off x="5221" y="2555"/>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40" name="Oval 49"/>
            <p:cNvSpPr>
              <a:spLocks noChangeArrowheads="1"/>
            </p:cNvSpPr>
            <p:nvPr/>
          </p:nvSpPr>
          <p:spPr bwMode="auto">
            <a:xfrm>
              <a:off x="4978" y="2942"/>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41" name="Oval 50"/>
            <p:cNvSpPr>
              <a:spLocks noChangeArrowheads="1"/>
            </p:cNvSpPr>
            <p:nvPr/>
          </p:nvSpPr>
          <p:spPr bwMode="auto">
            <a:xfrm>
              <a:off x="5132" y="1839"/>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42" name="Oval 51"/>
            <p:cNvSpPr>
              <a:spLocks noChangeArrowheads="1"/>
            </p:cNvSpPr>
            <p:nvPr/>
          </p:nvSpPr>
          <p:spPr bwMode="auto">
            <a:xfrm>
              <a:off x="4875" y="1876"/>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43" name="Oval 52"/>
            <p:cNvSpPr>
              <a:spLocks noChangeArrowheads="1"/>
            </p:cNvSpPr>
            <p:nvPr/>
          </p:nvSpPr>
          <p:spPr bwMode="auto">
            <a:xfrm>
              <a:off x="5311" y="1735"/>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sp>
          <p:nvSpPr>
            <p:cNvPr id="44" name="Oval 53"/>
            <p:cNvSpPr>
              <a:spLocks noChangeArrowheads="1"/>
            </p:cNvSpPr>
            <p:nvPr/>
          </p:nvSpPr>
          <p:spPr bwMode="auto">
            <a:xfrm>
              <a:off x="5349" y="2994"/>
              <a:ext cx="150" cy="150"/>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grpSp>
      <p:sp>
        <p:nvSpPr>
          <p:cNvPr id="45" name="Rectangle 4"/>
          <p:cNvSpPr>
            <a:spLocks noChangeArrowheads="1"/>
          </p:cNvSpPr>
          <p:nvPr/>
        </p:nvSpPr>
        <p:spPr bwMode="gray">
          <a:xfrm>
            <a:off x="105526" y="1881107"/>
            <a:ext cx="1189874" cy="276999"/>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spAutoFit/>
          </a:bodyPr>
          <a:lstStyle>
            <a:lvl1pPr algn="l" defTabSz="895350">
              <a:buSzPct val="120000"/>
              <a:defRPr sz="1600">
                <a:solidFill>
                  <a:schemeClr val="tx1"/>
                </a:solidFill>
                <a:latin typeface="Arial" charset="0"/>
              </a:defRPr>
            </a:lvl1pPr>
            <a:lvl2pPr marL="176213" indent="-174625" algn="l" defTabSz="895350">
              <a:buSzPct val="120000"/>
              <a:buChar char="•"/>
              <a:defRPr sz="1600">
                <a:solidFill>
                  <a:schemeClr val="tx1"/>
                </a:solidFill>
                <a:latin typeface="Arial" charset="0"/>
              </a:defRPr>
            </a:lvl2pPr>
            <a:lvl3pPr marL="722313" indent="-36513" algn="l" defTabSz="895350">
              <a:buChar char="–"/>
              <a:defRPr sz="1600">
                <a:solidFill>
                  <a:schemeClr val="tx1"/>
                </a:solidFill>
                <a:latin typeface="Arial" charset="0"/>
              </a:defRPr>
            </a:lvl3pPr>
            <a:lvl4pPr marL="858838" indent="-22225" algn="l" defTabSz="895350">
              <a:buSzPct val="89000"/>
              <a:buChar char="•"/>
              <a:defRPr sz="1600">
                <a:solidFill>
                  <a:schemeClr val="tx1"/>
                </a:solidFill>
                <a:latin typeface="Arial" charset="0"/>
              </a:defRPr>
            </a:lvl4pPr>
            <a:lvl5pPr marL="1009650" indent="-36513" algn="l" defTabSz="895350">
              <a:buSzPct val="75000"/>
              <a:buChar char="–"/>
              <a:defRPr sz="1600">
                <a:solidFill>
                  <a:schemeClr val="tx1"/>
                </a:solidFill>
                <a:latin typeface="Arial" charset="0"/>
              </a:defRPr>
            </a:lvl5pPr>
            <a:lvl6pPr marL="1466850" indent="-36513" defTabSz="895350" fontAlgn="base">
              <a:spcBef>
                <a:spcPct val="0"/>
              </a:spcBef>
              <a:spcAft>
                <a:spcPct val="0"/>
              </a:spcAft>
              <a:buSzPct val="75000"/>
              <a:buChar char="–"/>
              <a:defRPr sz="1600">
                <a:solidFill>
                  <a:schemeClr val="tx1"/>
                </a:solidFill>
                <a:latin typeface="Arial" charset="0"/>
              </a:defRPr>
            </a:lvl6pPr>
            <a:lvl7pPr marL="1924050" indent="-36513" defTabSz="895350" fontAlgn="base">
              <a:spcBef>
                <a:spcPct val="0"/>
              </a:spcBef>
              <a:spcAft>
                <a:spcPct val="0"/>
              </a:spcAft>
              <a:buSzPct val="75000"/>
              <a:buChar char="–"/>
              <a:defRPr sz="1600">
                <a:solidFill>
                  <a:schemeClr val="tx1"/>
                </a:solidFill>
                <a:latin typeface="Arial" charset="0"/>
              </a:defRPr>
            </a:lvl7pPr>
            <a:lvl8pPr marL="2381250" indent="-36513" defTabSz="895350" fontAlgn="base">
              <a:spcBef>
                <a:spcPct val="0"/>
              </a:spcBef>
              <a:spcAft>
                <a:spcPct val="0"/>
              </a:spcAft>
              <a:buSzPct val="75000"/>
              <a:buChar char="–"/>
              <a:defRPr sz="1600">
                <a:solidFill>
                  <a:schemeClr val="tx1"/>
                </a:solidFill>
                <a:latin typeface="Arial" charset="0"/>
              </a:defRPr>
            </a:lvl8pPr>
            <a:lvl9pPr marL="2838450" indent="-36513" defTabSz="895350" fontAlgn="base">
              <a:spcBef>
                <a:spcPct val="0"/>
              </a:spcBef>
              <a:spcAft>
                <a:spcPct val="0"/>
              </a:spcAft>
              <a:buSzPct val="75000"/>
              <a:buChar char="–"/>
              <a:defRPr sz="1600">
                <a:solidFill>
                  <a:schemeClr val="tx1"/>
                </a:solidFill>
                <a:latin typeface="Arial" charset="0"/>
              </a:defRPr>
            </a:lvl9pPr>
          </a:lstStyle>
          <a:p>
            <a:pPr eaLnBrk="1" hangingPunct="1">
              <a:spcBef>
                <a:spcPct val="25000"/>
              </a:spcBef>
            </a:pPr>
            <a:r>
              <a:rPr lang="en-US" altLang="en-US" sz="1800" dirty="0"/>
              <a:t>Monopoly</a:t>
            </a:r>
          </a:p>
        </p:txBody>
      </p:sp>
      <p:grpSp>
        <p:nvGrpSpPr>
          <p:cNvPr id="46" name="Group 94"/>
          <p:cNvGrpSpPr>
            <a:grpSpLocks/>
          </p:cNvGrpSpPr>
          <p:nvPr/>
        </p:nvGrpSpPr>
        <p:grpSpPr bwMode="auto">
          <a:xfrm>
            <a:off x="105526" y="2509837"/>
            <a:ext cx="2560638" cy="2668588"/>
            <a:chOff x="225" y="1422"/>
            <a:chExt cx="1788" cy="1840"/>
          </a:xfrm>
        </p:grpSpPr>
        <p:sp>
          <p:nvSpPr>
            <p:cNvPr id="47" name="Rectangle 12"/>
            <p:cNvSpPr>
              <a:spLocks noChangeArrowheads="1"/>
            </p:cNvSpPr>
            <p:nvPr/>
          </p:nvSpPr>
          <p:spPr bwMode="auto">
            <a:xfrm>
              <a:off x="225" y="1422"/>
              <a:ext cx="1788" cy="1840"/>
            </a:xfrm>
            <a:prstGeom prst="rect">
              <a:avLst/>
            </a:prstGeom>
            <a:solidFill>
              <a:schemeClr val="bg1"/>
            </a:solidFill>
            <a:ln w="28575">
              <a:solidFill>
                <a:schemeClr val="tx1"/>
              </a:solidFill>
              <a:miter lim="800000"/>
              <a:headEnd/>
              <a:tailEnd/>
            </a:ln>
            <a:effectLst>
              <a:outerShdw dist="35921" dir="2700000" algn="ctr" rotWithShape="0">
                <a:schemeClr val="bg2"/>
              </a:outerShdw>
            </a:effectLst>
          </p:spPr>
          <p:txBody>
            <a:bodyPr wrap="none" lIns="0" tIns="0" rIns="0" bIns="0" anchor="ctr"/>
            <a:lstStyle/>
            <a:p>
              <a:endParaRPr lang="en-US"/>
            </a:p>
          </p:txBody>
        </p:sp>
        <p:sp>
          <p:nvSpPr>
            <p:cNvPr id="48" name="Oval 15"/>
            <p:cNvSpPr>
              <a:spLocks noChangeArrowheads="1"/>
            </p:cNvSpPr>
            <p:nvPr/>
          </p:nvSpPr>
          <p:spPr bwMode="auto">
            <a:xfrm>
              <a:off x="321" y="1544"/>
              <a:ext cx="1596" cy="1596"/>
            </a:xfrm>
            <a:prstGeom prst="ellipse">
              <a:avLst/>
            </a:prstGeom>
            <a:solidFill>
              <a:schemeClr val="accent1"/>
            </a:solidFill>
            <a:ln>
              <a:noFill/>
            </a:ln>
            <a:effectLst>
              <a:outerShdw dist="35921" dir="2700000" algn="ctr" rotWithShape="0">
                <a:schemeClr val="bg2"/>
              </a:outerShdw>
            </a:effectLst>
            <a:extLst>
              <a:ext uri="{91240B29-F687-4F45-9708-019B960494DF}">
                <a14:hiddenLine xmlns:a14="http://schemas.microsoft.com/office/drawing/2010/main" w="28575">
                  <a:solidFill>
                    <a:schemeClr val="tx1"/>
                  </a:solidFill>
                  <a:round/>
                  <a:headEnd/>
                  <a:tailEnd/>
                </a14:hiddenLine>
              </a:ext>
            </a:extLst>
          </p:spPr>
          <p:txBody>
            <a:bodyPr wrap="none" lIns="0" tIns="0" rIns="0" bIns="0" anchor="ctr"/>
            <a:lstStyle/>
            <a:p>
              <a:endParaRPr lang="en-US"/>
            </a:p>
          </p:txBody>
        </p:sp>
      </p:grpSp>
      <p:sp>
        <p:nvSpPr>
          <p:cNvPr id="49" name="Title 1"/>
          <p:cNvSpPr>
            <a:spLocks noGrp="1"/>
          </p:cNvSpPr>
          <p:nvPr>
            <p:ph type="title"/>
          </p:nvPr>
        </p:nvSpPr>
        <p:spPr/>
        <p:txBody>
          <a:bodyPr>
            <a:normAutofit fontScale="90000"/>
          </a:bodyPr>
          <a:lstStyle/>
          <a:p>
            <a:r>
              <a:rPr lang="en-US" altLang="en-US" dirty="0"/>
              <a:t>INDUSTRY FRAGMENTATION AND CONCENTRATION </a:t>
            </a:r>
            <a:endParaRPr lang="en-US" dirty="0"/>
          </a:p>
        </p:txBody>
      </p:sp>
    </p:spTree>
    <p:extLst>
      <p:ext uri="{BB962C8B-B14F-4D97-AF65-F5344CB8AC3E}">
        <p14:creationId xmlns:p14="http://schemas.microsoft.com/office/powerpoint/2010/main" val="2895686658"/>
      </p:ext>
    </p:extLst>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5" name="Group 23"/>
          <p:cNvGrpSpPr>
            <a:grpSpLocks/>
          </p:cNvGrpSpPr>
          <p:nvPr/>
        </p:nvGrpSpPr>
        <p:grpSpPr bwMode="auto">
          <a:xfrm>
            <a:off x="6511624" y="4147300"/>
            <a:ext cx="2559944" cy="2280638"/>
            <a:chOff x="638" y="767"/>
            <a:chExt cx="4450" cy="3208"/>
          </a:xfrm>
          <a:solidFill>
            <a:schemeClr val="bg1">
              <a:lumMod val="85000"/>
              <a:alpha val="89000"/>
            </a:schemeClr>
          </a:solidFill>
        </p:grpSpPr>
        <p:grpSp>
          <p:nvGrpSpPr>
            <p:cNvPr id="6" name="Group 4"/>
            <p:cNvGrpSpPr>
              <a:grpSpLocks/>
            </p:cNvGrpSpPr>
            <p:nvPr/>
          </p:nvGrpSpPr>
          <p:grpSpPr bwMode="auto">
            <a:xfrm>
              <a:off x="2282" y="1934"/>
              <a:ext cx="1138" cy="1021"/>
              <a:chOff x="2282" y="1934"/>
              <a:chExt cx="1138" cy="1021"/>
            </a:xfrm>
            <a:grpFill/>
          </p:grpSpPr>
          <p:sp>
            <p:nvSpPr>
              <p:cNvPr id="23" name="Rectangle 5"/>
              <p:cNvSpPr>
                <a:spLocks noChangeArrowheads="1"/>
              </p:cNvSpPr>
              <p:nvPr/>
            </p:nvSpPr>
            <p:spPr bwMode="auto">
              <a:xfrm>
                <a:off x="2316" y="1962"/>
                <a:ext cx="1104" cy="993"/>
              </a:xfrm>
              <a:prstGeom prst="rect">
                <a:avLst/>
              </a:prstGeom>
              <a:grpFill/>
              <a:ln w="12700">
                <a:noFill/>
                <a:miter lim="800000"/>
                <a:headEnd type="none" w="sm" len="sm"/>
                <a:tailEnd type="none" w="sm" len="sm"/>
              </a:ln>
            </p:spPr>
            <p:txBody>
              <a:bodyPr wrap="none" anchor="ctr"/>
              <a:lstStyle/>
              <a:p>
                <a:pPr>
                  <a:defRPr/>
                </a:pPr>
                <a:endParaRPr lang="en-US"/>
              </a:p>
            </p:txBody>
          </p:sp>
          <p:pic>
            <p:nvPicPr>
              <p:cNvPr id="24" name="Picture 6" descr="des7290x_ex0205"/>
              <p:cNvPicPr>
                <a:picLocks noChangeAspect="1" noChangeArrowheads="1"/>
              </p:cNvPicPr>
              <p:nvPr/>
            </p:nvPicPr>
            <p:blipFill>
              <a:blip r:embed="rId3" cstate="print">
                <a:clrChange>
                  <a:clrFrom>
                    <a:srgbClr val="FFFFFF"/>
                  </a:clrFrom>
                  <a:clrTo>
                    <a:srgbClr val="FFFFFF">
                      <a:alpha val="0"/>
                    </a:srgbClr>
                  </a:clrTo>
                </a:clrChange>
              </a:blip>
              <a:srcRect l="36682" t="35490" r="38486" b="33672"/>
              <a:stretch>
                <a:fillRect/>
              </a:stretch>
            </p:blipFill>
            <p:spPr bwMode="auto">
              <a:xfrm>
                <a:off x="2282" y="1934"/>
                <a:ext cx="1115" cy="1001"/>
              </a:xfrm>
              <a:prstGeom prst="rect">
                <a:avLst/>
              </a:prstGeom>
              <a:grpFill/>
              <a:ln w="9525">
                <a:noFill/>
                <a:miter lim="800000"/>
                <a:headEnd/>
                <a:tailEnd/>
              </a:ln>
            </p:spPr>
          </p:pic>
        </p:grpSp>
        <p:grpSp>
          <p:nvGrpSpPr>
            <p:cNvPr id="7" name="Group 7"/>
            <p:cNvGrpSpPr>
              <a:grpSpLocks/>
            </p:cNvGrpSpPr>
            <p:nvPr/>
          </p:nvGrpSpPr>
          <p:grpSpPr bwMode="auto">
            <a:xfrm>
              <a:off x="2290" y="767"/>
              <a:ext cx="1134" cy="475"/>
              <a:chOff x="2289" y="767"/>
              <a:chExt cx="1134" cy="475"/>
            </a:xfrm>
            <a:grpFill/>
          </p:grpSpPr>
          <p:sp>
            <p:nvSpPr>
              <p:cNvPr id="21" name="Rectangle 8"/>
              <p:cNvSpPr>
                <a:spLocks noChangeArrowheads="1"/>
              </p:cNvSpPr>
              <p:nvPr/>
            </p:nvSpPr>
            <p:spPr bwMode="auto">
              <a:xfrm>
                <a:off x="2316" y="792"/>
                <a:ext cx="1107" cy="450"/>
              </a:xfrm>
              <a:prstGeom prst="rect">
                <a:avLst/>
              </a:prstGeom>
              <a:grpFill/>
              <a:ln w="12700">
                <a:noFill/>
                <a:miter lim="800000"/>
                <a:headEnd type="none" w="sm" len="sm"/>
                <a:tailEnd type="none" w="sm" len="sm"/>
              </a:ln>
            </p:spPr>
            <p:txBody>
              <a:bodyPr wrap="none" anchor="ctr"/>
              <a:lstStyle/>
              <a:p>
                <a:pPr>
                  <a:defRPr/>
                </a:pPr>
                <a:endParaRPr lang="en-US"/>
              </a:p>
            </p:txBody>
          </p:sp>
          <p:pic>
            <p:nvPicPr>
              <p:cNvPr id="22" name="Picture 9" descr="des7290x_ex0205"/>
              <p:cNvPicPr>
                <a:picLocks noChangeAspect="1" noChangeArrowheads="1"/>
              </p:cNvPicPr>
              <p:nvPr/>
            </p:nvPicPr>
            <p:blipFill>
              <a:blip r:embed="rId3" cstate="print">
                <a:clrChange>
                  <a:clrFrom>
                    <a:srgbClr val="FFFFFF"/>
                  </a:clrFrom>
                  <a:clrTo>
                    <a:srgbClr val="FFFFFF">
                      <a:alpha val="0"/>
                    </a:srgbClr>
                  </a:clrTo>
                </a:clrChange>
              </a:blip>
              <a:srcRect l="36703" t="-93" r="38484" b="86168"/>
              <a:stretch>
                <a:fillRect/>
              </a:stretch>
            </p:blipFill>
            <p:spPr bwMode="auto">
              <a:xfrm>
                <a:off x="2289" y="767"/>
                <a:ext cx="1114" cy="452"/>
              </a:xfrm>
              <a:prstGeom prst="rect">
                <a:avLst/>
              </a:prstGeom>
              <a:grpFill/>
              <a:ln w="9525">
                <a:noFill/>
                <a:miter lim="800000"/>
                <a:headEnd/>
                <a:tailEnd/>
              </a:ln>
            </p:spPr>
          </p:pic>
        </p:grpSp>
        <p:sp>
          <p:nvSpPr>
            <p:cNvPr id="8" name="Line 10"/>
            <p:cNvSpPr>
              <a:spLocks noChangeShapeType="1"/>
            </p:cNvSpPr>
            <p:nvPr/>
          </p:nvSpPr>
          <p:spPr bwMode="auto">
            <a:xfrm>
              <a:off x="2842" y="1218"/>
              <a:ext cx="0" cy="71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9" name="Group 11"/>
            <p:cNvGrpSpPr>
              <a:grpSpLocks/>
            </p:cNvGrpSpPr>
            <p:nvPr/>
          </p:nvGrpSpPr>
          <p:grpSpPr bwMode="auto">
            <a:xfrm>
              <a:off x="4124" y="2283"/>
              <a:ext cx="964" cy="336"/>
              <a:chOff x="4124" y="2283"/>
              <a:chExt cx="964" cy="336"/>
            </a:xfrm>
            <a:grpFill/>
          </p:grpSpPr>
          <p:sp>
            <p:nvSpPr>
              <p:cNvPr id="19" name="Rectangle 12"/>
              <p:cNvSpPr>
                <a:spLocks noChangeArrowheads="1"/>
              </p:cNvSpPr>
              <p:nvPr/>
            </p:nvSpPr>
            <p:spPr bwMode="auto">
              <a:xfrm>
                <a:off x="4155" y="2310"/>
                <a:ext cx="933" cy="309"/>
              </a:xfrm>
              <a:prstGeom prst="rect">
                <a:avLst/>
              </a:prstGeom>
              <a:grpFill/>
              <a:ln w="12700">
                <a:noFill/>
                <a:miter lim="800000"/>
                <a:headEnd type="none" w="sm" len="sm"/>
                <a:tailEnd type="none" w="sm" len="sm"/>
              </a:ln>
            </p:spPr>
            <p:txBody>
              <a:bodyPr wrap="none" anchor="ctr"/>
              <a:lstStyle/>
              <a:p>
                <a:pPr>
                  <a:defRPr/>
                </a:pPr>
                <a:endParaRPr lang="en-US"/>
              </a:p>
            </p:txBody>
          </p:sp>
          <p:pic>
            <p:nvPicPr>
              <p:cNvPr id="20" name="Picture 13" descr="des7290x_ex0205"/>
              <p:cNvPicPr>
                <a:picLocks noChangeAspect="1" noChangeArrowheads="1"/>
              </p:cNvPicPr>
              <p:nvPr/>
            </p:nvPicPr>
            <p:blipFill>
              <a:blip r:embed="rId4" cstate="print">
                <a:clrChange>
                  <a:clrFrom>
                    <a:srgbClr val="FFFFFF"/>
                  </a:clrFrom>
                  <a:clrTo>
                    <a:srgbClr val="FFFFFF">
                      <a:alpha val="0"/>
                    </a:srgbClr>
                  </a:clrTo>
                </a:clrChange>
              </a:blip>
              <a:srcRect l="77371" t="46335" r="1602" b="43932"/>
              <a:stretch>
                <a:fillRect/>
              </a:stretch>
            </p:blipFill>
            <p:spPr bwMode="auto">
              <a:xfrm>
                <a:off x="4124" y="2283"/>
                <a:ext cx="944" cy="316"/>
              </a:xfrm>
              <a:prstGeom prst="rect">
                <a:avLst/>
              </a:prstGeom>
              <a:grpFill/>
              <a:ln w="9525">
                <a:noFill/>
                <a:miter lim="800000"/>
                <a:headEnd/>
                <a:tailEnd/>
              </a:ln>
            </p:spPr>
          </p:pic>
        </p:grpSp>
        <p:sp>
          <p:nvSpPr>
            <p:cNvPr id="10" name="Line 14"/>
            <p:cNvSpPr>
              <a:spLocks noChangeShapeType="1"/>
            </p:cNvSpPr>
            <p:nvPr/>
          </p:nvSpPr>
          <p:spPr bwMode="auto">
            <a:xfrm flipH="1">
              <a:off x="3399" y="2446"/>
              <a:ext cx="728"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11" name="Group 15"/>
            <p:cNvGrpSpPr>
              <a:grpSpLocks/>
            </p:cNvGrpSpPr>
            <p:nvPr/>
          </p:nvGrpSpPr>
          <p:grpSpPr bwMode="auto">
            <a:xfrm>
              <a:off x="638" y="2280"/>
              <a:ext cx="964" cy="342"/>
              <a:chOff x="638" y="2280"/>
              <a:chExt cx="964" cy="342"/>
            </a:xfrm>
            <a:grpFill/>
          </p:grpSpPr>
          <p:sp>
            <p:nvSpPr>
              <p:cNvPr id="17" name="Rectangle 16"/>
              <p:cNvSpPr>
                <a:spLocks noChangeArrowheads="1"/>
              </p:cNvSpPr>
              <p:nvPr/>
            </p:nvSpPr>
            <p:spPr bwMode="auto">
              <a:xfrm>
                <a:off x="666" y="2310"/>
                <a:ext cx="936" cy="312"/>
              </a:xfrm>
              <a:prstGeom prst="rect">
                <a:avLst/>
              </a:prstGeom>
              <a:grpFill/>
              <a:ln w="12700">
                <a:noFill/>
                <a:miter lim="800000"/>
                <a:headEnd type="none" w="sm" len="sm"/>
                <a:tailEnd type="none" w="sm" len="sm"/>
              </a:ln>
            </p:spPr>
            <p:txBody>
              <a:bodyPr wrap="none" anchor="ctr"/>
              <a:lstStyle/>
              <a:p>
                <a:pPr>
                  <a:defRPr/>
                </a:pPr>
                <a:endParaRPr lang="en-US"/>
              </a:p>
            </p:txBody>
          </p:sp>
          <p:pic>
            <p:nvPicPr>
              <p:cNvPr id="18" name="Picture 17" descr="des7290x_ex0205"/>
              <p:cNvPicPr>
                <a:picLocks noChangeAspect="1" noChangeArrowheads="1"/>
              </p:cNvPicPr>
              <p:nvPr/>
            </p:nvPicPr>
            <p:blipFill>
              <a:blip r:embed="rId4" cstate="print">
                <a:clrChange>
                  <a:clrFrom>
                    <a:srgbClr val="FFFFFF"/>
                  </a:clrFrom>
                  <a:clrTo>
                    <a:srgbClr val="FFFFFF">
                      <a:alpha val="0"/>
                    </a:srgbClr>
                  </a:clrTo>
                </a:clrChange>
              </a:blip>
              <a:srcRect l="-66" t="46242" r="79131" b="43993"/>
              <a:stretch>
                <a:fillRect/>
              </a:stretch>
            </p:blipFill>
            <p:spPr bwMode="auto">
              <a:xfrm>
                <a:off x="638" y="2280"/>
                <a:ext cx="940" cy="317"/>
              </a:xfrm>
              <a:prstGeom prst="rect">
                <a:avLst/>
              </a:prstGeom>
              <a:grpFill/>
              <a:ln w="9525">
                <a:noFill/>
                <a:miter lim="800000"/>
                <a:headEnd/>
                <a:tailEnd/>
              </a:ln>
            </p:spPr>
          </p:pic>
        </p:grpSp>
        <p:sp>
          <p:nvSpPr>
            <p:cNvPr id="12" name="Line 18"/>
            <p:cNvSpPr>
              <a:spLocks noChangeShapeType="1"/>
            </p:cNvSpPr>
            <p:nvPr/>
          </p:nvSpPr>
          <p:spPr bwMode="auto">
            <a:xfrm>
              <a:off x="1577" y="2445"/>
              <a:ext cx="699"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13" name="Group 19"/>
            <p:cNvGrpSpPr>
              <a:grpSpLocks/>
            </p:cNvGrpSpPr>
            <p:nvPr/>
          </p:nvGrpSpPr>
          <p:grpSpPr bwMode="auto">
            <a:xfrm>
              <a:off x="2292" y="3634"/>
              <a:ext cx="1132" cy="341"/>
              <a:chOff x="2294" y="3634"/>
              <a:chExt cx="1132" cy="341"/>
            </a:xfrm>
            <a:grpFill/>
          </p:grpSpPr>
          <p:sp>
            <p:nvSpPr>
              <p:cNvPr id="15" name="Rectangle 20"/>
              <p:cNvSpPr>
                <a:spLocks noChangeArrowheads="1"/>
              </p:cNvSpPr>
              <p:nvPr/>
            </p:nvSpPr>
            <p:spPr bwMode="auto">
              <a:xfrm>
                <a:off x="2322" y="3660"/>
                <a:ext cx="1104" cy="315"/>
              </a:xfrm>
              <a:prstGeom prst="rect">
                <a:avLst/>
              </a:prstGeom>
              <a:grpFill/>
              <a:ln w="12700">
                <a:noFill/>
                <a:miter lim="800000"/>
                <a:headEnd type="none" w="sm" len="sm"/>
                <a:tailEnd type="none" w="sm" len="sm"/>
              </a:ln>
            </p:spPr>
            <p:txBody>
              <a:bodyPr wrap="none" anchor="ctr"/>
              <a:lstStyle/>
              <a:p>
                <a:pPr>
                  <a:defRPr/>
                </a:pPr>
                <a:endParaRPr lang="en-US"/>
              </a:p>
            </p:txBody>
          </p:sp>
          <p:pic>
            <p:nvPicPr>
              <p:cNvPr id="16" name="Picture 21" descr="des7290x_ex0205"/>
              <p:cNvPicPr>
                <a:picLocks noChangeAspect="1" noChangeArrowheads="1"/>
              </p:cNvPicPr>
              <p:nvPr/>
            </p:nvPicPr>
            <p:blipFill>
              <a:blip r:embed="rId3" cstate="print">
                <a:clrChange>
                  <a:clrFrom>
                    <a:srgbClr val="FFFFFF"/>
                  </a:clrFrom>
                  <a:clrTo>
                    <a:srgbClr val="FFFFFF">
                      <a:alpha val="0"/>
                    </a:srgbClr>
                  </a:clrTo>
                </a:clrChange>
              </a:blip>
              <a:srcRect l="36815" t="87956" r="38486" b="2248"/>
              <a:stretch>
                <a:fillRect/>
              </a:stretch>
            </p:blipFill>
            <p:spPr bwMode="auto">
              <a:xfrm>
                <a:off x="2294" y="3634"/>
                <a:ext cx="1109" cy="318"/>
              </a:xfrm>
              <a:prstGeom prst="rect">
                <a:avLst/>
              </a:prstGeom>
              <a:grpFill/>
              <a:ln w="9525">
                <a:noFill/>
                <a:miter lim="800000"/>
                <a:headEnd/>
                <a:tailEnd/>
              </a:ln>
            </p:spPr>
          </p:pic>
        </p:grpSp>
        <p:sp>
          <p:nvSpPr>
            <p:cNvPr id="14" name="Line 22"/>
            <p:cNvSpPr>
              <a:spLocks noChangeShapeType="1"/>
            </p:cNvSpPr>
            <p:nvPr/>
          </p:nvSpPr>
          <p:spPr bwMode="auto">
            <a:xfrm flipV="1">
              <a:off x="2842" y="2927"/>
              <a:ext cx="0" cy="70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sp>
        <p:nvSpPr>
          <p:cNvPr id="2" name="Title 1"/>
          <p:cNvSpPr>
            <a:spLocks noGrp="1"/>
          </p:cNvSpPr>
          <p:nvPr>
            <p:ph type="title"/>
          </p:nvPr>
        </p:nvSpPr>
        <p:spPr/>
        <p:txBody>
          <a:bodyPr/>
          <a:lstStyle/>
          <a:p>
            <a:r>
              <a:rPr lang="en-US" dirty="0"/>
              <a:t>The Bargaining Power of </a:t>
            </a:r>
            <a:r>
              <a:rPr lang="en-US" dirty="0" smtClean="0"/>
              <a:t>Buyers</a:t>
            </a:r>
            <a:endParaRPr lang="en-US" dirty="0"/>
          </a:p>
        </p:txBody>
      </p:sp>
      <p:sp>
        <p:nvSpPr>
          <p:cNvPr id="3" name="Content Placeholder 2"/>
          <p:cNvSpPr>
            <a:spLocks noGrp="1"/>
          </p:cNvSpPr>
          <p:nvPr>
            <p:ph idx="1"/>
          </p:nvPr>
        </p:nvSpPr>
        <p:spPr>
          <a:xfrm>
            <a:off x="457200" y="1600200"/>
            <a:ext cx="8229600" cy="4756150"/>
          </a:xfrm>
        </p:spPr>
        <p:txBody>
          <a:bodyPr/>
          <a:lstStyle/>
          <a:p>
            <a:pPr>
              <a:lnSpc>
                <a:spcPct val="90000"/>
              </a:lnSpc>
            </a:pPr>
            <a:r>
              <a:rPr lang="en-US" sz="3000" dirty="0">
                <a:latin typeface="Arial" charset="0"/>
                <a:cs typeface="Arial" charset="0"/>
              </a:rPr>
              <a:t>Buyers threaten an industry:</a:t>
            </a:r>
          </a:p>
          <a:p>
            <a:pPr lvl="1">
              <a:lnSpc>
                <a:spcPct val="90000"/>
              </a:lnSpc>
            </a:pPr>
            <a:r>
              <a:rPr lang="en-US" sz="2000" dirty="0">
                <a:latin typeface="Arial" charset="0"/>
                <a:cs typeface="Arial" charset="0"/>
              </a:rPr>
              <a:t>Force down prices</a:t>
            </a:r>
          </a:p>
          <a:p>
            <a:pPr lvl="1">
              <a:lnSpc>
                <a:spcPct val="90000"/>
              </a:lnSpc>
            </a:pPr>
            <a:r>
              <a:rPr lang="en-US" sz="2000" dirty="0">
                <a:latin typeface="Arial" charset="0"/>
                <a:cs typeface="Arial" charset="0"/>
              </a:rPr>
              <a:t>Bargain for higher quality or more services</a:t>
            </a:r>
          </a:p>
          <a:p>
            <a:pPr lvl="1">
              <a:lnSpc>
                <a:spcPct val="90000"/>
              </a:lnSpc>
            </a:pPr>
            <a:r>
              <a:rPr lang="en-US" sz="2000" dirty="0">
                <a:latin typeface="Arial" charset="0"/>
                <a:cs typeface="Arial" charset="0"/>
              </a:rPr>
              <a:t>Play competitors against each other</a:t>
            </a:r>
          </a:p>
          <a:p>
            <a:pPr lvl="2">
              <a:lnSpc>
                <a:spcPct val="90000"/>
              </a:lnSpc>
            </a:pPr>
            <a:endParaRPr lang="en-US" sz="2000" dirty="0">
              <a:latin typeface="Arial" charset="0"/>
              <a:cs typeface="Arial" charset="0"/>
            </a:endParaRPr>
          </a:p>
          <a:p>
            <a:pPr>
              <a:lnSpc>
                <a:spcPct val="90000"/>
              </a:lnSpc>
            </a:pPr>
            <a:r>
              <a:rPr lang="en-US" sz="3000" dirty="0">
                <a:latin typeface="Arial" charset="0"/>
                <a:cs typeface="Arial" charset="0"/>
              </a:rPr>
              <a:t>When is a buyer powerful?</a:t>
            </a:r>
          </a:p>
          <a:p>
            <a:pPr lvl="1">
              <a:lnSpc>
                <a:spcPct val="90000"/>
              </a:lnSpc>
            </a:pPr>
            <a:r>
              <a:rPr lang="en-US" sz="2000" dirty="0">
                <a:latin typeface="Arial" charset="0"/>
                <a:cs typeface="Arial" charset="0"/>
              </a:rPr>
              <a:t># of buyers is small, or they buy large in volume</a:t>
            </a:r>
          </a:p>
          <a:p>
            <a:pPr lvl="1">
              <a:lnSpc>
                <a:spcPct val="90000"/>
              </a:lnSpc>
            </a:pPr>
            <a:r>
              <a:rPr lang="en-US" sz="2000" dirty="0">
                <a:latin typeface="Arial" charset="0"/>
                <a:cs typeface="Arial" charset="0"/>
              </a:rPr>
              <a:t>Products are </a:t>
            </a:r>
            <a:r>
              <a:rPr lang="en-US" sz="2000" dirty="0">
                <a:solidFill>
                  <a:srgbClr val="FFC000"/>
                </a:solidFill>
                <a:latin typeface="Arial" charset="0"/>
                <a:cs typeface="Arial" charset="0"/>
              </a:rPr>
              <a:t>standard/undifferentiated</a:t>
            </a:r>
          </a:p>
          <a:p>
            <a:pPr lvl="1">
              <a:lnSpc>
                <a:spcPct val="90000"/>
              </a:lnSpc>
            </a:pPr>
            <a:r>
              <a:rPr lang="en-US" sz="2000" dirty="0">
                <a:latin typeface="Arial" charset="0"/>
                <a:cs typeface="Arial" charset="0"/>
              </a:rPr>
              <a:t>Few </a:t>
            </a:r>
            <a:r>
              <a:rPr lang="en-US" sz="2000" dirty="0">
                <a:solidFill>
                  <a:srgbClr val="92D050"/>
                </a:solidFill>
                <a:latin typeface="Arial" charset="0"/>
                <a:cs typeface="Arial" charset="0"/>
              </a:rPr>
              <a:t>switching costs</a:t>
            </a:r>
          </a:p>
          <a:p>
            <a:pPr lvl="1">
              <a:lnSpc>
                <a:spcPct val="90000"/>
              </a:lnSpc>
            </a:pPr>
            <a:r>
              <a:rPr lang="en-US" sz="2000" dirty="0">
                <a:latin typeface="Arial" charset="0"/>
                <a:cs typeface="Arial" charset="0"/>
              </a:rPr>
              <a:t>Buyers are not earning significant profits</a:t>
            </a:r>
          </a:p>
          <a:p>
            <a:pPr lvl="1">
              <a:lnSpc>
                <a:spcPct val="90000"/>
              </a:lnSpc>
            </a:pPr>
            <a:r>
              <a:rPr lang="en-US" sz="2000" dirty="0">
                <a:latin typeface="Arial" charset="0"/>
                <a:cs typeface="Arial" charset="0"/>
              </a:rPr>
              <a:t>Pose a credible threat of </a:t>
            </a:r>
            <a:r>
              <a:rPr lang="en-US" sz="2000" dirty="0">
                <a:solidFill>
                  <a:srgbClr val="FF0000"/>
                </a:solidFill>
                <a:latin typeface="Arial" charset="0"/>
                <a:cs typeface="Arial" charset="0"/>
              </a:rPr>
              <a:t>backward integration</a:t>
            </a:r>
          </a:p>
          <a:p>
            <a:pPr lvl="1">
              <a:lnSpc>
                <a:spcPct val="90000"/>
              </a:lnSpc>
            </a:pPr>
            <a:r>
              <a:rPr lang="en-US" sz="2000" dirty="0">
                <a:latin typeface="Arial" charset="0"/>
                <a:cs typeface="Arial" charset="0"/>
              </a:rPr>
              <a:t>Industry</a:t>
            </a:r>
            <a:r>
              <a:rPr lang="ja-JP" altLang="en-US" sz="2000" dirty="0">
                <a:latin typeface="Arial" charset="0"/>
                <a:cs typeface="Arial" charset="0"/>
              </a:rPr>
              <a:t>’</a:t>
            </a:r>
            <a:r>
              <a:rPr lang="en-US" sz="2000" dirty="0">
                <a:latin typeface="Arial" charset="0"/>
                <a:cs typeface="Arial" charset="0"/>
              </a:rPr>
              <a:t>s product is unimportant to quality of </a:t>
            </a:r>
          </a:p>
          <a:p>
            <a:pPr marL="457200" lvl="1" indent="0">
              <a:lnSpc>
                <a:spcPct val="90000"/>
              </a:lnSpc>
              <a:buNone/>
            </a:pPr>
            <a:r>
              <a:rPr lang="en-US" sz="2000" dirty="0">
                <a:latin typeface="Arial" charset="0"/>
                <a:cs typeface="Arial" charset="0"/>
              </a:rPr>
              <a:t>    buyers</a:t>
            </a:r>
            <a:r>
              <a:rPr lang="ja-JP" altLang="en-US" sz="2000" dirty="0">
                <a:latin typeface="Arial" charset="0"/>
                <a:cs typeface="Arial" charset="0"/>
              </a:rPr>
              <a:t>’</a:t>
            </a:r>
            <a:r>
              <a:rPr lang="en-US" sz="2000" dirty="0">
                <a:latin typeface="Arial" charset="0"/>
                <a:cs typeface="Arial" charset="0"/>
              </a:rPr>
              <a:t> products</a:t>
            </a:r>
          </a:p>
          <a:p>
            <a:endParaRPr lang="en-US" sz="2000" dirty="0">
              <a:latin typeface="Arial" charset="0"/>
              <a:cs typeface="Arial" charset="0"/>
            </a:endParaRPr>
          </a:p>
          <a:p>
            <a:endParaRPr lang="en-US" dirty="0"/>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25</a:t>
            </a:fld>
            <a:endParaRPr lang="en-US" dirty="0"/>
          </a:p>
        </p:txBody>
      </p:sp>
    </p:spTree>
    <p:extLst>
      <p:ext uri="{BB962C8B-B14F-4D97-AF65-F5344CB8AC3E}">
        <p14:creationId xmlns:p14="http://schemas.microsoft.com/office/powerpoint/2010/main" val="339196035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5" end="5"/>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6" end="6"/>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7" end="7"/>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8" end="8"/>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9" end="9"/>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10" end="10"/>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11" end="11"/>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12" end="1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Bargaining Power of Buyers</a:t>
            </a:r>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26</a:t>
            </a:fld>
            <a:endParaRPr lang="en-US" dirty="0"/>
          </a:p>
        </p:txBody>
      </p:sp>
      <p:sp>
        <p:nvSpPr>
          <p:cNvPr id="19" name="Rectangle 3"/>
          <p:cNvSpPr>
            <a:spLocks noChangeArrowheads="1"/>
          </p:cNvSpPr>
          <p:nvPr/>
        </p:nvSpPr>
        <p:spPr bwMode="auto">
          <a:xfrm>
            <a:off x="383381" y="2006600"/>
            <a:ext cx="952500" cy="2746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b="0" dirty="0"/>
              <a:t>Suppliers</a:t>
            </a:r>
          </a:p>
        </p:txBody>
      </p:sp>
      <p:sp>
        <p:nvSpPr>
          <p:cNvPr id="20" name="Rectangle 4"/>
          <p:cNvSpPr>
            <a:spLocks noChangeArrowheads="1"/>
          </p:cNvSpPr>
          <p:nvPr/>
        </p:nvSpPr>
        <p:spPr bwMode="auto">
          <a:xfrm>
            <a:off x="1975644" y="2006600"/>
            <a:ext cx="711200" cy="2746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b="0"/>
              <a:t>Buyers</a:t>
            </a:r>
          </a:p>
        </p:txBody>
      </p:sp>
      <p:graphicFrame>
        <p:nvGraphicFramePr>
          <p:cNvPr id="21" name="Object 5"/>
          <p:cNvGraphicFramePr>
            <a:graphicFrameLocks noChangeAspect="1"/>
          </p:cNvGraphicFramePr>
          <p:nvPr>
            <p:extLst>
              <p:ext uri="{D42A27DB-BD31-4B8C-83A1-F6EECF244321}">
                <p14:modId xmlns:p14="http://schemas.microsoft.com/office/powerpoint/2010/main" val="2667563327"/>
              </p:ext>
            </p:extLst>
          </p:nvPr>
        </p:nvGraphicFramePr>
        <p:xfrm>
          <a:off x="-46831" y="2257425"/>
          <a:ext cx="3163887" cy="2844800"/>
        </p:xfrm>
        <a:graphic>
          <a:graphicData uri="http://schemas.openxmlformats.org/presentationml/2006/ole">
            <mc:AlternateContent xmlns:mc="http://schemas.openxmlformats.org/markup-compatibility/2006">
              <mc:Choice xmlns:v="urn:schemas-microsoft-com:vml" Requires="v">
                <p:oleObj spid="_x0000_s3090" name="Chart" r:id="rId3" imgW="3143250" imgH="2828925" progId="MSGraph.Chart.8">
                  <p:embed followColorScheme="full"/>
                </p:oleObj>
              </mc:Choice>
              <mc:Fallback>
                <p:oleObj name="Chart" r:id="rId3" imgW="3143250" imgH="2828925" progId="MSGraph.Chart.8">
                  <p:embed followColorScheme="full"/>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6831" y="2257425"/>
                        <a:ext cx="3163887" cy="2844800"/>
                      </a:xfrm>
                      <a:prstGeom prst="rect">
                        <a:avLst/>
                      </a:prstGeom>
                      <a:noFill/>
                      <a:ln>
                        <a:noFill/>
                      </a:ln>
                      <a:effectLst/>
                    </p:spPr>
                  </p:pic>
                </p:oleObj>
              </mc:Fallback>
            </mc:AlternateContent>
          </a:graphicData>
        </a:graphic>
      </p:graphicFrame>
      <p:sp>
        <p:nvSpPr>
          <p:cNvPr id="22" name="Rectangle 21"/>
          <p:cNvSpPr>
            <a:spLocks noChangeArrowheads="1"/>
          </p:cNvSpPr>
          <p:nvPr/>
        </p:nvSpPr>
        <p:spPr bwMode="auto">
          <a:xfrm>
            <a:off x="478631" y="5195887"/>
            <a:ext cx="647700" cy="2746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b="0"/>
              <a:t>Profits</a:t>
            </a:r>
          </a:p>
        </p:txBody>
      </p:sp>
      <p:graphicFrame>
        <p:nvGraphicFramePr>
          <p:cNvPr id="23" name="Object 22"/>
          <p:cNvGraphicFramePr>
            <a:graphicFrameLocks noChangeAspect="1"/>
          </p:cNvGraphicFramePr>
          <p:nvPr>
            <p:extLst>
              <p:ext uri="{D42A27DB-BD31-4B8C-83A1-F6EECF244321}">
                <p14:modId xmlns:p14="http://schemas.microsoft.com/office/powerpoint/2010/main" val="2083175933"/>
              </p:ext>
            </p:extLst>
          </p:nvPr>
        </p:nvGraphicFramePr>
        <p:xfrm>
          <a:off x="-26194" y="5181600"/>
          <a:ext cx="3143250" cy="1809750"/>
        </p:xfrm>
        <a:graphic>
          <a:graphicData uri="http://schemas.openxmlformats.org/presentationml/2006/ole">
            <mc:AlternateContent xmlns:mc="http://schemas.openxmlformats.org/markup-compatibility/2006">
              <mc:Choice xmlns:v="urn:schemas-microsoft-com:vml" Requires="v">
                <p:oleObj spid="_x0000_s3091" name="Chart" r:id="rId5" imgW="3200400" imgH="1819275" progId="MSGraph.Chart.8">
                  <p:embed followColorScheme="full"/>
                </p:oleObj>
              </mc:Choice>
              <mc:Fallback>
                <p:oleObj name="Chart" r:id="rId5" imgW="3200400" imgH="1819275" progId="MSGraph.Chart.8">
                  <p:embed followColorScheme="full"/>
                  <p:pic>
                    <p:nvPicPr>
                      <p:cNvPr id="0" name=""/>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6194" y="5181600"/>
                        <a:ext cx="3143250" cy="1809750"/>
                      </a:xfrm>
                      <a:prstGeom prst="rect">
                        <a:avLst/>
                      </a:prstGeom>
                      <a:noFill/>
                      <a:ln>
                        <a:noFill/>
                      </a:ln>
                      <a:effectLst/>
                    </p:spPr>
                  </p:pic>
                </p:oleObj>
              </mc:Fallback>
            </mc:AlternateContent>
          </a:graphicData>
        </a:graphic>
      </p:graphicFrame>
      <p:grpSp>
        <p:nvGrpSpPr>
          <p:cNvPr id="24" name="Group 23"/>
          <p:cNvGrpSpPr>
            <a:grpSpLocks/>
          </p:cNvGrpSpPr>
          <p:nvPr/>
        </p:nvGrpSpPr>
        <p:grpSpPr bwMode="auto">
          <a:xfrm>
            <a:off x="6849269" y="2771775"/>
            <a:ext cx="1969294" cy="3876675"/>
            <a:chOff x="4453" y="1323"/>
            <a:chExt cx="1643" cy="2442"/>
          </a:xfrm>
        </p:grpSpPr>
        <p:sp>
          <p:nvSpPr>
            <p:cNvPr id="25" name="Rectangle 17"/>
            <p:cNvSpPr>
              <a:spLocks noChangeArrowheads="1"/>
            </p:cNvSpPr>
            <p:nvPr/>
          </p:nvSpPr>
          <p:spPr bwMode="auto">
            <a:xfrm>
              <a:off x="4868" y="1686"/>
              <a:ext cx="1228" cy="139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lIns="0" tIns="0" rIns="0" bIns="0">
              <a:spAutoFit/>
            </a:bodyPr>
            <a:lstStyle/>
            <a:p>
              <a:pPr algn="ctr"/>
              <a:r>
                <a:rPr lang="en-US" altLang="en-US" sz="1600" b="0" dirty="0"/>
                <a:t>In industries characterized with many suppliers and few buyers, buyers often capture a greater share of profits</a:t>
              </a:r>
            </a:p>
          </p:txBody>
        </p:sp>
        <p:sp>
          <p:nvSpPr>
            <p:cNvPr id="26" name="AutoShape 18"/>
            <p:cNvSpPr>
              <a:spLocks noChangeArrowheads="1"/>
            </p:cNvSpPr>
            <p:nvPr/>
          </p:nvSpPr>
          <p:spPr bwMode="auto">
            <a:xfrm rot="-16200000">
              <a:off x="3365" y="2411"/>
              <a:ext cx="2442" cy="266"/>
            </a:xfrm>
            <a:prstGeom prst="triangle">
              <a:avLst>
                <a:gd name="adj" fmla="val 50000"/>
              </a:avLst>
            </a:prstGeom>
            <a:solidFill>
              <a:schemeClr val="tx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grpSp>
      <p:sp>
        <p:nvSpPr>
          <p:cNvPr id="27" name="Rectangle 19"/>
          <p:cNvSpPr>
            <a:spLocks noChangeArrowheads="1"/>
          </p:cNvSpPr>
          <p:nvPr/>
        </p:nvSpPr>
        <p:spPr bwMode="auto">
          <a:xfrm>
            <a:off x="980281" y="1587500"/>
            <a:ext cx="1130300" cy="27463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dirty="0"/>
              <a:t>Industry A</a:t>
            </a:r>
          </a:p>
        </p:txBody>
      </p:sp>
      <p:grpSp>
        <p:nvGrpSpPr>
          <p:cNvPr id="28" name="Group 22"/>
          <p:cNvGrpSpPr>
            <a:grpSpLocks/>
          </p:cNvGrpSpPr>
          <p:nvPr/>
        </p:nvGrpSpPr>
        <p:grpSpPr bwMode="auto">
          <a:xfrm>
            <a:off x="3594894" y="1587500"/>
            <a:ext cx="3163887" cy="5403850"/>
            <a:chOff x="2403" y="577"/>
            <a:chExt cx="1993" cy="3404"/>
          </a:xfrm>
        </p:grpSpPr>
        <p:sp>
          <p:nvSpPr>
            <p:cNvPr id="29" name="Rectangle 6"/>
            <p:cNvSpPr>
              <a:spLocks noChangeArrowheads="1"/>
            </p:cNvSpPr>
            <p:nvPr/>
          </p:nvSpPr>
          <p:spPr bwMode="auto">
            <a:xfrm>
              <a:off x="2674" y="841"/>
              <a:ext cx="600" cy="17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b="0"/>
                <a:t>Suppliers</a:t>
              </a:r>
            </a:p>
          </p:txBody>
        </p:sp>
        <p:sp>
          <p:nvSpPr>
            <p:cNvPr id="30" name="Rectangle 7"/>
            <p:cNvSpPr>
              <a:spLocks noChangeArrowheads="1"/>
            </p:cNvSpPr>
            <p:nvPr/>
          </p:nvSpPr>
          <p:spPr bwMode="auto">
            <a:xfrm>
              <a:off x="3677" y="841"/>
              <a:ext cx="448" cy="17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b="0"/>
                <a:t>Buyers</a:t>
              </a:r>
            </a:p>
          </p:txBody>
        </p:sp>
        <p:graphicFrame>
          <p:nvGraphicFramePr>
            <p:cNvPr id="31" name="Object 8"/>
            <p:cNvGraphicFramePr>
              <a:graphicFrameLocks noChangeAspect="1"/>
            </p:cNvGraphicFramePr>
            <p:nvPr/>
          </p:nvGraphicFramePr>
          <p:xfrm>
            <a:off x="2403" y="999"/>
            <a:ext cx="1993" cy="1792"/>
          </p:xfrm>
          <a:graphic>
            <a:graphicData uri="http://schemas.openxmlformats.org/presentationml/2006/ole">
              <mc:AlternateContent xmlns:mc="http://schemas.openxmlformats.org/markup-compatibility/2006">
                <mc:Choice xmlns:v="urn:schemas-microsoft-com:vml" Requires="v">
                  <p:oleObj spid="_x0000_s3092" name="Chart" r:id="rId7" imgW="3143250" imgH="2838450" progId="MSGraph.Chart.8">
                    <p:embed followColorScheme="full"/>
                  </p:oleObj>
                </mc:Choice>
                <mc:Fallback>
                  <p:oleObj name="Chart" r:id="rId7" imgW="3143250" imgH="2838450" progId="MSGraph.Chart.8">
                    <p:embed followColorScheme="full"/>
                    <p:pic>
                      <p:nvPicPr>
                        <p:cNvPr id="0" name=""/>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2403" y="999"/>
                          <a:ext cx="1993" cy="1792"/>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graphicFrame>
          <p:nvGraphicFramePr>
            <p:cNvPr id="32" name="Object 11"/>
            <p:cNvGraphicFramePr>
              <a:graphicFrameLocks noChangeAspect="1"/>
            </p:cNvGraphicFramePr>
            <p:nvPr/>
          </p:nvGraphicFramePr>
          <p:xfrm>
            <a:off x="2416" y="2841"/>
            <a:ext cx="1980" cy="1140"/>
          </p:xfrm>
          <a:graphic>
            <a:graphicData uri="http://schemas.openxmlformats.org/presentationml/2006/ole">
              <mc:AlternateContent xmlns:mc="http://schemas.openxmlformats.org/markup-compatibility/2006">
                <mc:Choice xmlns:v="urn:schemas-microsoft-com:vml" Requires="v">
                  <p:oleObj spid="_x0000_s3093" name="Chart" r:id="rId9" imgW="3152851" imgH="1819351" progId="MSGraph.Chart.8">
                    <p:embed followColorScheme="full"/>
                  </p:oleObj>
                </mc:Choice>
                <mc:Fallback>
                  <p:oleObj name="Chart" r:id="rId9" imgW="3152851" imgH="1819351" progId="MSGraph.Chart.8">
                    <p:embed followColorScheme="full"/>
                    <p:pic>
                      <p:nvPicPr>
                        <p:cNvPr id="0" name=""/>
                        <p:cNvPicPr>
                          <a:picLocks noChangeAspect="1" noChangeArrowheads="1"/>
                        </p:cNvPicPr>
                        <p:nvPr/>
                      </p:nvPicPr>
                      <p:blipFill>
                        <a:blip r:embed="rId10">
                          <a:extLst>
                            <a:ext uri="{28A0092B-C50C-407E-A947-70E740481C1C}">
                              <a14:useLocalDpi xmlns:a14="http://schemas.microsoft.com/office/drawing/2010/main" val="0"/>
                            </a:ext>
                          </a:extLst>
                        </a:blip>
                        <a:srcRect/>
                        <a:stretch>
                          <a:fillRect/>
                        </a:stretch>
                      </p:blipFill>
                      <p:spPr bwMode="auto">
                        <a:xfrm>
                          <a:off x="2416" y="2841"/>
                          <a:ext cx="1980" cy="1140"/>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33" name="Rectangle 32"/>
            <p:cNvSpPr>
              <a:spLocks noChangeArrowheads="1"/>
            </p:cNvSpPr>
            <p:nvPr/>
          </p:nvSpPr>
          <p:spPr bwMode="auto">
            <a:xfrm>
              <a:off x="3156" y="577"/>
              <a:ext cx="712" cy="17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a:t>Industry B</a:t>
              </a:r>
            </a:p>
          </p:txBody>
        </p:sp>
        <p:sp>
          <p:nvSpPr>
            <p:cNvPr id="34" name="Rectangle 33"/>
            <p:cNvSpPr>
              <a:spLocks noChangeArrowheads="1"/>
            </p:cNvSpPr>
            <p:nvPr/>
          </p:nvSpPr>
          <p:spPr bwMode="auto">
            <a:xfrm>
              <a:off x="2708" y="2897"/>
              <a:ext cx="408" cy="17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b="0"/>
                <a:t>Profits</a:t>
              </a:r>
            </a:p>
          </p:txBody>
        </p:sp>
      </p:grpSp>
    </p:spTree>
    <p:extLst>
      <p:ext uri="{BB962C8B-B14F-4D97-AF65-F5344CB8AC3E}">
        <p14:creationId xmlns:p14="http://schemas.microsoft.com/office/powerpoint/2010/main" val="310429372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nodeType="clickEffect">
                                  <p:stCondLst>
                                    <p:cond delay="0"/>
                                  </p:stCondLst>
                                  <p:childTnLst>
                                    <p:set>
                                      <p:cBhvr>
                                        <p:cTn id="6" dur="1" fill="hold">
                                          <p:stCondLst>
                                            <p:cond delay="0"/>
                                          </p:stCondLst>
                                        </p:cTn>
                                        <p:tgtEl>
                                          <p:spTgt spid="28"/>
                                        </p:tgtEl>
                                        <p:attrNameLst>
                                          <p:attrName>style.visibility</p:attrName>
                                        </p:attrNameLst>
                                      </p:cBhvr>
                                      <p:to>
                                        <p:strVal val="visible"/>
                                      </p:to>
                                    </p:set>
                                    <p:animEffect transition="in" filter="dissolve">
                                      <p:cBhvr>
                                        <p:cTn id="7" dur="500"/>
                                        <p:tgtEl>
                                          <p:spTgt spid="28"/>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8" fill="hold" nodeType="clickEffect">
                                  <p:stCondLst>
                                    <p:cond delay="0"/>
                                  </p:stCondLst>
                                  <p:childTnLst>
                                    <p:set>
                                      <p:cBhvr>
                                        <p:cTn id="11" dur="1" fill="hold">
                                          <p:stCondLst>
                                            <p:cond delay="0"/>
                                          </p:stCondLst>
                                        </p:cTn>
                                        <p:tgtEl>
                                          <p:spTgt spid="24"/>
                                        </p:tgtEl>
                                        <p:attrNameLst>
                                          <p:attrName>style.visibility</p:attrName>
                                        </p:attrNameLst>
                                      </p:cBhvr>
                                      <p:to>
                                        <p:strVal val="visible"/>
                                      </p:to>
                                    </p:set>
                                    <p:animEffect transition="in" filter="wipe(left)">
                                      <p:cBhvr>
                                        <p:cTn id="12" dur="500"/>
                                        <p:tgtEl>
                                          <p:spTgt spid="2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43009" name="Rectangle 2"/>
          <p:cNvSpPr>
            <a:spLocks noGrp="1" noChangeArrowheads="1"/>
          </p:cNvSpPr>
          <p:nvPr>
            <p:ph type="title"/>
          </p:nvPr>
        </p:nvSpPr>
        <p:spPr>
          <a:xfrm>
            <a:off x="609600" y="304800"/>
            <a:ext cx="8088313" cy="701675"/>
          </a:xfrm>
        </p:spPr>
        <p:txBody>
          <a:bodyPr>
            <a:normAutofit/>
          </a:bodyPr>
          <a:lstStyle/>
          <a:p>
            <a:pPr algn="ctr" eaLnBrk="1" hangingPunct="1"/>
            <a:r>
              <a:rPr lang="en-US" b="0" dirty="0" smtClean="0"/>
              <a:t>The Bargaining Power of Suppliers</a:t>
            </a:r>
          </a:p>
        </p:txBody>
      </p:sp>
      <p:sp>
        <p:nvSpPr>
          <p:cNvPr id="110616" name="Rectangle 24"/>
          <p:cNvSpPr>
            <a:spLocks noGrp="1" noChangeArrowheads="1"/>
          </p:cNvSpPr>
          <p:nvPr>
            <p:ph type="body" idx="1"/>
          </p:nvPr>
        </p:nvSpPr>
        <p:spPr>
          <a:xfrm>
            <a:off x="276184" y="2262488"/>
            <a:ext cx="6246813" cy="4445000"/>
          </a:xfrm>
        </p:spPr>
        <p:txBody>
          <a:bodyPr>
            <a:normAutofit lnSpcReduction="10000"/>
          </a:bodyPr>
          <a:lstStyle/>
          <a:p>
            <a:pPr eaLnBrk="1" hangingPunct="1">
              <a:buFontTx/>
              <a:buNone/>
              <a:defRPr/>
            </a:pPr>
            <a:r>
              <a:rPr lang="en-US" sz="2400" dirty="0" smtClean="0"/>
              <a:t>  Suppliers will be powerful when:</a:t>
            </a:r>
          </a:p>
          <a:p>
            <a:pPr eaLnBrk="1" hangingPunct="1">
              <a:buFontTx/>
              <a:buNone/>
              <a:defRPr/>
            </a:pPr>
            <a:endParaRPr lang="en-US" sz="2400" dirty="0" smtClean="0"/>
          </a:p>
          <a:p>
            <a:pPr marL="682625" lvl="1" indent="-225425" eaLnBrk="1" hangingPunct="1">
              <a:defRPr/>
            </a:pPr>
            <a:r>
              <a:rPr lang="en-US" sz="2000" dirty="0" smtClean="0"/>
              <a:t>They are dominated by few companies and more </a:t>
            </a:r>
            <a:r>
              <a:rPr lang="en-US" sz="2000" dirty="0" smtClean="0">
                <a:solidFill>
                  <a:srgbClr val="0070C0"/>
                </a:solidFill>
              </a:rPr>
              <a:t>concentrated</a:t>
            </a:r>
            <a:r>
              <a:rPr lang="en-US" sz="2000" dirty="0" smtClean="0"/>
              <a:t> than the industry they sell to</a:t>
            </a:r>
          </a:p>
          <a:p>
            <a:pPr marL="682625" lvl="1" indent="-225425" eaLnBrk="1" hangingPunct="1">
              <a:defRPr/>
            </a:pPr>
            <a:endParaRPr lang="en-US" sz="2000" dirty="0" smtClean="0"/>
          </a:p>
          <a:p>
            <a:pPr lvl="1" eaLnBrk="1" hangingPunct="1">
              <a:defRPr/>
            </a:pPr>
            <a:r>
              <a:rPr lang="en-US" sz="2000" dirty="0" smtClean="0">
                <a:solidFill>
                  <a:schemeClr val="accent6"/>
                </a:solidFill>
              </a:rPr>
              <a:t>The industry is not an important customer</a:t>
            </a:r>
            <a:r>
              <a:rPr lang="en-US" sz="2000" dirty="0" smtClean="0"/>
              <a:t> of the suppliers</a:t>
            </a:r>
          </a:p>
          <a:p>
            <a:pPr lvl="1" eaLnBrk="1" hangingPunct="1">
              <a:defRPr/>
            </a:pPr>
            <a:endParaRPr lang="en-US" sz="2000" dirty="0" smtClean="0"/>
          </a:p>
          <a:p>
            <a:pPr lvl="1" eaLnBrk="1" hangingPunct="1">
              <a:defRPr/>
            </a:pPr>
            <a:r>
              <a:rPr lang="en-US" sz="2000" dirty="0" smtClean="0"/>
              <a:t>Their </a:t>
            </a:r>
            <a:r>
              <a:rPr lang="en-US" sz="2000" dirty="0"/>
              <a:t>product is </a:t>
            </a:r>
            <a:r>
              <a:rPr lang="en-US" sz="2000" dirty="0" smtClean="0"/>
              <a:t>an </a:t>
            </a:r>
            <a:r>
              <a:rPr lang="en-US" sz="2000" dirty="0"/>
              <a:t>important input to the </a:t>
            </a:r>
            <a:r>
              <a:rPr lang="en-US" sz="2000" dirty="0" smtClean="0"/>
              <a:t>buyer’s business</a:t>
            </a:r>
          </a:p>
          <a:p>
            <a:pPr lvl="1" eaLnBrk="1" hangingPunct="1">
              <a:defRPr/>
            </a:pPr>
            <a:endParaRPr lang="en-US" sz="2000" dirty="0" smtClean="0"/>
          </a:p>
          <a:p>
            <a:pPr lvl="1" eaLnBrk="1" hangingPunct="1">
              <a:defRPr/>
            </a:pPr>
            <a:r>
              <a:rPr lang="en-US" sz="2000" dirty="0" smtClean="0"/>
              <a:t>Their </a:t>
            </a:r>
            <a:r>
              <a:rPr lang="en-US" sz="2000" dirty="0"/>
              <a:t>products are </a:t>
            </a:r>
            <a:r>
              <a:rPr lang="en-US" sz="2000" dirty="0">
                <a:solidFill>
                  <a:srgbClr val="C00000"/>
                </a:solidFill>
              </a:rPr>
              <a:t>differentiated</a:t>
            </a:r>
            <a:r>
              <a:rPr lang="en-US" sz="2000" dirty="0"/>
              <a:t> or </a:t>
            </a:r>
            <a:r>
              <a:rPr lang="en-US" sz="2000" dirty="0" smtClean="0"/>
              <a:t>they have </a:t>
            </a:r>
            <a:r>
              <a:rPr lang="en-US" sz="2000" dirty="0"/>
              <a:t>built up </a:t>
            </a:r>
            <a:r>
              <a:rPr lang="en-US" sz="2000" dirty="0">
                <a:solidFill>
                  <a:srgbClr val="C00000"/>
                </a:solidFill>
              </a:rPr>
              <a:t>switching costs </a:t>
            </a:r>
            <a:r>
              <a:rPr lang="en-US" sz="2000" dirty="0"/>
              <a:t>for the </a:t>
            </a:r>
            <a:r>
              <a:rPr lang="en-US" sz="2000" dirty="0" smtClean="0"/>
              <a:t>buyer</a:t>
            </a:r>
          </a:p>
        </p:txBody>
      </p:sp>
      <p:sp>
        <p:nvSpPr>
          <p:cNvPr id="8" name="Slide Number Placeholder 7"/>
          <p:cNvSpPr>
            <a:spLocks noGrp="1"/>
          </p:cNvSpPr>
          <p:nvPr>
            <p:ph type="sldNum" sz="quarter" idx="10"/>
          </p:nvPr>
        </p:nvSpPr>
        <p:spPr>
          <a:xfrm>
            <a:off x="8788400" y="6492875"/>
            <a:ext cx="355600" cy="365125"/>
          </a:xfrm>
        </p:spPr>
        <p:txBody>
          <a:bodyPr/>
          <a:lstStyle/>
          <a:p>
            <a:pPr>
              <a:defRPr/>
            </a:pPr>
            <a:fld id="{51F59139-CFEC-4BDB-880A-8B0698C35E08}" type="slidenum">
              <a:rPr lang="en-US" smtClean="0">
                <a:solidFill>
                  <a:schemeClr val="bg1"/>
                </a:solidFill>
              </a:rPr>
              <a:pPr>
                <a:defRPr/>
              </a:pPr>
              <a:t>27</a:t>
            </a:fld>
            <a:endParaRPr lang="en-US" dirty="0">
              <a:solidFill>
                <a:schemeClr val="bg1"/>
              </a:solidFill>
            </a:endParaRPr>
          </a:p>
        </p:txBody>
      </p:sp>
      <p:grpSp>
        <p:nvGrpSpPr>
          <p:cNvPr id="2" name="Group 23"/>
          <p:cNvGrpSpPr>
            <a:grpSpLocks/>
          </p:cNvGrpSpPr>
          <p:nvPr/>
        </p:nvGrpSpPr>
        <p:grpSpPr bwMode="auto">
          <a:xfrm>
            <a:off x="6511624" y="4147300"/>
            <a:ext cx="2559944" cy="2280638"/>
            <a:chOff x="638" y="767"/>
            <a:chExt cx="4450" cy="3208"/>
          </a:xfrm>
          <a:solidFill>
            <a:schemeClr val="bg1">
              <a:lumMod val="85000"/>
              <a:alpha val="89000"/>
            </a:schemeClr>
          </a:solidFill>
        </p:grpSpPr>
        <p:grpSp>
          <p:nvGrpSpPr>
            <p:cNvPr id="3" name="Group 4"/>
            <p:cNvGrpSpPr>
              <a:grpSpLocks/>
            </p:cNvGrpSpPr>
            <p:nvPr/>
          </p:nvGrpSpPr>
          <p:grpSpPr bwMode="auto">
            <a:xfrm>
              <a:off x="2282" y="1934"/>
              <a:ext cx="1138" cy="1021"/>
              <a:chOff x="2282" y="1934"/>
              <a:chExt cx="1138" cy="1021"/>
            </a:xfrm>
            <a:grpFill/>
          </p:grpSpPr>
          <p:sp>
            <p:nvSpPr>
              <p:cNvPr id="44" name="Rectangle 5"/>
              <p:cNvSpPr>
                <a:spLocks noChangeArrowheads="1"/>
              </p:cNvSpPr>
              <p:nvPr/>
            </p:nvSpPr>
            <p:spPr bwMode="auto">
              <a:xfrm>
                <a:off x="2316" y="1962"/>
                <a:ext cx="1104" cy="993"/>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5" name="Picture 6" descr="des7290x_ex0205"/>
              <p:cNvPicPr>
                <a:picLocks noChangeAspect="1" noChangeArrowheads="1"/>
              </p:cNvPicPr>
              <p:nvPr/>
            </p:nvPicPr>
            <p:blipFill>
              <a:blip r:embed="rId3" cstate="print">
                <a:clrChange>
                  <a:clrFrom>
                    <a:srgbClr val="FFFFFF"/>
                  </a:clrFrom>
                  <a:clrTo>
                    <a:srgbClr val="FFFFFF">
                      <a:alpha val="0"/>
                    </a:srgbClr>
                  </a:clrTo>
                </a:clrChange>
              </a:blip>
              <a:srcRect l="36682" t="35490" r="38486" b="33672"/>
              <a:stretch>
                <a:fillRect/>
              </a:stretch>
            </p:blipFill>
            <p:spPr bwMode="auto">
              <a:xfrm>
                <a:off x="2282" y="1934"/>
                <a:ext cx="1115" cy="1001"/>
              </a:xfrm>
              <a:prstGeom prst="rect">
                <a:avLst/>
              </a:prstGeom>
              <a:grpFill/>
              <a:ln w="9525">
                <a:noFill/>
                <a:miter lim="800000"/>
                <a:headEnd/>
                <a:tailEnd/>
              </a:ln>
            </p:spPr>
          </p:pic>
        </p:grpSp>
        <p:grpSp>
          <p:nvGrpSpPr>
            <p:cNvPr id="4" name="Group 7"/>
            <p:cNvGrpSpPr>
              <a:grpSpLocks/>
            </p:cNvGrpSpPr>
            <p:nvPr/>
          </p:nvGrpSpPr>
          <p:grpSpPr bwMode="auto">
            <a:xfrm>
              <a:off x="2290" y="767"/>
              <a:ext cx="1134" cy="475"/>
              <a:chOff x="2289" y="767"/>
              <a:chExt cx="1134" cy="475"/>
            </a:xfrm>
            <a:grpFill/>
          </p:grpSpPr>
          <p:sp>
            <p:nvSpPr>
              <p:cNvPr id="42" name="Rectangle 8"/>
              <p:cNvSpPr>
                <a:spLocks noChangeArrowheads="1"/>
              </p:cNvSpPr>
              <p:nvPr/>
            </p:nvSpPr>
            <p:spPr bwMode="auto">
              <a:xfrm>
                <a:off x="2316" y="792"/>
                <a:ext cx="1107" cy="450"/>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3" name="Picture 9" descr="des7290x_ex0205"/>
              <p:cNvPicPr>
                <a:picLocks noChangeAspect="1" noChangeArrowheads="1"/>
              </p:cNvPicPr>
              <p:nvPr/>
            </p:nvPicPr>
            <p:blipFill>
              <a:blip r:embed="rId3" cstate="print">
                <a:clrChange>
                  <a:clrFrom>
                    <a:srgbClr val="FFFFFF"/>
                  </a:clrFrom>
                  <a:clrTo>
                    <a:srgbClr val="FFFFFF">
                      <a:alpha val="0"/>
                    </a:srgbClr>
                  </a:clrTo>
                </a:clrChange>
              </a:blip>
              <a:srcRect l="36703" t="-93" r="38484" b="86168"/>
              <a:stretch>
                <a:fillRect/>
              </a:stretch>
            </p:blipFill>
            <p:spPr bwMode="auto">
              <a:xfrm>
                <a:off x="2289" y="767"/>
                <a:ext cx="1114" cy="452"/>
              </a:xfrm>
              <a:prstGeom prst="rect">
                <a:avLst/>
              </a:prstGeom>
              <a:grpFill/>
              <a:ln w="9525">
                <a:noFill/>
                <a:miter lim="800000"/>
                <a:headEnd/>
                <a:tailEnd/>
              </a:ln>
            </p:spPr>
          </p:pic>
        </p:grpSp>
        <p:sp>
          <p:nvSpPr>
            <p:cNvPr id="29" name="Line 10"/>
            <p:cNvSpPr>
              <a:spLocks noChangeShapeType="1"/>
            </p:cNvSpPr>
            <p:nvPr/>
          </p:nvSpPr>
          <p:spPr bwMode="auto">
            <a:xfrm>
              <a:off x="2842" y="1218"/>
              <a:ext cx="0" cy="71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5" name="Group 11"/>
            <p:cNvGrpSpPr>
              <a:grpSpLocks/>
            </p:cNvGrpSpPr>
            <p:nvPr/>
          </p:nvGrpSpPr>
          <p:grpSpPr bwMode="auto">
            <a:xfrm>
              <a:off x="4124" y="2283"/>
              <a:ext cx="964" cy="336"/>
              <a:chOff x="4124" y="2283"/>
              <a:chExt cx="964" cy="336"/>
            </a:xfrm>
            <a:grpFill/>
          </p:grpSpPr>
          <p:sp>
            <p:nvSpPr>
              <p:cNvPr id="40" name="Rectangle 12"/>
              <p:cNvSpPr>
                <a:spLocks noChangeArrowheads="1"/>
              </p:cNvSpPr>
              <p:nvPr/>
            </p:nvSpPr>
            <p:spPr bwMode="auto">
              <a:xfrm>
                <a:off x="4155" y="2310"/>
                <a:ext cx="933" cy="309"/>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1" name="Picture 13" descr="des7290x_ex0205"/>
              <p:cNvPicPr>
                <a:picLocks noChangeAspect="1" noChangeArrowheads="1"/>
              </p:cNvPicPr>
              <p:nvPr/>
            </p:nvPicPr>
            <p:blipFill>
              <a:blip r:embed="rId4" cstate="print">
                <a:clrChange>
                  <a:clrFrom>
                    <a:srgbClr val="FFFFFF"/>
                  </a:clrFrom>
                  <a:clrTo>
                    <a:srgbClr val="FFFFFF">
                      <a:alpha val="0"/>
                    </a:srgbClr>
                  </a:clrTo>
                </a:clrChange>
              </a:blip>
              <a:srcRect l="77371" t="46335" r="1602" b="43932"/>
              <a:stretch>
                <a:fillRect/>
              </a:stretch>
            </p:blipFill>
            <p:spPr bwMode="auto">
              <a:xfrm>
                <a:off x="4124" y="2283"/>
                <a:ext cx="944" cy="316"/>
              </a:xfrm>
              <a:prstGeom prst="rect">
                <a:avLst/>
              </a:prstGeom>
              <a:grpFill/>
              <a:ln w="9525">
                <a:noFill/>
                <a:miter lim="800000"/>
                <a:headEnd/>
                <a:tailEnd/>
              </a:ln>
            </p:spPr>
          </p:pic>
        </p:grpSp>
        <p:sp>
          <p:nvSpPr>
            <p:cNvPr id="31" name="Line 14"/>
            <p:cNvSpPr>
              <a:spLocks noChangeShapeType="1"/>
            </p:cNvSpPr>
            <p:nvPr/>
          </p:nvSpPr>
          <p:spPr bwMode="auto">
            <a:xfrm flipH="1">
              <a:off x="3399" y="2446"/>
              <a:ext cx="728"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6" name="Group 15"/>
            <p:cNvGrpSpPr>
              <a:grpSpLocks/>
            </p:cNvGrpSpPr>
            <p:nvPr/>
          </p:nvGrpSpPr>
          <p:grpSpPr bwMode="auto">
            <a:xfrm>
              <a:off x="638" y="2280"/>
              <a:ext cx="964" cy="342"/>
              <a:chOff x="638" y="2280"/>
              <a:chExt cx="964" cy="342"/>
            </a:xfrm>
            <a:grpFill/>
          </p:grpSpPr>
          <p:sp>
            <p:nvSpPr>
              <p:cNvPr id="38" name="Rectangle 16"/>
              <p:cNvSpPr>
                <a:spLocks noChangeArrowheads="1"/>
              </p:cNvSpPr>
              <p:nvPr/>
            </p:nvSpPr>
            <p:spPr bwMode="auto">
              <a:xfrm>
                <a:off x="666" y="2310"/>
                <a:ext cx="936" cy="312"/>
              </a:xfrm>
              <a:prstGeom prst="rect">
                <a:avLst/>
              </a:prstGeom>
              <a:grpFill/>
              <a:ln w="12700">
                <a:noFill/>
                <a:miter lim="800000"/>
                <a:headEnd type="none" w="sm" len="sm"/>
                <a:tailEnd type="none" w="sm" len="sm"/>
              </a:ln>
            </p:spPr>
            <p:txBody>
              <a:bodyPr wrap="none" anchor="ctr"/>
              <a:lstStyle/>
              <a:p>
                <a:pPr>
                  <a:defRPr/>
                </a:pPr>
                <a:endParaRPr lang="en-US"/>
              </a:p>
            </p:txBody>
          </p:sp>
          <p:pic>
            <p:nvPicPr>
              <p:cNvPr id="39" name="Picture 17" descr="des7290x_ex0205"/>
              <p:cNvPicPr>
                <a:picLocks noChangeAspect="1" noChangeArrowheads="1"/>
              </p:cNvPicPr>
              <p:nvPr/>
            </p:nvPicPr>
            <p:blipFill>
              <a:blip r:embed="rId4" cstate="print">
                <a:clrChange>
                  <a:clrFrom>
                    <a:srgbClr val="FFFFFF"/>
                  </a:clrFrom>
                  <a:clrTo>
                    <a:srgbClr val="FFFFFF">
                      <a:alpha val="0"/>
                    </a:srgbClr>
                  </a:clrTo>
                </a:clrChange>
              </a:blip>
              <a:srcRect l="-66" t="46242" r="79131" b="43993"/>
              <a:stretch>
                <a:fillRect/>
              </a:stretch>
            </p:blipFill>
            <p:spPr bwMode="auto">
              <a:xfrm>
                <a:off x="638" y="2280"/>
                <a:ext cx="940" cy="317"/>
              </a:xfrm>
              <a:prstGeom prst="rect">
                <a:avLst/>
              </a:prstGeom>
              <a:grpFill/>
              <a:ln w="9525">
                <a:noFill/>
                <a:miter lim="800000"/>
                <a:headEnd/>
                <a:tailEnd/>
              </a:ln>
            </p:spPr>
          </p:pic>
        </p:grpSp>
        <p:sp>
          <p:nvSpPr>
            <p:cNvPr id="33" name="Line 18"/>
            <p:cNvSpPr>
              <a:spLocks noChangeShapeType="1"/>
            </p:cNvSpPr>
            <p:nvPr/>
          </p:nvSpPr>
          <p:spPr bwMode="auto">
            <a:xfrm>
              <a:off x="1577" y="2445"/>
              <a:ext cx="699"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7" name="Group 19"/>
            <p:cNvGrpSpPr>
              <a:grpSpLocks/>
            </p:cNvGrpSpPr>
            <p:nvPr/>
          </p:nvGrpSpPr>
          <p:grpSpPr bwMode="auto">
            <a:xfrm>
              <a:off x="2292" y="3634"/>
              <a:ext cx="1132" cy="341"/>
              <a:chOff x="2294" y="3634"/>
              <a:chExt cx="1132" cy="341"/>
            </a:xfrm>
            <a:grpFill/>
          </p:grpSpPr>
          <p:sp>
            <p:nvSpPr>
              <p:cNvPr id="36" name="Rectangle 20"/>
              <p:cNvSpPr>
                <a:spLocks noChangeArrowheads="1"/>
              </p:cNvSpPr>
              <p:nvPr/>
            </p:nvSpPr>
            <p:spPr bwMode="auto">
              <a:xfrm>
                <a:off x="2322" y="3660"/>
                <a:ext cx="1104" cy="315"/>
              </a:xfrm>
              <a:prstGeom prst="rect">
                <a:avLst/>
              </a:prstGeom>
              <a:grpFill/>
              <a:ln w="12700">
                <a:noFill/>
                <a:miter lim="800000"/>
                <a:headEnd type="none" w="sm" len="sm"/>
                <a:tailEnd type="none" w="sm" len="sm"/>
              </a:ln>
            </p:spPr>
            <p:txBody>
              <a:bodyPr wrap="none" anchor="ctr"/>
              <a:lstStyle/>
              <a:p>
                <a:pPr>
                  <a:defRPr/>
                </a:pPr>
                <a:endParaRPr lang="en-US"/>
              </a:p>
            </p:txBody>
          </p:sp>
          <p:pic>
            <p:nvPicPr>
              <p:cNvPr id="37" name="Picture 21" descr="des7290x_ex0205"/>
              <p:cNvPicPr>
                <a:picLocks noChangeAspect="1" noChangeArrowheads="1"/>
              </p:cNvPicPr>
              <p:nvPr/>
            </p:nvPicPr>
            <p:blipFill>
              <a:blip r:embed="rId3" cstate="print">
                <a:clrChange>
                  <a:clrFrom>
                    <a:srgbClr val="FFFFFF"/>
                  </a:clrFrom>
                  <a:clrTo>
                    <a:srgbClr val="FFFFFF">
                      <a:alpha val="0"/>
                    </a:srgbClr>
                  </a:clrTo>
                </a:clrChange>
              </a:blip>
              <a:srcRect l="36815" t="87956" r="38486" b="2248"/>
              <a:stretch>
                <a:fillRect/>
              </a:stretch>
            </p:blipFill>
            <p:spPr bwMode="auto">
              <a:xfrm>
                <a:off x="2294" y="3634"/>
                <a:ext cx="1109" cy="318"/>
              </a:xfrm>
              <a:prstGeom prst="rect">
                <a:avLst/>
              </a:prstGeom>
              <a:grpFill/>
              <a:ln w="9525">
                <a:noFill/>
                <a:miter lim="800000"/>
                <a:headEnd/>
                <a:tailEnd/>
              </a:ln>
            </p:spPr>
          </p:pic>
        </p:grpSp>
        <p:sp>
          <p:nvSpPr>
            <p:cNvPr id="35" name="Line 22"/>
            <p:cNvSpPr>
              <a:spLocks noChangeShapeType="1"/>
            </p:cNvSpPr>
            <p:nvPr/>
          </p:nvSpPr>
          <p:spPr bwMode="auto">
            <a:xfrm flipV="1">
              <a:off x="2842" y="2927"/>
              <a:ext cx="0" cy="70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sp>
        <p:nvSpPr>
          <p:cNvPr id="9" name="TextBox 8"/>
          <p:cNvSpPr txBox="1"/>
          <p:nvPr/>
        </p:nvSpPr>
        <p:spPr>
          <a:xfrm>
            <a:off x="436728" y="1588532"/>
            <a:ext cx="7952267" cy="738664"/>
          </a:xfrm>
          <a:prstGeom prst="rect">
            <a:avLst/>
          </a:prstGeom>
          <a:noFill/>
        </p:spPr>
        <p:txBody>
          <a:bodyPr wrap="none" rtlCol="0">
            <a:spAutoFit/>
          </a:bodyPr>
          <a:lstStyle/>
          <a:p>
            <a:r>
              <a:rPr lang="en-US" sz="2400" dirty="0" smtClean="0">
                <a:cs typeface="Arial" charset="0"/>
              </a:rPr>
              <a:t>Powerful </a:t>
            </a:r>
            <a:r>
              <a:rPr lang="en-US" sz="2400" dirty="0">
                <a:cs typeface="Arial" charset="0"/>
              </a:rPr>
              <a:t>suppliers can </a:t>
            </a:r>
            <a:r>
              <a:rPr lang="ja-JP" altLang="en-US" sz="2400" dirty="0">
                <a:cs typeface="Arial" charset="0"/>
              </a:rPr>
              <a:t>‘</a:t>
            </a:r>
            <a:r>
              <a:rPr lang="en-US" sz="2400" dirty="0">
                <a:cs typeface="Arial" charset="0"/>
              </a:rPr>
              <a:t>squeeze</a:t>
            </a:r>
            <a:r>
              <a:rPr lang="ja-JP" altLang="en-US" sz="2400" dirty="0">
                <a:cs typeface="Arial" charset="0"/>
              </a:rPr>
              <a:t>’</a:t>
            </a:r>
            <a:r>
              <a:rPr lang="en-US" sz="2400" dirty="0">
                <a:cs typeface="Arial" charset="0"/>
              </a:rPr>
              <a:t> </a:t>
            </a:r>
            <a:r>
              <a:rPr lang="en-US" sz="2400" dirty="0" smtClean="0">
                <a:cs typeface="Arial" charset="0"/>
              </a:rPr>
              <a:t>the profits of </a:t>
            </a:r>
            <a:r>
              <a:rPr lang="en-US" sz="2400" dirty="0">
                <a:cs typeface="Arial" charset="0"/>
              </a:rPr>
              <a:t>the focal firm</a:t>
            </a:r>
          </a:p>
          <a:p>
            <a:endParaRPr lang="en-US" dirty="0"/>
          </a:p>
        </p:txBody>
      </p:sp>
    </p:spTree>
    <p:extLst>
      <p:ext uri="{BB962C8B-B14F-4D97-AF65-F5344CB8AC3E}">
        <p14:creationId xmlns:p14="http://schemas.microsoft.com/office/powerpoint/2010/main" val="4094008875"/>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10616">
                                            <p:txEl>
                                              <p:pRg st="0" end="0"/>
                                            </p:txEl>
                                          </p:spTgt>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10616">
                                            <p:txEl>
                                              <p:pRg st="2" end="2"/>
                                            </p:txEl>
                                          </p:spTgt>
                                        </p:tgtEl>
                                        <p:attrNameLst>
                                          <p:attrName>style.visibility</p:attrName>
                                        </p:attrNameLst>
                                      </p:cBhvr>
                                      <p:to>
                                        <p:strVal val="visible"/>
                                      </p:to>
                                    </p:set>
                                  </p:childTnLst>
                                </p:cTn>
                              </p:par>
                              <p:par>
                                <p:cTn id="9" presetID="1" presetClass="entr" presetSubtype="0" fill="hold" grpId="0" nodeType="withEffect">
                                  <p:stCondLst>
                                    <p:cond delay="0"/>
                                  </p:stCondLst>
                                  <p:childTnLst>
                                    <p:set>
                                      <p:cBhvr>
                                        <p:cTn id="10" dur="1" fill="hold">
                                          <p:stCondLst>
                                            <p:cond delay="0"/>
                                          </p:stCondLst>
                                        </p:cTn>
                                        <p:tgtEl>
                                          <p:spTgt spid="110616">
                                            <p:txEl>
                                              <p:pRg st="4" end="4"/>
                                            </p:txEl>
                                          </p:spTgt>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110616">
                                            <p:txEl>
                                              <p:pRg st="6" end="6"/>
                                            </p:txEl>
                                          </p:spTgt>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10616">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10616" grpId="0" build="p"/>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Bargaining Power of Suppliers</a:t>
            </a:r>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28</a:t>
            </a:fld>
            <a:endParaRPr lang="en-US" dirty="0"/>
          </a:p>
        </p:txBody>
      </p:sp>
      <p:sp>
        <p:nvSpPr>
          <p:cNvPr id="5" name="Rectangle 3"/>
          <p:cNvSpPr>
            <a:spLocks noChangeArrowheads="1"/>
          </p:cNvSpPr>
          <p:nvPr/>
        </p:nvSpPr>
        <p:spPr bwMode="auto">
          <a:xfrm>
            <a:off x="6802436" y="3646190"/>
            <a:ext cx="1654397" cy="123110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lIns="0" tIns="0" rIns="0" bIns="0">
            <a:spAutoFit/>
          </a:bodyPr>
          <a:lstStyle/>
          <a:p>
            <a:pPr algn="ctr"/>
            <a:r>
              <a:rPr lang="en-US" altLang="en-US" sz="1600" b="0" dirty="0"/>
              <a:t>When firms in the supply industry can dictate terms, they can extract greater profits</a:t>
            </a:r>
          </a:p>
        </p:txBody>
      </p:sp>
      <p:sp>
        <p:nvSpPr>
          <p:cNvPr id="6" name="Rectangle 11"/>
          <p:cNvSpPr>
            <a:spLocks noChangeArrowheads="1"/>
          </p:cNvSpPr>
          <p:nvPr/>
        </p:nvSpPr>
        <p:spPr bwMode="auto">
          <a:xfrm>
            <a:off x="344487" y="1822887"/>
            <a:ext cx="1778000" cy="54927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a:t>Diamond supply</a:t>
            </a:r>
          </a:p>
          <a:p>
            <a:pPr algn="l"/>
            <a:r>
              <a:rPr lang="en-US" altLang="en-US" b="0"/>
              <a:t>Percent</a:t>
            </a:r>
          </a:p>
        </p:txBody>
      </p:sp>
      <p:graphicFrame>
        <p:nvGraphicFramePr>
          <p:cNvPr id="7" name="Object 5"/>
          <p:cNvGraphicFramePr>
            <a:graphicFrameLocks noChangeAspect="1"/>
          </p:cNvGraphicFramePr>
          <p:nvPr>
            <p:extLst>
              <p:ext uri="{D42A27DB-BD31-4B8C-83A1-F6EECF244321}">
                <p14:modId xmlns:p14="http://schemas.microsoft.com/office/powerpoint/2010/main" val="837814212"/>
              </p:ext>
            </p:extLst>
          </p:nvPr>
        </p:nvGraphicFramePr>
        <p:xfrm>
          <a:off x="457200" y="2329299"/>
          <a:ext cx="3154362" cy="4389438"/>
        </p:xfrm>
        <a:graphic>
          <a:graphicData uri="http://schemas.openxmlformats.org/presentationml/2006/ole">
            <mc:AlternateContent xmlns:mc="http://schemas.openxmlformats.org/markup-compatibility/2006">
              <mc:Choice xmlns:v="urn:schemas-microsoft-com:vml" Requires="v">
                <p:oleObj spid="_x0000_s4102" name="Chart" r:id="rId3" imgW="3152623" imgH="4391177" progId="MSGraph.Chart.8">
                  <p:embed followColorScheme="full"/>
                </p:oleObj>
              </mc:Choice>
              <mc:Fallback>
                <p:oleObj name="Chart" r:id="rId3" imgW="3152623" imgH="4391177" progId="MSGraph.Chart.8">
                  <p:embed followColorScheme="full"/>
                  <p:pic>
                    <p:nvPicPr>
                      <p:cNvPr id="0" name=""/>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57200" y="2329299"/>
                        <a:ext cx="3154362" cy="4389438"/>
                      </a:xfrm>
                      <a:prstGeom prst="rect">
                        <a:avLst/>
                      </a:prstGeom>
                      <a:noFill/>
                      <a:ln>
                        <a:noFill/>
                      </a:ln>
                      <a:effectLst/>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pic>
                </p:oleObj>
              </mc:Fallback>
            </mc:AlternateContent>
          </a:graphicData>
        </a:graphic>
      </p:graphicFrame>
      <p:sp>
        <p:nvSpPr>
          <p:cNvPr id="8" name="Rectangle 6"/>
          <p:cNvSpPr>
            <a:spLocks noChangeArrowheads="1"/>
          </p:cNvSpPr>
          <p:nvPr/>
        </p:nvSpPr>
        <p:spPr bwMode="auto">
          <a:xfrm>
            <a:off x="344487" y="5301099"/>
            <a:ext cx="990600" cy="2746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a:t>DeBeers </a:t>
            </a:r>
          </a:p>
        </p:txBody>
      </p:sp>
      <p:sp>
        <p:nvSpPr>
          <p:cNvPr id="9" name="Rectangle 7"/>
          <p:cNvSpPr>
            <a:spLocks noChangeArrowheads="1"/>
          </p:cNvSpPr>
          <p:nvPr/>
        </p:nvSpPr>
        <p:spPr bwMode="auto">
          <a:xfrm>
            <a:off x="344487" y="3288149"/>
            <a:ext cx="685800" cy="2746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b="0"/>
              <a:t>Others</a:t>
            </a:r>
          </a:p>
        </p:txBody>
      </p:sp>
      <p:sp>
        <p:nvSpPr>
          <p:cNvPr id="10" name="Rectangle 8"/>
          <p:cNvSpPr>
            <a:spLocks noChangeArrowheads="1"/>
          </p:cNvSpPr>
          <p:nvPr/>
        </p:nvSpPr>
        <p:spPr bwMode="auto">
          <a:xfrm>
            <a:off x="1890712" y="5301099"/>
            <a:ext cx="254000" cy="2746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b="0">
                <a:solidFill>
                  <a:schemeClr val="bg1"/>
                </a:solidFill>
              </a:rPr>
              <a:t>50</a:t>
            </a:r>
          </a:p>
        </p:txBody>
      </p:sp>
      <p:sp>
        <p:nvSpPr>
          <p:cNvPr id="11" name="AutoShape 16"/>
          <p:cNvSpPr>
            <a:spLocks noChangeArrowheads="1"/>
          </p:cNvSpPr>
          <p:nvPr/>
        </p:nvSpPr>
        <p:spPr bwMode="auto">
          <a:xfrm rot="5400000">
            <a:off x="4416425" y="4312087"/>
            <a:ext cx="3876675" cy="422275"/>
          </a:xfrm>
          <a:prstGeom prst="triangle">
            <a:avLst>
              <a:gd name="adj" fmla="val 50000"/>
            </a:avLst>
          </a:prstGeom>
          <a:solidFill>
            <a:schemeClr val="tx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sp>
        <p:nvSpPr>
          <p:cNvPr id="12" name="Line 18"/>
          <p:cNvSpPr>
            <a:spLocks noChangeShapeType="1"/>
          </p:cNvSpPr>
          <p:nvPr/>
        </p:nvSpPr>
        <p:spPr bwMode="auto">
          <a:xfrm>
            <a:off x="3879850" y="2486462"/>
            <a:ext cx="0" cy="3981450"/>
          </a:xfrm>
          <a:prstGeom prst="line">
            <a:avLst/>
          </a:prstGeom>
          <a:noFill/>
          <a:ln w="28575">
            <a:solidFill>
              <a:schemeClr val="tx1"/>
            </a:solidFill>
            <a:prstDash val="dash"/>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lstStyle/>
          <a:p>
            <a:endParaRPr lang="en-US"/>
          </a:p>
        </p:txBody>
      </p:sp>
      <p:sp>
        <p:nvSpPr>
          <p:cNvPr id="13" name="AutoShape 9"/>
          <p:cNvSpPr>
            <a:spLocks noChangeArrowheads="1"/>
          </p:cNvSpPr>
          <p:nvPr/>
        </p:nvSpPr>
        <p:spPr bwMode="auto">
          <a:xfrm>
            <a:off x="3262312" y="4210487"/>
            <a:ext cx="1370013" cy="504825"/>
          </a:xfrm>
          <a:prstGeom prst="rightArrow">
            <a:avLst>
              <a:gd name="adj1" fmla="val 62889"/>
              <a:gd name="adj2" fmla="val 72369"/>
            </a:avLst>
          </a:prstGeom>
          <a:solidFill>
            <a:schemeClr val="accent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grpSp>
        <p:nvGrpSpPr>
          <p:cNvPr id="14" name="Group 23"/>
          <p:cNvGrpSpPr>
            <a:grpSpLocks/>
          </p:cNvGrpSpPr>
          <p:nvPr/>
        </p:nvGrpSpPr>
        <p:grpSpPr bwMode="auto">
          <a:xfrm>
            <a:off x="4867275" y="1776849"/>
            <a:ext cx="1041400" cy="582613"/>
            <a:chOff x="3021" y="645"/>
            <a:chExt cx="656" cy="367"/>
          </a:xfrm>
        </p:grpSpPr>
        <p:sp>
          <p:nvSpPr>
            <p:cNvPr id="15" name="Rectangle 12"/>
            <p:cNvSpPr>
              <a:spLocks noChangeArrowheads="1"/>
            </p:cNvSpPr>
            <p:nvPr/>
          </p:nvSpPr>
          <p:spPr bwMode="auto">
            <a:xfrm>
              <a:off x="3021" y="645"/>
              <a:ext cx="656" cy="34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a:t>Diamond </a:t>
              </a:r>
              <a:br>
                <a:rPr lang="en-US" altLang="en-US"/>
              </a:br>
              <a:r>
                <a:rPr lang="en-US" altLang="en-US"/>
                <a:t>Retailers</a:t>
              </a:r>
            </a:p>
          </p:txBody>
        </p:sp>
        <p:sp>
          <p:nvSpPr>
            <p:cNvPr id="16" name="Line 21"/>
            <p:cNvSpPr>
              <a:spLocks noChangeShapeType="1"/>
            </p:cNvSpPr>
            <p:nvPr/>
          </p:nvSpPr>
          <p:spPr bwMode="auto">
            <a:xfrm>
              <a:off x="3021" y="1012"/>
              <a:ext cx="625" cy="0"/>
            </a:xfrm>
            <a:prstGeom prst="line">
              <a:avLst/>
            </a:prstGeom>
            <a:noFill/>
            <a:ln w="28575">
              <a:solidFill>
                <a:schemeClr val="tx1"/>
              </a:solidFill>
              <a:round/>
              <a:headEnd/>
              <a:tailEnd/>
            </a:ln>
            <a:effectLst/>
            <a:extLst>
              <a:ext uri="{909E8E84-426E-40DD-AFC4-6F175D3DCCD1}">
                <a14:hiddenFill xmlns:a14="http://schemas.microsoft.com/office/drawing/2010/main">
                  <a:noFill/>
                </a14:hiddenFill>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lstStyle/>
            <a:p>
              <a:endParaRPr lang="en-US"/>
            </a:p>
          </p:txBody>
        </p:sp>
      </p:grpSp>
      <p:sp>
        <p:nvSpPr>
          <p:cNvPr id="17" name="Rectangle 31"/>
          <p:cNvSpPr>
            <a:spLocks noChangeArrowheads="1"/>
          </p:cNvSpPr>
          <p:nvPr/>
        </p:nvSpPr>
        <p:spPr bwMode="auto">
          <a:xfrm>
            <a:off x="1878012" y="3307199"/>
            <a:ext cx="254000" cy="27463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2857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spAutoFit/>
          </a:bodyPr>
          <a:lstStyle/>
          <a:p>
            <a:pPr algn="l"/>
            <a:r>
              <a:rPr lang="en-US" altLang="en-US" b="0"/>
              <a:t>50</a:t>
            </a:r>
          </a:p>
        </p:txBody>
      </p:sp>
      <p:sp>
        <p:nvSpPr>
          <p:cNvPr id="18" name="Rectangle 32"/>
          <p:cNvSpPr>
            <a:spLocks noChangeArrowheads="1"/>
          </p:cNvSpPr>
          <p:nvPr/>
        </p:nvSpPr>
        <p:spPr bwMode="auto">
          <a:xfrm>
            <a:off x="4916487" y="2592824"/>
            <a:ext cx="241300" cy="241300"/>
          </a:xfrm>
          <a:prstGeom prst="rect">
            <a:avLst/>
          </a:prstGeom>
          <a:solidFill>
            <a:schemeClr val="accent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sp>
        <p:nvSpPr>
          <p:cNvPr id="19" name="Rectangle 33"/>
          <p:cNvSpPr>
            <a:spLocks noChangeArrowheads="1"/>
          </p:cNvSpPr>
          <p:nvPr/>
        </p:nvSpPr>
        <p:spPr bwMode="auto">
          <a:xfrm>
            <a:off x="4916487" y="3102412"/>
            <a:ext cx="241300" cy="241300"/>
          </a:xfrm>
          <a:prstGeom prst="rect">
            <a:avLst/>
          </a:prstGeom>
          <a:solidFill>
            <a:schemeClr val="accent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sp>
        <p:nvSpPr>
          <p:cNvPr id="20" name="Rectangle 34"/>
          <p:cNvSpPr>
            <a:spLocks noChangeArrowheads="1"/>
          </p:cNvSpPr>
          <p:nvPr/>
        </p:nvSpPr>
        <p:spPr bwMode="auto">
          <a:xfrm>
            <a:off x="4916487" y="3611999"/>
            <a:ext cx="241300" cy="241300"/>
          </a:xfrm>
          <a:prstGeom prst="rect">
            <a:avLst/>
          </a:prstGeom>
          <a:solidFill>
            <a:schemeClr val="accent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sp>
        <p:nvSpPr>
          <p:cNvPr id="21" name="Rectangle 35"/>
          <p:cNvSpPr>
            <a:spLocks noChangeArrowheads="1"/>
          </p:cNvSpPr>
          <p:nvPr/>
        </p:nvSpPr>
        <p:spPr bwMode="auto">
          <a:xfrm>
            <a:off x="4916487" y="4121587"/>
            <a:ext cx="241300" cy="241300"/>
          </a:xfrm>
          <a:prstGeom prst="rect">
            <a:avLst/>
          </a:prstGeom>
          <a:solidFill>
            <a:schemeClr val="accent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sp>
        <p:nvSpPr>
          <p:cNvPr id="22" name="Rectangle 36"/>
          <p:cNvSpPr>
            <a:spLocks noChangeArrowheads="1"/>
          </p:cNvSpPr>
          <p:nvPr/>
        </p:nvSpPr>
        <p:spPr bwMode="auto">
          <a:xfrm>
            <a:off x="4916487" y="4631174"/>
            <a:ext cx="241300" cy="241300"/>
          </a:xfrm>
          <a:prstGeom prst="rect">
            <a:avLst/>
          </a:prstGeom>
          <a:solidFill>
            <a:schemeClr val="accent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sp>
        <p:nvSpPr>
          <p:cNvPr id="23" name="Rectangle 37"/>
          <p:cNvSpPr>
            <a:spLocks noChangeArrowheads="1"/>
          </p:cNvSpPr>
          <p:nvPr/>
        </p:nvSpPr>
        <p:spPr bwMode="auto">
          <a:xfrm>
            <a:off x="4916487" y="5140762"/>
            <a:ext cx="241300" cy="241300"/>
          </a:xfrm>
          <a:prstGeom prst="rect">
            <a:avLst/>
          </a:prstGeom>
          <a:solidFill>
            <a:schemeClr val="accent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sp>
        <p:nvSpPr>
          <p:cNvPr id="24" name="Rectangle 38"/>
          <p:cNvSpPr>
            <a:spLocks noChangeArrowheads="1"/>
          </p:cNvSpPr>
          <p:nvPr/>
        </p:nvSpPr>
        <p:spPr bwMode="auto">
          <a:xfrm>
            <a:off x="4916487" y="5650349"/>
            <a:ext cx="241300" cy="241300"/>
          </a:xfrm>
          <a:prstGeom prst="rect">
            <a:avLst/>
          </a:prstGeom>
          <a:solidFill>
            <a:schemeClr val="accent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sp>
        <p:nvSpPr>
          <p:cNvPr id="25" name="Rectangle 39"/>
          <p:cNvSpPr>
            <a:spLocks noChangeArrowheads="1"/>
          </p:cNvSpPr>
          <p:nvPr/>
        </p:nvSpPr>
        <p:spPr bwMode="auto">
          <a:xfrm>
            <a:off x="4916487" y="6161524"/>
            <a:ext cx="241300" cy="241300"/>
          </a:xfrm>
          <a:prstGeom prst="rect">
            <a:avLst/>
          </a:prstGeom>
          <a:solidFill>
            <a:schemeClr val="accent1"/>
          </a:solidFill>
          <a:ln w="28575">
            <a:solidFill>
              <a:schemeClr val="tx1"/>
            </a:solidFill>
            <a:miter lim="800000"/>
            <a:headEnd/>
            <a:tailEnd/>
          </a:ln>
          <a:effectLst/>
          <a:extLst>
            <a:ext uri="{AF507438-7753-43E0-B8FC-AC1667EBCBE1}">
              <a14:hiddenEffects xmlns:a14="http://schemas.microsoft.com/office/drawing/2010/main">
                <a:effectLst>
                  <a:outerShdw dist="35921" dir="2700000" algn="ctr" rotWithShape="0">
                    <a:schemeClr val="bg2"/>
                  </a:outerShdw>
                </a:effectLst>
              </a14:hiddenEffects>
            </a:ext>
          </a:extLst>
        </p:spPr>
        <p:txBody>
          <a:bodyPr wrap="none" lIns="0" tIns="0" rIns="0" bIns="0" anchor="ctr"/>
          <a:lstStyle/>
          <a:p>
            <a:endParaRPr lang="en-US"/>
          </a:p>
        </p:txBody>
      </p:sp>
    </p:spTree>
    <p:extLst>
      <p:ext uri="{BB962C8B-B14F-4D97-AF65-F5344CB8AC3E}">
        <p14:creationId xmlns:p14="http://schemas.microsoft.com/office/powerpoint/2010/main" val="4044888059"/>
      </p:ext>
    </p:extLst>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45057" name="Rectangle 2"/>
          <p:cNvSpPr>
            <a:spLocks noGrp="1" noChangeArrowheads="1"/>
          </p:cNvSpPr>
          <p:nvPr>
            <p:ph type="title"/>
          </p:nvPr>
        </p:nvSpPr>
        <p:spPr>
          <a:xfrm>
            <a:off x="533400" y="152400"/>
            <a:ext cx="8088313" cy="881063"/>
          </a:xfrm>
        </p:spPr>
        <p:txBody>
          <a:bodyPr/>
          <a:lstStyle/>
          <a:p>
            <a:pPr algn="ctr" eaLnBrk="1" hangingPunct="1"/>
            <a:r>
              <a:rPr lang="en-US" b="0" dirty="0" smtClean="0"/>
              <a:t>The Threat of Substitutes</a:t>
            </a:r>
          </a:p>
        </p:txBody>
      </p:sp>
      <p:sp>
        <p:nvSpPr>
          <p:cNvPr id="112664" name="Rectangle 24"/>
          <p:cNvSpPr>
            <a:spLocks noGrp="1" noChangeArrowheads="1"/>
          </p:cNvSpPr>
          <p:nvPr>
            <p:ph type="body" idx="1"/>
          </p:nvPr>
        </p:nvSpPr>
        <p:spPr>
          <a:xfrm>
            <a:off x="381000" y="1582171"/>
            <a:ext cx="6172200" cy="4800599"/>
          </a:xfrm>
        </p:spPr>
        <p:txBody>
          <a:bodyPr>
            <a:noAutofit/>
          </a:bodyPr>
          <a:lstStyle/>
          <a:p>
            <a:pPr>
              <a:defRPr/>
            </a:pPr>
            <a:r>
              <a:rPr lang="en-US" sz="2400" dirty="0" smtClean="0"/>
              <a:t>Substitutes fill in the same need in a different way</a:t>
            </a:r>
          </a:p>
          <a:p>
            <a:pPr lvl="1"/>
            <a:r>
              <a:rPr lang="en-US" sz="1800" dirty="0" smtClean="0"/>
              <a:t>Coke </a:t>
            </a:r>
            <a:r>
              <a:rPr lang="en-US" sz="1800" dirty="0"/>
              <a:t>and Pepsi are rivals, milk is </a:t>
            </a:r>
            <a:r>
              <a:rPr lang="en-US" sz="1800" dirty="0" smtClean="0"/>
              <a:t>a substitute </a:t>
            </a:r>
            <a:r>
              <a:rPr lang="en-US" sz="1800" dirty="0"/>
              <a:t>for both</a:t>
            </a:r>
          </a:p>
          <a:p>
            <a:pPr marL="115888" indent="-115888" eaLnBrk="1" hangingPunct="1">
              <a:buFontTx/>
              <a:buNone/>
              <a:defRPr/>
            </a:pPr>
            <a:endParaRPr lang="en-US" sz="1100" dirty="0" smtClean="0"/>
          </a:p>
          <a:p>
            <a:pPr>
              <a:defRPr/>
            </a:pPr>
            <a:r>
              <a:rPr lang="en-US" sz="2400" dirty="0" smtClean="0"/>
              <a:t>Substitutes limit the potential returns of an industry </a:t>
            </a:r>
          </a:p>
          <a:p>
            <a:pPr eaLnBrk="1" hangingPunct="1">
              <a:defRPr/>
            </a:pPr>
            <a:endParaRPr lang="en-US" sz="500" dirty="0" smtClean="0"/>
          </a:p>
          <a:p>
            <a:pPr lvl="1"/>
            <a:r>
              <a:rPr lang="en-US" sz="1800" dirty="0" smtClean="0"/>
              <a:t>They create a </a:t>
            </a:r>
            <a:r>
              <a:rPr lang="en-US" sz="1800" dirty="0"/>
              <a:t>price ceiling because </a:t>
            </a:r>
            <a:r>
              <a:rPr lang="en-US" sz="1800" dirty="0" smtClean="0"/>
              <a:t>consumers can switch </a:t>
            </a:r>
            <a:r>
              <a:rPr lang="en-US" sz="1800" dirty="0"/>
              <a:t>to the substitute if prices </a:t>
            </a:r>
            <a:r>
              <a:rPr lang="en-US" sz="1800" dirty="0" smtClean="0"/>
              <a:t>rise</a:t>
            </a:r>
          </a:p>
          <a:p>
            <a:pPr lvl="1"/>
            <a:endParaRPr lang="en-US" sz="1800" dirty="0"/>
          </a:p>
          <a:p>
            <a:pPr lvl="1" eaLnBrk="1" hangingPunct="1">
              <a:defRPr/>
            </a:pPr>
            <a:r>
              <a:rPr lang="en-US" sz="1800" dirty="0" smtClean="0"/>
              <a:t>Viability of a substitute product depends on its relative price/performance ratio</a:t>
            </a:r>
          </a:p>
          <a:p>
            <a:pPr lvl="1" eaLnBrk="1" hangingPunct="1">
              <a:defRPr/>
            </a:pPr>
            <a:endParaRPr lang="en-US" sz="1800" dirty="0" smtClean="0"/>
          </a:p>
          <a:p>
            <a:pPr lvl="1" eaLnBrk="1" hangingPunct="1">
              <a:defRPr/>
            </a:pPr>
            <a:r>
              <a:rPr lang="en-US" sz="1800" dirty="0" smtClean="0"/>
              <a:t>May often come from outside the industry</a:t>
            </a:r>
          </a:p>
          <a:p>
            <a:pPr lvl="1" eaLnBrk="1" hangingPunct="1">
              <a:defRPr/>
            </a:pPr>
            <a:endParaRPr lang="en-US" sz="1800" dirty="0" smtClean="0"/>
          </a:p>
          <a:p>
            <a:pPr lvl="1" eaLnBrk="1" hangingPunct="1">
              <a:defRPr/>
            </a:pPr>
            <a:r>
              <a:rPr lang="en-US" sz="1800" dirty="0" smtClean="0"/>
              <a:t>Substitute vs. Competitor</a:t>
            </a:r>
          </a:p>
        </p:txBody>
      </p:sp>
      <p:sp>
        <p:nvSpPr>
          <p:cNvPr id="26" name="Slide Number Placeholder 7"/>
          <p:cNvSpPr>
            <a:spLocks noGrp="1"/>
          </p:cNvSpPr>
          <p:nvPr>
            <p:ph type="sldNum" sz="quarter" idx="10"/>
          </p:nvPr>
        </p:nvSpPr>
        <p:spPr>
          <a:xfrm>
            <a:off x="8788400" y="6492875"/>
            <a:ext cx="355600" cy="365125"/>
          </a:xfrm>
        </p:spPr>
        <p:txBody>
          <a:bodyPr/>
          <a:lstStyle/>
          <a:p>
            <a:pPr>
              <a:defRPr/>
            </a:pPr>
            <a:fld id="{BA6147CB-AC22-455C-B12B-AFB88E2FE250}" type="slidenum">
              <a:rPr lang="en-US" smtClean="0">
                <a:solidFill>
                  <a:schemeClr val="bg1"/>
                </a:solidFill>
              </a:rPr>
              <a:pPr>
                <a:defRPr/>
              </a:pPr>
              <a:t>29</a:t>
            </a:fld>
            <a:endParaRPr lang="en-US" dirty="0">
              <a:solidFill>
                <a:schemeClr val="bg1"/>
              </a:solidFill>
            </a:endParaRPr>
          </a:p>
        </p:txBody>
      </p:sp>
      <p:grpSp>
        <p:nvGrpSpPr>
          <p:cNvPr id="2" name="Group 23"/>
          <p:cNvGrpSpPr>
            <a:grpSpLocks/>
          </p:cNvGrpSpPr>
          <p:nvPr/>
        </p:nvGrpSpPr>
        <p:grpSpPr bwMode="auto">
          <a:xfrm>
            <a:off x="6019800" y="3581400"/>
            <a:ext cx="3051768" cy="2846538"/>
            <a:chOff x="638" y="767"/>
            <a:chExt cx="4450" cy="3208"/>
          </a:xfrm>
          <a:solidFill>
            <a:schemeClr val="bg1">
              <a:lumMod val="85000"/>
              <a:alpha val="89000"/>
            </a:schemeClr>
          </a:solidFill>
        </p:grpSpPr>
        <p:grpSp>
          <p:nvGrpSpPr>
            <p:cNvPr id="3" name="Group 4"/>
            <p:cNvGrpSpPr>
              <a:grpSpLocks/>
            </p:cNvGrpSpPr>
            <p:nvPr/>
          </p:nvGrpSpPr>
          <p:grpSpPr bwMode="auto">
            <a:xfrm>
              <a:off x="2282" y="1934"/>
              <a:ext cx="1138" cy="1021"/>
              <a:chOff x="2282" y="1934"/>
              <a:chExt cx="1138" cy="1021"/>
            </a:xfrm>
            <a:grpFill/>
          </p:grpSpPr>
          <p:sp>
            <p:nvSpPr>
              <p:cNvPr id="45" name="Rectangle 5"/>
              <p:cNvSpPr>
                <a:spLocks noChangeArrowheads="1"/>
              </p:cNvSpPr>
              <p:nvPr/>
            </p:nvSpPr>
            <p:spPr bwMode="auto">
              <a:xfrm>
                <a:off x="2316" y="1962"/>
                <a:ext cx="1104" cy="993"/>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6" name="Picture 6" descr="des7290x_ex0205"/>
              <p:cNvPicPr>
                <a:picLocks noChangeAspect="1" noChangeArrowheads="1"/>
              </p:cNvPicPr>
              <p:nvPr/>
            </p:nvPicPr>
            <p:blipFill>
              <a:blip r:embed="rId3" cstate="print">
                <a:clrChange>
                  <a:clrFrom>
                    <a:srgbClr val="FFFFFF"/>
                  </a:clrFrom>
                  <a:clrTo>
                    <a:srgbClr val="FFFFFF">
                      <a:alpha val="0"/>
                    </a:srgbClr>
                  </a:clrTo>
                </a:clrChange>
              </a:blip>
              <a:srcRect l="36682" t="35490" r="38486" b="33672"/>
              <a:stretch>
                <a:fillRect/>
              </a:stretch>
            </p:blipFill>
            <p:spPr bwMode="auto">
              <a:xfrm>
                <a:off x="2282" y="1934"/>
                <a:ext cx="1115" cy="1001"/>
              </a:xfrm>
              <a:prstGeom prst="rect">
                <a:avLst/>
              </a:prstGeom>
              <a:grpFill/>
              <a:ln w="9525">
                <a:noFill/>
                <a:miter lim="800000"/>
                <a:headEnd/>
                <a:tailEnd/>
              </a:ln>
            </p:spPr>
          </p:pic>
        </p:grpSp>
        <p:grpSp>
          <p:nvGrpSpPr>
            <p:cNvPr id="4" name="Group 7"/>
            <p:cNvGrpSpPr>
              <a:grpSpLocks/>
            </p:cNvGrpSpPr>
            <p:nvPr/>
          </p:nvGrpSpPr>
          <p:grpSpPr bwMode="auto">
            <a:xfrm>
              <a:off x="2290" y="767"/>
              <a:ext cx="1134" cy="475"/>
              <a:chOff x="2289" y="767"/>
              <a:chExt cx="1134" cy="475"/>
            </a:xfrm>
            <a:grpFill/>
          </p:grpSpPr>
          <p:sp>
            <p:nvSpPr>
              <p:cNvPr id="43" name="Rectangle 8"/>
              <p:cNvSpPr>
                <a:spLocks noChangeArrowheads="1"/>
              </p:cNvSpPr>
              <p:nvPr/>
            </p:nvSpPr>
            <p:spPr bwMode="auto">
              <a:xfrm>
                <a:off x="2316" y="792"/>
                <a:ext cx="1107" cy="450"/>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4" name="Picture 9" descr="des7290x_ex0205"/>
              <p:cNvPicPr>
                <a:picLocks noChangeAspect="1" noChangeArrowheads="1"/>
              </p:cNvPicPr>
              <p:nvPr/>
            </p:nvPicPr>
            <p:blipFill>
              <a:blip r:embed="rId3" cstate="print">
                <a:clrChange>
                  <a:clrFrom>
                    <a:srgbClr val="FFFFFF"/>
                  </a:clrFrom>
                  <a:clrTo>
                    <a:srgbClr val="FFFFFF">
                      <a:alpha val="0"/>
                    </a:srgbClr>
                  </a:clrTo>
                </a:clrChange>
              </a:blip>
              <a:srcRect l="36703" t="-93" r="38484" b="86168"/>
              <a:stretch>
                <a:fillRect/>
              </a:stretch>
            </p:blipFill>
            <p:spPr bwMode="auto">
              <a:xfrm>
                <a:off x="2289" y="767"/>
                <a:ext cx="1114" cy="452"/>
              </a:xfrm>
              <a:prstGeom prst="rect">
                <a:avLst/>
              </a:prstGeom>
              <a:grpFill/>
              <a:ln w="9525">
                <a:noFill/>
                <a:miter lim="800000"/>
                <a:headEnd/>
                <a:tailEnd/>
              </a:ln>
            </p:spPr>
          </p:pic>
        </p:grpSp>
        <p:sp>
          <p:nvSpPr>
            <p:cNvPr id="30" name="Line 10"/>
            <p:cNvSpPr>
              <a:spLocks noChangeShapeType="1"/>
            </p:cNvSpPr>
            <p:nvPr/>
          </p:nvSpPr>
          <p:spPr bwMode="auto">
            <a:xfrm>
              <a:off x="2842" y="1218"/>
              <a:ext cx="0" cy="71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5" name="Group 11"/>
            <p:cNvGrpSpPr>
              <a:grpSpLocks/>
            </p:cNvGrpSpPr>
            <p:nvPr/>
          </p:nvGrpSpPr>
          <p:grpSpPr bwMode="auto">
            <a:xfrm>
              <a:off x="4124" y="2283"/>
              <a:ext cx="964" cy="336"/>
              <a:chOff x="4124" y="2283"/>
              <a:chExt cx="964" cy="336"/>
            </a:xfrm>
            <a:grpFill/>
          </p:grpSpPr>
          <p:sp>
            <p:nvSpPr>
              <p:cNvPr id="41" name="Rectangle 12"/>
              <p:cNvSpPr>
                <a:spLocks noChangeArrowheads="1"/>
              </p:cNvSpPr>
              <p:nvPr/>
            </p:nvSpPr>
            <p:spPr bwMode="auto">
              <a:xfrm>
                <a:off x="4155" y="2310"/>
                <a:ext cx="933" cy="309"/>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2" name="Picture 13" descr="des7290x_ex0205"/>
              <p:cNvPicPr>
                <a:picLocks noChangeAspect="1" noChangeArrowheads="1"/>
              </p:cNvPicPr>
              <p:nvPr/>
            </p:nvPicPr>
            <p:blipFill>
              <a:blip r:embed="rId4" cstate="print">
                <a:clrChange>
                  <a:clrFrom>
                    <a:srgbClr val="FFFFFF"/>
                  </a:clrFrom>
                  <a:clrTo>
                    <a:srgbClr val="FFFFFF">
                      <a:alpha val="0"/>
                    </a:srgbClr>
                  </a:clrTo>
                </a:clrChange>
              </a:blip>
              <a:srcRect l="77371" t="46335" r="1602" b="43932"/>
              <a:stretch>
                <a:fillRect/>
              </a:stretch>
            </p:blipFill>
            <p:spPr bwMode="auto">
              <a:xfrm>
                <a:off x="4124" y="2283"/>
                <a:ext cx="944" cy="316"/>
              </a:xfrm>
              <a:prstGeom prst="rect">
                <a:avLst/>
              </a:prstGeom>
              <a:grpFill/>
              <a:ln w="9525">
                <a:noFill/>
                <a:miter lim="800000"/>
                <a:headEnd/>
                <a:tailEnd/>
              </a:ln>
            </p:spPr>
          </p:pic>
        </p:grpSp>
        <p:sp>
          <p:nvSpPr>
            <p:cNvPr id="32" name="Line 14"/>
            <p:cNvSpPr>
              <a:spLocks noChangeShapeType="1"/>
            </p:cNvSpPr>
            <p:nvPr/>
          </p:nvSpPr>
          <p:spPr bwMode="auto">
            <a:xfrm flipH="1">
              <a:off x="3399" y="2446"/>
              <a:ext cx="728"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6" name="Group 15"/>
            <p:cNvGrpSpPr>
              <a:grpSpLocks/>
            </p:cNvGrpSpPr>
            <p:nvPr/>
          </p:nvGrpSpPr>
          <p:grpSpPr bwMode="auto">
            <a:xfrm>
              <a:off x="638" y="2280"/>
              <a:ext cx="964" cy="342"/>
              <a:chOff x="638" y="2280"/>
              <a:chExt cx="964" cy="342"/>
            </a:xfrm>
            <a:grpFill/>
          </p:grpSpPr>
          <p:sp>
            <p:nvSpPr>
              <p:cNvPr id="39" name="Rectangle 16"/>
              <p:cNvSpPr>
                <a:spLocks noChangeArrowheads="1"/>
              </p:cNvSpPr>
              <p:nvPr/>
            </p:nvSpPr>
            <p:spPr bwMode="auto">
              <a:xfrm>
                <a:off x="666" y="2310"/>
                <a:ext cx="936" cy="312"/>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0" name="Picture 17" descr="des7290x_ex0205"/>
              <p:cNvPicPr>
                <a:picLocks noChangeAspect="1" noChangeArrowheads="1"/>
              </p:cNvPicPr>
              <p:nvPr/>
            </p:nvPicPr>
            <p:blipFill>
              <a:blip r:embed="rId4" cstate="print">
                <a:clrChange>
                  <a:clrFrom>
                    <a:srgbClr val="FFFFFF"/>
                  </a:clrFrom>
                  <a:clrTo>
                    <a:srgbClr val="FFFFFF">
                      <a:alpha val="0"/>
                    </a:srgbClr>
                  </a:clrTo>
                </a:clrChange>
              </a:blip>
              <a:srcRect l="-66" t="46242" r="79131" b="43993"/>
              <a:stretch>
                <a:fillRect/>
              </a:stretch>
            </p:blipFill>
            <p:spPr bwMode="auto">
              <a:xfrm>
                <a:off x="638" y="2280"/>
                <a:ext cx="940" cy="317"/>
              </a:xfrm>
              <a:prstGeom prst="rect">
                <a:avLst/>
              </a:prstGeom>
              <a:grpFill/>
              <a:ln w="9525">
                <a:noFill/>
                <a:miter lim="800000"/>
                <a:headEnd/>
                <a:tailEnd/>
              </a:ln>
            </p:spPr>
          </p:pic>
        </p:grpSp>
        <p:sp>
          <p:nvSpPr>
            <p:cNvPr id="34" name="Line 18"/>
            <p:cNvSpPr>
              <a:spLocks noChangeShapeType="1"/>
            </p:cNvSpPr>
            <p:nvPr/>
          </p:nvSpPr>
          <p:spPr bwMode="auto">
            <a:xfrm>
              <a:off x="1577" y="2445"/>
              <a:ext cx="699"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7" name="Group 19"/>
            <p:cNvGrpSpPr>
              <a:grpSpLocks/>
            </p:cNvGrpSpPr>
            <p:nvPr/>
          </p:nvGrpSpPr>
          <p:grpSpPr bwMode="auto">
            <a:xfrm>
              <a:off x="2292" y="3634"/>
              <a:ext cx="1132" cy="341"/>
              <a:chOff x="2294" y="3634"/>
              <a:chExt cx="1132" cy="341"/>
            </a:xfrm>
            <a:grpFill/>
          </p:grpSpPr>
          <p:sp>
            <p:nvSpPr>
              <p:cNvPr id="37" name="Rectangle 20"/>
              <p:cNvSpPr>
                <a:spLocks noChangeArrowheads="1"/>
              </p:cNvSpPr>
              <p:nvPr/>
            </p:nvSpPr>
            <p:spPr bwMode="auto">
              <a:xfrm>
                <a:off x="2322" y="3660"/>
                <a:ext cx="1104" cy="315"/>
              </a:xfrm>
              <a:prstGeom prst="rect">
                <a:avLst/>
              </a:prstGeom>
              <a:grpFill/>
              <a:ln w="12700">
                <a:noFill/>
                <a:miter lim="800000"/>
                <a:headEnd type="none" w="sm" len="sm"/>
                <a:tailEnd type="none" w="sm" len="sm"/>
              </a:ln>
            </p:spPr>
            <p:txBody>
              <a:bodyPr wrap="none" anchor="ctr"/>
              <a:lstStyle/>
              <a:p>
                <a:pPr>
                  <a:defRPr/>
                </a:pPr>
                <a:endParaRPr lang="en-US"/>
              </a:p>
            </p:txBody>
          </p:sp>
          <p:pic>
            <p:nvPicPr>
              <p:cNvPr id="38" name="Picture 21" descr="des7290x_ex0205"/>
              <p:cNvPicPr>
                <a:picLocks noChangeAspect="1" noChangeArrowheads="1"/>
              </p:cNvPicPr>
              <p:nvPr/>
            </p:nvPicPr>
            <p:blipFill>
              <a:blip r:embed="rId3" cstate="print">
                <a:clrChange>
                  <a:clrFrom>
                    <a:srgbClr val="FFFFFF"/>
                  </a:clrFrom>
                  <a:clrTo>
                    <a:srgbClr val="FFFFFF">
                      <a:alpha val="0"/>
                    </a:srgbClr>
                  </a:clrTo>
                </a:clrChange>
              </a:blip>
              <a:srcRect l="36815" t="87956" r="38486" b="2248"/>
              <a:stretch>
                <a:fillRect/>
              </a:stretch>
            </p:blipFill>
            <p:spPr bwMode="auto">
              <a:xfrm>
                <a:off x="2294" y="3634"/>
                <a:ext cx="1109" cy="318"/>
              </a:xfrm>
              <a:prstGeom prst="rect">
                <a:avLst/>
              </a:prstGeom>
              <a:grpFill/>
              <a:ln w="9525">
                <a:noFill/>
                <a:miter lim="800000"/>
                <a:headEnd/>
                <a:tailEnd/>
              </a:ln>
            </p:spPr>
          </p:pic>
        </p:grpSp>
        <p:sp>
          <p:nvSpPr>
            <p:cNvPr id="36" name="Line 22"/>
            <p:cNvSpPr>
              <a:spLocks noChangeShapeType="1"/>
            </p:cNvSpPr>
            <p:nvPr/>
          </p:nvSpPr>
          <p:spPr bwMode="auto">
            <a:xfrm flipV="1">
              <a:off x="2842" y="2927"/>
              <a:ext cx="0" cy="70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spTree>
    <p:extLst>
      <p:ext uri="{BB962C8B-B14F-4D97-AF65-F5344CB8AC3E}">
        <p14:creationId xmlns:p14="http://schemas.microsoft.com/office/powerpoint/2010/main" val="2459015443"/>
      </p:ext>
    </p:ext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12664">
                                            <p:txEl>
                                              <p:pRg st="3" end="3"/>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112664">
                                            <p:txEl>
                                              <p:pRg st="5" end="5"/>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112664">
                                            <p:txEl>
                                              <p:pRg st="7" end="7"/>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112664">
                                            <p:txEl>
                                              <p:pRg st="9" end="9"/>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112664">
                                            <p:txEl>
                                              <p:pRg st="11" end="11"/>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0.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47105" name="Rectangle 2"/>
          <p:cNvSpPr>
            <a:spLocks noGrp="1" noChangeArrowheads="1"/>
          </p:cNvSpPr>
          <p:nvPr>
            <p:ph type="title"/>
          </p:nvPr>
        </p:nvSpPr>
        <p:spPr>
          <a:xfrm>
            <a:off x="533400" y="304800"/>
            <a:ext cx="8088313" cy="763588"/>
          </a:xfrm>
        </p:spPr>
        <p:txBody>
          <a:bodyPr/>
          <a:lstStyle/>
          <a:p>
            <a:pPr algn="ctr" eaLnBrk="1" hangingPunct="1"/>
            <a:r>
              <a:rPr lang="en-US" b="0" dirty="0" smtClean="0"/>
              <a:t>The Intensity of Rivalry</a:t>
            </a:r>
          </a:p>
        </p:txBody>
      </p:sp>
      <p:sp>
        <p:nvSpPr>
          <p:cNvPr id="116739" name="Rectangle 3"/>
          <p:cNvSpPr>
            <a:spLocks noGrp="1" noChangeArrowheads="1"/>
          </p:cNvSpPr>
          <p:nvPr>
            <p:ph type="body" idx="1"/>
          </p:nvPr>
        </p:nvSpPr>
        <p:spPr>
          <a:xfrm>
            <a:off x="457200" y="1676400"/>
            <a:ext cx="6911975" cy="4308475"/>
          </a:xfrm>
        </p:spPr>
        <p:txBody>
          <a:bodyPr/>
          <a:lstStyle/>
          <a:p>
            <a:pPr eaLnBrk="1" hangingPunct="1">
              <a:defRPr/>
            </a:pPr>
            <a:r>
              <a:rPr lang="en-US" sz="2400" dirty="0" smtClean="0"/>
              <a:t>Interacting factors lead to intense rivalry</a:t>
            </a:r>
          </a:p>
          <a:p>
            <a:pPr eaLnBrk="1" hangingPunct="1">
              <a:defRPr/>
            </a:pPr>
            <a:endParaRPr lang="en-US" sz="2400" dirty="0" smtClean="0"/>
          </a:p>
          <a:p>
            <a:pPr lvl="1" eaLnBrk="1" hangingPunct="1">
              <a:defRPr/>
            </a:pPr>
            <a:r>
              <a:rPr lang="en-US" sz="2000" dirty="0" smtClean="0"/>
              <a:t>Numerous or equally balanced competitors</a:t>
            </a:r>
          </a:p>
          <a:p>
            <a:pPr lvl="1" eaLnBrk="1" hangingPunct="1">
              <a:defRPr/>
            </a:pPr>
            <a:endParaRPr lang="en-US" sz="2000" dirty="0" smtClean="0"/>
          </a:p>
          <a:p>
            <a:pPr lvl="1" eaLnBrk="1" hangingPunct="1">
              <a:defRPr/>
            </a:pPr>
            <a:r>
              <a:rPr lang="en-US" sz="2000" dirty="0" smtClean="0"/>
              <a:t>Slow industry growth</a:t>
            </a:r>
          </a:p>
          <a:p>
            <a:pPr lvl="1" eaLnBrk="1" hangingPunct="1">
              <a:defRPr/>
            </a:pPr>
            <a:endParaRPr lang="en-US" sz="2000" dirty="0" smtClean="0"/>
          </a:p>
          <a:p>
            <a:pPr lvl="1" eaLnBrk="1" hangingPunct="1">
              <a:defRPr/>
            </a:pPr>
            <a:r>
              <a:rPr lang="en-US" sz="2000" dirty="0" smtClean="0"/>
              <a:t>High fixed costs</a:t>
            </a:r>
          </a:p>
          <a:p>
            <a:pPr lvl="1" eaLnBrk="1" hangingPunct="1">
              <a:defRPr/>
            </a:pPr>
            <a:endParaRPr lang="en-US" sz="2000" dirty="0" smtClean="0"/>
          </a:p>
          <a:p>
            <a:pPr lvl="1" eaLnBrk="1" hangingPunct="1">
              <a:defRPr/>
            </a:pPr>
            <a:r>
              <a:rPr lang="en-US" sz="2000" dirty="0" smtClean="0"/>
              <a:t>Lack of differentiation or switching costs</a:t>
            </a:r>
          </a:p>
          <a:p>
            <a:pPr lvl="1" eaLnBrk="1" hangingPunct="1">
              <a:defRPr/>
            </a:pPr>
            <a:endParaRPr lang="en-US" sz="2000" dirty="0" smtClean="0"/>
          </a:p>
          <a:p>
            <a:pPr lvl="1" eaLnBrk="1" hangingPunct="1">
              <a:defRPr/>
            </a:pPr>
            <a:r>
              <a:rPr lang="en-US" sz="2000" dirty="0" smtClean="0"/>
              <a:t>High exit barriers</a:t>
            </a:r>
          </a:p>
          <a:p>
            <a:pPr marL="457200" lvl="1" indent="0" eaLnBrk="1" hangingPunct="1">
              <a:buFontTx/>
              <a:buNone/>
              <a:defRPr/>
            </a:pPr>
            <a:endParaRPr lang="en-US" sz="2000" dirty="0" smtClean="0"/>
          </a:p>
        </p:txBody>
      </p:sp>
      <p:grpSp>
        <p:nvGrpSpPr>
          <p:cNvPr id="2" name="Group 23"/>
          <p:cNvGrpSpPr>
            <a:grpSpLocks/>
          </p:cNvGrpSpPr>
          <p:nvPr/>
        </p:nvGrpSpPr>
        <p:grpSpPr bwMode="auto">
          <a:xfrm>
            <a:off x="6096000" y="3657600"/>
            <a:ext cx="2975568" cy="2770338"/>
            <a:chOff x="638" y="767"/>
            <a:chExt cx="4450" cy="3208"/>
          </a:xfrm>
          <a:solidFill>
            <a:schemeClr val="bg1">
              <a:lumMod val="85000"/>
              <a:alpha val="89000"/>
            </a:schemeClr>
          </a:solidFill>
        </p:grpSpPr>
        <p:grpSp>
          <p:nvGrpSpPr>
            <p:cNvPr id="3" name="Group 4"/>
            <p:cNvGrpSpPr>
              <a:grpSpLocks/>
            </p:cNvGrpSpPr>
            <p:nvPr/>
          </p:nvGrpSpPr>
          <p:grpSpPr bwMode="auto">
            <a:xfrm>
              <a:off x="2282" y="1934"/>
              <a:ext cx="1138" cy="1021"/>
              <a:chOff x="2282" y="1934"/>
              <a:chExt cx="1138" cy="1021"/>
            </a:xfrm>
            <a:grpFill/>
          </p:grpSpPr>
          <p:sp>
            <p:nvSpPr>
              <p:cNvPr id="48" name="Rectangle 5"/>
              <p:cNvSpPr>
                <a:spLocks noChangeArrowheads="1"/>
              </p:cNvSpPr>
              <p:nvPr/>
            </p:nvSpPr>
            <p:spPr bwMode="auto">
              <a:xfrm>
                <a:off x="2316" y="1962"/>
                <a:ext cx="1104" cy="993"/>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9" name="Picture 6" descr="des7290x_ex0205"/>
              <p:cNvPicPr>
                <a:picLocks noChangeAspect="1" noChangeArrowheads="1"/>
              </p:cNvPicPr>
              <p:nvPr/>
            </p:nvPicPr>
            <p:blipFill>
              <a:blip r:embed="rId3" cstate="print">
                <a:clrChange>
                  <a:clrFrom>
                    <a:srgbClr val="FFFFFF"/>
                  </a:clrFrom>
                  <a:clrTo>
                    <a:srgbClr val="FFFFFF">
                      <a:alpha val="0"/>
                    </a:srgbClr>
                  </a:clrTo>
                </a:clrChange>
              </a:blip>
              <a:srcRect l="36682" t="35490" r="38486" b="33672"/>
              <a:stretch>
                <a:fillRect/>
              </a:stretch>
            </p:blipFill>
            <p:spPr bwMode="auto">
              <a:xfrm>
                <a:off x="2282" y="1934"/>
                <a:ext cx="1115" cy="1001"/>
              </a:xfrm>
              <a:prstGeom prst="rect">
                <a:avLst/>
              </a:prstGeom>
              <a:grpFill/>
              <a:ln w="9525">
                <a:noFill/>
                <a:miter lim="800000"/>
                <a:headEnd/>
                <a:tailEnd/>
              </a:ln>
            </p:spPr>
          </p:pic>
        </p:grpSp>
        <p:grpSp>
          <p:nvGrpSpPr>
            <p:cNvPr id="4" name="Group 7"/>
            <p:cNvGrpSpPr>
              <a:grpSpLocks/>
            </p:cNvGrpSpPr>
            <p:nvPr/>
          </p:nvGrpSpPr>
          <p:grpSpPr bwMode="auto">
            <a:xfrm>
              <a:off x="2290" y="767"/>
              <a:ext cx="1134" cy="475"/>
              <a:chOff x="2289" y="767"/>
              <a:chExt cx="1134" cy="475"/>
            </a:xfrm>
            <a:grpFill/>
          </p:grpSpPr>
          <p:sp>
            <p:nvSpPr>
              <p:cNvPr id="46" name="Rectangle 8"/>
              <p:cNvSpPr>
                <a:spLocks noChangeArrowheads="1"/>
              </p:cNvSpPr>
              <p:nvPr/>
            </p:nvSpPr>
            <p:spPr bwMode="auto">
              <a:xfrm>
                <a:off x="2316" y="792"/>
                <a:ext cx="1107" cy="450"/>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7" name="Picture 9" descr="des7290x_ex0205"/>
              <p:cNvPicPr>
                <a:picLocks noChangeAspect="1" noChangeArrowheads="1"/>
              </p:cNvPicPr>
              <p:nvPr/>
            </p:nvPicPr>
            <p:blipFill>
              <a:blip r:embed="rId3" cstate="print">
                <a:clrChange>
                  <a:clrFrom>
                    <a:srgbClr val="FFFFFF"/>
                  </a:clrFrom>
                  <a:clrTo>
                    <a:srgbClr val="FFFFFF">
                      <a:alpha val="0"/>
                    </a:srgbClr>
                  </a:clrTo>
                </a:clrChange>
              </a:blip>
              <a:srcRect l="36703" t="-93" r="38484" b="86168"/>
              <a:stretch>
                <a:fillRect/>
              </a:stretch>
            </p:blipFill>
            <p:spPr bwMode="auto">
              <a:xfrm>
                <a:off x="2289" y="767"/>
                <a:ext cx="1114" cy="452"/>
              </a:xfrm>
              <a:prstGeom prst="rect">
                <a:avLst/>
              </a:prstGeom>
              <a:grpFill/>
              <a:ln w="9525">
                <a:noFill/>
                <a:miter lim="800000"/>
                <a:headEnd/>
                <a:tailEnd/>
              </a:ln>
            </p:spPr>
          </p:pic>
        </p:grpSp>
        <p:sp>
          <p:nvSpPr>
            <p:cNvPr id="33" name="Line 10"/>
            <p:cNvSpPr>
              <a:spLocks noChangeShapeType="1"/>
            </p:cNvSpPr>
            <p:nvPr/>
          </p:nvSpPr>
          <p:spPr bwMode="auto">
            <a:xfrm>
              <a:off x="2842" y="1218"/>
              <a:ext cx="0" cy="71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5" name="Group 11"/>
            <p:cNvGrpSpPr>
              <a:grpSpLocks/>
            </p:cNvGrpSpPr>
            <p:nvPr/>
          </p:nvGrpSpPr>
          <p:grpSpPr bwMode="auto">
            <a:xfrm>
              <a:off x="4124" y="2283"/>
              <a:ext cx="964" cy="336"/>
              <a:chOff x="4124" y="2283"/>
              <a:chExt cx="964" cy="336"/>
            </a:xfrm>
            <a:grpFill/>
          </p:grpSpPr>
          <p:sp>
            <p:nvSpPr>
              <p:cNvPr id="44" name="Rectangle 12"/>
              <p:cNvSpPr>
                <a:spLocks noChangeArrowheads="1"/>
              </p:cNvSpPr>
              <p:nvPr/>
            </p:nvSpPr>
            <p:spPr bwMode="auto">
              <a:xfrm>
                <a:off x="4155" y="2310"/>
                <a:ext cx="933" cy="309"/>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5" name="Picture 13" descr="des7290x_ex0205"/>
              <p:cNvPicPr>
                <a:picLocks noChangeAspect="1" noChangeArrowheads="1"/>
              </p:cNvPicPr>
              <p:nvPr/>
            </p:nvPicPr>
            <p:blipFill>
              <a:blip r:embed="rId4" cstate="print">
                <a:clrChange>
                  <a:clrFrom>
                    <a:srgbClr val="FFFFFF"/>
                  </a:clrFrom>
                  <a:clrTo>
                    <a:srgbClr val="FFFFFF">
                      <a:alpha val="0"/>
                    </a:srgbClr>
                  </a:clrTo>
                </a:clrChange>
              </a:blip>
              <a:srcRect l="77371" t="46335" r="1602" b="43932"/>
              <a:stretch>
                <a:fillRect/>
              </a:stretch>
            </p:blipFill>
            <p:spPr bwMode="auto">
              <a:xfrm>
                <a:off x="4124" y="2283"/>
                <a:ext cx="944" cy="316"/>
              </a:xfrm>
              <a:prstGeom prst="rect">
                <a:avLst/>
              </a:prstGeom>
              <a:grpFill/>
              <a:ln w="9525">
                <a:noFill/>
                <a:miter lim="800000"/>
                <a:headEnd/>
                <a:tailEnd/>
              </a:ln>
            </p:spPr>
          </p:pic>
        </p:grpSp>
        <p:sp>
          <p:nvSpPr>
            <p:cNvPr id="35" name="Line 14"/>
            <p:cNvSpPr>
              <a:spLocks noChangeShapeType="1"/>
            </p:cNvSpPr>
            <p:nvPr/>
          </p:nvSpPr>
          <p:spPr bwMode="auto">
            <a:xfrm flipH="1">
              <a:off x="3399" y="2446"/>
              <a:ext cx="728"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6" name="Group 15"/>
            <p:cNvGrpSpPr>
              <a:grpSpLocks/>
            </p:cNvGrpSpPr>
            <p:nvPr/>
          </p:nvGrpSpPr>
          <p:grpSpPr bwMode="auto">
            <a:xfrm>
              <a:off x="638" y="2280"/>
              <a:ext cx="964" cy="342"/>
              <a:chOff x="638" y="2280"/>
              <a:chExt cx="964" cy="342"/>
            </a:xfrm>
            <a:grpFill/>
          </p:grpSpPr>
          <p:sp>
            <p:nvSpPr>
              <p:cNvPr id="42" name="Rectangle 16"/>
              <p:cNvSpPr>
                <a:spLocks noChangeArrowheads="1"/>
              </p:cNvSpPr>
              <p:nvPr/>
            </p:nvSpPr>
            <p:spPr bwMode="auto">
              <a:xfrm>
                <a:off x="666" y="2310"/>
                <a:ext cx="936" cy="312"/>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3" name="Picture 17" descr="des7290x_ex0205"/>
              <p:cNvPicPr>
                <a:picLocks noChangeAspect="1" noChangeArrowheads="1"/>
              </p:cNvPicPr>
              <p:nvPr/>
            </p:nvPicPr>
            <p:blipFill>
              <a:blip r:embed="rId4" cstate="print">
                <a:clrChange>
                  <a:clrFrom>
                    <a:srgbClr val="FFFFFF"/>
                  </a:clrFrom>
                  <a:clrTo>
                    <a:srgbClr val="FFFFFF">
                      <a:alpha val="0"/>
                    </a:srgbClr>
                  </a:clrTo>
                </a:clrChange>
              </a:blip>
              <a:srcRect l="-66" t="46242" r="79131" b="43993"/>
              <a:stretch>
                <a:fillRect/>
              </a:stretch>
            </p:blipFill>
            <p:spPr bwMode="auto">
              <a:xfrm>
                <a:off x="638" y="2280"/>
                <a:ext cx="940" cy="317"/>
              </a:xfrm>
              <a:prstGeom prst="rect">
                <a:avLst/>
              </a:prstGeom>
              <a:grpFill/>
              <a:ln w="9525">
                <a:noFill/>
                <a:miter lim="800000"/>
                <a:headEnd/>
                <a:tailEnd/>
              </a:ln>
            </p:spPr>
          </p:pic>
        </p:grpSp>
        <p:sp>
          <p:nvSpPr>
            <p:cNvPr id="37" name="Line 18"/>
            <p:cNvSpPr>
              <a:spLocks noChangeShapeType="1"/>
            </p:cNvSpPr>
            <p:nvPr/>
          </p:nvSpPr>
          <p:spPr bwMode="auto">
            <a:xfrm>
              <a:off x="1577" y="2445"/>
              <a:ext cx="699" cy="0"/>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nvGrpSpPr>
            <p:cNvPr id="7" name="Group 19"/>
            <p:cNvGrpSpPr>
              <a:grpSpLocks/>
            </p:cNvGrpSpPr>
            <p:nvPr/>
          </p:nvGrpSpPr>
          <p:grpSpPr bwMode="auto">
            <a:xfrm>
              <a:off x="2292" y="3634"/>
              <a:ext cx="1132" cy="341"/>
              <a:chOff x="2294" y="3634"/>
              <a:chExt cx="1132" cy="341"/>
            </a:xfrm>
            <a:grpFill/>
          </p:grpSpPr>
          <p:sp>
            <p:nvSpPr>
              <p:cNvPr id="40" name="Rectangle 20"/>
              <p:cNvSpPr>
                <a:spLocks noChangeArrowheads="1"/>
              </p:cNvSpPr>
              <p:nvPr/>
            </p:nvSpPr>
            <p:spPr bwMode="auto">
              <a:xfrm>
                <a:off x="2322" y="3660"/>
                <a:ext cx="1104" cy="315"/>
              </a:xfrm>
              <a:prstGeom prst="rect">
                <a:avLst/>
              </a:prstGeom>
              <a:grpFill/>
              <a:ln w="12700">
                <a:noFill/>
                <a:miter lim="800000"/>
                <a:headEnd type="none" w="sm" len="sm"/>
                <a:tailEnd type="none" w="sm" len="sm"/>
              </a:ln>
            </p:spPr>
            <p:txBody>
              <a:bodyPr wrap="none" anchor="ctr"/>
              <a:lstStyle/>
              <a:p>
                <a:pPr>
                  <a:defRPr/>
                </a:pPr>
                <a:endParaRPr lang="en-US"/>
              </a:p>
            </p:txBody>
          </p:sp>
          <p:pic>
            <p:nvPicPr>
              <p:cNvPr id="41" name="Picture 21" descr="des7290x_ex0205"/>
              <p:cNvPicPr>
                <a:picLocks noChangeAspect="1" noChangeArrowheads="1"/>
              </p:cNvPicPr>
              <p:nvPr/>
            </p:nvPicPr>
            <p:blipFill>
              <a:blip r:embed="rId3" cstate="print">
                <a:clrChange>
                  <a:clrFrom>
                    <a:srgbClr val="FFFFFF"/>
                  </a:clrFrom>
                  <a:clrTo>
                    <a:srgbClr val="FFFFFF">
                      <a:alpha val="0"/>
                    </a:srgbClr>
                  </a:clrTo>
                </a:clrChange>
              </a:blip>
              <a:srcRect l="36815" t="87956" r="38486" b="2248"/>
              <a:stretch>
                <a:fillRect/>
              </a:stretch>
            </p:blipFill>
            <p:spPr bwMode="auto">
              <a:xfrm>
                <a:off x="2294" y="3634"/>
                <a:ext cx="1109" cy="318"/>
              </a:xfrm>
              <a:prstGeom prst="rect">
                <a:avLst/>
              </a:prstGeom>
              <a:grpFill/>
              <a:ln w="9525">
                <a:noFill/>
                <a:miter lim="800000"/>
                <a:headEnd/>
                <a:tailEnd/>
              </a:ln>
            </p:spPr>
          </p:pic>
        </p:grpSp>
        <p:sp>
          <p:nvSpPr>
            <p:cNvPr id="39" name="Line 22"/>
            <p:cNvSpPr>
              <a:spLocks noChangeShapeType="1"/>
            </p:cNvSpPr>
            <p:nvPr/>
          </p:nvSpPr>
          <p:spPr bwMode="auto">
            <a:xfrm flipV="1">
              <a:off x="2842" y="2927"/>
              <a:ext cx="0" cy="708"/>
            </a:xfrm>
            <a:prstGeom prst="line">
              <a:avLst/>
            </a:prstGeom>
            <a:grpFill/>
            <a:ln w="22225">
              <a:solidFill>
                <a:schemeClr val="tx1"/>
              </a:solidFill>
              <a:round/>
              <a:headEnd type="none" w="sm" len="sm"/>
              <a:tailEnd type="stealth" w="med" len="lg"/>
            </a:ln>
          </p:spPr>
          <p:txBody>
            <a:bodyPr wrap="none"/>
            <a:lstStyle/>
            <a:p>
              <a:pPr>
                <a:defRPr/>
              </a:pPr>
              <a:endParaRPr lang="en-US"/>
            </a:p>
          </p:txBody>
        </p:sp>
      </p:grpSp>
      <p:sp>
        <p:nvSpPr>
          <p:cNvPr id="25" name="Slide Number Placeholder 7"/>
          <p:cNvSpPr>
            <a:spLocks noGrp="1"/>
          </p:cNvSpPr>
          <p:nvPr>
            <p:ph type="sldNum" sz="quarter" idx="10"/>
          </p:nvPr>
        </p:nvSpPr>
        <p:spPr>
          <a:xfrm>
            <a:off x="8788400" y="6492875"/>
            <a:ext cx="355600" cy="365125"/>
          </a:xfrm>
        </p:spPr>
        <p:txBody>
          <a:bodyPr/>
          <a:lstStyle/>
          <a:p>
            <a:pPr>
              <a:defRPr/>
            </a:pPr>
            <a:fld id="{BA6147CB-AC22-455C-B12B-AFB88E2FE250}" type="slidenum">
              <a:rPr lang="en-US" smtClean="0">
                <a:solidFill>
                  <a:schemeClr val="bg1"/>
                </a:solidFill>
              </a:rPr>
              <a:pPr>
                <a:defRPr/>
              </a:pPr>
              <a:t>30</a:t>
            </a:fld>
            <a:endParaRPr lang="en-US" dirty="0">
              <a:solidFill>
                <a:schemeClr val="bg1"/>
              </a:solidFill>
            </a:endParaRPr>
          </a:p>
        </p:txBody>
      </p:sp>
    </p:spTree>
    <p:extLst>
      <p:ext uri="{BB962C8B-B14F-4D97-AF65-F5344CB8AC3E}">
        <p14:creationId xmlns:p14="http://schemas.microsoft.com/office/powerpoint/2010/main" val="336339838"/>
      </p:ext>
    </p:extLst>
  </p:cSld>
  <p:clrMapOvr>
    <a:masterClrMapping/>
  </p:clrMapOvr>
  <p:transition/>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t>Porter’s Five Forces</a:t>
            </a:r>
            <a:endParaRPr lang="en-US" b="1" dirty="0"/>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31</a:t>
            </a:fld>
            <a:endParaRPr lang="en-US" dirty="0"/>
          </a:p>
        </p:txBody>
      </p:sp>
      <p:graphicFrame>
        <p:nvGraphicFramePr>
          <p:cNvPr id="7" name="Content Placeholder 6"/>
          <p:cNvGraphicFramePr>
            <a:graphicFrameLocks noGrp="1" noChangeAspect="1"/>
          </p:cNvGraphicFramePr>
          <p:nvPr>
            <p:ph idx="1"/>
            <p:extLst>
              <p:ext uri="{D42A27DB-BD31-4B8C-83A1-F6EECF244321}">
                <p14:modId xmlns:p14="http://schemas.microsoft.com/office/powerpoint/2010/main" val="1755209907"/>
              </p:ext>
            </p:extLst>
          </p:nvPr>
        </p:nvGraphicFramePr>
        <p:xfrm>
          <a:off x="1401763" y="1600200"/>
          <a:ext cx="6338887" cy="4525963"/>
        </p:xfrm>
        <a:graphic>
          <a:graphicData uri="http://schemas.openxmlformats.org/presentationml/2006/ole">
            <mc:AlternateContent xmlns:mc="http://schemas.openxmlformats.org/markup-compatibility/2006">
              <mc:Choice xmlns:v="urn:schemas-microsoft-com:vml" Requires="v">
                <p:oleObj spid="_x0000_s1057" name="Worksheet" r:id="rId3" imgW="5495999" imgH="3924274" progId="Excel.Sheet.12">
                  <p:link updateAutomatic="1"/>
                </p:oleObj>
              </mc:Choice>
              <mc:Fallback>
                <p:oleObj name="Worksheet" r:id="rId3" imgW="5495999" imgH="3924274" progId="Excel.Sheet.12">
                  <p:link updateAutomatic="1"/>
                  <p:pic>
                    <p:nvPicPr>
                      <p:cNvPr id="0" name=""/>
                      <p:cNvPicPr/>
                      <p:nvPr/>
                    </p:nvPicPr>
                    <p:blipFill>
                      <a:blip r:embed="rId4"/>
                      <a:stretch>
                        <a:fillRect/>
                      </a:stretch>
                    </p:blipFill>
                    <p:spPr>
                      <a:xfrm>
                        <a:off x="1401763" y="1600200"/>
                        <a:ext cx="6338887" cy="4525963"/>
                      </a:xfrm>
                      <a:prstGeom prst="rect">
                        <a:avLst/>
                      </a:prstGeom>
                    </p:spPr>
                  </p:pic>
                </p:oleObj>
              </mc:Fallback>
            </mc:AlternateContent>
          </a:graphicData>
        </a:graphic>
      </p:graphicFrame>
    </p:spTree>
    <p:extLst>
      <p:ext uri="{BB962C8B-B14F-4D97-AF65-F5344CB8AC3E}">
        <p14:creationId xmlns:p14="http://schemas.microsoft.com/office/powerpoint/2010/main" val="201026250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0" presetClass="verb" presetSubtype="0" fill="hold" nodeType="clickEffect">
                                  <p:stCondLst>
                                    <p:cond delay="0"/>
                                  </p:stCondLst>
                                  <p:childTnLst>
                                    <p:cmd type="verb" cmd="0">
                                      <p:cBhvr>
                                        <p:cTn id="6" dur="1" fill="hold"/>
                                        <p:tgtEl>
                                          <p:spTgt spid="7"/>
                                        </p:tgtEl>
                                      </p:cBhvr>
                                    </p:cmd>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Neutralizing the Five Competitive Forces</a:t>
            </a:r>
            <a:br>
              <a:rPr lang="en-US" dirty="0"/>
            </a:br>
            <a:endParaRPr lang="en-US" dirty="0"/>
          </a:p>
        </p:txBody>
      </p:sp>
      <p:sp>
        <p:nvSpPr>
          <p:cNvPr id="4" name="Rectangle 3"/>
          <p:cNvSpPr txBox="1">
            <a:spLocks noGrp="1" noChangeArrowheads="1"/>
          </p:cNvSpPr>
          <p:nvPr>
            <p:ph idx="1"/>
          </p:nvPr>
        </p:nvSpPr>
        <p:spPr bwMode="auto">
          <a:xfrm>
            <a:off x="381000" y="1905000"/>
            <a:ext cx="8229600" cy="4525963"/>
          </a:xfrm>
          <a:prstGeom prst="rect">
            <a:avLst/>
          </a:prstGeom>
          <a:noFill/>
          <a:ln w="9525">
            <a:noFill/>
            <a:miter lim="800000"/>
            <a:headEnd/>
            <a:tailEnd/>
          </a:ln>
        </p:spPr>
        <p:txBody>
          <a:bodyPr/>
          <a:lstStyle>
            <a:lvl1pPr marL="342900" indent="-342900" algn="l" rtl="0" eaLnBrk="0" fontAlgn="base" hangingPunct="0">
              <a:spcBef>
                <a:spcPct val="20000"/>
              </a:spcBef>
              <a:spcAft>
                <a:spcPct val="0"/>
              </a:spcAft>
              <a:buClr>
                <a:srgbClr val="92D050"/>
              </a:buClr>
              <a:buSzPct val="100000"/>
              <a:buBlip>
                <a:blip r:embed="rId3"/>
              </a:buBlip>
              <a:defRPr sz="2800" kern="1200">
                <a:solidFill>
                  <a:schemeClr val="tx1"/>
                </a:solidFill>
                <a:latin typeface="+mn-lt"/>
                <a:ea typeface="+mn-ea"/>
                <a:cs typeface="+mn-cs"/>
              </a:defRPr>
            </a:lvl1pPr>
            <a:lvl2pPr marL="742950" indent="-285750" algn="l" rtl="0" eaLnBrk="0" fontAlgn="base" hangingPunct="0">
              <a:spcBef>
                <a:spcPct val="20000"/>
              </a:spcBef>
              <a:spcAft>
                <a:spcPct val="0"/>
              </a:spcAft>
              <a:buClr>
                <a:srgbClr val="92D050"/>
              </a:buClr>
              <a:buBlip>
                <a:blip r:embed="rId4"/>
              </a:buBlip>
              <a:defRPr sz="2400" kern="1200">
                <a:solidFill>
                  <a:schemeClr val="tx1"/>
                </a:solidFill>
                <a:latin typeface="+mn-lt"/>
                <a:ea typeface="+mn-ea"/>
                <a:cs typeface="+mn-cs"/>
              </a:defRPr>
            </a:lvl2pPr>
            <a:lvl3pPr marL="1143000" indent="-228600" algn="l" rtl="0" eaLnBrk="0" fontAlgn="base" hangingPunct="0">
              <a:spcBef>
                <a:spcPct val="20000"/>
              </a:spcBef>
              <a:spcAft>
                <a:spcPct val="0"/>
              </a:spcAft>
              <a:buClr>
                <a:srgbClr val="92D050"/>
              </a:buClr>
              <a:buBlip>
                <a:blip r:embed="rId5"/>
              </a:buBlip>
              <a:defRPr sz="2000" kern="1200">
                <a:solidFill>
                  <a:schemeClr val="tx1"/>
                </a:solidFill>
                <a:latin typeface="+mn-lt"/>
                <a:ea typeface="+mn-ea"/>
                <a:cs typeface="+mn-cs"/>
              </a:defRPr>
            </a:lvl3pPr>
            <a:lvl4pPr marL="1600200" indent="-228600" algn="l" rtl="0" eaLnBrk="0" fontAlgn="base" hangingPunct="0">
              <a:spcBef>
                <a:spcPct val="20000"/>
              </a:spcBef>
              <a:spcAft>
                <a:spcPct val="0"/>
              </a:spcAft>
              <a:buClr>
                <a:srgbClr val="92D050"/>
              </a:buClr>
              <a:buSzPct val="120000"/>
              <a:buFont typeface="Arial" charset="0"/>
              <a:buChar char="•"/>
              <a:defRPr sz="1800" kern="1200">
                <a:solidFill>
                  <a:schemeClr val="tx1"/>
                </a:solidFill>
                <a:latin typeface="+mn-lt"/>
                <a:ea typeface="+mn-ea"/>
                <a:cs typeface="+mn-cs"/>
              </a:defRPr>
            </a:lvl4pPr>
            <a:lvl5pPr marL="2057400" indent="-228600" algn="l" rtl="0" eaLnBrk="0" fontAlgn="base" hangingPunct="0">
              <a:spcBef>
                <a:spcPct val="20000"/>
              </a:spcBef>
              <a:spcAft>
                <a:spcPct val="0"/>
              </a:spcAft>
              <a:buClr>
                <a:srgbClr val="00FF00"/>
              </a:buClr>
              <a:buSzPct val="120000"/>
              <a:buFont typeface="Arial" charset="0"/>
              <a:buChar char="•"/>
              <a:defRPr sz="18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1800" kern="1200">
                <a:solidFill>
                  <a:schemeClr val="tx1"/>
                </a:solidFill>
                <a:latin typeface="+mn-lt"/>
                <a:ea typeface="+mn-ea"/>
                <a:cs typeface="+mn-cs"/>
              </a:defRPr>
            </a:lvl9pPr>
          </a:lstStyle>
          <a:p>
            <a:pPr marL="0" indent="0" eaLnBrk="1" hangingPunct="1">
              <a:buFontTx/>
              <a:buNone/>
              <a:defRPr/>
            </a:pPr>
            <a:r>
              <a:rPr lang="en-US" sz="2000" dirty="0"/>
              <a:t>Threat of Entry</a:t>
            </a:r>
          </a:p>
          <a:p>
            <a:pPr eaLnBrk="1" hangingPunct="1">
              <a:defRPr/>
            </a:pPr>
            <a:r>
              <a:rPr lang="en-US" sz="1800" dirty="0"/>
              <a:t>Erecting barriers: create &amp; exploit economies of scale, aggressive deterrence, </a:t>
            </a:r>
            <a:r>
              <a:rPr lang="en-US" sz="1800" dirty="0" smtClean="0"/>
              <a:t>build in </a:t>
            </a:r>
            <a:r>
              <a:rPr lang="en-US" sz="1800" dirty="0"/>
              <a:t>switching costs</a:t>
            </a:r>
          </a:p>
          <a:p>
            <a:pPr marL="0" indent="0" eaLnBrk="1" hangingPunct="1">
              <a:buFontTx/>
              <a:buNone/>
              <a:defRPr/>
            </a:pPr>
            <a:r>
              <a:rPr lang="en-US" sz="2000" dirty="0"/>
              <a:t>Rivalry</a:t>
            </a:r>
          </a:p>
          <a:p>
            <a:pPr eaLnBrk="1" hangingPunct="1">
              <a:defRPr/>
            </a:pPr>
            <a:r>
              <a:rPr lang="en-US" sz="1800" dirty="0"/>
              <a:t>Compete on non-price dimensions: cost leadership, differentiation, cooperation</a:t>
            </a:r>
          </a:p>
          <a:p>
            <a:pPr marL="0" indent="0" eaLnBrk="1" hangingPunct="1">
              <a:buFontTx/>
              <a:buNone/>
              <a:defRPr/>
            </a:pPr>
            <a:r>
              <a:rPr lang="en-US" sz="2000" dirty="0"/>
              <a:t>Threat of Substitutes</a:t>
            </a:r>
          </a:p>
          <a:p>
            <a:pPr eaLnBrk="1" hangingPunct="1">
              <a:defRPr/>
            </a:pPr>
            <a:r>
              <a:rPr lang="en-US" sz="1800" dirty="0"/>
              <a:t>Improve attractiveness compared to substitutes: better service, more features</a:t>
            </a:r>
          </a:p>
          <a:p>
            <a:pPr marL="0" indent="0" eaLnBrk="1" hangingPunct="1">
              <a:buFontTx/>
              <a:buNone/>
              <a:defRPr/>
            </a:pPr>
            <a:r>
              <a:rPr lang="en-US" sz="2000" dirty="0"/>
              <a:t>Bargaining Power of Buyers</a:t>
            </a:r>
          </a:p>
          <a:p>
            <a:pPr eaLnBrk="1" hangingPunct="1">
              <a:defRPr/>
            </a:pPr>
            <a:r>
              <a:rPr lang="en-US" sz="1800" dirty="0"/>
              <a:t>Reduce buyer uniqueness: differentiate product, new customers</a:t>
            </a:r>
          </a:p>
          <a:p>
            <a:pPr marL="0" indent="0" eaLnBrk="1" hangingPunct="1">
              <a:buFontTx/>
              <a:buNone/>
              <a:defRPr/>
            </a:pPr>
            <a:r>
              <a:rPr lang="en-US" sz="2000" dirty="0"/>
              <a:t>Bargaining Power of Suppliers</a:t>
            </a:r>
          </a:p>
          <a:p>
            <a:pPr eaLnBrk="1" hangingPunct="1">
              <a:defRPr/>
            </a:pPr>
            <a:r>
              <a:rPr lang="en-US" sz="1800" dirty="0"/>
              <a:t>Reduce supplier uniqueness: second source</a:t>
            </a:r>
          </a:p>
        </p:txBody>
      </p:sp>
      <p:sp>
        <p:nvSpPr>
          <p:cNvPr id="6" name="Slide Number Placeholder 5"/>
          <p:cNvSpPr>
            <a:spLocks noGrp="1"/>
          </p:cNvSpPr>
          <p:nvPr>
            <p:ph type="sldNum" sz="quarter" idx="12"/>
          </p:nvPr>
        </p:nvSpPr>
        <p:spPr/>
        <p:txBody>
          <a:bodyPr/>
          <a:lstStyle/>
          <a:p>
            <a:fld id="{A09DE1DC-C774-48E4-97FA-52CAC948B8F8}" type="slidenum">
              <a:rPr lang="en-US" smtClean="0"/>
              <a:t>32</a:t>
            </a:fld>
            <a:endParaRPr lang="en-US"/>
          </a:p>
        </p:txBody>
      </p:sp>
    </p:spTree>
    <p:extLst>
      <p:ext uri="{BB962C8B-B14F-4D97-AF65-F5344CB8AC3E}">
        <p14:creationId xmlns:p14="http://schemas.microsoft.com/office/powerpoint/2010/main" val="2365103601"/>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4">
                                            <p:txEl>
                                              <p:pRg st="0" end="0"/>
                                            </p:txEl>
                                          </p:spTgt>
                                        </p:tgtEl>
                                        <p:attrNameLst>
                                          <p:attrName>style.visibility</p:attrName>
                                        </p:attrNameLst>
                                      </p:cBhvr>
                                      <p:to>
                                        <p:strVal val="visible"/>
                                      </p:to>
                                    </p:set>
                                    <p:animEffect transition="in" filter="fade">
                                      <p:cBhvr>
                                        <p:cTn id="7" dur="500"/>
                                        <p:tgtEl>
                                          <p:spTgt spid="4">
                                            <p:txEl>
                                              <p:pRg st="0" end="0"/>
                                            </p:txEl>
                                          </p:spTgt>
                                        </p:tgtEl>
                                      </p:cBhvr>
                                    </p:animEffect>
                                  </p:childTnLst>
                                </p:cTn>
                              </p:par>
                              <p:par>
                                <p:cTn id="8" presetID="10" presetClass="entr" presetSubtype="0" fill="hold" nodeType="withEffect">
                                  <p:stCondLst>
                                    <p:cond delay="0"/>
                                  </p:stCondLst>
                                  <p:childTnLst>
                                    <p:set>
                                      <p:cBhvr>
                                        <p:cTn id="9" dur="1" fill="hold">
                                          <p:stCondLst>
                                            <p:cond delay="0"/>
                                          </p:stCondLst>
                                        </p:cTn>
                                        <p:tgtEl>
                                          <p:spTgt spid="4">
                                            <p:txEl>
                                              <p:pRg st="1" end="1"/>
                                            </p:txEl>
                                          </p:spTgt>
                                        </p:tgtEl>
                                        <p:attrNameLst>
                                          <p:attrName>style.visibility</p:attrName>
                                        </p:attrNameLst>
                                      </p:cBhvr>
                                      <p:to>
                                        <p:strVal val="visible"/>
                                      </p:to>
                                    </p:set>
                                    <p:animEffect transition="in" filter="fade">
                                      <p:cBhvr>
                                        <p:cTn id="10" dur="500"/>
                                        <p:tgtEl>
                                          <p:spTgt spid="4">
                                            <p:txEl>
                                              <p:pRg st="1" end="1"/>
                                            </p:txEl>
                                          </p:spTgt>
                                        </p:tgtEl>
                                      </p:cBhvr>
                                    </p:animEffect>
                                  </p:childTnLst>
                                </p:cTn>
                              </p:par>
                            </p:childTnLst>
                          </p:cTn>
                        </p:par>
                      </p:childTnLst>
                    </p:cTn>
                  </p:par>
                  <p:par>
                    <p:cTn id="11" fill="hold">
                      <p:stCondLst>
                        <p:cond delay="indefinite"/>
                      </p:stCondLst>
                      <p:childTnLst>
                        <p:par>
                          <p:cTn id="12" fill="hold">
                            <p:stCondLst>
                              <p:cond delay="0"/>
                            </p:stCondLst>
                            <p:childTnLst>
                              <p:par>
                                <p:cTn id="13" presetID="10" presetClass="entr" presetSubtype="0" fill="hold" nodeType="clickEffect">
                                  <p:stCondLst>
                                    <p:cond delay="0"/>
                                  </p:stCondLst>
                                  <p:childTnLst>
                                    <p:set>
                                      <p:cBhvr>
                                        <p:cTn id="14" dur="1" fill="hold">
                                          <p:stCondLst>
                                            <p:cond delay="0"/>
                                          </p:stCondLst>
                                        </p:cTn>
                                        <p:tgtEl>
                                          <p:spTgt spid="4">
                                            <p:txEl>
                                              <p:pRg st="2" end="2"/>
                                            </p:txEl>
                                          </p:spTgt>
                                        </p:tgtEl>
                                        <p:attrNameLst>
                                          <p:attrName>style.visibility</p:attrName>
                                        </p:attrNameLst>
                                      </p:cBhvr>
                                      <p:to>
                                        <p:strVal val="visible"/>
                                      </p:to>
                                    </p:set>
                                    <p:animEffect transition="in" filter="fade">
                                      <p:cBhvr>
                                        <p:cTn id="15" dur="500"/>
                                        <p:tgtEl>
                                          <p:spTgt spid="4">
                                            <p:txEl>
                                              <p:pRg st="2" end="2"/>
                                            </p:txEl>
                                          </p:spTgt>
                                        </p:tgtEl>
                                      </p:cBhvr>
                                    </p:animEffect>
                                  </p:childTnLst>
                                </p:cTn>
                              </p:par>
                              <p:par>
                                <p:cTn id="16" presetID="10" presetClass="entr" presetSubtype="0" fill="hold" nodeType="withEffect">
                                  <p:stCondLst>
                                    <p:cond delay="0"/>
                                  </p:stCondLst>
                                  <p:childTnLst>
                                    <p:set>
                                      <p:cBhvr>
                                        <p:cTn id="17" dur="1" fill="hold">
                                          <p:stCondLst>
                                            <p:cond delay="0"/>
                                          </p:stCondLst>
                                        </p:cTn>
                                        <p:tgtEl>
                                          <p:spTgt spid="4">
                                            <p:txEl>
                                              <p:pRg st="3" end="3"/>
                                            </p:txEl>
                                          </p:spTgt>
                                        </p:tgtEl>
                                        <p:attrNameLst>
                                          <p:attrName>style.visibility</p:attrName>
                                        </p:attrNameLst>
                                      </p:cBhvr>
                                      <p:to>
                                        <p:strVal val="visible"/>
                                      </p:to>
                                    </p:set>
                                    <p:animEffect transition="in" filter="fade">
                                      <p:cBhvr>
                                        <p:cTn id="18" dur="500"/>
                                        <p:tgtEl>
                                          <p:spTgt spid="4">
                                            <p:txEl>
                                              <p:pRg st="3" end="3"/>
                                            </p:txEl>
                                          </p:spTgt>
                                        </p:tgtEl>
                                      </p:cBhvr>
                                    </p:animEffect>
                                  </p:childTnLst>
                                </p:cTn>
                              </p:par>
                            </p:childTnLst>
                          </p:cTn>
                        </p:par>
                      </p:childTnLst>
                    </p:cTn>
                  </p:par>
                  <p:par>
                    <p:cTn id="19" fill="hold">
                      <p:stCondLst>
                        <p:cond delay="indefinite"/>
                      </p:stCondLst>
                      <p:childTnLst>
                        <p:par>
                          <p:cTn id="20" fill="hold">
                            <p:stCondLst>
                              <p:cond delay="0"/>
                            </p:stCondLst>
                            <p:childTnLst>
                              <p:par>
                                <p:cTn id="21" presetID="10" presetClass="entr" presetSubtype="0" fill="hold" nodeType="clickEffect">
                                  <p:stCondLst>
                                    <p:cond delay="0"/>
                                  </p:stCondLst>
                                  <p:childTnLst>
                                    <p:set>
                                      <p:cBhvr>
                                        <p:cTn id="22" dur="1" fill="hold">
                                          <p:stCondLst>
                                            <p:cond delay="0"/>
                                          </p:stCondLst>
                                        </p:cTn>
                                        <p:tgtEl>
                                          <p:spTgt spid="4">
                                            <p:txEl>
                                              <p:pRg st="4" end="4"/>
                                            </p:txEl>
                                          </p:spTgt>
                                        </p:tgtEl>
                                        <p:attrNameLst>
                                          <p:attrName>style.visibility</p:attrName>
                                        </p:attrNameLst>
                                      </p:cBhvr>
                                      <p:to>
                                        <p:strVal val="visible"/>
                                      </p:to>
                                    </p:set>
                                    <p:animEffect transition="in" filter="fade">
                                      <p:cBhvr>
                                        <p:cTn id="23" dur="500"/>
                                        <p:tgtEl>
                                          <p:spTgt spid="4">
                                            <p:txEl>
                                              <p:pRg st="4" end="4"/>
                                            </p:txEl>
                                          </p:spTgt>
                                        </p:tgtEl>
                                      </p:cBhvr>
                                    </p:animEffect>
                                  </p:childTnLst>
                                </p:cTn>
                              </p:par>
                              <p:par>
                                <p:cTn id="24" presetID="10" presetClass="entr" presetSubtype="0" fill="hold" nodeType="withEffect">
                                  <p:stCondLst>
                                    <p:cond delay="0"/>
                                  </p:stCondLst>
                                  <p:childTnLst>
                                    <p:set>
                                      <p:cBhvr>
                                        <p:cTn id="25" dur="1" fill="hold">
                                          <p:stCondLst>
                                            <p:cond delay="0"/>
                                          </p:stCondLst>
                                        </p:cTn>
                                        <p:tgtEl>
                                          <p:spTgt spid="4">
                                            <p:txEl>
                                              <p:pRg st="5" end="5"/>
                                            </p:txEl>
                                          </p:spTgt>
                                        </p:tgtEl>
                                        <p:attrNameLst>
                                          <p:attrName>style.visibility</p:attrName>
                                        </p:attrNameLst>
                                      </p:cBhvr>
                                      <p:to>
                                        <p:strVal val="visible"/>
                                      </p:to>
                                    </p:set>
                                    <p:animEffect transition="in" filter="fade">
                                      <p:cBhvr>
                                        <p:cTn id="26" dur="500"/>
                                        <p:tgtEl>
                                          <p:spTgt spid="4">
                                            <p:txEl>
                                              <p:pRg st="5" end="5"/>
                                            </p:txEl>
                                          </p:spTgt>
                                        </p:tgtEl>
                                      </p:cBhvr>
                                    </p:animEffect>
                                  </p:childTnLst>
                                </p:cTn>
                              </p:par>
                            </p:childTnLst>
                          </p:cTn>
                        </p:par>
                      </p:childTnLst>
                    </p:cTn>
                  </p:par>
                  <p:par>
                    <p:cTn id="27" fill="hold">
                      <p:stCondLst>
                        <p:cond delay="indefinite"/>
                      </p:stCondLst>
                      <p:childTnLst>
                        <p:par>
                          <p:cTn id="28" fill="hold">
                            <p:stCondLst>
                              <p:cond delay="0"/>
                            </p:stCondLst>
                            <p:childTnLst>
                              <p:par>
                                <p:cTn id="29" presetID="10" presetClass="entr" presetSubtype="0" fill="hold" nodeType="clickEffect">
                                  <p:stCondLst>
                                    <p:cond delay="0"/>
                                  </p:stCondLst>
                                  <p:childTnLst>
                                    <p:set>
                                      <p:cBhvr>
                                        <p:cTn id="30" dur="1" fill="hold">
                                          <p:stCondLst>
                                            <p:cond delay="0"/>
                                          </p:stCondLst>
                                        </p:cTn>
                                        <p:tgtEl>
                                          <p:spTgt spid="4">
                                            <p:txEl>
                                              <p:pRg st="6" end="6"/>
                                            </p:txEl>
                                          </p:spTgt>
                                        </p:tgtEl>
                                        <p:attrNameLst>
                                          <p:attrName>style.visibility</p:attrName>
                                        </p:attrNameLst>
                                      </p:cBhvr>
                                      <p:to>
                                        <p:strVal val="visible"/>
                                      </p:to>
                                    </p:set>
                                    <p:animEffect transition="in" filter="fade">
                                      <p:cBhvr>
                                        <p:cTn id="31" dur="500"/>
                                        <p:tgtEl>
                                          <p:spTgt spid="4">
                                            <p:txEl>
                                              <p:pRg st="6" end="6"/>
                                            </p:txEl>
                                          </p:spTgt>
                                        </p:tgtEl>
                                      </p:cBhvr>
                                    </p:animEffect>
                                  </p:childTnLst>
                                </p:cTn>
                              </p:par>
                              <p:par>
                                <p:cTn id="32" presetID="10" presetClass="entr" presetSubtype="0" fill="hold" nodeType="withEffect">
                                  <p:stCondLst>
                                    <p:cond delay="0"/>
                                  </p:stCondLst>
                                  <p:childTnLst>
                                    <p:set>
                                      <p:cBhvr>
                                        <p:cTn id="33" dur="1" fill="hold">
                                          <p:stCondLst>
                                            <p:cond delay="0"/>
                                          </p:stCondLst>
                                        </p:cTn>
                                        <p:tgtEl>
                                          <p:spTgt spid="4">
                                            <p:txEl>
                                              <p:pRg st="7" end="7"/>
                                            </p:txEl>
                                          </p:spTgt>
                                        </p:tgtEl>
                                        <p:attrNameLst>
                                          <p:attrName>style.visibility</p:attrName>
                                        </p:attrNameLst>
                                      </p:cBhvr>
                                      <p:to>
                                        <p:strVal val="visible"/>
                                      </p:to>
                                    </p:set>
                                    <p:animEffect transition="in" filter="fade">
                                      <p:cBhvr>
                                        <p:cTn id="34" dur="500"/>
                                        <p:tgtEl>
                                          <p:spTgt spid="4">
                                            <p:txEl>
                                              <p:pRg st="7" end="7"/>
                                            </p:txEl>
                                          </p:spTgt>
                                        </p:tgtEl>
                                      </p:cBhvr>
                                    </p:animEffect>
                                  </p:childTnLst>
                                </p:cTn>
                              </p:par>
                            </p:childTnLst>
                          </p:cTn>
                        </p:par>
                      </p:childTnLst>
                    </p:cTn>
                  </p:par>
                  <p:par>
                    <p:cTn id="35" fill="hold">
                      <p:stCondLst>
                        <p:cond delay="indefinite"/>
                      </p:stCondLst>
                      <p:childTnLst>
                        <p:par>
                          <p:cTn id="36" fill="hold">
                            <p:stCondLst>
                              <p:cond delay="0"/>
                            </p:stCondLst>
                            <p:childTnLst>
                              <p:par>
                                <p:cTn id="37" presetID="10" presetClass="entr" presetSubtype="0" fill="hold" nodeType="clickEffect">
                                  <p:stCondLst>
                                    <p:cond delay="0"/>
                                  </p:stCondLst>
                                  <p:childTnLst>
                                    <p:set>
                                      <p:cBhvr>
                                        <p:cTn id="38" dur="1" fill="hold">
                                          <p:stCondLst>
                                            <p:cond delay="0"/>
                                          </p:stCondLst>
                                        </p:cTn>
                                        <p:tgtEl>
                                          <p:spTgt spid="4">
                                            <p:txEl>
                                              <p:pRg st="8" end="8"/>
                                            </p:txEl>
                                          </p:spTgt>
                                        </p:tgtEl>
                                        <p:attrNameLst>
                                          <p:attrName>style.visibility</p:attrName>
                                        </p:attrNameLst>
                                      </p:cBhvr>
                                      <p:to>
                                        <p:strVal val="visible"/>
                                      </p:to>
                                    </p:set>
                                    <p:animEffect transition="in" filter="fade">
                                      <p:cBhvr>
                                        <p:cTn id="39" dur="500"/>
                                        <p:tgtEl>
                                          <p:spTgt spid="4">
                                            <p:txEl>
                                              <p:pRg st="8" end="8"/>
                                            </p:txEl>
                                          </p:spTgt>
                                        </p:tgtEl>
                                      </p:cBhvr>
                                    </p:animEffect>
                                  </p:childTnLst>
                                </p:cTn>
                              </p:par>
                              <p:par>
                                <p:cTn id="40" presetID="10" presetClass="entr" presetSubtype="0" fill="hold" nodeType="withEffect">
                                  <p:stCondLst>
                                    <p:cond delay="0"/>
                                  </p:stCondLst>
                                  <p:childTnLst>
                                    <p:set>
                                      <p:cBhvr>
                                        <p:cTn id="41" dur="1" fill="hold">
                                          <p:stCondLst>
                                            <p:cond delay="0"/>
                                          </p:stCondLst>
                                        </p:cTn>
                                        <p:tgtEl>
                                          <p:spTgt spid="4">
                                            <p:txEl>
                                              <p:pRg st="9" end="9"/>
                                            </p:txEl>
                                          </p:spTgt>
                                        </p:tgtEl>
                                        <p:attrNameLst>
                                          <p:attrName>style.visibility</p:attrName>
                                        </p:attrNameLst>
                                      </p:cBhvr>
                                      <p:to>
                                        <p:strVal val="visible"/>
                                      </p:to>
                                    </p:set>
                                    <p:animEffect transition="in" filter="fade">
                                      <p:cBhvr>
                                        <p:cTn id="42" dur="500"/>
                                        <p:tgtEl>
                                          <p:spTgt spid="4">
                                            <p:txEl>
                                              <p:pRg st="9" end="9"/>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Movies!</a:t>
            </a:r>
            <a:endParaRPr lang="en-US" dirty="0"/>
          </a:p>
        </p:txBody>
      </p:sp>
      <p:sp>
        <p:nvSpPr>
          <p:cNvPr id="3" name="Content Placeholder 2"/>
          <p:cNvSpPr>
            <a:spLocks noGrp="1"/>
          </p:cNvSpPr>
          <p:nvPr>
            <p:ph idx="1"/>
          </p:nvPr>
        </p:nvSpPr>
        <p:spPr/>
        <p:txBody>
          <a:bodyPr/>
          <a:lstStyle/>
          <a:p>
            <a:r>
              <a:rPr lang="en-US" i="1" dirty="0"/>
              <a:t>How many of you have gone to the movies recently? Did you enjoy the experience? </a:t>
            </a:r>
          </a:p>
          <a:p>
            <a:endParaRPr lang="en-US" i="1" dirty="0"/>
          </a:p>
          <a:p>
            <a:r>
              <a:rPr lang="en-US" i="1" dirty="0"/>
              <a:t>How many of you have stopped going to the movies? Why?</a:t>
            </a:r>
          </a:p>
          <a:p>
            <a:endParaRPr lang="en-US" dirty="0"/>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33</a:t>
            </a:fld>
            <a:endParaRPr lang="en-US" dirty="0"/>
          </a:p>
        </p:txBody>
      </p:sp>
    </p:spTree>
    <p:extLst>
      <p:ext uri="{BB962C8B-B14F-4D97-AF65-F5344CB8AC3E}">
        <p14:creationId xmlns:p14="http://schemas.microsoft.com/office/powerpoint/2010/main" val="3845891683"/>
      </p:ext>
    </p:extLst>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Movie Theatre Industry</a:t>
            </a:r>
            <a:endParaRPr lang="en-US" dirty="0"/>
          </a:p>
        </p:txBody>
      </p:sp>
      <p:sp>
        <p:nvSpPr>
          <p:cNvPr id="3" name="Content Placeholder 2"/>
          <p:cNvSpPr>
            <a:spLocks noGrp="1"/>
          </p:cNvSpPr>
          <p:nvPr>
            <p:ph idx="1"/>
          </p:nvPr>
        </p:nvSpPr>
        <p:spPr/>
        <p:txBody>
          <a:bodyPr/>
          <a:lstStyle/>
          <a:p>
            <a:pPr lvl="0"/>
            <a:r>
              <a:rPr lang="en-US" sz="2400" dirty="0"/>
              <a:t>What trends in the general external environment might make the movie theatre business a “study in contradictions”?</a:t>
            </a:r>
          </a:p>
          <a:p>
            <a:endParaRPr lang="en-US" sz="2400" dirty="0"/>
          </a:p>
          <a:p>
            <a:pPr lvl="0"/>
            <a:r>
              <a:rPr lang="en-US" sz="2400" dirty="0"/>
              <a:t>What does the structure of this industry say about the potential for profits? </a:t>
            </a:r>
          </a:p>
          <a:p>
            <a:endParaRPr lang="en-US" sz="2400" dirty="0"/>
          </a:p>
          <a:p>
            <a:pPr lvl="0"/>
            <a:r>
              <a:rPr lang="en-US" sz="2400" dirty="0"/>
              <a:t>Is there any way to achieve a competitive advantage in this industry? </a:t>
            </a:r>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34</a:t>
            </a:fld>
            <a:endParaRPr lang="en-US" dirty="0"/>
          </a:p>
        </p:txBody>
      </p:sp>
    </p:spTree>
    <p:extLst>
      <p:ext uri="{BB962C8B-B14F-4D97-AF65-F5344CB8AC3E}">
        <p14:creationId xmlns:p14="http://schemas.microsoft.com/office/powerpoint/2010/main" val="3375436833"/>
      </p:ext>
    </p:extLst>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Movie Theatre </a:t>
            </a:r>
            <a:r>
              <a:rPr lang="en-US" dirty="0" smtClean="0"/>
              <a:t>Industry</a:t>
            </a:r>
            <a:endParaRPr lang="en-US" dirty="0"/>
          </a:p>
        </p:txBody>
      </p:sp>
      <p:sp>
        <p:nvSpPr>
          <p:cNvPr id="3" name="Content Placeholder 2"/>
          <p:cNvSpPr>
            <a:spLocks noGrp="1"/>
          </p:cNvSpPr>
          <p:nvPr>
            <p:ph idx="1"/>
          </p:nvPr>
        </p:nvSpPr>
        <p:spPr/>
        <p:txBody>
          <a:bodyPr/>
          <a:lstStyle/>
          <a:p>
            <a:r>
              <a:rPr lang="en-US" dirty="0">
                <a:latin typeface="Arial" charset="0"/>
                <a:cs typeface="Arial" charset="0"/>
              </a:rPr>
              <a:t>Why do people go to the movies?</a:t>
            </a:r>
          </a:p>
          <a:p>
            <a:pPr lvl="1"/>
            <a:r>
              <a:rPr lang="en-US" sz="2400" dirty="0">
                <a:latin typeface="Arial" charset="0"/>
                <a:cs typeface="Arial" charset="0"/>
              </a:rPr>
              <a:t>Giant screen</a:t>
            </a:r>
          </a:p>
          <a:p>
            <a:pPr lvl="1"/>
            <a:r>
              <a:rPr lang="en-US" sz="2400" dirty="0">
                <a:latin typeface="Arial" charset="0"/>
                <a:cs typeface="Arial" charset="0"/>
              </a:rPr>
              <a:t>Get out of the house</a:t>
            </a:r>
          </a:p>
          <a:p>
            <a:pPr lvl="1"/>
            <a:r>
              <a:rPr lang="en-US" sz="2400" dirty="0">
                <a:latin typeface="Arial" charset="0"/>
                <a:cs typeface="Arial" charset="0"/>
              </a:rPr>
              <a:t>Don’t want to wait to see blockbuster</a:t>
            </a:r>
          </a:p>
          <a:p>
            <a:pPr lvl="1"/>
            <a:r>
              <a:rPr lang="en-US" sz="2400" dirty="0">
                <a:latin typeface="Arial" charset="0"/>
                <a:cs typeface="Arial" charset="0"/>
              </a:rPr>
              <a:t>Great sound system</a:t>
            </a:r>
          </a:p>
          <a:p>
            <a:pPr lvl="1"/>
            <a:r>
              <a:rPr lang="en-US" sz="2400" dirty="0">
                <a:latin typeface="Arial" charset="0"/>
                <a:cs typeface="Arial" charset="0"/>
              </a:rPr>
              <a:t>Location to bring a date</a:t>
            </a:r>
          </a:p>
          <a:p>
            <a:pPr lvl="1"/>
            <a:r>
              <a:rPr lang="en-US" sz="2400" dirty="0">
                <a:latin typeface="Arial" charset="0"/>
                <a:cs typeface="Arial" charset="0"/>
              </a:rPr>
              <a:t>Movie theater “experience” </a:t>
            </a:r>
            <a:r>
              <a:rPr lang="en-US" sz="2400" dirty="0" smtClean="0">
                <a:latin typeface="Arial" charset="0"/>
                <a:cs typeface="Arial" charset="0"/>
              </a:rPr>
              <a:t>– </a:t>
            </a:r>
            <a:r>
              <a:rPr lang="en-US" sz="2400" dirty="0">
                <a:latin typeface="Arial" charset="0"/>
                <a:cs typeface="Arial" charset="0"/>
              </a:rPr>
              <a:t>nostalgia</a:t>
            </a:r>
            <a:r>
              <a:rPr lang="en-US" sz="2400" dirty="0" smtClean="0">
                <a:latin typeface="Arial" charset="0"/>
                <a:cs typeface="Arial" charset="0"/>
              </a:rPr>
              <a:t>?</a:t>
            </a:r>
          </a:p>
          <a:p>
            <a:pPr lvl="1"/>
            <a:endParaRPr lang="en-US" sz="2400" dirty="0">
              <a:latin typeface="Arial" charset="0"/>
              <a:cs typeface="Arial" charset="0"/>
            </a:endParaRPr>
          </a:p>
          <a:p>
            <a:pPr lvl="4"/>
            <a:r>
              <a:rPr lang="en-US" sz="2400" i="1" dirty="0" smtClean="0">
                <a:solidFill>
                  <a:srgbClr val="FF0000"/>
                </a:solidFill>
                <a:latin typeface="Arial" charset="0"/>
                <a:cs typeface="Arial" charset="0"/>
              </a:rPr>
              <a:t>(Sociocultural forces)</a:t>
            </a:r>
            <a:endParaRPr lang="en-US" sz="2400" i="1" dirty="0">
              <a:solidFill>
                <a:srgbClr val="FF0000"/>
              </a:solidFill>
              <a:latin typeface="Arial" charset="0"/>
              <a:cs typeface="Arial" charset="0"/>
            </a:endParaRPr>
          </a:p>
        </p:txBody>
      </p:sp>
      <p:pic>
        <p:nvPicPr>
          <p:cNvPr id="5" name="Picture 4" descr="godfather.jpg"/>
          <p:cNvPicPr>
            <a:picLocks noChangeAspect="1"/>
          </p:cNvPicPr>
          <p:nvPr/>
        </p:nvPicPr>
        <p:blipFill>
          <a:blip r:embed="rId2" cstate="print">
            <a:alphaModFix amt="79000"/>
            <a:extLst>
              <a:ext uri="{28A0092B-C50C-407E-A947-70E740481C1C}">
                <a14:useLocalDpi xmlns:a14="http://schemas.microsoft.com/office/drawing/2010/main" val="0"/>
              </a:ext>
            </a:extLst>
          </a:blip>
          <a:stretch>
            <a:fillRect/>
          </a:stretch>
        </p:blipFill>
        <p:spPr>
          <a:xfrm>
            <a:off x="6553200" y="4914900"/>
            <a:ext cx="2590800" cy="1943100"/>
          </a:xfrm>
          <a:prstGeom prst="rect">
            <a:avLst/>
          </a:prstGeom>
          <a:ln>
            <a:noFill/>
          </a:ln>
          <a:effectLst>
            <a:softEdge rad="112500"/>
          </a:effectLst>
        </p:spPr>
      </p:pic>
      <p:sp>
        <p:nvSpPr>
          <p:cNvPr id="7" name="Slide Number Placeholder 6"/>
          <p:cNvSpPr>
            <a:spLocks noGrp="1"/>
          </p:cNvSpPr>
          <p:nvPr>
            <p:ph type="sldNum" sz="quarter" idx="12"/>
          </p:nvPr>
        </p:nvSpPr>
        <p:spPr/>
        <p:txBody>
          <a:bodyPr/>
          <a:lstStyle/>
          <a:p>
            <a:fld id="{A09DE1DC-C774-48E4-97FA-52CAC948B8F8}" type="slidenum">
              <a:rPr lang="en-US" smtClean="0"/>
              <a:t>35</a:t>
            </a:fld>
            <a:endParaRPr lang="en-US"/>
          </a:p>
        </p:txBody>
      </p:sp>
      <p:pic>
        <p:nvPicPr>
          <p:cNvPr id="4" name="Picture 3" descr="the-matrix-movie-poster.jpg"/>
          <p:cNvPicPr>
            <a:picLocks noChangeAspect="1"/>
          </p:cNvPicPr>
          <p:nvPr/>
        </p:nvPicPr>
        <p:blipFill>
          <a:blip r:embed="rId3">
            <a:alphaModFix amt="83000"/>
            <a:extLst>
              <a:ext uri="{28A0092B-C50C-407E-A947-70E740481C1C}">
                <a14:useLocalDpi xmlns:a14="http://schemas.microsoft.com/office/drawing/2010/main" val="0"/>
              </a:ext>
            </a:extLst>
          </a:blip>
          <a:stretch>
            <a:fillRect/>
          </a:stretch>
        </p:blipFill>
        <p:spPr>
          <a:xfrm>
            <a:off x="7208589" y="2133600"/>
            <a:ext cx="1905000" cy="2744492"/>
          </a:xfrm>
          <a:prstGeom prst="rect">
            <a:avLst/>
          </a:prstGeom>
          <a:ln>
            <a:noFill/>
          </a:ln>
          <a:effectLst>
            <a:softEdge rad="112500"/>
          </a:effectLst>
        </p:spPr>
      </p:pic>
      <p:pic>
        <p:nvPicPr>
          <p:cNvPr id="6" name="Picture 5" descr="The Return Of The King (2003) 3.jpg"/>
          <p:cNvPicPr>
            <a:picLocks noChangeAspect="1"/>
          </p:cNvPicPr>
          <p:nvPr/>
        </p:nvPicPr>
        <p:blipFill>
          <a:blip r:embed="rId4" cstate="print">
            <a:alphaModFix amt="46000"/>
            <a:extLst>
              <a:ext uri="{28A0092B-C50C-407E-A947-70E740481C1C}">
                <a14:useLocalDpi xmlns:a14="http://schemas.microsoft.com/office/drawing/2010/main" val="0"/>
              </a:ext>
            </a:extLst>
          </a:blip>
          <a:stretch>
            <a:fillRect/>
          </a:stretch>
        </p:blipFill>
        <p:spPr>
          <a:xfrm>
            <a:off x="0" y="3736549"/>
            <a:ext cx="2108097" cy="3124200"/>
          </a:xfrm>
          <a:prstGeom prst="rect">
            <a:avLst/>
          </a:prstGeom>
          <a:ln>
            <a:noFill/>
          </a:ln>
          <a:effectLst>
            <a:softEdge rad="112500"/>
          </a:effectLst>
        </p:spPr>
      </p:pic>
    </p:spTree>
    <p:extLst>
      <p:ext uri="{BB962C8B-B14F-4D97-AF65-F5344CB8AC3E}">
        <p14:creationId xmlns:p14="http://schemas.microsoft.com/office/powerpoint/2010/main" val="29992187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1" end="1"/>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2" end="2"/>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3" end="3"/>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4" end="4"/>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5" end="5"/>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6" end="6"/>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3">
                                            <p:txEl>
                                              <p:pRg st="1" end="1"/>
                                            </p:txEl>
                                          </p:spTgt>
                                        </p:tgtEl>
                                        <p:attrNameLst>
                                          <p:attrName>style.visibility</p:attrName>
                                        </p:attrNameLst>
                                      </p:cBhvr>
                                      <p:to>
                                        <p:strVal val="visible"/>
                                      </p:to>
                                    </p:set>
                                  </p:childTnLst>
                                </p:cTn>
                              </p:par>
                              <p:par>
                                <p:cTn id="23" presetID="1" presetClass="entr" presetSubtype="0" fill="hold" nodeType="withEffect">
                                  <p:stCondLst>
                                    <p:cond delay="0"/>
                                  </p:stCondLst>
                                  <p:childTnLst>
                                    <p:set>
                                      <p:cBhvr>
                                        <p:cTn id="24" dur="1" fill="hold">
                                          <p:stCondLst>
                                            <p:cond delay="0"/>
                                          </p:stCondLst>
                                        </p:cTn>
                                        <p:tgtEl>
                                          <p:spTgt spid="3">
                                            <p:txEl>
                                              <p:pRg st="2" end="2"/>
                                            </p:txEl>
                                          </p:spTgt>
                                        </p:tgtEl>
                                        <p:attrNameLst>
                                          <p:attrName>style.visibility</p:attrName>
                                        </p:attrNameLst>
                                      </p:cBhvr>
                                      <p:to>
                                        <p:strVal val="visible"/>
                                      </p:to>
                                    </p:set>
                                  </p:childTnLst>
                                </p:cTn>
                              </p:par>
                              <p:par>
                                <p:cTn id="25" presetID="1" presetClass="entr" presetSubtype="0" fill="hold" nodeType="withEffect">
                                  <p:stCondLst>
                                    <p:cond delay="0"/>
                                  </p:stCondLst>
                                  <p:childTnLst>
                                    <p:set>
                                      <p:cBhvr>
                                        <p:cTn id="26" dur="1" fill="hold">
                                          <p:stCondLst>
                                            <p:cond delay="0"/>
                                          </p:stCondLst>
                                        </p:cTn>
                                        <p:tgtEl>
                                          <p:spTgt spid="3">
                                            <p:txEl>
                                              <p:pRg st="3" end="3"/>
                                            </p:txEl>
                                          </p:spTgt>
                                        </p:tgtEl>
                                        <p:attrNameLst>
                                          <p:attrName>style.visibility</p:attrName>
                                        </p:attrNameLst>
                                      </p:cBhvr>
                                      <p:to>
                                        <p:strVal val="visible"/>
                                      </p:to>
                                    </p:set>
                                  </p:childTnLst>
                                </p:cTn>
                              </p:par>
                              <p:par>
                                <p:cTn id="27" presetID="1" presetClass="entr" presetSubtype="0" fill="hold" nodeType="withEffect">
                                  <p:stCondLst>
                                    <p:cond delay="0"/>
                                  </p:stCondLst>
                                  <p:childTnLst>
                                    <p:set>
                                      <p:cBhvr>
                                        <p:cTn id="28" dur="1" fill="hold">
                                          <p:stCondLst>
                                            <p:cond delay="0"/>
                                          </p:stCondLst>
                                        </p:cTn>
                                        <p:tgtEl>
                                          <p:spTgt spid="3">
                                            <p:txEl>
                                              <p:pRg st="4" end="4"/>
                                            </p:txEl>
                                          </p:spTgt>
                                        </p:tgtEl>
                                        <p:attrNameLst>
                                          <p:attrName>style.visibility</p:attrName>
                                        </p:attrNameLst>
                                      </p:cBhvr>
                                      <p:to>
                                        <p:strVal val="visible"/>
                                      </p:to>
                                    </p:set>
                                  </p:childTnLst>
                                </p:cTn>
                              </p:par>
                              <p:par>
                                <p:cTn id="29" presetID="1" presetClass="entr" presetSubtype="0" fill="hold" nodeType="withEffect">
                                  <p:stCondLst>
                                    <p:cond delay="0"/>
                                  </p:stCondLst>
                                  <p:childTnLst>
                                    <p:set>
                                      <p:cBhvr>
                                        <p:cTn id="30" dur="1" fill="hold">
                                          <p:stCondLst>
                                            <p:cond delay="0"/>
                                          </p:stCondLst>
                                        </p:cTn>
                                        <p:tgtEl>
                                          <p:spTgt spid="3">
                                            <p:txEl>
                                              <p:pRg st="5" end="5"/>
                                            </p:txEl>
                                          </p:spTgt>
                                        </p:tgtEl>
                                        <p:attrNameLst>
                                          <p:attrName>style.visibility</p:attrName>
                                        </p:attrNameLst>
                                      </p:cBhvr>
                                      <p:to>
                                        <p:strVal val="visible"/>
                                      </p:to>
                                    </p:set>
                                  </p:childTnLst>
                                </p:cTn>
                              </p:par>
                              <p:par>
                                <p:cTn id="31" presetID="1" presetClass="entr" presetSubtype="0" fill="hold" nodeType="withEffect">
                                  <p:stCondLst>
                                    <p:cond delay="0"/>
                                  </p:stCondLst>
                                  <p:childTnLst>
                                    <p:set>
                                      <p:cBhvr>
                                        <p:cTn id="32" dur="1" fill="hold">
                                          <p:stCondLst>
                                            <p:cond delay="0"/>
                                          </p:stCondLst>
                                        </p:cTn>
                                        <p:tgtEl>
                                          <p:spTgt spid="3">
                                            <p:txEl>
                                              <p:pRg st="6" end="6"/>
                                            </p:txEl>
                                          </p:spTgt>
                                        </p:tgtEl>
                                        <p:attrNameLst>
                                          <p:attrName>style.visibility</p:attrName>
                                        </p:attrNameLst>
                                      </p:cBhvr>
                                      <p:to>
                                        <p:strVal val="visible"/>
                                      </p:to>
                                    </p:set>
                                  </p:childTnLst>
                                </p:cTn>
                              </p:par>
                              <p:par>
                                <p:cTn id="33" presetID="1" presetClass="entr" presetSubtype="0" fill="hold" nodeType="withEffect">
                                  <p:stCondLst>
                                    <p:cond delay="0"/>
                                  </p:stCondLst>
                                  <p:childTnLst>
                                    <p:set>
                                      <p:cBhvr>
                                        <p:cTn id="34" dur="1" fill="hold">
                                          <p:stCondLst>
                                            <p:cond delay="0"/>
                                          </p:stCondLst>
                                        </p:cTn>
                                        <p:tgtEl>
                                          <p:spTgt spid="3">
                                            <p:txEl>
                                              <p:pRg st="8" end="8"/>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Movie Theatre Industry</a:t>
            </a:r>
            <a:br>
              <a:rPr lang="en-US" dirty="0"/>
            </a:br>
            <a:r>
              <a:rPr lang="en-US" dirty="0"/>
              <a:t>External </a:t>
            </a:r>
            <a:r>
              <a:rPr lang="en-US" dirty="0" smtClean="0"/>
              <a:t>Environment (cont’d)</a:t>
            </a:r>
            <a:endParaRPr lang="en-US" dirty="0"/>
          </a:p>
        </p:txBody>
      </p:sp>
      <p:sp>
        <p:nvSpPr>
          <p:cNvPr id="3" name="Content Placeholder 2"/>
          <p:cNvSpPr>
            <a:spLocks noGrp="1"/>
          </p:cNvSpPr>
          <p:nvPr>
            <p:ph idx="1"/>
          </p:nvPr>
        </p:nvSpPr>
        <p:spPr>
          <a:xfrm>
            <a:off x="304800" y="1729880"/>
            <a:ext cx="7239000" cy="4525963"/>
          </a:xfrm>
        </p:spPr>
        <p:txBody>
          <a:bodyPr>
            <a:normAutofit fontScale="92500" lnSpcReduction="20000"/>
          </a:bodyPr>
          <a:lstStyle/>
          <a:p>
            <a:r>
              <a:rPr lang="en-US" sz="2800" dirty="0">
                <a:latin typeface="Arial" charset="0"/>
                <a:cs typeface="Arial" charset="0"/>
              </a:rPr>
              <a:t>Why don’t people go to the movies as much</a:t>
            </a:r>
            <a:r>
              <a:rPr lang="en-US" sz="2800" dirty="0" smtClean="0">
                <a:latin typeface="Arial" charset="0"/>
                <a:cs typeface="Arial" charset="0"/>
              </a:rPr>
              <a:t>? (declining since WW2, down 4% last year)</a:t>
            </a:r>
          </a:p>
          <a:p>
            <a:endParaRPr lang="en-US" sz="2800" dirty="0">
              <a:latin typeface="Arial" charset="0"/>
              <a:cs typeface="Arial" charset="0"/>
            </a:endParaRPr>
          </a:p>
          <a:p>
            <a:pPr lvl="1"/>
            <a:r>
              <a:rPr lang="en-US" sz="2400" dirty="0">
                <a:latin typeface="Arial" charset="0"/>
                <a:cs typeface="Arial" charset="0"/>
              </a:rPr>
              <a:t>Home TV screen is large, with Hi </a:t>
            </a:r>
            <a:r>
              <a:rPr lang="en-US" sz="2400" dirty="0" err="1">
                <a:latin typeface="Arial" charset="0"/>
                <a:cs typeface="Arial" charset="0"/>
              </a:rPr>
              <a:t>Def</a:t>
            </a:r>
            <a:endParaRPr lang="en-US" sz="2400" dirty="0">
              <a:latin typeface="Arial" charset="0"/>
              <a:cs typeface="Arial" charset="0"/>
            </a:endParaRPr>
          </a:p>
          <a:p>
            <a:pPr lvl="1"/>
            <a:r>
              <a:rPr lang="en-US" sz="2400" dirty="0">
                <a:latin typeface="Arial" charset="0"/>
                <a:cs typeface="Arial" charset="0"/>
              </a:rPr>
              <a:t>Other cheap things to do outside the house</a:t>
            </a:r>
          </a:p>
          <a:p>
            <a:pPr lvl="1"/>
            <a:r>
              <a:rPr lang="en-US" sz="2400" dirty="0">
                <a:latin typeface="Arial" charset="0"/>
                <a:cs typeface="Arial" charset="0"/>
              </a:rPr>
              <a:t>See blockbuster 2 weeks later on DVD</a:t>
            </a:r>
          </a:p>
          <a:p>
            <a:pPr lvl="1"/>
            <a:r>
              <a:rPr lang="en-US" sz="2400" dirty="0">
                <a:latin typeface="Arial" charset="0"/>
                <a:cs typeface="Arial" charset="0"/>
              </a:rPr>
              <a:t>Home theater sound system is impressive</a:t>
            </a:r>
          </a:p>
          <a:p>
            <a:pPr lvl="1"/>
            <a:r>
              <a:rPr lang="en-US" sz="2400" dirty="0">
                <a:latin typeface="Arial" charset="0"/>
                <a:cs typeface="Arial" charset="0"/>
              </a:rPr>
              <a:t>Take a date to the arcade, the mall…</a:t>
            </a:r>
          </a:p>
          <a:p>
            <a:pPr lvl="1"/>
            <a:r>
              <a:rPr lang="en-US" sz="2400" dirty="0">
                <a:latin typeface="Arial" charset="0"/>
                <a:cs typeface="Arial" charset="0"/>
              </a:rPr>
              <a:t>Movie theater “experience” - no longer nostalgic:</a:t>
            </a:r>
          </a:p>
          <a:p>
            <a:pPr lvl="2"/>
            <a:r>
              <a:rPr lang="en-US" sz="2000" dirty="0">
                <a:latin typeface="Arial" charset="0"/>
                <a:cs typeface="Arial" charset="0"/>
              </a:rPr>
              <a:t>High cost, plus too many advertisements</a:t>
            </a:r>
          </a:p>
          <a:p>
            <a:pPr lvl="2"/>
            <a:r>
              <a:rPr lang="en-US" sz="2000" dirty="0">
                <a:latin typeface="Arial" charset="0"/>
                <a:cs typeface="Arial" charset="0"/>
              </a:rPr>
              <a:t>Rude movie goers, lousy movie choices, sound problems, difficult parking &amp; crowds, cell phone interruptions</a:t>
            </a:r>
          </a:p>
          <a:p>
            <a:endParaRPr lang="en-US" dirty="0"/>
          </a:p>
        </p:txBody>
      </p:sp>
      <p:pic>
        <p:nvPicPr>
          <p:cNvPr id="4" name="Picture 3" descr="220px-Kungfupanda.jpg"/>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7205840" y="3992862"/>
            <a:ext cx="1938160" cy="2880811"/>
          </a:xfrm>
          <a:prstGeom prst="rect">
            <a:avLst/>
          </a:prstGeom>
          <a:ln>
            <a:noFill/>
          </a:ln>
          <a:effectLst>
            <a:softEdge rad="112500"/>
          </a:effectLst>
        </p:spPr>
      </p:pic>
      <p:sp>
        <p:nvSpPr>
          <p:cNvPr id="6" name="Slide Number Placeholder 5"/>
          <p:cNvSpPr>
            <a:spLocks noGrp="1"/>
          </p:cNvSpPr>
          <p:nvPr>
            <p:ph type="sldNum" sz="quarter" idx="12"/>
          </p:nvPr>
        </p:nvSpPr>
        <p:spPr/>
        <p:txBody>
          <a:bodyPr/>
          <a:lstStyle/>
          <a:p>
            <a:fld id="{A09DE1DC-C774-48E4-97FA-52CAC948B8F8}" type="slidenum">
              <a:rPr lang="en-US" smtClean="0"/>
              <a:t>36</a:t>
            </a:fld>
            <a:endParaRPr lang="en-US"/>
          </a:p>
        </p:txBody>
      </p:sp>
    </p:spTree>
    <p:extLst>
      <p:ext uri="{BB962C8B-B14F-4D97-AF65-F5344CB8AC3E}">
        <p14:creationId xmlns:p14="http://schemas.microsoft.com/office/powerpoint/2010/main" val="365042438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3" end="3"/>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4" end="4"/>
                                            </p:txEl>
                                          </p:spTgt>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3">
                                            <p:txEl>
                                              <p:pRg st="5" end="5"/>
                                            </p:txEl>
                                          </p:spTgt>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
                                            <p:txEl>
                                              <p:pRg st="6" end="6"/>
                                            </p:txEl>
                                          </p:spTgt>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
                                            <p:txEl>
                                              <p:pRg st="7" end="7"/>
                                            </p:txEl>
                                          </p:spTgt>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
                                            <p:txEl>
                                              <p:pRg st="8" end="8"/>
                                            </p:txEl>
                                          </p:spTgt>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Movie </a:t>
            </a:r>
            <a:r>
              <a:rPr lang="en-US" dirty="0" smtClean="0"/>
              <a:t>Theatre Industry</a:t>
            </a:r>
            <a:r>
              <a:rPr lang="en-US" dirty="0"/>
              <a:t/>
            </a:r>
            <a:br>
              <a:rPr lang="en-US" dirty="0"/>
            </a:br>
            <a:r>
              <a:rPr lang="en-US" dirty="0"/>
              <a:t>External Environment (cont’d)</a:t>
            </a:r>
          </a:p>
        </p:txBody>
      </p:sp>
      <p:sp>
        <p:nvSpPr>
          <p:cNvPr id="3" name="Content Placeholder 2"/>
          <p:cNvSpPr>
            <a:spLocks noGrp="1"/>
          </p:cNvSpPr>
          <p:nvPr>
            <p:ph idx="1"/>
          </p:nvPr>
        </p:nvSpPr>
        <p:spPr/>
        <p:txBody>
          <a:bodyPr/>
          <a:lstStyle/>
          <a:p>
            <a:r>
              <a:rPr lang="en-US" i="1" dirty="0">
                <a:solidFill>
                  <a:schemeClr val="tx2"/>
                </a:solidFill>
                <a:cs typeface="Arial" charset="0"/>
              </a:rPr>
              <a:t>Economic Forces - </a:t>
            </a:r>
          </a:p>
          <a:p>
            <a:pPr>
              <a:buClr>
                <a:srgbClr val="FF9646"/>
              </a:buClr>
              <a:buFont typeface="Wingdings 3" pitchFamily="18" charset="2"/>
              <a:buChar char="9"/>
            </a:pPr>
            <a:r>
              <a:rPr lang="en-US" dirty="0">
                <a:cs typeface="Arial" charset="0"/>
              </a:rPr>
              <a:t>Costs of infrastructure, overhead going up</a:t>
            </a:r>
          </a:p>
          <a:p>
            <a:pPr>
              <a:buClr>
                <a:srgbClr val="FF9646"/>
              </a:buClr>
              <a:buFont typeface="Wingdings 3" pitchFamily="18" charset="2"/>
              <a:buChar char="9"/>
            </a:pPr>
            <a:r>
              <a:rPr lang="en-US" dirty="0">
                <a:cs typeface="Arial" charset="0"/>
              </a:rPr>
              <a:t>Revenue hasn’t increased</a:t>
            </a:r>
          </a:p>
          <a:p>
            <a:pPr>
              <a:buClr>
                <a:srgbClr val="FF9646"/>
              </a:buClr>
              <a:buFont typeface="Wingdings 3" pitchFamily="18" charset="2"/>
              <a:buChar char="9"/>
            </a:pPr>
            <a:r>
              <a:rPr lang="en-US" dirty="0">
                <a:cs typeface="Arial" charset="0"/>
              </a:rPr>
              <a:t>BUT - when economy declines, people go to the movies</a:t>
            </a:r>
          </a:p>
          <a:p>
            <a:pPr>
              <a:buClr>
                <a:srgbClr val="FF9646"/>
              </a:buClr>
              <a:buFont typeface="Wingdings 3" pitchFamily="18" charset="2"/>
              <a:buChar char="9"/>
            </a:pPr>
            <a:r>
              <a:rPr lang="en-US" dirty="0">
                <a:cs typeface="Arial" charset="0"/>
              </a:rPr>
              <a:t>AND - make-believe movies with happy endings provide welcome escape from economic worries</a:t>
            </a:r>
          </a:p>
          <a:p>
            <a:endParaRPr lang="en-US" dirty="0"/>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37</a:t>
            </a:fld>
            <a:endParaRPr lang="en-US" dirty="0"/>
          </a:p>
        </p:txBody>
      </p:sp>
    </p:spTree>
    <p:extLst>
      <p:ext uri="{BB962C8B-B14F-4D97-AF65-F5344CB8AC3E}">
        <p14:creationId xmlns:p14="http://schemas.microsoft.com/office/powerpoint/2010/main" val="2550671522"/>
      </p:ext>
    </p:extLst>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The Movie Theatre Industry</a:t>
            </a:r>
            <a:br>
              <a:rPr lang="en-US" dirty="0"/>
            </a:br>
            <a:r>
              <a:rPr lang="en-US" dirty="0"/>
              <a:t>External Environment (cont’d)</a:t>
            </a:r>
          </a:p>
        </p:txBody>
      </p:sp>
      <p:sp>
        <p:nvSpPr>
          <p:cNvPr id="3" name="Content Placeholder 2"/>
          <p:cNvSpPr>
            <a:spLocks noGrp="1"/>
          </p:cNvSpPr>
          <p:nvPr>
            <p:ph idx="1"/>
          </p:nvPr>
        </p:nvSpPr>
        <p:spPr/>
        <p:txBody>
          <a:bodyPr/>
          <a:lstStyle/>
          <a:p>
            <a:r>
              <a:rPr lang="en-US" i="1" dirty="0">
                <a:solidFill>
                  <a:schemeClr val="tx2"/>
                </a:solidFill>
                <a:cs typeface="Arial" charset="0"/>
              </a:rPr>
              <a:t>Technological Forces - </a:t>
            </a:r>
          </a:p>
          <a:p>
            <a:pPr>
              <a:buClr>
                <a:srgbClr val="F79646"/>
              </a:buClr>
              <a:buFont typeface="Wingdings 3" pitchFamily="18" charset="2"/>
              <a:buChar char="9"/>
            </a:pPr>
            <a:r>
              <a:rPr lang="en-US" dirty="0">
                <a:cs typeface="Arial" charset="0"/>
              </a:rPr>
              <a:t>Advances in technology - IMAX, 3D can improve movie theater experience</a:t>
            </a:r>
          </a:p>
          <a:p>
            <a:pPr>
              <a:buClr>
                <a:srgbClr val="F79646"/>
              </a:buClr>
              <a:buFont typeface="Wingdings 3" pitchFamily="18" charset="2"/>
              <a:buChar char="9"/>
            </a:pPr>
            <a:r>
              <a:rPr lang="en-US" dirty="0">
                <a:cs typeface="Arial" charset="0"/>
              </a:rPr>
              <a:t>BUT Advances in technology allows distribution of content via Internet or </a:t>
            </a:r>
            <a:r>
              <a:rPr lang="en-US" dirty="0" err="1">
                <a:cs typeface="Arial" charset="0"/>
              </a:rPr>
              <a:t>NetFlix</a:t>
            </a:r>
            <a:r>
              <a:rPr lang="en-US" dirty="0">
                <a:cs typeface="Arial" charset="0"/>
              </a:rPr>
              <a:t>-type services</a:t>
            </a:r>
          </a:p>
          <a:p>
            <a:endParaRPr lang="en-US" dirty="0"/>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38</a:t>
            </a:fld>
            <a:endParaRPr lang="en-US" dirty="0"/>
          </a:p>
        </p:txBody>
      </p:sp>
    </p:spTree>
    <p:extLst>
      <p:ext uri="{BB962C8B-B14F-4D97-AF65-F5344CB8AC3E}">
        <p14:creationId xmlns:p14="http://schemas.microsoft.com/office/powerpoint/2010/main" val="1270519020"/>
      </p:ext>
    </p:extLst>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descr="IceAge2Wallpaper800.jpg"/>
          <p:cNvPicPr>
            <a:picLocks noChangeAspect="1"/>
          </p:cNvPicPr>
          <p:nvPr/>
        </p:nvPicPr>
        <p:blipFill>
          <a:blip r:embed="rId2" cstate="print">
            <a:alphaModFix amt="85000"/>
            <a:extLst>
              <a:ext uri="{28A0092B-C50C-407E-A947-70E740481C1C}">
                <a14:useLocalDpi xmlns:a14="http://schemas.microsoft.com/office/drawing/2010/main" val="0"/>
              </a:ext>
            </a:extLst>
          </a:blip>
          <a:stretch>
            <a:fillRect/>
          </a:stretch>
        </p:blipFill>
        <p:spPr>
          <a:xfrm>
            <a:off x="6400800" y="4800600"/>
            <a:ext cx="2743200" cy="2057400"/>
          </a:xfrm>
          <a:prstGeom prst="rect">
            <a:avLst/>
          </a:prstGeom>
          <a:ln>
            <a:noFill/>
          </a:ln>
          <a:effectLst>
            <a:softEdge rad="112500"/>
          </a:effectLst>
        </p:spPr>
      </p:pic>
      <p:sp>
        <p:nvSpPr>
          <p:cNvPr id="545794" name="Rectangle 2"/>
          <p:cNvSpPr>
            <a:spLocks noGrp="1"/>
          </p:cNvSpPr>
          <p:nvPr>
            <p:ph type="title"/>
          </p:nvPr>
        </p:nvSpPr>
        <p:spPr/>
        <p:txBody>
          <a:bodyPr>
            <a:normAutofit fontScale="90000"/>
          </a:bodyPr>
          <a:lstStyle/>
          <a:p>
            <a:r>
              <a:rPr lang="en-US" dirty="0"/>
              <a:t>Movie </a:t>
            </a:r>
            <a:r>
              <a:rPr lang="en-US" dirty="0" smtClean="0"/>
              <a:t>Theatre</a:t>
            </a:r>
            <a:r>
              <a:rPr lang="en-US" dirty="0"/>
              <a:t>: Horror Show</a:t>
            </a:r>
            <a:r>
              <a:rPr lang="en-US" sz="3600" dirty="0" smtClean="0"/>
              <a:t/>
            </a:r>
            <a:br>
              <a:rPr lang="en-US" sz="3600" dirty="0" smtClean="0"/>
            </a:br>
            <a:endParaRPr lang="en-US" sz="3600" dirty="0" smtClean="0"/>
          </a:p>
        </p:txBody>
      </p:sp>
      <p:sp>
        <p:nvSpPr>
          <p:cNvPr id="545795" name="Rectangle 3"/>
          <p:cNvSpPr>
            <a:spLocks noGrp="1"/>
          </p:cNvSpPr>
          <p:nvPr>
            <p:ph type="body" idx="1"/>
          </p:nvPr>
        </p:nvSpPr>
        <p:spPr/>
        <p:txBody>
          <a:bodyPr/>
          <a:lstStyle/>
          <a:p>
            <a:r>
              <a:rPr lang="en-US" sz="1800" dirty="0">
                <a:latin typeface="Arial" charset="0"/>
                <a:cs typeface="Arial" charset="0"/>
              </a:rPr>
              <a:t>What determines profitability for exhibitors?</a:t>
            </a:r>
          </a:p>
          <a:p>
            <a:endParaRPr lang="en-US" sz="1800" dirty="0">
              <a:latin typeface="Arial" charset="0"/>
              <a:cs typeface="Arial" charset="0"/>
            </a:endParaRPr>
          </a:p>
          <a:p>
            <a:r>
              <a:rPr lang="en-US" sz="1800" b="1" dirty="0">
                <a:cs typeface="Arial" charset="0"/>
              </a:rPr>
              <a:t>Box Office Receipts</a:t>
            </a:r>
          </a:p>
          <a:p>
            <a:pPr lvl="1"/>
            <a:r>
              <a:rPr lang="en-US" sz="1600" dirty="0">
                <a:cs typeface="Arial" charset="0"/>
              </a:rPr>
              <a:t>Accounts for 2/3 of revenues. But almost all goes to studios - first week of movie run usually yields negative profit. </a:t>
            </a:r>
            <a:r>
              <a:rPr lang="en-US" sz="1600" dirty="0">
                <a:latin typeface="Arial" charset="0"/>
                <a:cs typeface="Arial" charset="0"/>
              </a:rPr>
              <a:t>Operating margins average 11%</a:t>
            </a:r>
          </a:p>
          <a:p>
            <a:pPr lvl="1"/>
            <a:r>
              <a:rPr lang="en-US" sz="1600" dirty="0">
                <a:latin typeface="Arial" charset="0"/>
                <a:cs typeface="Arial" charset="0"/>
              </a:rPr>
              <a:t>Average net income for Regal and Cinemark was 2% of revenues, Carmike had negative margin on operations, with a net loss of $5,7m in 2013.</a:t>
            </a:r>
          </a:p>
          <a:p>
            <a:r>
              <a:rPr lang="en-US" sz="1800" b="1" dirty="0">
                <a:cs typeface="Arial" charset="0"/>
              </a:rPr>
              <a:t>Concessions</a:t>
            </a:r>
          </a:p>
          <a:p>
            <a:pPr lvl="1"/>
            <a:r>
              <a:rPr lang="en-US" sz="1600" dirty="0">
                <a:cs typeface="Arial" charset="0"/>
              </a:rPr>
              <a:t>On average: 30% of revenue</a:t>
            </a:r>
          </a:p>
          <a:p>
            <a:pPr lvl="1"/>
            <a:r>
              <a:rPr lang="en-US" sz="1600" dirty="0">
                <a:cs typeface="Arial" charset="0"/>
              </a:rPr>
              <a:t>Direct costs are less than 15% of selling price, so 85% gross margin </a:t>
            </a:r>
            <a:r>
              <a:rPr lang="en-US" sz="1400" dirty="0">
                <a:solidFill>
                  <a:srgbClr val="00B0F0"/>
                </a:solidFill>
                <a:cs typeface="Arial" charset="0"/>
              </a:rPr>
              <a:t>(</a:t>
            </a:r>
            <a:r>
              <a:rPr lang="en-US" sz="1400" dirty="0">
                <a:solidFill>
                  <a:srgbClr val="00B0F0"/>
                </a:solidFill>
              </a:rPr>
              <a:t>The largest source of exhibitor profit)</a:t>
            </a:r>
          </a:p>
          <a:p>
            <a:pPr>
              <a:buFontTx/>
              <a:buChar char="•"/>
            </a:pPr>
            <a:r>
              <a:rPr lang="en-US" sz="1800" b="1" dirty="0">
                <a:cs typeface="Arial" charset="0"/>
              </a:rPr>
              <a:t>Advertising</a:t>
            </a:r>
          </a:p>
          <a:p>
            <a:pPr lvl="1"/>
            <a:r>
              <a:rPr lang="en-US" sz="1600" dirty="0">
                <a:cs typeface="Arial" charset="0"/>
              </a:rPr>
              <a:t>5% of revenue</a:t>
            </a:r>
          </a:p>
          <a:p>
            <a:pPr lvl="1"/>
            <a:r>
              <a:rPr lang="en-US" sz="1600" dirty="0">
                <a:cs typeface="Arial" charset="0"/>
              </a:rPr>
              <a:t>Direct costs are minimal</a:t>
            </a:r>
          </a:p>
          <a:p>
            <a:pPr lvl="1"/>
            <a:r>
              <a:rPr lang="en-US" sz="1600" dirty="0">
                <a:cs typeface="Arial" charset="0"/>
              </a:rPr>
              <a:t>Ad revenue expected to increase 10%</a:t>
            </a:r>
          </a:p>
        </p:txBody>
      </p:sp>
      <p:sp>
        <p:nvSpPr>
          <p:cNvPr id="4" name="Slide Number Placeholder 3"/>
          <p:cNvSpPr>
            <a:spLocks noGrp="1"/>
          </p:cNvSpPr>
          <p:nvPr>
            <p:ph type="sldNum" sz="quarter" idx="12"/>
          </p:nvPr>
        </p:nvSpPr>
        <p:spPr/>
        <p:txBody>
          <a:bodyPr/>
          <a:lstStyle/>
          <a:p>
            <a:fld id="{A09DE1DC-C774-48E4-97FA-52CAC948B8F8}" type="slidenum">
              <a:rPr lang="en-US" smtClean="0"/>
              <a:t>39</a:t>
            </a:fld>
            <a:endParaRPr lang="en-US"/>
          </a:p>
        </p:txBody>
      </p:sp>
    </p:spTree>
    <p:extLst>
      <p:ext uri="{BB962C8B-B14F-4D97-AF65-F5344CB8AC3E}">
        <p14:creationId xmlns:p14="http://schemas.microsoft.com/office/powerpoint/2010/main" val="859726066"/>
      </p:ext>
    </p:extLst>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2"/>
          </p:nvPr>
        </p:nvSpPr>
        <p:spPr/>
        <p:txBody>
          <a:bodyPr/>
          <a:lstStyle/>
          <a:p>
            <a:fld id="{A09DE1DC-C774-48E4-97FA-52CAC948B8F8}" type="slidenum">
              <a:rPr lang="en-US" smtClean="0"/>
              <a:t>40</a:t>
            </a:fld>
            <a:endParaRPr lang="en-US"/>
          </a:p>
        </p:txBody>
      </p:sp>
      <p:pic>
        <p:nvPicPr>
          <p:cNvPr id="4" name="Picture 3" descr="movie-distribution-flow.gif"/>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953000" y="533400"/>
            <a:ext cx="3886200" cy="5887887"/>
          </a:xfrm>
          <a:prstGeom prst="rect">
            <a:avLst/>
          </a:prstGeom>
        </p:spPr>
      </p:pic>
      <p:sp>
        <p:nvSpPr>
          <p:cNvPr id="5" name="Rectangle 4"/>
          <p:cNvSpPr/>
          <p:nvPr/>
        </p:nvSpPr>
        <p:spPr>
          <a:xfrm>
            <a:off x="228600" y="4724400"/>
            <a:ext cx="4572000" cy="1446550"/>
          </a:xfrm>
          <a:prstGeom prst="rect">
            <a:avLst/>
          </a:prstGeom>
        </p:spPr>
        <p:txBody>
          <a:bodyPr>
            <a:spAutoFit/>
          </a:bodyPr>
          <a:lstStyle/>
          <a:p>
            <a:r>
              <a:rPr lang="en-US" sz="1600" b="1" dirty="0"/>
              <a:t>Disney, Theaters Clash Over 'Iron Man 3'</a:t>
            </a:r>
          </a:p>
          <a:p>
            <a:r>
              <a:rPr lang="en-US" dirty="0" smtClean="0"/>
              <a:t>Ben Fritz</a:t>
            </a:r>
          </a:p>
          <a:p>
            <a:r>
              <a:rPr lang="en-US" dirty="0"/>
              <a:t>April 17, 2013 </a:t>
            </a:r>
            <a:endParaRPr lang="en-US" dirty="0" smtClean="0"/>
          </a:p>
          <a:p>
            <a:r>
              <a:rPr lang="en-US" dirty="0" smtClean="0"/>
              <a:t>http</a:t>
            </a:r>
            <a:r>
              <a:rPr lang="en-US" dirty="0"/>
              <a:t>://www.wsj.com/articles/SB10001424127887324493704578429231519327210</a:t>
            </a:r>
          </a:p>
        </p:txBody>
      </p:sp>
      <p:pic>
        <p:nvPicPr>
          <p:cNvPr id="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8600" y="1025930"/>
            <a:ext cx="4448873" cy="3533775"/>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4151613481"/>
      </p:ext>
    </p:extLst>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Industry ANALYSIS</a:t>
            </a:r>
            <a:endParaRPr lang="en-US" dirty="0"/>
          </a:p>
        </p:txBody>
      </p:sp>
      <p:sp>
        <p:nvSpPr>
          <p:cNvPr id="3" name="Content Placeholder 2"/>
          <p:cNvSpPr>
            <a:spLocks noGrp="1"/>
          </p:cNvSpPr>
          <p:nvPr>
            <p:ph idx="1"/>
          </p:nvPr>
        </p:nvSpPr>
        <p:spPr/>
        <p:txBody>
          <a:bodyPr/>
          <a:lstStyle/>
          <a:p>
            <a:r>
              <a:rPr lang="en-US" i="1" dirty="0" err="1"/>
              <a:t>Cinemaplexes</a:t>
            </a:r>
            <a:r>
              <a:rPr lang="en-US" i="1" dirty="0"/>
              <a:t> are in the ________________ industry</a:t>
            </a:r>
            <a:r>
              <a:rPr lang="en-US" dirty="0"/>
              <a:t> </a:t>
            </a:r>
          </a:p>
        </p:txBody>
      </p:sp>
      <p:sp>
        <p:nvSpPr>
          <p:cNvPr id="4" name="Slide Number Placeholder 3"/>
          <p:cNvSpPr>
            <a:spLocks noGrp="1"/>
          </p:cNvSpPr>
          <p:nvPr>
            <p:ph type="sldNum" sz="quarter" idx="12"/>
          </p:nvPr>
        </p:nvSpPr>
        <p:spPr/>
        <p:txBody>
          <a:bodyPr/>
          <a:lstStyle/>
          <a:p>
            <a:fld id="{A09DE1DC-C774-48E4-97FA-52CAC948B8F8}" type="slidenum">
              <a:rPr lang="en-US" smtClean="0"/>
              <a:t>41</a:t>
            </a:fld>
            <a:endParaRPr lang="en-US"/>
          </a:p>
        </p:txBody>
      </p:sp>
      <p:pic>
        <p:nvPicPr>
          <p:cNvPr id="5" name="Picture 4" descr="Great-Escape-Movie-Theater-Gravois-Bluffs-Missouri.jpg"/>
          <p:cNvPicPr>
            <a:picLocks noChangeAspect="1"/>
          </p:cNvPicPr>
          <p:nvPr/>
        </p:nvPicPr>
        <p:blipFill>
          <a:blip r:embed="rId3">
            <a:alphaModFix amt="87000"/>
            <a:extLst>
              <a:ext uri="{28A0092B-C50C-407E-A947-70E740481C1C}">
                <a14:useLocalDpi xmlns:a14="http://schemas.microsoft.com/office/drawing/2010/main" val="0"/>
              </a:ext>
            </a:extLst>
          </a:blip>
          <a:stretch>
            <a:fillRect/>
          </a:stretch>
        </p:blipFill>
        <p:spPr>
          <a:xfrm>
            <a:off x="1143000" y="3106233"/>
            <a:ext cx="6934200" cy="3751767"/>
          </a:xfrm>
          <a:prstGeom prst="rect">
            <a:avLst/>
          </a:prstGeom>
          <a:ln>
            <a:noFill/>
          </a:ln>
          <a:effectLst>
            <a:softEdge rad="112500"/>
          </a:effectLst>
        </p:spPr>
      </p:pic>
    </p:spTree>
    <p:extLst>
      <p:ext uri="{BB962C8B-B14F-4D97-AF65-F5344CB8AC3E}">
        <p14:creationId xmlns:p14="http://schemas.microsoft.com/office/powerpoint/2010/main" val="4027706868"/>
      </p:ext>
    </p:extLst>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9" name="Rounded Rectangle 18"/>
          <p:cNvSpPr/>
          <p:nvPr/>
        </p:nvSpPr>
        <p:spPr>
          <a:xfrm>
            <a:off x="166086" y="5094430"/>
            <a:ext cx="2895600" cy="1701307"/>
          </a:xfrm>
          <a:prstGeom prst="roundRect">
            <a:avLst/>
          </a:prstGeom>
          <a:solidFill>
            <a:schemeClr val="accent1">
              <a:lumMod val="75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t"/>
          <a:lstStyle/>
          <a:p>
            <a:pPr algn="ctr"/>
            <a:endParaRPr lang="en-US" sz="1200" b="1" dirty="0"/>
          </a:p>
        </p:txBody>
      </p:sp>
      <p:sp>
        <p:nvSpPr>
          <p:cNvPr id="4" name="Rounded Rectangle 3"/>
          <p:cNvSpPr/>
          <p:nvPr/>
        </p:nvSpPr>
        <p:spPr>
          <a:xfrm>
            <a:off x="166086" y="2198976"/>
            <a:ext cx="2895600" cy="1556848"/>
          </a:xfrm>
          <a:prstGeom prst="roundRect">
            <a:avLst/>
          </a:prstGeom>
          <a:solidFill>
            <a:schemeClr val="accent3">
              <a:lumMod val="75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t"/>
          <a:lstStyle/>
          <a:p>
            <a:pPr algn="ctr"/>
            <a:endParaRPr lang="en-US" sz="1200" b="1" dirty="0"/>
          </a:p>
        </p:txBody>
      </p:sp>
      <p:sp>
        <p:nvSpPr>
          <p:cNvPr id="5" name="Rounded Rectangle 4"/>
          <p:cNvSpPr/>
          <p:nvPr/>
        </p:nvSpPr>
        <p:spPr>
          <a:xfrm>
            <a:off x="6109686" y="2211553"/>
            <a:ext cx="2895600" cy="1750162"/>
          </a:xfrm>
          <a:prstGeom prst="roundRect">
            <a:avLst/>
          </a:prstGeom>
          <a:solidFill>
            <a:schemeClr val="accent4">
              <a:lumMod val="75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t"/>
          <a:lstStyle/>
          <a:p>
            <a:pPr algn="ctr"/>
            <a:endParaRPr lang="en-US" sz="1200" b="1" dirty="0"/>
          </a:p>
        </p:txBody>
      </p:sp>
      <p:sp>
        <p:nvSpPr>
          <p:cNvPr id="7" name="Rounded Rectangle 6"/>
          <p:cNvSpPr/>
          <p:nvPr/>
        </p:nvSpPr>
        <p:spPr>
          <a:xfrm>
            <a:off x="6109686" y="5018231"/>
            <a:ext cx="2895600" cy="1777506"/>
          </a:xfrm>
          <a:prstGeom prst="roundRect">
            <a:avLst/>
          </a:prstGeom>
          <a:solidFill>
            <a:schemeClr val="accent6">
              <a:lumMod val="75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t"/>
          <a:lstStyle/>
          <a:p>
            <a:pPr algn="ctr"/>
            <a:endParaRPr lang="en-US" sz="1200" b="1" dirty="0"/>
          </a:p>
        </p:txBody>
      </p:sp>
      <p:sp>
        <p:nvSpPr>
          <p:cNvPr id="11" name="TextBox 10"/>
          <p:cNvSpPr txBox="1"/>
          <p:nvPr/>
        </p:nvSpPr>
        <p:spPr>
          <a:xfrm>
            <a:off x="345857" y="2343646"/>
            <a:ext cx="2362200" cy="1754327"/>
          </a:xfrm>
          <a:prstGeom prst="rect">
            <a:avLst/>
          </a:prstGeom>
          <a:noFill/>
        </p:spPr>
        <p:txBody>
          <a:bodyPr wrap="square" rtlCol="0">
            <a:spAutoFit/>
          </a:bodyPr>
          <a:lstStyle/>
          <a:p>
            <a:pPr marL="228600" indent="-228600">
              <a:buFont typeface="Calibri" pitchFamily="34" charset="0"/>
              <a:buChar char="»"/>
            </a:pPr>
            <a:r>
              <a:rPr lang="en-US" sz="1200" dirty="0" smtClean="0">
                <a:solidFill>
                  <a:schemeClr val="bg1"/>
                </a:solidFill>
              </a:rPr>
              <a:t>Technological resources for efficient mass projection are easier to acquire</a:t>
            </a:r>
          </a:p>
          <a:p>
            <a:pPr marL="228600" indent="-228600">
              <a:buFont typeface="Calibri" pitchFamily="34" charset="0"/>
              <a:buChar char="»"/>
            </a:pPr>
            <a:r>
              <a:rPr lang="en-US" sz="1200" dirty="0" smtClean="0">
                <a:solidFill>
                  <a:schemeClr val="bg1"/>
                </a:solidFill>
              </a:rPr>
              <a:t>Consolidation makes would be entrant’s job more difficult</a:t>
            </a:r>
            <a:endParaRPr lang="en-US" sz="1200" dirty="0">
              <a:solidFill>
                <a:schemeClr val="bg1"/>
              </a:solidFill>
            </a:endParaRPr>
          </a:p>
          <a:p>
            <a:pPr marL="228600" indent="-228600">
              <a:buFont typeface="Calibri" pitchFamily="34" charset="0"/>
              <a:buChar char="»"/>
            </a:pPr>
            <a:endParaRPr lang="en-US" sz="1200" dirty="0" smtClean="0">
              <a:solidFill>
                <a:schemeClr val="bg1"/>
              </a:solidFill>
            </a:endParaRPr>
          </a:p>
          <a:p>
            <a:pPr marL="228600" indent="-228600">
              <a:buFont typeface="Calibri" pitchFamily="34" charset="0"/>
              <a:buChar char="»"/>
            </a:pPr>
            <a:r>
              <a:rPr lang="en-US" sz="1200" b="1" dirty="0" smtClean="0">
                <a:solidFill>
                  <a:schemeClr val="bg1"/>
                </a:solidFill>
              </a:rPr>
              <a:t>MEDIUM</a:t>
            </a:r>
          </a:p>
          <a:p>
            <a:pPr marL="228600" indent="-228600">
              <a:buFont typeface="Calibri" pitchFamily="34" charset="0"/>
              <a:buChar char="»"/>
            </a:pPr>
            <a:endParaRPr lang="en-US" sz="1200" dirty="0">
              <a:solidFill>
                <a:schemeClr val="bg1"/>
              </a:solidFill>
            </a:endParaRPr>
          </a:p>
          <a:p>
            <a:pPr marL="228600" indent="-228600">
              <a:buFont typeface="Calibri" pitchFamily="34" charset="0"/>
              <a:buChar char="»"/>
            </a:pPr>
            <a:endParaRPr lang="en-US" sz="1200" dirty="0">
              <a:solidFill>
                <a:schemeClr val="bg1"/>
              </a:solidFill>
            </a:endParaRPr>
          </a:p>
        </p:txBody>
      </p:sp>
      <p:sp>
        <p:nvSpPr>
          <p:cNvPr id="20" name="Rounded Rectangle 19"/>
          <p:cNvSpPr/>
          <p:nvPr/>
        </p:nvSpPr>
        <p:spPr>
          <a:xfrm>
            <a:off x="255971" y="1863402"/>
            <a:ext cx="2715829" cy="379224"/>
          </a:xfrm>
          <a:prstGeom prst="roundRect">
            <a:avLst/>
          </a:prstGeom>
          <a:solidFill>
            <a:schemeClr val="accent3">
              <a:lumMod val="50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ctr"/>
          <a:lstStyle/>
          <a:p>
            <a:pPr algn="ctr"/>
            <a:r>
              <a:rPr lang="en-US" sz="1200" dirty="0" smtClean="0"/>
              <a:t>Threat of New Entrants</a:t>
            </a:r>
            <a:endParaRPr lang="en-US" sz="1200" dirty="0"/>
          </a:p>
        </p:txBody>
      </p:sp>
      <p:sp>
        <p:nvSpPr>
          <p:cNvPr id="21" name="Rounded Rectangle 20"/>
          <p:cNvSpPr/>
          <p:nvPr/>
        </p:nvSpPr>
        <p:spPr>
          <a:xfrm>
            <a:off x="6192173" y="1863402"/>
            <a:ext cx="2715829" cy="379224"/>
          </a:xfrm>
          <a:prstGeom prst="roundRect">
            <a:avLst/>
          </a:prstGeom>
          <a:solidFill>
            <a:schemeClr val="accent4">
              <a:lumMod val="50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ctr"/>
          <a:lstStyle/>
          <a:p>
            <a:pPr algn="ctr"/>
            <a:r>
              <a:rPr lang="en-US" sz="1200" dirty="0" smtClean="0"/>
              <a:t>Bargaining Power of Buyers</a:t>
            </a:r>
            <a:endParaRPr lang="en-US" sz="1200" dirty="0"/>
          </a:p>
        </p:txBody>
      </p:sp>
      <p:sp>
        <p:nvSpPr>
          <p:cNvPr id="22" name="Rounded Rectangle 21"/>
          <p:cNvSpPr/>
          <p:nvPr/>
        </p:nvSpPr>
        <p:spPr>
          <a:xfrm>
            <a:off x="269657" y="4752197"/>
            <a:ext cx="2715829" cy="379224"/>
          </a:xfrm>
          <a:prstGeom prst="roundRect">
            <a:avLst/>
          </a:prstGeom>
          <a:solidFill>
            <a:schemeClr val="accent1">
              <a:lumMod val="50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ctr"/>
          <a:lstStyle/>
          <a:p>
            <a:pPr algn="ctr"/>
            <a:r>
              <a:rPr lang="en-US" sz="1200" dirty="0" smtClean="0"/>
              <a:t>Bargaining Power of Suppliers</a:t>
            </a:r>
            <a:endParaRPr lang="en-US" sz="1200" dirty="0"/>
          </a:p>
        </p:txBody>
      </p:sp>
      <p:sp>
        <p:nvSpPr>
          <p:cNvPr id="23" name="Rounded Rectangle 22"/>
          <p:cNvSpPr/>
          <p:nvPr/>
        </p:nvSpPr>
        <p:spPr>
          <a:xfrm>
            <a:off x="6199570" y="4639007"/>
            <a:ext cx="2715829" cy="379224"/>
          </a:xfrm>
          <a:prstGeom prst="roundRect">
            <a:avLst/>
          </a:prstGeom>
          <a:solidFill>
            <a:schemeClr val="accent6">
              <a:lumMod val="50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ctr"/>
          <a:lstStyle/>
          <a:p>
            <a:pPr algn="ctr"/>
            <a:r>
              <a:rPr lang="en-US" sz="1200" dirty="0" smtClean="0"/>
              <a:t>Threat of Substitutes</a:t>
            </a:r>
            <a:endParaRPr lang="en-US" sz="1200" dirty="0"/>
          </a:p>
        </p:txBody>
      </p:sp>
      <p:sp>
        <p:nvSpPr>
          <p:cNvPr id="24" name="Rounded Rectangle 23"/>
          <p:cNvSpPr/>
          <p:nvPr/>
        </p:nvSpPr>
        <p:spPr>
          <a:xfrm>
            <a:off x="3318766" y="3564512"/>
            <a:ext cx="2622613" cy="397203"/>
          </a:xfrm>
          <a:prstGeom prst="roundRect">
            <a:avLst/>
          </a:prstGeom>
          <a:solidFill>
            <a:schemeClr val="bg2">
              <a:lumMod val="10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ctr"/>
          <a:lstStyle/>
          <a:p>
            <a:pPr algn="ctr"/>
            <a:r>
              <a:rPr lang="en-US" sz="1200" dirty="0" smtClean="0"/>
              <a:t>Competitive Rivalry</a:t>
            </a:r>
            <a:endParaRPr lang="en-US" sz="1200" dirty="0"/>
          </a:p>
        </p:txBody>
      </p:sp>
      <p:sp>
        <p:nvSpPr>
          <p:cNvPr id="25" name="Rounded Rectangle 24"/>
          <p:cNvSpPr/>
          <p:nvPr/>
        </p:nvSpPr>
        <p:spPr>
          <a:xfrm>
            <a:off x="3258472" y="3967634"/>
            <a:ext cx="2743201" cy="1229696"/>
          </a:xfrm>
          <a:prstGeom prst="roundRect">
            <a:avLst/>
          </a:prstGeom>
          <a:solidFill>
            <a:schemeClr val="bg2">
              <a:lumMod val="25000"/>
            </a:schemeClr>
          </a:solidFill>
          <a:scene3d>
            <a:camera prst="orthographicFront">
              <a:rot lat="0" lon="0" rev="0"/>
            </a:camera>
            <a:lightRig rig="threePt" dir="t">
              <a:rot lat="0" lon="0" rev="1200000"/>
            </a:lightRig>
          </a:scene3d>
          <a:sp3d extrusionH="69850">
            <a:bevelT w="266700" h="25400"/>
          </a:sp3d>
        </p:spPr>
        <p:style>
          <a:lnRef idx="0">
            <a:schemeClr val="accent1"/>
          </a:lnRef>
          <a:fillRef idx="3">
            <a:schemeClr val="accent1"/>
          </a:fillRef>
          <a:effectRef idx="3">
            <a:schemeClr val="accent1"/>
          </a:effectRef>
          <a:fontRef idx="minor">
            <a:schemeClr val="lt1"/>
          </a:fontRef>
        </p:style>
        <p:txBody>
          <a:bodyPr rtlCol="0" anchor="t"/>
          <a:lstStyle/>
          <a:p>
            <a:pPr algn="ctr"/>
            <a:endParaRPr lang="en-US" sz="1200" b="1" dirty="0"/>
          </a:p>
        </p:txBody>
      </p:sp>
      <p:sp>
        <p:nvSpPr>
          <p:cNvPr id="26" name="TextBox 25"/>
          <p:cNvSpPr txBox="1"/>
          <p:nvPr/>
        </p:nvSpPr>
        <p:spPr>
          <a:xfrm>
            <a:off x="6275770" y="2343646"/>
            <a:ext cx="2362200" cy="1754326"/>
          </a:xfrm>
          <a:prstGeom prst="rect">
            <a:avLst/>
          </a:prstGeom>
          <a:noFill/>
        </p:spPr>
        <p:txBody>
          <a:bodyPr wrap="square" rtlCol="0">
            <a:spAutoFit/>
          </a:bodyPr>
          <a:lstStyle/>
          <a:p>
            <a:pPr marL="228600" indent="-228600">
              <a:buFont typeface="Calibri" pitchFamily="34" charset="0"/>
              <a:buChar char="»"/>
            </a:pPr>
            <a:r>
              <a:rPr lang="en-US" sz="1200" dirty="0">
                <a:solidFill>
                  <a:schemeClr val="bg1"/>
                </a:solidFill>
              </a:rPr>
              <a:t>E</a:t>
            </a:r>
            <a:r>
              <a:rPr lang="en-US" sz="1200" dirty="0" smtClean="0">
                <a:solidFill>
                  <a:schemeClr val="bg1"/>
                </a:solidFill>
              </a:rPr>
              <a:t>nd consumer has choice but consolidation leads her to the </a:t>
            </a:r>
            <a:r>
              <a:rPr lang="en-US" sz="1200" dirty="0" err="1" smtClean="0">
                <a:solidFill>
                  <a:schemeClr val="bg1"/>
                </a:solidFill>
              </a:rPr>
              <a:t>megaplexes</a:t>
            </a:r>
            <a:endParaRPr lang="en-US" sz="1200" dirty="0">
              <a:solidFill>
                <a:schemeClr val="bg1"/>
              </a:solidFill>
            </a:endParaRPr>
          </a:p>
          <a:p>
            <a:pPr marL="228600" indent="-228600">
              <a:buFont typeface="Calibri" pitchFamily="34" charset="0"/>
              <a:buChar char="»"/>
            </a:pPr>
            <a:r>
              <a:rPr lang="en-US" sz="1200" dirty="0" smtClean="0">
                <a:solidFill>
                  <a:schemeClr val="bg1"/>
                </a:solidFill>
              </a:rPr>
              <a:t>Advertisers have considerable bargaining power</a:t>
            </a:r>
          </a:p>
          <a:p>
            <a:pPr marL="228600" indent="-228600">
              <a:buFont typeface="Calibri" pitchFamily="34" charset="0"/>
              <a:buChar char="»"/>
            </a:pPr>
            <a:endParaRPr lang="en-US" sz="1200" dirty="0" smtClean="0">
              <a:solidFill>
                <a:schemeClr val="bg1"/>
              </a:solidFill>
            </a:endParaRPr>
          </a:p>
          <a:p>
            <a:pPr marL="228600" indent="-228600">
              <a:buFont typeface="Calibri" pitchFamily="34" charset="0"/>
              <a:buChar char="»"/>
            </a:pPr>
            <a:r>
              <a:rPr lang="en-US" sz="1200" b="1" dirty="0" smtClean="0">
                <a:solidFill>
                  <a:schemeClr val="bg1"/>
                </a:solidFill>
              </a:rPr>
              <a:t>MEDIUM</a:t>
            </a:r>
            <a:endParaRPr lang="en-US" sz="1200" b="1" dirty="0">
              <a:solidFill>
                <a:schemeClr val="bg1"/>
              </a:solidFill>
            </a:endParaRPr>
          </a:p>
          <a:p>
            <a:pPr marL="228600" indent="-228600">
              <a:buFont typeface="Calibri" pitchFamily="34" charset="0"/>
              <a:buChar char="»"/>
            </a:pPr>
            <a:endParaRPr lang="en-US" sz="1200" dirty="0">
              <a:solidFill>
                <a:schemeClr val="bg1"/>
              </a:solidFill>
            </a:endParaRPr>
          </a:p>
        </p:txBody>
      </p:sp>
      <p:sp>
        <p:nvSpPr>
          <p:cNvPr id="27" name="TextBox 26"/>
          <p:cNvSpPr txBox="1"/>
          <p:nvPr/>
        </p:nvSpPr>
        <p:spPr>
          <a:xfrm>
            <a:off x="356585" y="5226078"/>
            <a:ext cx="2362200" cy="1569660"/>
          </a:xfrm>
          <a:prstGeom prst="rect">
            <a:avLst/>
          </a:prstGeom>
          <a:noFill/>
        </p:spPr>
        <p:txBody>
          <a:bodyPr wrap="square" rtlCol="0">
            <a:spAutoFit/>
          </a:bodyPr>
          <a:lstStyle/>
          <a:p>
            <a:pPr marL="228600" indent="-228600">
              <a:buFont typeface="Calibri" pitchFamily="34" charset="0"/>
              <a:buChar char="»"/>
            </a:pPr>
            <a:r>
              <a:rPr lang="en-US" sz="1200" dirty="0" smtClean="0">
                <a:solidFill>
                  <a:schemeClr val="bg1"/>
                </a:solidFill>
              </a:rPr>
              <a:t>Distributors have considerable bargaining power</a:t>
            </a:r>
          </a:p>
          <a:p>
            <a:pPr marL="228600" indent="-228600">
              <a:buFont typeface="Calibri" pitchFamily="34" charset="0"/>
              <a:buChar char="»"/>
            </a:pPr>
            <a:endParaRPr lang="en-US" sz="1200" dirty="0" smtClean="0">
              <a:solidFill>
                <a:schemeClr val="bg1"/>
              </a:solidFill>
            </a:endParaRPr>
          </a:p>
          <a:p>
            <a:pPr marL="228600" indent="-228600">
              <a:buFont typeface="Calibri" pitchFamily="34" charset="0"/>
              <a:buChar char="»"/>
            </a:pPr>
            <a:r>
              <a:rPr lang="en-US" sz="1200" dirty="0" smtClean="0">
                <a:solidFill>
                  <a:schemeClr val="bg1"/>
                </a:solidFill>
              </a:rPr>
              <a:t>Concession suppliers not so much</a:t>
            </a:r>
          </a:p>
          <a:p>
            <a:pPr marL="228600" indent="-228600">
              <a:buFont typeface="Calibri" pitchFamily="34" charset="0"/>
              <a:buChar char="»"/>
            </a:pPr>
            <a:endParaRPr lang="en-US" sz="1200" dirty="0" smtClean="0">
              <a:solidFill>
                <a:schemeClr val="bg1"/>
              </a:solidFill>
            </a:endParaRPr>
          </a:p>
          <a:p>
            <a:pPr marL="228600" indent="-228600">
              <a:buFont typeface="Calibri" pitchFamily="34" charset="0"/>
              <a:buChar char="»"/>
            </a:pPr>
            <a:r>
              <a:rPr lang="en-US" sz="1200" b="1" dirty="0" smtClean="0">
                <a:solidFill>
                  <a:schemeClr val="bg1"/>
                </a:solidFill>
              </a:rPr>
              <a:t>HIGH</a:t>
            </a:r>
            <a:endParaRPr lang="en-US" sz="1200" b="1" dirty="0">
              <a:solidFill>
                <a:schemeClr val="bg1"/>
              </a:solidFill>
            </a:endParaRPr>
          </a:p>
          <a:p>
            <a:pPr marL="228600" indent="-228600">
              <a:buFont typeface="Calibri" pitchFamily="34" charset="0"/>
              <a:buChar char="»"/>
            </a:pPr>
            <a:endParaRPr lang="en-US" sz="1200" dirty="0">
              <a:solidFill>
                <a:schemeClr val="bg1"/>
              </a:solidFill>
            </a:endParaRPr>
          </a:p>
        </p:txBody>
      </p:sp>
      <p:sp>
        <p:nvSpPr>
          <p:cNvPr id="28" name="TextBox 27"/>
          <p:cNvSpPr txBox="1"/>
          <p:nvPr/>
        </p:nvSpPr>
        <p:spPr>
          <a:xfrm>
            <a:off x="6262086" y="5140001"/>
            <a:ext cx="2362200" cy="1384995"/>
          </a:xfrm>
          <a:prstGeom prst="rect">
            <a:avLst/>
          </a:prstGeom>
          <a:noFill/>
        </p:spPr>
        <p:txBody>
          <a:bodyPr wrap="square" rtlCol="0">
            <a:spAutoFit/>
          </a:bodyPr>
          <a:lstStyle/>
          <a:p>
            <a:pPr marL="228600" indent="-228600">
              <a:buFont typeface="Calibri" pitchFamily="34" charset="0"/>
              <a:buChar char="»"/>
            </a:pPr>
            <a:r>
              <a:rPr lang="en-US" sz="1200" dirty="0" smtClean="0">
                <a:solidFill>
                  <a:schemeClr val="bg1"/>
                </a:solidFill>
              </a:rPr>
              <a:t>Other movie viewing options: DVD, HBO, Internet</a:t>
            </a:r>
          </a:p>
          <a:p>
            <a:pPr marL="228600" indent="-228600">
              <a:buFont typeface="Calibri" pitchFamily="34" charset="0"/>
              <a:buChar char="»"/>
            </a:pPr>
            <a:r>
              <a:rPr lang="en-US" sz="1200" dirty="0" smtClean="0">
                <a:solidFill>
                  <a:schemeClr val="bg1"/>
                </a:solidFill>
              </a:rPr>
              <a:t>Other forms of entertainment:</a:t>
            </a:r>
          </a:p>
          <a:p>
            <a:pPr marL="228600" indent="-228600">
              <a:buFont typeface="Calibri" pitchFamily="34" charset="0"/>
              <a:buChar char="»"/>
            </a:pPr>
            <a:r>
              <a:rPr lang="en-US" sz="1200" dirty="0" smtClean="0">
                <a:solidFill>
                  <a:schemeClr val="bg1"/>
                </a:solidFill>
              </a:rPr>
              <a:t>Video games, sports events, concerts, </a:t>
            </a:r>
          </a:p>
          <a:p>
            <a:pPr marL="228600" indent="-228600">
              <a:buFont typeface="Calibri" pitchFamily="34" charset="0"/>
              <a:buChar char="»"/>
            </a:pPr>
            <a:endParaRPr lang="en-US" sz="1200" dirty="0">
              <a:solidFill>
                <a:schemeClr val="bg1"/>
              </a:solidFill>
            </a:endParaRPr>
          </a:p>
          <a:p>
            <a:pPr marL="228600" indent="-228600">
              <a:buFont typeface="Calibri" pitchFamily="34" charset="0"/>
              <a:buChar char="»"/>
            </a:pPr>
            <a:r>
              <a:rPr lang="en-US" sz="1200" b="1" dirty="0" smtClean="0">
                <a:solidFill>
                  <a:schemeClr val="bg1"/>
                </a:solidFill>
              </a:rPr>
              <a:t>HIGH</a:t>
            </a:r>
          </a:p>
        </p:txBody>
      </p:sp>
      <p:sp>
        <p:nvSpPr>
          <p:cNvPr id="29" name="TextBox 28"/>
          <p:cNvSpPr txBox="1"/>
          <p:nvPr/>
        </p:nvSpPr>
        <p:spPr>
          <a:xfrm>
            <a:off x="3442686" y="3997001"/>
            <a:ext cx="2362200" cy="1384995"/>
          </a:xfrm>
          <a:prstGeom prst="rect">
            <a:avLst/>
          </a:prstGeom>
          <a:noFill/>
        </p:spPr>
        <p:txBody>
          <a:bodyPr wrap="square" rtlCol="0">
            <a:spAutoFit/>
          </a:bodyPr>
          <a:lstStyle/>
          <a:p>
            <a:pPr marL="228600" indent="-228600">
              <a:buFont typeface="Calibri" pitchFamily="34" charset="0"/>
              <a:buChar char="»"/>
            </a:pPr>
            <a:r>
              <a:rPr lang="en-US" sz="1200" dirty="0" smtClean="0">
                <a:solidFill>
                  <a:schemeClr val="bg1"/>
                </a:solidFill>
              </a:rPr>
              <a:t>Almost all competitors show same movies</a:t>
            </a:r>
          </a:p>
          <a:p>
            <a:pPr marL="228600" indent="-228600">
              <a:buFont typeface="Calibri" pitchFamily="34" charset="0"/>
              <a:buChar char="»"/>
            </a:pPr>
            <a:r>
              <a:rPr lang="en-US" sz="1200" dirty="0" smtClean="0">
                <a:solidFill>
                  <a:schemeClr val="bg1"/>
                </a:solidFill>
              </a:rPr>
              <a:t>Compete for distribution deals, save on labor, bid on concession supplies, etc.</a:t>
            </a:r>
          </a:p>
          <a:p>
            <a:pPr marL="228600" indent="-228600">
              <a:buFont typeface="Calibri" pitchFamily="34" charset="0"/>
              <a:buChar char="»"/>
            </a:pPr>
            <a:r>
              <a:rPr lang="en-US" sz="1200" dirty="0" smtClean="0">
                <a:solidFill>
                  <a:schemeClr val="bg1"/>
                </a:solidFill>
              </a:rPr>
              <a:t>HIGH</a:t>
            </a:r>
          </a:p>
          <a:p>
            <a:pPr marL="228600" indent="-228600">
              <a:buFont typeface="Calibri" pitchFamily="34" charset="0"/>
              <a:buChar char="»"/>
            </a:pPr>
            <a:endParaRPr lang="en-US" sz="1200" dirty="0">
              <a:solidFill>
                <a:schemeClr val="bg1"/>
              </a:solidFill>
            </a:endParaRPr>
          </a:p>
        </p:txBody>
      </p:sp>
      <p:cxnSp>
        <p:nvCxnSpPr>
          <p:cNvPr id="3" name="Straight Arrow Connector 2"/>
          <p:cNvCxnSpPr/>
          <p:nvPr/>
        </p:nvCxnSpPr>
        <p:spPr>
          <a:xfrm>
            <a:off x="3318766" y="2930201"/>
            <a:ext cx="504920" cy="304800"/>
          </a:xfrm>
          <a:prstGeom prst="straightConnector1">
            <a:avLst/>
          </a:prstGeom>
          <a:ln w="38100">
            <a:headEnd type="triangle" w="med" len="med"/>
            <a:tailEnd type="triangle" w="med" len="med"/>
          </a:ln>
          <a:scene3d>
            <a:camera prst="orthographicFront"/>
            <a:lightRig rig="sunset" dir="t"/>
          </a:scene3d>
          <a:sp3d contourW="12700">
            <a:bevelT w="44450" h="127000"/>
            <a:bevelB w="50800" h="120650"/>
            <a:contourClr>
              <a:schemeClr val="tx2">
                <a:lumMod val="75000"/>
              </a:schemeClr>
            </a:contourClr>
          </a:sp3d>
        </p:spPr>
        <p:style>
          <a:lnRef idx="1">
            <a:schemeClr val="dk1"/>
          </a:lnRef>
          <a:fillRef idx="0">
            <a:schemeClr val="dk1"/>
          </a:fillRef>
          <a:effectRef idx="0">
            <a:schemeClr val="dk1"/>
          </a:effectRef>
          <a:fontRef idx="minor">
            <a:schemeClr val="tx1"/>
          </a:fontRef>
        </p:style>
      </p:cxnSp>
      <p:cxnSp>
        <p:nvCxnSpPr>
          <p:cNvPr id="34" name="Straight Arrow Connector 33"/>
          <p:cNvCxnSpPr/>
          <p:nvPr/>
        </p:nvCxnSpPr>
        <p:spPr>
          <a:xfrm flipH="1">
            <a:off x="5477893" y="2854001"/>
            <a:ext cx="463486" cy="381000"/>
          </a:xfrm>
          <a:prstGeom prst="straightConnector1">
            <a:avLst/>
          </a:prstGeom>
          <a:ln w="38100">
            <a:headEnd type="triangle" w="med" len="med"/>
            <a:tailEnd type="triangle" w="med" len="med"/>
          </a:ln>
          <a:scene3d>
            <a:camera prst="orthographicFront"/>
            <a:lightRig rig="sunset" dir="t"/>
          </a:scene3d>
          <a:sp3d contourW="12700">
            <a:bevelT w="44450" h="127000"/>
            <a:bevelB w="50800" h="120650"/>
            <a:contourClr>
              <a:schemeClr val="tx2">
                <a:lumMod val="75000"/>
              </a:schemeClr>
            </a:contourClr>
          </a:sp3d>
        </p:spPr>
        <p:style>
          <a:lnRef idx="1">
            <a:schemeClr val="dk1"/>
          </a:lnRef>
          <a:fillRef idx="0">
            <a:schemeClr val="dk1"/>
          </a:fillRef>
          <a:effectRef idx="0">
            <a:schemeClr val="dk1"/>
          </a:effectRef>
          <a:fontRef idx="minor">
            <a:schemeClr val="tx1"/>
          </a:fontRef>
        </p:style>
      </p:cxnSp>
      <p:cxnSp>
        <p:nvCxnSpPr>
          <p:cNvPr id="39" name="Straight Arrow Connector 38"/>
          <p:cNvCxnSpPr/>
          <p:nvPr/>
        </p:nvCxnSpPr>
        <p:spPr>
          <a:xfrm flipH="1">
            <a:off x="3258472" y="5255060"/>
            <a:ext cx="463486" cy="381000"/>
          </a:xfrm>
          <a:prstGeom prst="straightConnector1">
            <a:avLst/>
          </a:prstGeom>
          <a:ln w="38100">
            <a:headEnd type="triangle" w="med" len="med"/>
            <a:tailEnd type="triangle" w="med" len="med"/>
          </a:ln>
          <a:scene3d>
            <a:camera prst="orthographicFront"/>
            <a:lightRig rig="sunset" dir="t"/>
          </a:scene3d>
          <a:sp3d contourW="12700">
            <a:bevelT w="44450" h="127000"/>
            <a:bevelB w="50800" h="120650"/>
            <a:contourClr>
              <a:schemeClr val="tx2">
                <a:lumMod val="75000"/>
              </a:schemeClr>
            </a:contourClr>
          </a:sp3d>
        </p:spPr>
        <p:style>
          <a:lnRef idx="1">
            <a:schemeClr val="dk1"/>
          </a:lnRef>
          <a:fillRef idx="0">
            <a:schemeClr val="dk1"/>
          </a:fillRef>
          <a:effectRef idx="0">
            <a:schemeClr val="dk1"/>
          </a:effectRef>
          <a:fontRef idx="minor">
            <a:schemeClr val="tx1"/>
          </a:fontRef>
        </p:style>
      </p:cxnSp>
      <p:cxnSp>
        <p:nvCxnSpPr>
          <p:cNvPr id="41" name="Straight Arrow Connector 40"/>
          <p:cNvCxnSpPr/>
          <p:nvPr/>
        </p:nvCxnSpPr>
        <p:spPr>
          <a:xfrm>
            <a:off x="5496753" y="5214851"/>
            <a:ext cx="504920" cy="304800"/>
          </a:xfrm>
          <a:prstGeom prst="straightConnector1">
            <a:avLst/>
          </a:prstGeom>
          <a:ln w="38100">
            <a:headEnd type="triangle" w="med" len="med"/>
            <a:tailEnd type="triangle" w="med" len="med"/>
          </a:ln>
          <a:scene3d>
            <a:camera prst="orthographicFront"/>
            <a:lightRig rig="sunset" dir="t"/>
          </a:scene3d>
          <a:sp3d contourW="12700">
            <a:bevelT w="44450" h="127000"/>
            <a:bevelB w="50800" h="120650"/>
            <a:contourClr>
              <a:schemeClr val="tx2">
                <a:lumMod val="75000"/>
              </a:schemeClr>
            </a:contourClr>
          </a:sp3d>
        </p:spPr>
        <p:style>
          <a:lnRef idx="1">
            <a:schemeClr val="dk1"/>
          </a:lnRef>
          <a:fillRef idx="0">
            <a:schemeClr val="dk1"/>
          </a:fillRef>
          <a:effectRef idx="0">
            <a:schemeClr val="dk1"/>
          </a:effectRef>
          <a:fontRef idx="minor">
            <a:schemeClr val="tx1"/>
          </a:fontRef>
        </p:style>
      </p:cxnSp>
      <p:sp>
        <p:nvSpPr>
          <p:cNvPr id="52" name="Title 1"/>
          <p:cNvSpPr txBox="1">
            <a:spLocks/>
          </p:cNvSpPr>
          <p:nvPr/>
        </p:nvSpPr>
        <p:spPr>
          <a:xfrm>
            <a:off x="623384" y="547237"/>
            <a:ext cx="7772400" cy="781050"/>
          </a:xfrm>
          <a:prstGeom prst="rect">
            <a:avLst/>
          </a:prstGeom>
        </p:spPr>
        <p:txBody>
          <a:bodyPr vert="horz" lIns="91440" tIns="45720" rIns="91440" bIns="45720" rtlCol="0" anchor="ctr">
            <a:normAutofit/>
          </a:bodyPr>
          <a:lstStyle>
            <a:lvl1pPr algn="ctr" defTabSz="914400" rtl="0" eaLnBrk="1" latinLnBrk="0" hangingPunct="1">
              <a:spcBef>
                <a:spcPct val="0"/>
              </a:spcBef>
              <a:buNone/>
              <a:defRPr sz="4400" kern="1200">
                <a:solidFill>
                  <a:schemeClr val="tx1"/>
                </a:solidFill>
                <a:latin typeface="+mj-lt"/>
                <a:ea typeface="+mj-ea"/>
                <a:cs typeface="+mj-cs"/>
              </a:defRPr>
            </a:lvl1pPr>
          </a:lstStyle>
          <a:p>
            <a:r>
              <a:rPr lang="en-US" sz="2400" b="1" dirty="0">
                <a:solidFill>
                  <a:schemeClr val="bg1"/>
                </a:solidFill>
              </a:rPr>
              <a:t>Porter 5 Forces: The Movie Theatre Industry</a:t>
            </a:r>
          </a:p>
        </p:txBody>
      </p:sp>
      <p:sp>
        <p:nvSpPr>
          <p:cNvPr id="6" name="Slide Number Placeholder 5"/>
          <p:cNvSpPr>
            <a:spLocks noGrp="1"/>
          </p:cNvSpPr>
          <p:nvPr>
            <p:ph type="sldNum" sz="quarter" idx="12"/>
          </p:nvPr>
        </p:nvSpPr>
        <p:spPr>
          <a:xfrm>
            <a:off x="6566886" y="7152951"/>
            <a:ext cx="2133600" cy="365125"/>
          </a:xfrm>
        </p:spPr>
        <p:txBody>
          <a:bodyPr/>
          <a:lstStyle/>
          <a:p>
            <a:fld id="{A09DE1DC-C774-48E4-97FA-52CAC948B8F8}" type="slidenum">
              <a:rPr lang="en-US" smtClean="0"/>
              <a:t>42</a:t>
            </a:fld>
            <a:endParaRPr lang="en-US"/>
          </a:p>
        </p:txBody>
      </p:sp>
    </p:spTree>
    <p:extLst>
      <p:ext uri="{BB962C8B-B14F-4D97-AF65-F5344CB8AC3E}">
        <p14:creationId xmlns:p14="http://schemas.microsoft.com/office/powerpoint/2010/main" val="421848011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2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25"/>
                                        </p:tgtEl>
                                        <p:attrNameLst>
                                          <p:attrName>style.visibility</p:attrName>
                                        </p:attrNameLst>
                                      </p:cBhvr>
                                      <p:to>
                                        <p:strVal val="visible"/>
                                      </p:to>
                                    </p:set>
                                  </p:childTnLst>
                                </p:cTn>
                              </p:par>
                              <p:par>
                                <p:cTn id="11" presetID="1" presetClass="entr" presetSubtype="0" fill="hold" grpId="0" nodeType="withEffect">
                                  <p:stCondLst>
                                    <p:cond delay="0"/>
                                  </p:stCondLst>
                                  <p:childTnLst>
                                    <p:set>
                                      <p:cBhvr>
                                        <p:cTn id="12" dur="1" fill="hold">
                                          <p:stCondLst>
                                            <p:cond delay="0"/>
                                          </p:stCondLst>
                                        </p:cTn>
                                        <p:tgtEl>
                                          <p:spTgt spid="29"/>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ID="1" presetClass="entr" presetSubtype="0" fill="hold" nodeType="clickEffect">
                                  <p:stCondLst>
                                    <p:cond delay="0"/>
                                  </p:stCondLst>
                                  <p:childTnLst>
                                    <p:set>
                                      <p:cBhvr>
                                        <p:cTn id="16" dur="1" fill="hold">
                                          <p:stCondLst>
                                            <p:cond delay="0"/>
                                          </p:stCondLst>
                                        </p:cTn>
                                        <p:tgtEl>
                                          <p:spTgt spid="3"/>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20"/>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4"/>
                                        </p:tgtEl>
                                        <p:attrNameLst>
                                          <p:attrName>style.visibility</p:attrName>
                                        </p:attrNameLst>
                                      </p:cBhvr>
                                      <p:to>
                                        <p:strVal val="visible"/>
                                      </p:to>
                                    </p:set>
                                  </p:childTnLst>
                                </p:cTn>
                              </p:par>
                              <p:par>
                                <p:cTn id="23" presetID="1" presetClass="entr" presetSubtype="0" fill="hold" grpId="0" nodeType="withEffect">
                                  <p:stCondLst>
                                    <p:cond delay="0"/>
                                  </p:stCondLst>
                                  <p:childTnLst>
                                    <p:set>
                                      <p:cBhvr>
                                        <p:cTn id="24" dur="1" fill="hold">
                                          <p:stCondLst>
                                            <p:cond delay="0"/>
                                          </p:stCondLst>
                                        </p:cTn>
                                        <p:tgtEl>
                                          <p:spTgt spid="11"/>
                                        </p:tgtEl>
                                        <p:attrNameLst>
                                          <p:attrName>style.visibility</p:attrName>
                                        </p:attrNameLst>
                                      </p:cBhvr>
                                      <p:to>
                                        <p:strVal val="visible"/>
                                      </p:to>
                                    </p:set>
                                  </p:childTnLst>
                                </p:cTn>
                              </p:par>
                            </p:childTnLst>
                          </p:cTn>
                        </p:par>
                      </p:childTnLst>
                    </p:cTn>
                  </p:par>
                  <p:par>
                    <p:cTn id="25" fill="hold">
                      <p:stCondLst>
                        <p:cond delay="indefinite"/>
                      </p:stCondLst>
                      <p:childTnLst>
                        <p:par>
                          <p:cTn id="26" fill="hold">
                            <p:stCondLst>
                              <p:cond delay="0"/>
                            </p:stCondLst>
                            <p:childTnLst>
                              <p:par>
                                <p:cTn id="27" presetID="1" presetClass="entr" presetSubtype="0" fill="hold" nodeType="clickEffect">
                                  <p:stCondLst>
                                    <p:cond delay="0"/>
                                  </p:stCondLst>
                                  <p:childTnLst>
                                    <p:set>
                                      <p:cBhvr>
                                        <p:cTn id="28" dur="1" fill="hold">
                                          <p:stCondLst>
                                            <p:cond delay="0"/>
                                          </p:stCondLst>
                                        </p:cTn>
                                        <p:tgtEl>
                                          <p:spTgt spid="34"/>
                                        </p:tgtEl>
                                        <p:attrNameLst>
                                          <p:attrName>style.visibility</p:attrName>
                                        </p:attrNameLst>
                                      </p:cBhvr>
                                      <p:to>
                                        <p:strVal val="visible"/>
                                      </p:to>
                                    </p:set>
                                  </p:childTnLst>
                                </p:cTn>
                              </p:par>
                              <p:par>
                                <p:cTn id="29" presetID="1" presetClass="entr" presetSubtype="0" fill="hold" grpId="0" nodeType="withEffect">
                                  <p:stCondLst>
                                    <p:cond delay="0"/>
                                  </p:stCondLst>
                                  <p:childTnLst>
                                    <p:set>
                                      <p:cBhvr>
                                        <p:cTn id="30" dur="1" fill="hold">
                                          <p:stCondLst>
                                            <p:cond delay="0"/>
                                          </p:stCondLst>
                                        </p:cTn>
                                        <p:tgtEl>
                                          <p:spTgt spid="21"/>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ID="1" presetClass="entr" presetSubtype="0" fill="hold" grpId="0" nodeType="clickEffect">
                                  <p:stCondLst>
                                    <p:cond delay="0"/>
                                  </p:stCondLst>
                                  <p:childTnLst>
                                    <p:set>
                                      <p:cBhvr>
                                        <p:cTn id="34" dur="1" fill="hold">
                                          <p:stCondLst>
                                            <p:cond delay="0"/>
                                          </p:stCondLst>
                                        </p:cTn>
                                        <p:tgtEl>
                                          <p:spTgt spid="5"/>
                                        </p:tgtEl>
                                        <p:attrNameLst>
                                          <p:attrName>style.visibility</p:attrName>
                                        </p:attrNameLst>
                                      </p:cBhvr>
                                      <p:to>
                                        <p:strVal val="visible"/>
                                      </p:to>
                                    </p:set>
                                  </p:childTnLst>
                                </p:cTn>
                              </p:par>
                              <p:par>
                                <p:cTn id="35" presetID="1" presetClass="entr" presetSubtype="0" fill="hold" grpId="0" nodeType="withEffect">
                                  <p:stCondLst>
                                    <p:cond delay="0"/>
                                  </p:stCondLst>
                                  <p:childTnLst>
                                    <p:set>
                                      <p:cBhvr>
                                        <p:cTn id="36" dur="1" fill="hold">
                                          <p:stCondLst>
                                            <p:cond delay="0"/>
                                          </p:stCondLst>
                                        </p:cTn>
                                        <p:tgtEl>
                                          <p:spTgt spid="26"/>
                                        </p:tgtEl>
                                        <p:attrNameLst>
                                          <p:attrName>style.visibility</p:attrName>
                                        </p:attrNameLst>
                                      </p:cBhvr>
                                      <p:to>
                                        <p:strVal val="visible"/>
                                      </p:to>
                                    </p:set>
                                  </p:childTnLst>
                                </p:cTn>
                              </p:par>
                            </p:childTnLst>
                          </p:cTn>
                        </p:par>
                      </p:childTnLst>
                    </p:cTn>
                  </p:par>
                  <p:par>
                    <p:cTn id="37" fill="hold">
                      <p:stCondLst>
                        <p:cond delay="indefinite"/>
                      </p:stCondLst>
                      <p:childTnLst>
                        <p:par>
                          <p:cTn id="38" fill="hold">
                            <p:stCondLst>
                              <p:cond delay="0"/>
                            </p:stCondLst>
                            <p:childTnLst>
                              <p:par>
                                <p:cTn id="39" presetID="1" presetClass="entr" presetSubtype="0" fill="hold" nodeType="clickEffect">
                                  <p:stCondLst>
                                    <p:cond delay="0"/>
                                  </p:stCondLst>
                                  <p:childTnLst>
                                    <p:set>
                                      <p:cBhvr>
                                        <p:cTn id="40" dur="1" fill="hold">
                                          <p:stCondLst>
                                            <p:cond delay="0"/>
                                          </p:stCondLst>
                                        </p:cTn>
                                        <p:tgtEl>
                                          <p:spTgt spid="39"/>
                                        </p:tgtEl>
                                        <p:attrNameLst>
                                          <p:attrName>style.visibility</p:attrName>
                                        </p:attrNameLst>
                                      </p:cBhvr>
                                      <p:to>
                                        <p:strVal val="visible"/>
                                      </p:to>
                                    </p:set>
                                  </p:childTnLst>
                                </p:cTn>
                              </p:par>
                              <p:par>
                                <p:cTn id="41" presetID="1" presetClass="entr" presetSubtype="0" fill="hold" grpId="0" nodeType="withEffect">
                                  <p:stCondLst>
                                    <p:cond delay="0"/>
                                  </p:stCondLst>
                                  <p:childTnLst>
                                    <p:set>
                                      <p:cBhvr>
                                        <p:cTn id="42" dur="1" fill="hold">
                                          <p:stCondLst>
                                            <p:cond delay="0"/>
                                          </p:stCondLst>
                                        </p:cTn>
                                        <p:tgtEl>
                                          <p:spTgt spid="22"/>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ID="1" presetClass="entr" presetSubtype="0" fill="hold" grpId="0" nodeType="clickEffect">
                                  <p:stCondLst>
                                    <p:cond delay="0"/>
                                  </p:stCondLst>
                                  <p:childTnLst>
                                    <p:set>
                                      <p:cBhvr>
                                        <p:cTn id="46" dur="1" fill="hold">
                                          <p:stCondLst>
                                            <p:cond delay="0"/>
                                          </p:stCondLst>
                                        </p:cTn>
                                        <p:tgtEl>
                                          <p:spTgt spid="27"/>
                                        </p:tgtEl>
                                        <p:attrNameLst>
                                          <p:attrName>style.visibility</p:attrName>
                                        </p:attrNameLst>
                                      </p:cBhvr>
                                      <p:to>
                                        <p:strVal val="visible"/>
                                      </p:to>
                                    </p:set>
                                  </p:childTnLst>
                                </p:cTn>
                              </p:par>
                              <p:par>
                                <p:cTn id="47" presetID="1" presetClass="entr" presetSubtype="0" fill="hold" grpId="0" nodeType="withEffect">
                                  <p:stCondLst>
                                    <p:cond delay="0"/>
                                  </p:stCondLst>
                                  <p:childTnLst>
                                    <p:set>
                                      <p:cBhvr>
                                        <p:cTn id="48" dur="1" fill="hold">
                                          <p:stCondLst>
                                            <p:cond delay="0"/>
                                          </p:stCondLst>
                                        </p:cTn>
                                        <p:tgtEl>
                                          <p:spTgt spid="19"/>
                                        </p:tgtEl>
                                        <p:attrNameLst>
                                          <p:attrName>style.visibility</p:attrName>
                                        </p:attrNameLst>
                                      </p:cBhvr>
                                      <p:to>
                                        <p:strVal val="visible"/>
                                      </p:to>
                                    </p:set>
                                  </p:childTnLst>
                                </p:cTn>
                              </p:par>
                            </p:childTnLst>
                          </p:cTn>
                        </p:par>
                      </p:childTnLst>
                    </p:cTn>
                  </p:par>
                  <p:par>
                    <p:cTn id="49" fill="hold">
                      <p:stCondLst>
                        <p:cond delay="indefinite"/>
                      </p:stCondLst>
                      <p:childTnLst>
                        <p:par>
                          <p:cTn id="50" fill="hold">
                            <p:stCondLst>
                              <p:cond delay="0"/>
                            </p:stCondLst>
                            <p:childTnLst>
                              <p:par>
                                <p:cTn id="51" presetID="1" presetClass="entr" presetSubtype="0" fill="hold" nodeType="clickEffect">
                                  <p:stCondLst>
                                    <p:cond delay="0"/>
                                  </p:stCondLst>
                                  <p:childTnLst>
                                    <p:set>
                                      <p:cBhvr>
                                        <p:cTn id="52" dur="1" fill="hold">
                                          <p:stCondLst>
                                            <p:cond delay="0"/>
                                          </p:stCondLst>
                                        </p:cTn>
                                        <p:tgtEl>
                                          <p:spTgt spid="41"/>
                                        </p:tgtEl>
                                        <p:attrNameLst>
                                          <p:attrName>style.visibility</p:attrName>
                                        </p:attrNameLst>
                                      </p:cBhvr>
                                      <p:to>
                                        <p:strVal val="visible"/>
                                      </p:to>
                                    </p:set>
                                  </p:childTnLst>
                                </p:cTn>
                              </p:par>
                              <p:par>
                                <p:cTn id="53" presetID="1" presetClass="entr" presetSubtype="0" fill="hold" grpId="0" nodeType="withEffect">
                                  <p:stCondLst>
                                    <p:cond delay="0"/>
                                  </p:stCondLst>
                                  <p:childTnLst>
                                    <p:set>
                                      <p:cBhvr>
                                        <p:cTn id="54" dur="1" fill="hold">
                                          <p:stCondLst>
                                            <p:cond delay="0"/>
                                          </p:stCondLst>
                                        </p:cTn>
                                        <p:tgtEl>
                                          <p:spTgt spid="23"/>
                                        </p:tgtEl>
                                        <p:attrNameLst>
                                          <p:attrName>style.visibility</p:attrName>
                                        </p:attrNameLst>
                                      </p:cBhvr>
                                      <p:to>
                                        <p:strVal val="visible"/>
                                      </p:to>
                                    </p:set>
                                  </p:childTnLst>
                                </p:cTn>
                              </p:par>
                            </p:childTnLst>
                          </p:cTn>
                        </p:par>
                      </p:childTnLst>
                    </p:cTn>
                  </p:par>
                  <p:par>
                    <p:cTn id="55" fill="hold">
                      <p:stCondLst>
                        <p:cond delay="indefinite"/>
                      </p:stCondLst>
                      <p:childTnLst>
                        <p:par>
                          <p:cTn id="56" fill="hold">
                            <p:stCondLst>
                              <p:cond delay="0"/>
                            </p:stCondLst>
                            <p:childTnLst>
                              <p:par>
                                <p:cTn id="57" presetID="1" presetClass="entr" presetSubtype="0" fill="hold" grpId="0" nodeType="clickEffect">
                                  <p:stCondLst>
                                    <p:cond delay="0"/>
                                  </p:stCondLst>
                                  <p:childTnLst>
                                    <p:set>
                                      <p:cBhvr>
                                        <p:cTn id="58" dur="1" fill="hold">
                                          <p:stCondLst>
                                            <p:cond delay="0"/>
                                          </p:stCondLst>
                                        </p:cTn>
                                        <p:tgtEl>
                                          <p:spTgt spid="28"/>
                                        </p:tgtEl>
                                        <p:attrNameLst>
                                          <p:attrName>style.visibility</p:attrName>
                                        </p:attrNameLst>
                                      </p:cBhvr>
                                      <p:to>
                                        <p:strVal val="visible"/>
                                      </p:to>
                                    </p:set>
                                  </p:childTnLst>
                                </p:cTn>
                              </p:par>
                              <p:par>
                                <p:cTn id="59" presetID="1" presetClass="entr" presetSubtype="0" fill="hold" grpId="0" nodeType="withEffect">
                                  <p:stCondLst>
                                    <p:cond delay="0"/>
                                  </p:stCondLst>
                                  <p:childTnLst>
                                    <p:set>
                                      <p:cBhvr>
                                        <p:cTn id="60"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9" grpId="0" animBg="1"/>
      <p:bldP spid="4" grpId="0" animBg="1"/>
      <p:bldP spid="5" grpId="0" animBg="1"/>
      <p:bldP spid="7" grpId="0" animBg="1"/>
      <p:bldP spid="11" grpId="0"/>
      <p:bldP spid="20" grpId="0" animBg="1"/>
      <p:bldP spid="21" grpId="0" animBg="1"/>
      <p:bldP spid="22" grpId="0" animBg="1"/>
      <p:bldP spid="23" grpId="0" animBg="1"/>
      <p:bldP spid="24" grpId="0" animBg="1"/>
      <p:bldP spid="25" grpId="0" animBg="1"/>
      <p:bldP spid="26" grpId="0"/>
      <p:bldP spid="27" grpId="0"/>
      <p:bldP spid="28" grpId="0"/>
      <p:bldP spid="29" grpId="0"/>
    </p:bld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2"/>
          </p:nvPr>
        </p:nvSpPr>
        <p:spPr/>
        <p:txBody>
          <a:bodyPr/>
          <a:lstStyle/>
          <a:p>
            <a:pPr>
              <a:defRPr/>
            </a:pPr>
            <a:fld id="{46CF4DA3-03CB-49B5-8FDE-3855F1814398}" type="slidenum">
              <a:rPr lang="en-US" smtClean="0"/>
              <a:pPr>
                <a:defRPr/>
              </a:pPr>
              <a:t>43</a:t>
            </a:fld>
            <a:endParaRPr lang="en-US" dirty="0"/>
          </a:p>
        </p:txBody>
      </p:sp>
      <p:graphicFrame>
        <p:nvGraphicFramePr>
          <p:cNvPr id="3" name="Object 2"/>
          <p:cNvGraphicFramePr>
            <a:graphicFrameLocks noChangeAspect="1"/>
          </p:cNvGraphicFramePr>
          <p:nvPr>
            <p:extLst>
              <p:ext uri="{D42A27DB-BD31-4B8C-83A1-F6EECF244321}">
                <p14:modId xmlns:p14="http://schemas.microsoft.com/office/powerpoint/2010/main" val="126047415"/>
              </p:ext>
            </p:extLst>
          </p:nvPr>
        </p:nvGraphicFramePr>
        <p:xfrm>
          <a:off x="10236" y="244475"/>
          <a:ext cx="9070944" cy="6477000"/>
        </p:xfrm>
        <a:graphic>
          <a:graphicData uri="http://schemas.openxmlformats.org/presentationml/2006/ole">
            <mc:AlternateContent xmlns:mc="http://schemas.openxmlformats.org/markup-compatibility/2006">
              <mc:Choice xmlns:v="urn:schemas-microsoft-com:vml" Requires="v">
                <p:oleObj spid="_x0000_s2077" name="Worksheet" r:id="rId3" imgW="5495999" imgH="3924274" progId="Excel.Sheet.12">
                  <p:link updateAutomatic="1"/>
                </p:oleObj>
              </mc:Choice>
              <mc:Fallback>
                <p:oleObj name="Worksheet" r:id="rId3" imgW="5495999" imgH="3924274" progId="Excel.Sheet.12">
                  <p:link updateAutomatic="1"/>
                  <p:pic>
                    <p:nvPicPr>
                      <p:cNvPr id="0" name=""/>
                      <p:cNvPicPr/>
                      <p:nvPr/>
                    </p:nvPicPr>
                    <p:blipFill>
                      <a:blip r:embed="rId4"/>
                      <a:stretch>
                        <a:fillRect/>
                      </a:stretch>
                    </p:blipFill>
                    <p:spPr>
                      <a:xfrm>
                        <a:off x="10236" y="244475"/>
                        <a:ext cx="9070944" cy="6477000"/>
                      </a:xfrm>
                      <a:prstGeom prst="rect">
                        <a:avLst/>
                      </a:prstGeom>
                    </p:spPr>
                  </p:pic>
                </p:oleObj>
              </mc:Fallback>
            </mc:AlternateContent>
          </a:graphicData>
        </a:graphic>
      </p:graphicFrame>
    </p:spTree>
    <p:extLst>
      <p:ext uri="{BB962C8B-B14F-4D97-AF65-F5344CB8AC3E}">
        <p14:creationId xmlns:p14="http://schemas.microsoft.com/office/powerpoint/2010/main" val="818730141"/>
      </p:ext>
    </p:extLst>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l"/>
            <a:r>
              <a:rPr lang="en-US" dirty="0" smtClean="0"/>
              <a:t>Suggestions?</a:t>
            </a:r>
            <a:endParaRPr lang="en-US" dirty="0"/>
          </a:p>
        </p:txBody>
      </p:sp>
      <p:sp>
        <p:nvSpPr>
          <p:cNvPr id="3" name="Content Placeholder 2"/>
          <p:cNvSpPr>
            <a:spLocks noGrp="1"/>
          </p:cNvSpPr>
          <p:nvPr>
            <p:ph idx="1"/>
          </p:nvPr>
        </p:nvSpPr>
        <p:spPr>
          <a:xfrm>
            <a:off x="0" y="1600200"/>
            <a:ext cx="4064520" cy="5257800"/>
          </a:xfrm>
        </p:spPr>
        <p:txBody>
          <a:bodyPr>
            <a:normAutofit/>
          </a:bodyPr>
          <a:lstStyle/>
          <a:p>
            <a:r>
              <a:rPr lang="en-US" sz="2800" dirty="0"/>
              <a:t>Decrease Interruptions </a:t>
            </a:r>
            <a:endParaRPr lang="en-US" sz="2800" dirty="0" smtClean="0"/>
          </a:p>
          <a:p>
            <a:r>
              <a:rPr lang="en-US" sz="2800" dirty="0"/>
              <a:t>Expanded Services </a:t>
            </a:r>
            <a:endParaRPr lang="en-US" sz="2800" dirty="0" smtClean="0"/>
          </a:p>
          <a:p>
            <a:r>
              <a:rPr lang="en-US" sz="2800" dirty="0"/>
              <a:t>Go Upscale </a:t>
            </a:r>
            <a:r>
              <a:rPr lang="en-US" sz="2800" dirty="0" smtClean="0"/>
              <a:t>(Premier VIP rooms, VIP theatres: Gold Class Cinemas)</a:t>
            </a:r>
          </a:p>
          <a:p>
            <a:r>
              <a:rPr lang="en-US" sz="2800" dirty="0" smtClean="0"/>
              <a:t>Full digital, IMAX, 3D</a:t>
            </a:r>
          </a:p>
          <a:p>
            <a:r>
              <a:rPr lang="en-US" sz="2800" dirty="0" smtClean="0"/>
              <a:t>Broadcast sporting events? </a:t>
            </a:r>
          </a:p>
          <a:p>
            <a:r>
              <a:rPr lang="en-US" sz="2800" dirty="0" smtClean="0"/>
              <a:t>??</a:t>
            </a:r>
            <a:endParaRPr lang="en-US" sz="2800" dirty="0"/>
          </a:p>
        </p:txBody>
      </p:sp>
      <p:sp>
        <p:nvSpPr>
          <p:cNvPr id="4" name="Slide Number Placeholder 3"/>
          <p:cNvSpPr>
            <a:spLocks noGrp="1"/>
          </p:cNvSpPr>
          <p:nvPr>
            <p:ph type="sldNum" sz="quarter" idx="12"/>
          </p:nvPr>
        </p:nvSpPr>
        <p:spPr/>
        <p:txBody>
          <a:bodyPr/>
          <a:lstStyle/>
          <a:p>
            <a:fld id="{A09DE1DC-C774-48E4-97FA-52CAC948B8F8}" type="slidenum">
              <a:rPr lang="en-US" smtClean="0"/>
              <a:t>44</a:t>
            </a:fld>
            <a:endParaRPr lang="en-US"/>
          </a:p>
        </p:txBody>
      </p:sp>
      <p:pic>
        <p:nvPicPr>
          <p:cNvPr id="6"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064520" y="0"/>
            <a:ext cx="5142482" cy="68580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4033579523"/>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62" name="Rectangle 2"/>
          <p:cNvSpPr>
            <a:spLocks noGrp="1" noChangeArrowheads="1"/>
          </p:cNvSpPr>
          <p:nvPr>
            <p:ph type="title"/>
          </p:nvPr>
        </p:nvSpPr>
        <p:spPr/>
        <p:txBody>
          <a:bodyPr/>
          <a:lstStyle/>
          <a:p>
            <a:r>
              <a:rPr lang="en-US" sz="4000" smtClean="0"/>
              <a:t>How the Internet and Digital Technologies Influences Industry</a:t>
            </a:r>
          </a:p>
        </p:txBody>
      </p:sp>
      <p:sp>
        <p:nvSpPr>
          <p:cNvPr id="4" name="Slide Number Placeholder 1"/>
          <p:cNvSpPr>
            <a:spLocks noGrp="1"/>
          </p:cNvSpPr>
          <p:nvPr>
            <p:ph type="sldNum" sz="quarter" idx="12"/>
          </p:nvPr>
        </p:nvSpPr>
        <p:spPr/>
        <p:txBody>
          <a:bodyPr/>
          <a:lstStyle/>
          <a:p>
            <a:pPr>
              <a:defRPr/>
            </a:pPr>
            <a:r>
              <a:rPr lang="en-US" smtClean="0"/>
              <a:t>2-</a:t>
            </a:r>
            <a:fld id="{18117752-DEE9-463F-BEBB-DDD890EE0C18}" type="slidenum">
              <a:rPr lang="en-US" smtClean="0"/>
              <a:pPr>
                <a:defRPr/>
              </a:pPr>
              <a:t>45</a:t>
            </a:fld>
            <a:endParaRPr lang="en-US" smtClean="0"/>
          </a:p>
        </p:txBody>
      </p:sp>
      <p:pic>
        <p:nvPicPr>
          <p:cNvPr id="40965" name="Picture 6"/>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71600" y="1676400"/>
            <a:ext cx="6400800" cy="50053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cSld>
  <p:clrMapOvr>
    <a:masterClrMapping/>
  </p:clrMapOvr>
  <p:transition>
    <p:random/>
  </p:transition>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986" name="Rectangle 2"/>
          <p:cNvSpPr>
            <a:spLocks noGrp="1" noChangeArrowheads="1"/>
          </p:cNvSpPr>
          <p:nvPr>
            <p:ph type="title"/>
          </p:nvPr>
        </p:nvSpPr>
        <p:spPr/>
        <p:txBody>
          <a:bodyPr/>
          <a:lstStyle/>
          <a:p>
            <a:r>
              <a:rPr lang="en-US" smtClean="0"/>
              <a:t>Using Industry Analysis: A Few Caveats</a:t>
            </a:r>
          </a:p>
        </p:txBody>
      </p:sp>
      <p:sp>
        <p:nvSpPr>
          <p:cNvPr id="41987" name="Rectangle 3"/>
          <p:cNvSpPr>
            <a:spLocks noGrp="1" noChangeArrowheads="1"/>
          </p:cNvSpPr>
          <p:nvPr>
            <p:ph type="body" idx="1"/>
          </p:nvPr>
        </p:nvSpPr>
        <p:spPr/>
        <p:txBody>
          <a:bodyPr/>
          <a:lstStyle/>
          <a:p>
            <a:r>
              <a:rPr lang="en-US" smtClean="0"/>
              <a:t>Managers must not always avoid low profit industries</a:t>
            </a:r>
          </a:p>
          <a:p>
            <a:pPr lvl="1"/>
            <a:r>
              <a:rPr lang="en-US" smtClean="0"/>
              <a:t>Can still yield high returns for players with sound strategies</a:t>
            </a:r>
          </a:p>
          <a:p>
            <a:r>
              <a:rPr lang="en-US" smtClean="0"/>
              <a:t>Implicitly assumes a zero-sum game, determining how a firm can enhance its position relative to the forces</a:t>
            </a:r>
          </a:p>
          <a:p>
            <a:r>
              <a:rPr lang="en-US" smtClean="0"/>
              <a:t>Five Forces analysis is essentially a static analysis</a:t>
            </a:r>
          </a:p>
        </p:txBody>
      </p:sp>
      <p:sp>
        <p:nvSpPr>
          <p:cNvPr id="4" name="Slide Number Placeholder 3"/>
          <p:cNvSpPr>
            <a:spLocks noGrp="1"/>
          </p:cNvSpPr>
          <p:nvPr>
            <p:ph type="sldNum" sz="quarter" idx="12"/>
          </p:nvPr>
        </p:nvSpPr>
        <p:spPr/>
        <p:txBody>
          <a:bodyPr/>
          <a:lstStyle/>
          <a:p>
            <a:pPr>
              <a:defRPr/>
            </a:pPr>
            <a:r>
              <a:rPr lang="en-US" smtClean="0"/>
              <a:t>2-</a:t>
            </a:r>
            <a:fld id="{EEB783F6-845B-41D1-A029-9C5206A257F5}" type="slidenum">
              <a:rPr lang="en-US" smtClean="0"/>
              <a:pPr>
                <a:defRPr/>
              </a:pPr>
              <a:t>46</a:t>
            </a:fld>
            <a:endParaRPr lang="en-US" smtClean="0"/>
          </a:p>
        </p:txBody>
      </p:sp>
    </p:spTree>
  </p:cSld>
  <p:clrMapOvr>
    <a:masterClrMapping/>
  </p:clrMapOvr>
  <p:transition>
    <p:random/>
  </p:transition>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3010" name="Title 1"/>
          <p:cNvSpPr>
            <a:spLocks noGrp="1"/>
          </p:cNvSpPr>
          <p:nvPr>
            <p:ph type="title"/>
          </p:nvPr>
        </p:nvSpPr>
        <p:spPr/>
        <p:txBody>
          <a:bodyPr/>
          <a:lstStyle/>
          <a:p>
            <a:r>
              <a:rPr lang="en-US" smtClean="0"/>
              <a:t>Using Industry Analysis: A Few Caveats (cont.)</a:t>
            </a:r>
          </a:p>
        </p:txBody>
      </p:sp>
      <p:sp>
        <p:nvSpPr>
          <p:cNvPr id="43011" name="Content Placeholder 2"/>
          <p:cNvSpPr>
            <a:spLocks noGrp="1"/>
          </p:cNvSpPr>
          <p:nvPr>
            <p:ph idx="1"/>
          </p:nvPr>
        </p:nvSpPr>
        <p:spPr/>
        <p:txBody>
          <a:bodyPr/>
          <a:lstStyle/>
          <a:p>
            <a:r>
              <a:rPr lang="en-US" smtClean="0"/>
              <a:t>Good industry analysis looks rigorously at the structural underpinnings of profitability.</a:t>
            </a:r>
          </a:p>
          <a:p>
            <a:pPr lvl="1"/>
            <a:r>
              <a:rPr lang="en-US" smtClean="0"/>
              <a:t>A first step is to understand the </a:t>
            </a:r>
            <a:r>
              <a:rPr lang="en-US" smtClean="0">
                <a:solidFill>
                  <a:srgbClr val="A50021"/>
                </a:solidFill>
              </a:rPr>
              <a:t>time horizon</a:t>
            </a:r>
          </a:p>
          <a:p>
            <a:r>
              <a:rPr lang="en-US" smtClean="0"/>
              <a:t>The point of industry analysis is not to declare the industry attractive or unattractive but to understand the </a:t>
            </a:r>
            <a:r>
              <a:rPr lang="en-US" smtClean="0">
                <a:solidFill>
                  <a:srgbClr val="A50021"/>
                </a:solidFill>
              </a:rPr>
              <a:t>underpinnings of competition </a:t>
            </a:r>
            <a:r>
              <a:rPr lang="en-US" smtClean="0"/>
              <a:t>and the root causes of profitability.</a:t>
            </a:r>
          </a:p>
        </p:txBody>
      </p:sp>
      <p:sp>
        <p:nvSpPr>
          <p:cNvPr id="4" name="Slide Number Placeholder 1"/>
          <p:cNvSpPr>
            <a:spLocks noGrp="1"/>
          </p:cNvSpPr>
          <p:nvPr>
            <p:ph type="sldNum" sz="quarter" idx="12"/>
          </p:nvPr>
        </p:nvSpPr>
        <p:spPr/>
        <p:txBody>
          <a:bodyPr/>
          <a:lstStyle/>
          <a:p>
            <a:pPr>
              <a:defRPr/>
            </a:pPr>
            <a:r>
              <a:rPr lang="en-US" smtClean="0"/>
              <a:t>2-</a:t>
            </a:r>
            <a:fld id="{97BC4BCF-80EE-4FFC-BE50-FD665E12D4D3}" type="slidenum">
              <a:rPr lang="en-US" smtClean="0"/>
              <a:pPr>
                <a:defRPr/>
              </a:pPr>
              <a:t>47</a:t>
            </a:fld>
            <a:endParaRPr lang="en-US" smtClean="0"/>
          </a:p>
        </p:txBody>
      </p:sp>
    </p:spTree>
  </p:cSld>
  <p:clrMapOvr>
    <a:masterClrMapping/>
  </p:clrMapOvr>
  <p:transition>
    <p:random/>
  </p:transition>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5058" name="Rectangle 2"/>
          <p:cNvSpPr>
            <a:spLocks noGrp="1" noChangeArrowheads="1"/>
          </p:cNvSpPr>
          <p:nvPr>
            <p:ph type="title"/>
          </p:nvPr>
        </p:nvSpPr>
        <p:spPr/>
        <p:txBody>
          <a:bodyPr/>
          <a:lstStyle/>
          <a:p>
            <a:r>
              <a:rPr lang="en-US" smtClean="0"/>
              <a:t>Strategic Groups within Industries</a:t>
            </a:r>
          </a:p>
        </p:txBody>
      </p:sp>
      <p:sp>
        <p:nvSpPr>
          <p:cNvPr id="45059" name="Rectangle 3"/>
          <p:cNvSpPr>
            <a:spLocks noGrp="1" noChangeArrowheads="1"/>
          </p:cNvSpPr>
          <p:nvPr>
            <p:ph type="body" idx="1"/>
          </p:nvPr>
        </p:nvSpPr>
        <p:spPr/>
        <p:txBody>
          <a:bodyPr/>
          <a:lstStyle/>
          <a:p>
            <a:r>
              <a:rPr lang="en-US" sz="1800" dirty="0"/>
              <a:t>Two unassailable assumptions in industry analysis</a:t>
            </a:r>
          </a:p>
          <a:p>
            <a:pPr lvl="1"/>
            <a:r>
              <a:rPr lang="en-US" sz="1600" dirty="0"/>
              <a:t>No two firms are totally different – and nor they are exactly the same</a:t>
            </a:r>
          </a:p>
          <a:p>
            <a:r>
              <a:rPr lang="en-US" sz="1800" b="1" dirty="0">
                <a:solidFill>
                  <a:srgbClr val="002060"/>
                </a:solidFill>
              </a:rPr>
              <a:t>Strategic groups</a:t>
            </a:r>
          </a:p>
          <a:p>
            <a:pPr lvl="1"/>
            <a:r>
              <a:rPr lang="en-US" sz="1600" dirty="0"/>
              <a:t>Cluster of firms that share similar strategies</a:t>
            </a:r>
          </a:p>
          <a:p>
            <a:pPr lvl="1"/>
            <a:r>
              <a:rPr lang="en-US" sz="1600" dirty="0"/>
              <a:t>Competition within the group is more intense</a:t>
            </a:r>
          </a:p>
          <a:p>
            <a:pPr lvl="1"/>
            <a:endParaRPr lang="en-US" dirty="0"/>
          </a:p>
          <a:p>
            <a:pPr>
              <a:spcBef>
                <a:spcPts val="0"/>
              </a:spcBef>
              <a:spcAft>
                <a:spcPts val="600"/>
              </a:spcAft>
            </a:pPr>
            <a:r>
              <a:rPr lang="en-US" sz="1800" dirty="0"/>
              <a:t>Strategic groups can serve as an </a:t>
            </a:r>
            <a:r>
              <a:rPr lang="en-US" sz="1800" dirty="0">
                <a:solidFill>
                  <a:srgbClr val="A50021"/>
                </a:solidFill>
              </a:rPr>
              <a:t>analytical tool to:</a:t>
            </a:r>
          </a:p>
          <a:p>
            <a:pPr lvl="1"/>
            <a:r>
              <a:rPr lang="en-US" sz="1600" dirty="0"/>
              <a:t>Identify </a:t>
            </a:r>
            <a:r>
              <a:rPr lang="en-US" sz="1600" dirty="0">
                <a:solidFill>
                  <a:srgbClr val="FF0000"/>
                </a:solidFill>
                <a:effectLst>
                  <a:outerShdw blurRad="38100" dist="38100" dir="2700000" algn="tl">
                    <a:srgbClr val="000000">
                      <a:alpha val="43137"/>
                    </a:srgbClr>
                  </a:outerShdw>
                </a:effectLst>
              </a:rPr>
              <a:t>barriers to mobility </a:t>
            </a:r>
            <a:r>
              <a:rPr lang="en-US" sz="1600" dirty="0"/>
              <a:t>that protect a group from attacks by other groups</a:t>
            </a:r>
          </a:p>
          <a:p>
            <a:pPr lvl="1"/>
            <a:r>
              <a:rPr lang="en-US" sz="1600" dirty="0"/>
              <a:t>Identify groups whose competitive position may be marginal or tenuous</a:t>
            </a:r>
          </a:p>
          <a:p>
            <a:pPr lvl="1"/>
            <a:r>
              <a:rPr lang="en-US" sz="1600" dirty="0"/>
              <a:t>Chart the </a:t>
            </a:r>
            <a:r>
              <a:rPr lang="en-US" sz="1600" dirty="0">
                <a:solidFill>
                  <a:srgbClr val="FF0000"/>
                </a:solidFill>
                <a:effectLst>
                  <a:outerShdw blurRad="38100" dist="38100" dir="2700000" algn="tl">
                    <a:srgbClr val="000000">
                      <a:alpha val="43137"/>
                    </a:srgbClr>
                  </a:outerShdw>
                </a:effectLst>
              </a:rPr>
              <a:t>future direction </a:t>
            </a:r>
            <a:r>
              <a:rPr lang="en-US" sz="1600" dirty="0"/>
              <a:t>of firms’ strategies</a:t>
            </a:r>
          </a:p>
          <a:p>
            <a:pPr lvl="1"/>
            <a:r>
              <a:rPr lang="en-US" sz="1600" dirty="0"/>
              <a:t>Thinking through the implications of each industry trend for the strategic group as a whole </a:t>
            </a:r>
          </a:p>
          <a:p>
            <a:pPr lvl="1"/>
            <a:r>
              <a:rPr lang="en-US" sz="1600" dirty="0"/>
              <a:t>Identify the </a:t>
            </a:r>
            <a:r>
              <a:rPr lang="en-US" sz="1600" dirty="0">
                <a:solidFill>
                  <a:srgbClr val="FF0000"/>
                </a:solidFill>
                <a:effectLst>
                  <a:outerShdw blurRad="38100" dist="38100" dir="2700000" algn="tl">
                    <a:srgbClr val="000000">
                      <a:alpha val="43137"/>
                    </a:srgbClr>
                  </a:outerShdw>
                </a:effectLst>
              </a:rPr>
              <a:t>untapped opportunities </a:t>
            </a:r>
            <a:r>
              <a:rPr lang="en-US" sz="1600" dirty="0"/>
              <a:t>(underserved areas in the industry)</a:t>
            </a:r>
          </a:p>
        </p:txBody>
      </p:sp>
      <p:sp>
        <p:nvSpPr>
          <p:cNvPr id="4" name="Slide Number Placeholder 3"/>
          <p:cNvSpPr>
            <a:spLocks noGrp="1"/>
          </p:cNvSpPr>
          <p:nvPr>
            <p:ph type="sldNum" sz="quarter" idx="12"/>
          </p:nvPr>
        </p:nvSpPr>
        <p:spPr/>
        <p:txBody>
          <a:bodyPr/>
          <a:lstStyle/>
          <a:p>
            <a:pPr>
              <a:defRPr/>
            </a:pPr>
            <a:r>
              <a:rPr lang="en-US" smtClean="0"/>
              <a:t>2-</a:t>
            </a:r>
            <a:fld id="{A9C02FC0-3F4F-4FF5-82F6-ED78C3A6F6D3}" type="slidenum">
              <a:rPr lang="en-US" smtClean="0"/>
              <a:pPr>
                <a:defRPr/>
              </a:pPr>
              <a:t>48</a:t>
            </a:fld>
            <a:endParaRPr lang="en-US" smtClean="0"/>
          </a:p>
        </p:txBody>
      </p:sp>
    </p:spTree>
  </p:cSld>
  <p:clrMapOvr>
    <a:masterClrMapping/>
  </p:clrMapOvr>
  <p:transition>
    <p:random/>
  </p:transition>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Strategic Groups within Industries</a:t>
            </a:r>
          </a:p>
        </p:txBody>
      </p:sp>
      <p:sp>
        <p:nvSpPr>
          <p:cNvPr id="3" name="Content Placeholder 2"/>
          <p:cNvSpPr>
            <a:spLocks noGrp="1"/>
          </p:cNvSpPr>
          <p:nvPr>
            <p:ph idx="1"/>
          </p:nvPr>
        </p:nvSpPr>
        <p:spPr/>
        <p:txBody>
          <a:bodyPr/>
          <a:lstStyle/>
          <a:p>
            <a:r>
              <a:rPr lang="en-US" sz="1800" dirty="0"/>
              <a:t>Some dimensions that can be used for mapping strategic groups are: </a:t>
            </a:r>
          </a:p>
          <a:p>
            <a:pPr lvl="1"/>
            <a:r>
              <a:rPr lang="en-US" sz="1600" dirty="0"/>
              <a:t>Breadth of product and geographic scope, Price/quality, Degree of vertical integration, Type of distribution system, …</a:t>
            </a:r>
          </a:p>
          <a:p>
            <a:pPr lvl="1"/>
            <a:endParaRPr lang="en-US" sz="1600" dirty="0"/>
          </a:p>
          <a:p>
            <a:r>
              <a:rPr lang="en-US" sz="1800" dirty="0"/>
              <a:t>Dimensions should be chosen to reflect the variety of strategic combinations</a:t>
            </a:r>
          </a:p>
          <a:p>
            <a:pPr lvl="1"/>
            <a:r>
              <a:rPr lang="en-US" sz="1600" dirty="0"/>
              <a:t>If all firms in an industry have the same level of product differentiation, this would not be a good dimension to select.</a:t>
            </a:r>
          </a:p>
          <a:p>
            <a:endParaRPr lang="en-US" sz="1400" dirty="0"/>
          </a:p>
          <a:p>
            <a:pPr marL="0" indent="0">
              <a:spcBef>
                <a:spcPts val="0"/>
              </a:spcBef>
              <a:spcAft>
                <a:spcPts val="600"/>
              </a:spcAft>
              <a:buNone/>
            </a:pPr>
            <a:r>
              <a:rPr lang="en-US" sz="1600" dirty="0">
                <a:solidFill>
                  <a:srgbClr val="FF0000"/>
                </a:solidFill>
              </a:rPr>
              <a:t>Example: Pharmaceutical industry </a:t>
            </a:r>
          </a:p>
          <a:p>
            <a:r>
              <a:rPr lang="en-US" sz="1600" dirty="0"/>
              <a:t>Pfizer, Eli Lilly, Merck can be considered as a group of firms that heavily invest in R&amp;D and proprietary products.</a:t>
            </a:r>
          </a:p>
          <a:p>
            <a:endParaRPr lang="en-US" sz="1600" dirty="0"/>
          </a:p>
          <a:p>
            <a:r>
              <a:rPr lang="en-US" sz="1600" dirty="0"/>
              <a:t>On the other hand, Forest Labs, Mylan Labs, Watson Pharmaceuticals are another strategic group focused on generic drug production, producing low-cost copies of drugs that were developed by the proprietary group firms whose patents have now expired.</a:t>
            </a:r>
          </a:p>
          <a:p>
            <a:endParaRPr lang="en-US" sz="2800" dirty="0"/>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49</a:t>
            </a:fld>
            <a:endParaRPr lang="en-US" dirty="0"/>
          </a:p>
        </p:txBody>
      </p:sp>
    </p:spTree>
    <p:extLst>
      <p:ext uri="{BB962C8B-B14F-4D97-AF65-F5344CB8AC3E}">
        <p14:creationId xmlns:p14="http://schemas.microsoft.com/office/powerpoint/2010/main" val="337701546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6" end="6"/>
                                            </p:txEl>
                                          </p:spTgt>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
                                            <p:txEl>
                                              <p:pRg st="7" end="7"/>
                                            </p:txEl>
                                          </p:spTgt>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3">
                                            <p:txEl>
                                              <p:pRg st="9" end="9"/>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Strategic Groups</a:t>
            </a:r>
            <a:endParaRPr lang="en-US" dirty="0"/>
          </a:p>
        </p:txBody>
      </p:sp>
      <p:sp>
        <p:nvSpPr>
          <p:cNvPr id="3" name="Content Placeholder 2"/>
          <p:cNvSpPr>
            <a:spLocks noGrp="1"/>
          </p:cNvSpPr>
          <p:nvPr>
            <p:ph idx="1"/>
          </p:nvPr>
        </p:nvSpPr>
        <p:spPr/>
        <p:txBody>
          <a:bodyPr/>
          <a:lstStyle/>
          <a:p>
            <a:r>
              <a:rPr lang="en-US" dirty="0" smtClean="0"/>
              <a:t>Think of an industry you’re familiar with.</a:t>
            </a:r>
          </a:p>
          <a:p>
            <a:r>
              <a:rPr lang="en-US" dirty="0"/>
              <a:t>I</a:t>
            </a:r>
            <a:r>
              <a:rPr lang="en-US" dirty="0" smtClean="0"/>
              <a:t>dentify and write down the names of as </a:t>
            </a:r>
            <a:r>
              <a:rPr lang="en-US" dirty="0"/>
              <a:t>many companies as </a:t>
            </a:r>
            <a:r>
              <a:rPr lang="en-US" dirty="0" smtClean="0"/>
              <a:t>you can </a:t>
            </a:r>
            <a:r>
              <a:rPr lang="en-US" dirty="0"/>
              <a:t>think </a:t>
            </a:r>
            <a:r>
              <a:rPr lang="en-US" dirty="0" smtClean="0"/>
              <a:t>of that operate in that industry. </a:t>
            </a:r>
          </a:p>
          <a:p>
            <a:r>
              <a:rPr lang="en-US" dirty="0" smtClean="0">
                <a:solidFill>
                  <a:srgbClr val="FF0000"/>
                </a:solidFill>
              </a:rPr>
              <a:t>Now, </a:t>
            </a:r>
            <a:r>
              <a:rPr lang="en-US" dirty="0">
                <a:solidFill>
                  <a:srgbClr val="FF0000"/>
                </a:solidFill>
              </a:rPr>
              <a:t>cluster them into </a:t>
            </a:r>
            <a:r>
              <a:rPr lang="en-US" b="1" dirty="0">
                <a:solidFill>
                  <a:srgbClr val="FF0000"/>
                </a:solidFill>
              </a:rPr>
              <a:t>strategic groups </a:t>
            </a:r>
            <a:r>
              <a:rPr lang="en-US" dirty="0">
                <a:solidFill>
                  <a:srgbClr val="FF0000"/>
                </a:solidFill>
              </a:rPr>
              <a:t>using a given </a:t>
            </a:r>
            <a:r>
              <a:rPr lang="en-US" dirty="0" smtClean="0">
                <a:solidFill>
                  <a:srgbClr val="FF0000"/>
                </a:solidFill>
              </a:rPr>
              <a:t>criteria.</a:t>
            </a:r>
            <a:endParaRPr lang="en-US" dirty="0">
              <a:solidFill>
                <a:srgbClr val="FF0000"/>
              </a:solidFill>
            </a:endParaRPr>
          </a:p>
        </p:txBody>
      </p:sp>
      <p:sp>
        <p:nvSpPr>
          <p:cNvPr id="4" name="Slide Number Placeholder 3"/>
          <p:cNvSpPr>
            <a:spLocks noGrp="1"/>
          </p:cNvSpPr>
          <p:nvPr>
            <p:ph type="sldNum" sz="quarter" idx="12"/>
          </p:nvPr>
        </p:nvSpPr>
        <p:spPr/>
        <p:txBody>
          <a:bodyPr/>
          <a:lstStyle/>
          <a:p>
            <a:pPr>
              <a:defRPr/>
            </a:pPr>
            <a:fld id="{23C82155-CA73-4C00-B6C7-C68D15E780B1}" type="slidenum">
              <a:rPr lang="en-US" smtClean="0"/>
              <a:pPr>
                <a:defRPr/>
              </a:pPr>
              <a:t>50</a:t>
            </a:fld>
            <a:endParaRPr lang="en-US" dirty="0"/>
          </a:p>
        </p:txBody>
      </p:sp>
    </p:spTree>
    <p:extLst>
      <p:ext uri="{BB962C8B-B14F-4D97-AF65-F5344CB8AC3E}">
        <p14:creationId xmlns:p14="http://schemas.microsoft.com/office/powerpoint/2010/main" val="261651833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xEl>
                                              <p:pRg st="2" end="2"/>
                                            </p:txEl>
                                          </p:spTgt>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2"/>
          </p:nvPr>
        </p:nvSpPr>
        <p:spPr/>
        <p:txBody>
          <a:bodyPr/>
          <a:lstStyle/>
          <a:p>
            <a:pPr>
              <a:defRPr/>
            </a:pPr>
            <a:fld id="{46CF4DA3-03CB-49B5-8FDE-3855F1814398}" type="slidenum">
              <a:rPr lang="en-US" smtClean="0"/>
              <a:pPr>
                <a:defRPr/>
              </a:pPr>
              <a:t>51</a:t>
            </a:fld>
            <a:endParaRPr lang="en-US" dirty="0"/>
          </a:p>
        </p:txBody>
      </p:sp>
      <p:pic>
        <p:nvPicPr>
          <p:cNvPr id="3" name="Picture 2" descr="C:\Users\Omer\Dropbox\Teaching\SIB 429\Chapter 2\Airlines Industry - St groups.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990600" y="807848"/>
            <a:ext cx="7086599" cy="6050152"/>
          </a:xfrm>
          <a:prstGeom prst="rect">
            <a:avLst/>
          </a:prstGeom>
          <a:noFill/>
          <a:extLst>
            <a:ext uri="{909E8E84-426E-40DD-AFC4-6F175D3DCCD1}">
              <a14:hiddenFill xmlns:a14="http://schemas.microsoft.com/office/drawing/2010/main">
                <a:solidFill>
                  <a:srgbClr val="FFFFFF"/>
                </a:solidFill>
              </a14:hiddenFill>
            </a:ext>
          </a:extLst>
        </p:spPr>
      </p:pic>
      <p:sp>
        <p:nvSpPr>
          <p:cNvPr id="4" name="TextBox 3"/>
          <p:cNvSpPr txBox="1"/>
          <p:nvPr/>
        </p:nvSpPr>
        <p:spPr>
          <a:xfrm>
            <a:off x="2362200" y="499730"/>
            <a:ext cx="4997907" cy="369332"/>
          </a:xfrm>
          <a:prstGeom prst="rect">
            <a:avLst/>
          </a:prstGeom>
          <a:noFill/>
        </p:spPr>
        <p:txBody>
          <a:bodyPr wrap="none" rtlCol="0">
            <a:spAutoFit/>
          </a:bodyPr>
          <a:lstStyle/>
          <a:p>
            <a:r>
              <a:rPr lang="en-US" b="1" dirty="0" smtClean="0"/>
              <a:t>Strategic Groups in the U.S. Airline Industry</a:t>
            </a:r>
            <a:endParaRPr lang="en-US" b="1" dirty="0"/>
          </a:p>
        </p:txBody>
      </p:sp>
    </p:spTree>
    <p:extLst>
      <p:ext uri="{BB962C8B-B14F-4D97-AF65-F5344CB8AC3E}">
        <p14:creationId xmlns:p14="http://schemas.microsoft.com/office/powerpoint/2010/main" val="102547741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Number Placeholder 1"/>
          <p:cNvSpPr>
            <a:spLocks noGrp="1"/>
          </p:cNvSpPr>
          <p:nvPr>
            <p:ph type="sldNum" sz="quarter" idx="12"/>
          </p:nvPr>
        </p:nvSpPr>
        <p:spPr/>
        <p:txBody>
          <a:bodyPr/>
          <a:lstStyle/>
          <a:p>
            <a:pPr>
              <a:defRPr/>
            </a:pPr>
            <a:fld id="{46CF4DA3-03CB-49B5-8FDE-3855F1814398}" type="slidenum">
              <a:rPr lang="en-US" smtClean="0"/>
              <a:pPr>
                <a:defRPr/>
              </a:pPr>
              <a:t>52</a:t>
            </a:fld>
            <a:endParaRPr lang="en-US" dirty="0"/>
          </a:p>
        </p:txBody>
      </p:sp>
      <p:pic>
        <p:nvPicPr>
          <p:cNvPr id="4" name="Picture 4" descr="http://image.slidesharecdn.com/strategicmanagement2010prashant-120224220222-phpapp02/95/strategic-management-2010-prashant-66-728.jpg?cb=1330143337"/>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66800" y="609600"/>
            <a:ext cx="7313428" cy="548507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0358856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1353</TotalTime>
  <Words>3506</Words>
  <Application>Microsoft Office PowerPoint</Application>
  <PresentationFormat>On-screen Show (4:3)</PresentationFormat>
  <Paragraphs>574</Paragraphs>
  <Slides>52</Slides>
  <Notes>21</Notes>
  <HiddenSlides>0</HiddenSlides>
  <MMClips>0</MMClips>
  <ScaleCrop>false</ScaleCrop>
  <HeadingPairs>
    <vt:vector size="8" baseType="variant">
      <vt:variant>
        <vt:lpstr>Theme</vt:lpstr>
      </vt:variant>
      <vt:variant>
        <vt:i4>1</vt:i4>
      </vt:variant>
      <vt:variant>
        <vt:lpstr>Links</vt:lpstr>
      </vt:variant>
      <vt:variant>
        <vt:i4>2</vt:i4>
      </vt:variant>
      <vt:variant>
        <vt:lpstr>Embedded OLE Servers</vt:lpstr>
      </vt:variant>
      <vt:variant>
        <vt:i4>1</vt:i4>
      </vt:variant>
      <vt:variant>
        <vt:lpstr>Slide Titles</vt:lpstr>
      </vt:variant>
      <vt:variant>
        <vt:i4>52</vt:i4>
      </vt:variant>
    </vt:vector>
  </HeadingPairs>
  <TitlesOfParts>
    <vt:vector size="56" baseType="lpstr">
      <vt:lpstr>Office Theme</vt:lpstr>
      <vt:lpstr>\\ssomfs1\fhome\ogokalp\Teaching\SIB 429\Chapter 2\Porter's Five Forces.xlsx</vt:lpstr>
      <vt:lpstr>\\ssomfs1\fhome\ogokalp\Teaching\SIB 429\Chapter 2\Porter's Five Forces - Movie Theatre Industry.xlsx</vt:lpstr>
      <vt:lpstr>Chart</vt:lpstr>
      <vt:lpstr>Analyzing the External Environment of the Firm</vt:lpstr>
      <vt:lpstr>Creating the Environmentally Aware Organization</vt:lpstr>
      <vt:lpstr>Creating the Environmentally  Aware Organization</vt:lpstr>
      <vt:lpstr>Creating the Environmentally Aware Organization</vt:lpstr>
      <vt:lpstr>Creating the Environmentally Aware Organization</vt:lpstr>
      <vt:lpstr>Competitive Intelligence</vt:lpstr>
      <vt:lpstr>Competitive Intelligence</vt:lpstr>
      <vt:lpstr>SWOT Analysis</vt:lpstr>
      <vt:lpstr>The General Environment</vt:lpstr>
      <vt:lpstr>Demographic Segment</vt:lpstr>
      <vt:lpstr>Sociocultural Segment</vt:lpstr>
      <vt:lpstr>Political/Legal Segment</vt:lpstr>
      <vt:lpstr>Technological Segment</vt:lpstr>
      <vt:lpstr>Economic Segment</vt:lpstr>
      <vt:lpstr>Global Segment</vt:lpstr>
      <vt:lpstr>The Competitive Environment</vt:lpstr>
      <vt:lpstr>PowerPoint Presentation</vt:lpstr>
      <vt:lpstr>PowerPoint Presentation</vt:lpstr>
      <vt:lpstr>PowerPoint Presentation</vt:lpstr>
      <vt:lpstr> </vt:lpstr>
      <vt:lpstr>The Threat of New Entrants</vt:lpstr>
      <vt:lpstr>Economies of Scale</vt:lpstr>
      <vt:lpstr>PowerPoint Presentation</vt:lpstr>
      <vt:lpstr>INDUSTRY FRAGMENTATION AND CONCENTRATION </vt:lpstr>
      <vt:lpstr>The Bargaining Power of Buyers</vt:lpstr>
      <vt:lpstr>The Bargaining Power of Buyers</vt:lpstr>
      <vt:lpstr>The Bargaining Power of Suppliers</vt:lpstr>
      <vt:lpstr>The Bargaining Power of Suppliers</vt:lpstr>
      <vt:lpstr>The Threat of Substitutes</vt:lpstr>
      <vt:lpstr>The Intensity of Rivalry</vt:lpstr>
      <vt:lpstr>Porter’s Five Forces</vt:lpstr>
      <vt:lpstr>Neutralizing the Five Competitive Forces </vt:lpstr>
      <vt:lpstr>Movies!</vt:lpstr>
      <vt:lpstr>Movie Theatre Industry</vt:lpstr>
      <vt:lpstr>The Movie Theatre Industry</vt:lpstr>
      <vt:lpstr>The Movie Theatre Industry External Environment (cont’d)</vt:lpstr>
      <vt:lpstr>The Movie Theatre Industry External Environment (cont’d)</vt:lpstr>
      <vt:lpstr>The Movie Theatre Industry External Environment (cont’d)</vt:lpstr>
      <vt:lpstr>Movie Theatre: Horror Show </vt:lpstr>
      <vt:lpstr>PowerPoint Presentation</vt:lpstr>
      <vt:lpstr>Industry ANALYSIS</vt:lpstr>
      <vt:lpstr>PowerPoint Presentation</vt:lpstr>
      <vt:lpstr>PowerPoint Presentation</vt:lpstr>
      <vt:lpstr>Suggestions?</vt:lpstr>
      <vt:lpstr>How the Internet and Digital Technologies Influences Industry</vt:lpstr>
      <vt:lpstr>Using Industry Analysis: A Few Caveats</vt:lpstr>
      <vt:lpstr>Using Industry Analysis: A Few Caveats (cont.)</vt:lpstr>
      <vt:lpstr>Strategic Groups within Industries</vt:lpstr>
      <vt:lpstr>Strategic Groups within Industries</vt:lpstr>
      <vt:lpstr>Strategic Groups</vt:lpstr>
      <vt:lpstr>PowerPoint Presentation</vt:lpstr>
      <vt:lpstr>PowerPoint Presentation</vt:lpstr>
    </vt:vector>
  </TitlesOfParts>
  <Company>Hewlett-Packard</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Bcox</dc:creator>
  <cp:lastModifiedBy>comp1</cp:lastModifiedBy>
  <cp:revision>102</cp:revision>
  <dcterms:created xsi:type="dcterms:W3CDTF">2011-04-24T19:06:44Z</dcterms:created>
  <dcterms:modified xsi:type="dcterms:W3CDTF">2019-05-01T15:24:12Z</dcterms:modified>
</cp:coreProperties>
</file>