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62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5" autoAdjust="0"/>
    <p:restoredTop sz="94606" autoAdjust="0"/>
  </p:normalViewPr>
  <p:slideViewPr>
    <p:cSldViewPr>
      <p:cViewPr varScale="1">
        <p:scale>
          <a:sx n="112" d="100"/>
          <a:sy n="112" d="100"/>
        </p:scale>
        <p:origin x="164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34EBE9-F428-4E48-A914-55B814665603}" type="datetimeFigureOut">
              <a:rPr lang="en-US" smtClean="0"/>
              <a:t>7/15/22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B5EB1-B5A8-4013-8D01-D57C661282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two countries have been head to head for years.</a:t>
            </a:r>
          </a:p>
          <a:p>
            <a:r>
              <a:rPr lang="en-US" dirty="0"/>
              <a:t>China is leading at first place and India at 3</a:t>
            </a:r>
            <a:r>
              <a:rPr lang="en-US" baseline="30000" dirty="0"/>
              <a:t>rd</a:t>
            </a:r>
            <a:r>
              <a:rPr lang="en-US" dirty="0"/>
              <a:t> place.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B5EB1-B5A8-4013-8D01-D57C6612827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systems have seen India scale back on industries run by the state.</a:t>
            </a:r>
          </a:p>
          <a:p>
            <a:r>
              <a:rPr lang="en-US" dirty="0"/>
              <a:t>China on the other hand have pseudo-free market command economy.</a:t>
            </a:r>
          </a:p>
          <a:p>
            <a:r>
              <a:rPr lang="en-US" dirty="0"/>
              <a:t>China exercised self-interest</a:t>
            </a:r>
            <a:r>
              <a:rPr lang="en-US" baseline="0" dirty="0"/>
              <a:t> (McConnell et., 2021).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B5EB1-B5A8-4013-8D01-D57C66128274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B5EB1-B5A8-4013-8D01-D57C66128274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manufacturing industry in China gave it a</a:t>
            </a:r>
            <a:r>
              <a:rPr lang="en-US" baseline="0" dirty="0"/>
              <a:t> comparative advantage in form of cheap labor.</a:t>
            </a:r>
          </a:p>
          <a:p>
            <a:r>
              <a:rPr lang="en-US" baseline="0" dirty="0"/>
              <a:t>Countries like the US has used this cheap labor in India to shift some of their companies.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B5EB1-B5A8-4013-8D01-D57C66128274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China has grown so much in terms</a:t>
            </a:r>
            <a:r>
              <a:rPr lang="en-US" baseline="0" dirty="0"/>
              <a:t> of economy that it would be almost impossible for India to catch up.</a:t>
            </a:r>
          </a:p>
          <a:p>
            <a:r>
              <a:rPr lang="en-US" baseline="0" dirty="0"/>
              <a:t>Inflation in India is 6 times that of China and has been stable at 0.8% for many years.</a:t>
            </a:r>
          </a:p>
          <a:p>
            <a:r>
              <a:rPr lang="en-US" dirty="0"/>
              <a:t>China’s GDP</a:t>
            </a:r>
            <a:r>
              <a:rPr lang="en-US" baseline="0" dirty="0"/>
              <a:t> has grown over 10% in 22 years while India’s was not growing.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B5EB1-B5A8-4013-8D01-D57C66128274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average inflation between 1960 and 2021 is 7.5%  that means that an item bought</a:t>
            </a:r>
            <a:r>
              <a:rPr lang="en-US" baseline="0" dirty="0"/>
              <a:t> in 1960 has increased in prices at a 7.5% rate.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B5EB1-B5A8-4013-8D01-D57C66128274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consumer prices decrease in some instances,</a:t>
            </a:r>
            <a:r>
              <a:rPr lang="en-US" baseline="0" dirty="0"/>
              <a:t> it is known as deflation and may occur due to political unrest.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B5EB1-B5A8-4013-8D01-D57C66128274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chart shows that China’s inflation is at 2.1% in may 2022, constant for the past five months despite the forecast for 2.2%.</a:t>
            </a:r>
          </a:p>
          <a:p>
            <a:r>
              <a:rPr lang="en-US" dirty="0"/>
              <a:t>In 2020, following the easing of Cocid-19, consumption strengthened especially in </a:t>
            </a:r>
            <a:r>
              <a:rPr lang="en-US" dirty="0" err="1"/>
              <a:t>majir</a:t>
            </a:r>
            <a:r>
              <a:rPr lang="en-US" dirty="0"/>
              <a:t> cities of China like Beijing</a:t>
            </a:r>
            <a:r>
              <a:rPr lang="en-US" baseline="0" dirty="0"/>
              <a:t> and Shanghai.</a:t>
            </a:r>
          </a:p>
          <a:p>
            <a:r>
              <a:rPr lang="en-US" baseline="0" dirty="0"/>
              <a:t>The cost for both food and non-food items continue to rise.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B5EB1-B5A8-4013-8D01-D57C66128274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One of India’s largest</a:t>
            </a:r>
            <a:r>
              <a:rPr lang="en-US" baseline="0" dirty="0"/>
              <a:t> dependant for economic growth is the manufacturing industry. Although its most significant economic factor is the industry services.</a:t>
            </a:r>
          </a:p>
          <a:p>
            <a:r>
              <a:rPr lang="en-US" baseline="0" dirty="0"/>
              <a:t>India is recognized as one of the fastest growing economy countries together with China, Brazil, and Russia.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B5EB1-B5A8-4013-8D01-D57C66128274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average for China’s unemployment rate for 1991 was 4.01%</a:t>
            </a:r>
            <a:r>
              <a:rPr lang="en-US" baseline="0" dirty="0"/>
              <a:t> with a minimum of 2.37% and a maximum of 5% in 2020.</a:t>
            </a:r>
          </a:p>
          <a:p>
            <a:r>
              <a:rPr lang="en-US" baseline="0" dirty="0"/>
              <a:t>In 2021 it is at 4.82%.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B5EB1-B5A8-4013-8D01-D57C66128274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most recent figures as shown</a:t>
            </a:r>
            <a:r>
              <a:rPr lang="en-US" baseline="0" dirty="0"/>
              <a:t> by the world bank for both countries. They show that India's GDP for the most recent figures are 0.2% higher than that of China.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B5EB1-B5A8-4013-8D01-D57C66128274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India’s government debt has been</a:t>
            </a:r>
            <a:r>
              <a:rPr lang="en-US" baseline="0" dirty="0"/>
              <a:t> higher than China’s from 1990 to 2020 although the percentage of debt for both countries has increased over the years.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B5EB1-B5A8-4013-8D01-D57C66128274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59EF1D-742B-4B58-A65C-341CC517E36C}" type="datetimeFigureOut">
              <a:rPr lang="en-US" smtClean="0"/>
              <a:pPr/>
              <a:t>7/15/22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3DDB788-BC25-44ED-A8C7-7E9536B061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EF1D-742B-4B58-A65C-341CC517E36C}" type="datetimeFigureOut">
              <a:rPr lang="en-US" smtClean="0"/>
              <a:pPr/>
              <a:t>7/15/22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B788-BC25-44ED-A8C7-7E9536B061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EF1D-742B-4B58-A65C-341CC517E36C}" type="datetimeFigureOut">
              <a:rPr lang="en-US" smtClean="0"/>
              <a:pPr/>
              <a:t>7/15/22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B788-BC25-44ED-A8C7-7E9536B061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EF1D-742B-4B58-A65C-341CC517E36C}" type="datetimeFigureOut">
              <a:rPr lang="en-US" smtClean="0"/>
              <a:pPr/>
              <a:t>7/15/22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B788-BC25-44ED-A8C7-7E9536B061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EF1D-742B-4B58-A65C-341CC517E36C}" type="datetimeFigureOut">
              <a:rPr lang="en-US" smtClean="0"/>
              <a:pPr/>
              <a:t>7/15/22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B788-BC25-44ED-A8C7-7E9536B061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EF1D-742B-4B58-A65C-341CC517E36C}" type="datetimeFigureOut">
              <a:rPr lang="en-US" smtClean="0"/>
              <a:pPr/>
              <a:t>7/15/22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B788-BC25-44ED-A8C7-7E9536B061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EF1D-742B-4B58-A65C-341CC517E36C}" type="datetimeFigureOut">
              <a:rPr lang="en-US" smtClean="0"/>
              <a:pPr/>
              <a:t>7/15/22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B788-BC25-44ED-A8C7-7E9536B061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EF1D-742B-4B58-A65C-341CC517E36C}" type="datetimeFigureOut">
              <a:rPr lang="en-US" smtClean="0"/>
              <a:pPr/>
              <a:t>7/15/22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B788-BC25-44ED-A8C7-7E9536B061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EF1D-742B-4B58-A65C-341CC517E36C}" type="datetimeFigureOut">
              <a:rPr lang="en-US" smtClean="0"/>
              <a:pPr/>
              <a:t>7/15/22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B788-BC25-44ED-A8C7-7E9536B061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559EF1D-742B-4B58-A65C-341CC517E36C}" type="datetimeFigureOut">
              <a:rPr lang="en-US" smtClean="0"/>
              <a:pPr/>
              <a:t>7/15/22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B788-BC25-44ED-A8C7-7E9536B061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59EF1D-742B-4B58-A65C-341CC517E36C}" type="datetimeFigureOut">
              <a:rPr lang="en-US" smtClean="0"/>
              <a:pPr/>
              <a:t>7/15/22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3DDB788-BC25-44ED-A8C7-7E9536B061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559EF1D-742B-4B58-A65C-341CC517E36C}" type="datetimeFigureOut">
              <a:rPr lang="en-US" smtClean="0"/>
              <a:pPr/>
              <a:t>7/15/22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3DDB788-BC25-44ED-A8C7-7E9536B061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World Economies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China Vs India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kumimoji="0" lang="en-US" b="0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Country comparison China Vs India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Debt ($M) [+]</a:t>
                      </a:r>
                    </a:p>
                  </a:txBody>
                  <a:tcPr marR="95250" marT="76200" marB="7620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2020</a:t>
                      </a:r>
                    </a:p>
                  </a:txBody>
                  <a:tcPr marL="95250" marR="95250" marT="76200" marB="7620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dirty="0"/>
                        <a:t>10,115,837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2,402,408</a:t>
                      </a:r>
                    </a:p>
                  </a:txBody>
                  <a:tcPr marL="95250" marR="95250" marT="76200" marB="762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Debt (%GDP) [+]</a:t>
                      </a:r>
                    </a:p>
                  </a:txBody>
                  <a:tcPr marR="95250" marT="76200" marB="762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2020</a:t>
                      </a:r>
                    </a:p>
                  </a:txBody>
                  <a:tcPr marL="95250" marR="95250" marT="76200" marB="76200" anchor="ctr"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68.06%</a:t>
                      </a:r>
                      <a:endParaRPr lang="en-US" dirty="0"/>
                    </a:p>
                  </a:txBody>
                  <a:tcPr marL="95250" marR="95250" marT="76200" marB="76200" anchor="ctr"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90.06%</a:t>
                      </a:r>
                      <a:endParaRPr lang="en-US"/>
                    </a:p>
                  </a:txBody>
                  <a:tcPr marL="95250" marR="95250" marT="76200" marB="762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Debt Per Capita [+]</a:t>
                      </a:r>
                    </a:p>
                  </a:txBody>
                  <a:tcPr marR="95250" marT="76200" marB="762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2020</a:t>
                      </a:r>
                    </a:p>
                  </a:txBody>
                  <a:tcPr marL="95250" marR="95250" marT="76200" marB="76200" anchor="ctr"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$7,164</a:t>
                      </a:r>
                      <a:endParaRPr lang="en-US" dirty="0"/>
                    </a:p>
                  </a:txBody>
                  <a:tcPr marL="95250" marR="95250" marT="76200" marB="7620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dirty="0"/>
                        <a:t>$1,741</a:t>
                      </a: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/>
              <a:t>National government debt as a percentage of GDP</a:t>
            </a:r>
            <a:br>
              <a:rPr lang="en-US" b="0" dirty="0"/>
            </a:b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Difference in political systems of economy.</a:t>
            </a:r>
          </a:p>
          <a:p>
            <a:r>
              <a:rPr lang="en-US" dirty="0"/>
              <a:t>India adopts a parliamentary democracy.</a:t>
            </a:r>
          </a:p>
          <a:p>
            <a:r>
              <a:rPr lang="en-US" dirty="0"/>
              <a:t>China is a one party dictatorship.</a:t>
            </a:r>
          </a:p>
          <a:p>
            <a:r>
              <a:rPr lang="en-US" dirty="0"/>
              <a:t>China opened up for more trade and allowed for Shanghai stock exchange in 1990. in 1998 China began a $500 billion bail out to strengthen financial sector.</a:t>
            </a:r>
          </a:p>
          <a:p>
            <a:r>
              <a:rPr lang="en-US" dirty="0"/>
              <a:t>Due to world trade organization, China opened up foreign investment and domestic economic liberation.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Variation in Economic Growth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India pursued the traditional western economic reforms that saw it to the world third largest economy.</a:t>
            </a:r>
          </a:p>
          <a:p>
            <a:r>
              <a:rPr lang="en-US" dirty="0"/>
              <a:t>State owned enterprises affected their economy.</a:t>
            </a:r>
          </a:p>
          <a:p>
            <a:r>
              <a:rPr lang="en-US" dirty="0"/>
              <a:t>India encountered an economic crisis that led to it floating their currency.</a:t>
            </a:r>
          </a:p>
          <a:p>
            <a:r>
              <a:rPr lang="en-US" dirty="0"/>
              <a:t>India has picked up since 1991 through privatization and opening up the country to foreign </a:t>
            </a:r>
            <a:r>
              <a:rPr lang="en-US" dirty="0" err="1"/>
              <a:t>nvestment</a:t>
            </a:r>
            <a:r>
              <a:rPr lang="en-US" dirty="0"/>
              <a:t>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Continued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Failure to include value added trade measures will not include the value added by the country during production.</a:t>
            </a:r>
          </a:p>
          <a:p>
            <a:r>
              <a:rPr lang="en-US" dirty="0"/>
              <a:t>It eliminates multiple or double counting problems. </a:t>
            </a:r>
          </a:p>
          <a:p>
            <a:r>
              <a:rPr lang="en-US" dirty="0"/>
              <a:t>Value added trade measures enable the countries in accounting for global supply chain value systems with the policies put in place (</a:t>
            </a:r>
            <a:r>
              <a:rPr lang="en-US" dirty="0" err="1"/>
              <a:t>Munichello</a:t>
            </a:r>
            <a:r>
              <a:rPr lang="en-US" dirty="0"/>
              <a:t>, 2021).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Added Trade Measures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China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India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Manufacturing industry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Labor costs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Technology manufactured for export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Skill intensive tradable service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Industries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McConnell, C. R., Brue, S. L., &amp; Flynn, S. M. (2021). Economics: Principles, problems, and policies (22nd ed.). McGraw-Hill </a:t>
            </a:r>
            <a:r>
              <a:rPr lang="en-US" dirty="0" err="1"/>
              <a:t>Education.Pugel</a:t>
            </a:r>
            <a:r>
              <a:rPr lang="en-US" dirty="0"/>
              <a:t>, T. A. (2020). International economics (17th ed.). McGraw-Hill Education.</a:t>
            </a:r>
          </a:p>
          <a:p>
            <a:r>
              <a:rPr lang="en-US" dirty="0"/>
              <a:t>MUNICHIELLO, K. (2021). Trade in Value Added (</a:t>
            </a:r>
            <a:r>
              <a:rPr lang="en-US" dirty="0" err="1"/>
              <a:t>TiVA</a:t>
            </a:r>
            <a:r>
              <a:rPr lang="en-US" dirty="0"/>
              <a:t>). Retrieved 25 June 2022, from https://www.investopedia.com/terms/t/trade-value-added-tiva.asp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China and India are the among the top emerging economies in the world.</a:t>
            </a:r>
          </a:p>
          <a:p>
            <a:r>
              <a:rPr lang="en-US" dirty="0"/>
              <a:t>On a nominal basis, China and India are the 2</a:t>
            </a:r>
            <a:r>
              <a:rPr lang="en-US" baseline="30000" dirty="0"/>
              <a:t>nd</a:t>
            </a:r>
            <a:r>
              <a:rPr lang="en-US" dirty="0"/>
              <a:t> and the 5</a:t>
            </a:r>
            <a:r>
              <a:rPr lang="en-US" baseline="30000" dirty="0"/>
              <a:t>th</a:t>
            </a:r>
            <a:r>
              <a:rPr lang="en-US" dirty="0"/>
              <a:t> largest economies in the world respectively.</a:t>
            </a:r>
          </a:p>
          <a:p>
            <a:r>
              <a:rPr lang="en-US" dirty="0"/>
              <a:t>In the public-private partnership and nominal terms, the two countries share 21%  and 26% of the total global wealth.</a:t>
            </a:r>
          </a:p>
          <a:p>
            <a:r>
              <a:rPr lang="en-US" dirty="0"/>
              <a:t>The two countries GDP was almost equal in 1987, in both nominal and PPP terms.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China Vs India Introduction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two countries have been back to back in GDP per capita terms until 1990.</a:t>
            </a:r>
          </a:p>
          <a:p>
            <a:r>
              <a:rPr lang="en-US" dirty="0"/>
              <a:t>In 1990 India was wealthier than China.</a:t>
            </a:r>
          </a:p>
          <a:p>
            <a:r>
              <a:rPr lang="en-US" dirty="0"/>
              <a:t>In 2021, China is 5.4 times richer than India in per capita terms and 2.58 richer in nominal terms.</a:t>
            </a:r>
          </a:p>
          <a:p>
            <a:r>
              <a:rPr lang="en-US" dirty="0"/>
              <a:t>China overtook India in GDP growth in 2015.</a:t>
            </a:r>
          </a:p>
          <a:p>
            <a:r>
              <a:rPr lang="en-US" dirty="0"/>
              <a:t>India’s GDP is $1.5 trillion while China’s is $7 trillion.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GDP Per Capita Growth Over Time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India inflation for consumer prices has moved between -7.6% and 28.6% in the time frame of 60 years.</a:t>
            </a:r>
          </a:p>
          <a:p>
            <a:r>
              <a:rPr lang="en-US" dirty="0"/>
              <a:t>In 2020 the inflation rate was calculated at 6.6%.</a:t>
            </a:r>
          </a:p>
          <a:p>
            <a:r>
              <a:rPr lang="en-US" dirty="0"/>
              <a:t>In 2022 the average year-on-year inflation was 6.3%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Inflation Rate Over Time- India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Inflation overtime in India</a:t>
            </a:r>
          </a:p>
        </p:txBody>
      </p:sp>
      <p:pic>
        <p:nvPicPr>
          <p:cNvPr id="1026" name="Picture 2" descr="Performance in Ind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514600"/>
            <a:ext cx="807720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Inflation rate over time- China</a:t>
            </a:r>
          </a:p>
        </p:txBody>
      </p:sp>
      <p:pic>
        <p:nvPicPr>
          <p:cNvPr id="2050" name="Picture 2" descr="China Inflation Ra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600200"/>
            <a:ext cx="6953250" cy="3238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Unemployment Rate </a:t>
            </a:r>
          </a:p>
        </p:txBody>
      </p:sp>
      <p:pic>
        <p:nvPicPr>
          <p:cNvPr id="27650" name="Picture 2" descr="Unemployment rate in India 2007-2018 | Statist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524000"/>
            <a:ext cx="8229600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Unemployment Rate in China</a:t>
            </a:r>
          </a:p>
        </p:txBody>
      </p:sp>
      <p:pic>
        <p:nvPicPr>
          <p:cNvPr id="29700" name="Picture 4" descr="China Unemployment rate - data, chart | TheGlobalEconomy.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524000"/>
            <a:ext cx="6953250" cy="2762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China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India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2020                      18.5%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2020                           18.7%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0"/>
            </a:br>
            <a:r>
              <a:rPr lang="en-US" b="0"/>
              <a:t>Exports as a percentage of GDP over time</a:t>
            </a:r>
            <a:br>
              <a:rPr lang="en-US" b="0"/>
            </a:b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614</TotalTime>
  <Words>974</Words>
  <Application>Microsoft Macintosh PowerPoint</Application>
  <PresentationFormat>On-screen Show (4:3)</PresentationFormat>
  <Paragraphs>100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Lucida Sans Unicode</vt:lpstr>
      <vt:lpstr>Verdana</vt:lpstr>
      <vt:lpstr>Wingdings 2</vt:lpstr>
      <vt:lpstr>Wingdings 3</vt:lpstr>
      <vt:lpstr>Concourse</vt:lpstr>
      <vt:lpstr>World Economies Presentation</vt:lpstr>
      <vt:lpstr>China Vs India Introduction</vt:lpstr>
      <vt:lpstr>GDP Per Capita Growth Over Time</vt:lpstr>
      <vt:lpstr>Inflation Rate Over Time- India</vt:lpstr>
      <vt:lpstr>Inflation overtime in India</vt:lpstr>
      <vt:lpstr>Inflation rate over time- China</vt:lpstr>
      <vt:lpstr>Unemployment Rate </vt:lpstr>
      <vt:lpstr>Unemployment Rate in China</vt:lpstr>
      <vt:lpstr> Exports as a percentage of GDP over time </vt:lpstr>
      <vt:lpstr>National government debt as a percentage of GDP </vt:lpstr>
      <vt:lpstr>Variation in Economic Growth</vt:lpstr>
      <vt:lpstr>Continued </vt:lpstr>
      <vt:lpstr>Value Added Trade Measures</vt:lpstr>
      <vt:lpstr>Industries 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shemah</dc:creator>
  <cp:lastModifiedBy>Microsoft Office User</cp:lastModifiedBy>
  <cp:revision>66</cp:revision>
  <dcterms:created xsi:type="dcterms:W3CDTF">2022-06-24T19:04:42Z</dcterms:created>
  <dcterms:modified xsi:type="dcterms:W3CDTF">2022-07-15T19:52:51Z</dcterms:modified>
</cp:coreProperties>
</file>