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5" r:id="rId1"/>
  </p:sldMasterIdLst>
  <p:notesMasterIdLst>
    <p:notesMasterId r:id="rId15"/>
  </p:notesMasterIdLst>
  <p:handoutMasterIdLst>
    <p:handoutMasterId r:id="rId16"/>
  </p:handoutMasterIdLst>
  <p:sldIdLst>
    <p:sldId id="269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1416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Arial" charset="0"/>
                <a:ea typeface="ＭＳ Ｐゴシック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78F92293-29B4-4E27-9621-2202CBDE222C}" type="datetimeFigureOut">
              <a:rPr lang="en-US" altLang="en-US"/>
              <a:pPr/>
              <a:t>1/25/2018</a:t>
            </a:fld>
            <a:endParaRPr lang="en-US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Arial" charset="0"/>
                <a:ea typeface="ＭＳ Ｐゴシック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EE843DFA-D1C0-47C1-ABCB-106BA11D064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95337118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096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434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096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4096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096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EFC0CB16-56C0-446F-95F5-0A9E22A9EEB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8438090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fld id="{0F8588EF-EAC4-4B4A-891E-68348C8D1DD8}" type="slidenum">
              <a:rPr lang="en-US" altLang="en-US" sz="1200">
                <a:solidFill>
                  <a:srgbClr val="000000"/>
                </a:solidFill>
              </a:rPr>
              <a:pPr eaLnBrk="1" hangingPunct="1"/>
              <a:t>1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174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741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82390568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40A81E77-61F4-4911-9A5C-D3AD4F7A3E18}" type="slidenum">
              <a:rPr lang="en-US" altLang="en-US" sz="1200"/>
              <a:pPr eaLnBrk="1" hangingPunct="1"/>
              <a:t>2</a:t>
            </a:fld>
            <a:endParaRPr lang="en-US" altLang="en-US" sz="1200"/>
          </a:p>
        </p:txBody>
      </p:sp>
      <p:sp>
        <p:nvSpPr>
          <p:cNvPr id="18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9920237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0C4CE691-A26B-4C84-808F-8453476BF1E0}" type="slidenum">
              <a:rPr lang="en-US" altLang="en-US" sz="1200"/>
              <a:pPr eaLnBrk="1" hangingPunct="1"/>
              <a:t>3</a:t>
            </a:fld>
            <a:endParaRPr lang="en-US" altLang="en-US" sz="1200"/>
          </a:p>
        </p:txBody>
      </p:sp>
      <p:sp>
        <p:nvSpPr>
          <p:cNvPr id="204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251437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FCF40663-7D96-4CD9-B819-5D8CE6972B17}" type="slidenum">
              <a:rPr lang="en-US" altLang="en-US" sz="1200"/>
              <a:pPr eaLnBrk="1" hangingPunct="1"/>
              <a:t>4</a:t>
            </a:fld>
            <a:endParaRPr lang="en-US" altLang="en-US" sz="1200"/>
          </a:p>
        </p:txBody>
      </p:sp>
      <p:sp>
        <p:nvSpPr>
          <p:cNvPr id="22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253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982985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45A70346-BA8D-4A04-9CC1-B6820D24B811}" type="slidenum">
              <a:rPr lang="en-US" altLang="en-US" sz="1200"/>
              <a:pPr eaLnBrk="1" hangingPunct="1"/>
              <a:t>5</a:t>
            </a:fld>
            <a:endParaRPr lang="en-US" altLang="en-US" sz="1200"/>
          </a:p>
        </p:txBody>
      </p:sp>
      <p:sp>
        <p:nvSpPr>
          <p:cNvPr id="245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958123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7F44CA01-FDF3-4826-9640-9122CBE305AE}" type="slidenum">
              <a:rPr lang="en-US" altLang="en-US" sz="1200"/>
              <a:pPr eaLnBrk="1" hangingPunct="1"/>
              <a:t>6</a:t>
            </a:fld>
            <a:endParaRPr lang="en-US" altLang="en-US" sz="1200"/>
          </a:p>
        </p:txBody>
      </p:sp>
      <p:sp>
        <p:nvSpPr>
          <p:cNvPr id="26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1927269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2DB873B4-4E14-4A6B-BA22-B1C817252949}" type="slidenum">
              <a:rPr lang="en-US" altLang="en-US" sz="1200"/>
              <a:pPr eaLnBrk="1" hangingPunct="1"/>
              <a:t>7</a:t>
            </a:fld>
            <a:endParaRPr lang="en-US" altLang="en-US" sz="1200"/>
          </a:p>
        </p:txBody>
      </p:sp>
      <p:sp>
        <p:nvSpPr>
          <p:cNvPr id="28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867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9268702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83D04207-C190-4DF7-9572-41806FF9471C}" type="slidenum">
              <a:rPr lang="en-US" altLang="en-US" sz="1200"/>
              <a:pPr eaLnBrk="1" hangingPunct="1"/>
              <a:t>8</a:t>
            </a:fld>
            <a:endParaRPr lang="en-US" altLang="en-US" sz="1200"/>
          </a:p>
        </p:txBody>
      </p:sp>
      <p:sp>
        <p:nvSpPr>
          <p:cNvPr id="307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072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809975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6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1F19C6F1-55C1-4F32-84BB-B4B97F2C8DB7}" type="slidenum">
              <a:rPr lang="en-US" altLang="en-US" sz="1200"/>
              <a:pPr eaLnBrk="1" hangingPunct="1"/>
              <a:t>9</a:t>
            </a:fld>
            <a:endParaRPr lang="en-US" altLang="en-US" sz="1200"/>
          </a:p>
        </p:txBody>
      </p:sp>
      <p:sp>
        <p:nvSpPr>
          <p:cNvPr id="327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277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2254846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2267B4A0-B34E-42DF-B4A0-28B540789B81}" type="slidenum">
              <a:rPr lang="en-US" altLang="en-US" sz="1200"/>
              <a:pPr eaLnBrk="1" hangingPunct="1"/>
              <a:t>10</a:t>
            </a:fld>
            <a:endParaRPr lang="en-US" altLang="en-US" sz="1200"/>
          </a:p>
        </p:txBody>
      </p:sp>
      <p:sp>
        <p:nvSpPr>
          <p:cNvPr id="348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481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4571335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6C431636-6FB5-40DC-9148-604C10284339}" type="slidenum">
              <a:rPr lang="en-US" altLang="en-US" sz="1200"/>
              <a:pPr eaLnBrk="1" hangingPunct="1"/>
              <a:t>11</a:t>
            </a:fld>
            <a:endParaRPr lang="en-US" altLang="en-US" sz="1200"/>
          </a:p>
        </p:txBody>
      </p:sp>
      <p:sp>
        <p:nvSpPr>
          <p:cNvPr id="368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686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091523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AAD53105-2269-4423-973A-CBA7E6FC7AC8}" type="slidenum">
              <a:rPr lang="en-US" altLang="en-US" sz="1200"/>
              <a:pPr eaLnBrk="1" hangingPunct="1"/>
              <a:t>13</a:t>
            </a:fld>
            <a:endParaRPr lang="en-US" altLang="en-US" sz="1200"/>
          </a:p>
        </p:txBody>
      </p:sp>
      <p:sp>
        <p:nvSpPr>
          <p:cNvPr id="399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993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9737974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 sz="1200"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3rd Edition</a:t>
            </a:r>
          </a:p>
        </p:txBody>
      </p:sp>
    </p:spTree>
    <p:extLst>
      <p:ext uri="{BB962C8B-B14F-4D97-AF65-F5344CB8AC3E}">
        <p14:creationId xmlns:p14="http://schemas.microsoft.com/office/powerpoint/2010/main" val="204403818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 sz="1200"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3rd Edition</a:t>
            </a:r>
          </a:p>
        </p:txBody>
      </p:sp>
    </p:spTree>
    <p:extLst>
      <p:ext uri="{BB962C8B-B14F-4D97-AF65-F5344CB8AC3E}">
        <p14:creationId xmlns:p14="http://schemas.microsoft.com/office/powerpoint/2010/main" val="3886490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95497584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30793621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15150295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306903847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30463818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139632843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1708711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399882657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9377846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AndTx" preserve="1">
  <p:cSld name="Title, Conten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401663697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jpe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8194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  <p:sp>
        <p:nvSpPr>
          <p:cNvPr id="1029" name="Rectangle 7"/>
          <p:cNvSpPr>
            <a:spLocks noChangeArrowheads="1"/>
          </p:cNvSpPr>
          <p:nvPr/>
        </p:nvSpPr>
        <p:spPr bwMode="auto">
          <a:xfrm>
            <a:off x="5867400" y="6248400"/>
            <a:ext cx="2819400" cy="476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r" eaLnBrk="1" hangingPunct="1"/>
            <a:r>
              <a:rPr lang="en-US" altLang="en-US" sz="1400">
                <a:solidFill>
                  <a:srgbClr val="000000"/>
                </a:solidFill>
              </a:rPr>
              <a:t>Steven A. Finkler</a:t>
            </a:r>
          </a:p>
          <a:p>
            <a:pPr algn="r" eaLnBrk="1" hangingPunct="1"/>
            <a:r>
              <a:rPr lang="en-US" altLang="en-US" sz="1400">
                <a:solidFill>
                  <a:srgbClr val="000000"/>
                </a:solidFill>
              </a:rPr>
              <a:t>David M. Ward</a:t>
            </a:r>
          </a:p>
        </p:txBody>
      </p:sp>
      <p:pic>
        <p:nvPicPr>
          <p:cNvPr id="1030" name="Picture 6" descr="\\fileservehq01\users_share\Public Health\5_In Production\Finkler 4528-1\Ancillaries\Unprepped PPTs\45281_PPBG_text.jpg"/>
          <p:cNvPicPr>
            <a:picLocks noChangeAspect="1" noChangeArrowheads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1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271676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6" r:id="rId1"/>
    <p:sldLayoutId id="2147483707" r:id="rId2"/>
    <p:sldLayoutId id="2147483708" r:id="rId3"/>
    <p:sldLayoutId id="2147483709" r:id="rId4"/>
    <p:sldLayoutId id="2147483710" r:id="rId5"/>
    <p:sldLayoutId id="2147483711" r:id="rId6"/>
    <p:sldLayoutId id="2147483712" r:id="rId7"/>
    <p:sldLayoutId id="2147483713" r:id="rId8"/>
    <p:sldLayoutId id="2147483714" r:id="rId9"/>
    <p:sldLayoutId id="2147483715" r:id="rId10"/>
    <p:sldLayoutId id="2147483716" r:id="rId11"/>
    <p:sldLayoutId id="2147483717" r:id="rId12"/>
  </p:sldLayoutIdLst>
  <p:hf sldNum="0" hdr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5" name="Rectangle 2"/>
          <p:cNvSpPr>
            <a:spLocks noGrp="1" noChangeArrowheads="1"/>
          </p:cNvSpPr>
          <p:nvPr>
            <p:ph type="ctrTitle"/>
          </p:nvPr>
        </p:nvSpPr>
        <p:spPr>
          <a:xfrm>
            <a:off x="-1752600" y="609600"/>
            <a:ext cx="7772400" cy="1470025"/>
          </a:xfrm>
        </p:spPr>
        <p:txBody>
          <a:bodyPr/>
          <a:lstStyle/>
          <a:p>
            <a:pPr eaLnBrk="1" hangingPunct="1"/>
            <a:r>
              <a:rPr lang="en-US" altLang="en-US" sz="4000" dirty="0" smtClean="0">
                <a:solidFill>
                  <a:schemeClr val="bg1"/>
                </a:solidFill>
                <a:ea typeface="ＭＳ Ｐゴシック" panose="020B0600070205080204" pitchFamily="34" charset="-128"/>
              </a:rPr>
              <a:t>Chapter 14</a:t>
            </a:r>
          </a:p>
        </p:txBody>
      </p:sp>
      <p:sp>
        <p:nvSpPr>
          <p:cNvPr id="16386" name="Subtitle 1"/>
          <p:cNvSpPr>
            <a:spLocks noGrp="1"/>
          </p:cNvSpPr>
          <p:nvPr>
            <p:ph type="subTitle" idx="1"/>
          </p:nvPr>
        </p:nvSpPr>
        <p:spPr>
          <a:xfrm>
            <a:off x="228600" y="1905000"/>
            <a:ext cx="3810000" cy="1905000"/>
          </a:xfrm>
        </p:spPr>
        <p:txBody>
          <a:bodyPr/>
          <a:lstStyle/>
          <a:p>
            <a:r>
              <a:rPr lang="en-US" altLang="en-US" dirty="0" smtClean="0">
                <a:solidFill>
                  <a:schemeClr val="bg1"/>
                </a:solidFill>
                <a:ea typeface="ＭＳ Ｐゴシック" panose="020B0600070205080204" pitchFamily="34" charset="-128"/>
              </a:rPr>
              <a:t>Ratio Analysis: How Do We Compare to Other Health Organizations?</a:t>
            </a:r>
          </a:p>
        </p:txBody>
      </p:sp>
      <p:sp>
        <p:nvSpPr>
          <p:cNvPr id="16387" name="TextBox 10"/>
          <p:cNvSpPr txBox="1">
            <a:spLocks noChangeArrowheads="1"/>
          </p:cNvSpPr>
          <p:nvPr/>
        </p:nvSpPr>
        <p:spPr bwMode="auto">
          <a:xfrm>
            <a:off x="8310563" y="6400800"/>
            <a:ext cx="185737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en-US" altLang="en-US" sz="1800">
              <a:solidFill>
                <a:srgbClr val="000000"/>
              </a:solidFill>
            </a:endParaRPr>
          </a:p>
        </p:txBody>
      </p:sp>
      <p:sp>
        <p:nvSpPr>
          <p:cNvPr id="16388" name="TextBox 11"/>
          <p:cNvSpPr txBox="1">
            <a:spLocks noChangeArrowheads="1"/>
          </p:cNvSpPr>
          <p:nvPr/>
        </p:nvSpPr>
        <p:spPr bwMode="auto">
          <a:xfrm>
            <a:off x="8035925" y="6370638"/>
            <a:ext cx="185738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en-US" altLang="en-US" sz="180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141399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Ratios</a:t>
            </a:r>
          </a:p>
        </p:txBody>
      </p:sp>
      <p:sp>
        <p:nvSpPr>
          <p:cNvPr id="17410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Ratio: The comparison of any 2 numbers.</a:t>
            </a:r>
          </a:p>
          <a:p>
            <a:pPr eaLnBrk="1" hangingPunct="1"/>
            <a:r>
              <a:rPr lang="en-US" altLang="en-US" smtClean="0"/>
              <a:t>The relationship of the 2 numbers is often more useful.</a:t>
            </a:r>
          </a:p>
          <a:p>
            <a:pPr lvl="1" eaLnBrk="1" hangingPunct="1"/>
            <a:r>
              <a:rPr lang="en-US" altLang="en-US" smtClean="0"/>
              <a:t>Can provide comparison information (benchmarking)</a:t>
            </a:r>
          </a:p>
          <a:p>
            <a:pPr lvl="1" eaLnBrk="1" hangingPunct="1"/>
            <a:r>
              <a:rPr lang="en-US" altLang="en-US" smtClean="0"/>
              <a:t>Banks use ratios to assess an organization</a:t>
            </a:r>
            <a:r>
              <a:rPr lang="ja-JP" altLang="en-US" smtClean="0"/>
              <a:t>’</a:t>
            </a:r>
            <a:r>
              <a:rPr lang="en-US" altLang="ja-JP" smtClean="0"/>
              <a:t>s ability to take on more debt.</a:t>
            </a:r>
          </a:p>
          <a:p>
            <a:pPr lvl="1" eaLnBrk="1" hangingPunct="1"/>
            <a:r>
              <a:rPr lang="en-US" altLang="en-US" smtClean="0"/>
              <a:t>Can help internal management assess strengths and weaknesses.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Benchmarking</a:t>
            </a:r>
          </a:p>
        </p:txBody>
      </p:sp>
      <p:sp>
        <p:nvSpPr>
          <p:cNvPr id="19458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Ratios do not have a specific correct value. Organizations must use benchmarks to assess their current financial position.</a:t>
            </a:r>
          </a:p>
          <a:p>
            <a:pPr lvl="1" eaLnBrk="1" hangingPunct="1"/>
            <a:r>
              <a:rPr lang="en-US" altLang="en-US" sz="3200" smtClean="0"/>
              <a:t>Compare organization to previous years.</a:t>
            </a:r>
          </a:p>
          <a:p>
            <a:pPr lvl="1" eaLnBrk="1" hangingPunct="1"/>
            <a:r>
              <a:rPr lang="en-US" altLang="en-US" sz="3200" smtClean="0"/>
              <a:t>Compare to specific competitors.</a:t>
            </a:r>
          </a:p>
          <a:p>
            <a:pPr lvl="1" eaLnBrk="1" hangingPunct="1"/>
            <a:r>
              <a:rPr lang="en-US" altLang="en-US" sz="3200" smtClean="0"/>
              <a:t>Industry wide comparison.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Principal Types of Ratios</a:t>
            </a:r>
          </a:p>
        </p:txBody>
      </p:sp>
      <p:sp>
        <p:nvSpPr>
          <p:cNvPr id="21506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Common size ratios</a:t>
            </a:r>
          </a:p>
          <a:p>
            <a:pPr eaLnBrk="1" hangingPunct="1"/>
            <a:r>
              <a:rPr lang="en-US" altLang="en-US" smtClean="0"/>
              <a:t>Liquidity ratios</a:t>
            </a:r>
          </a:p>
          <a:p>
            <a:pPr eaLnBrk="1" hangingPunct="1"/>
            <a:r>
              <a:rPr lang="en-US" altLang="en-US" smtClean="0"/>
              <a:t>Efficiency ratios</a:t>
            </a:r>
          </a:p>
          <a:p>
            <a:pPr eaLnBrk="1" hangingPunct="1"/>
            <a:r>
              <a:rPr lang="en-US" altLang="en-US" smtClean="0"/>
              <a:t>Solvency ratios</a:t>
            </a:r>
          </a:p>
          <a:p>
            <a:pPr eaLnBrk="1" hangingPunct="1"/>
            <a:r>
              <a:rPr lang="en-US" altLang="en-US" smtClean="0"/>
              <a:t>Profitability ratios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1311230" y="-587330"/>
            <a:ext cx="6121489" cy="771525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Liquidity Ratios</a:t>
            </a:r>
          </a:p>
        </p:txBody>
      </p:sp>
      <p:sp>
        <p:nvSpPr>
          <p:cNvPr id="25602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Is the organization maintaining the appropriate amount of cash?</a:t>
            </a:r>
          </a:p>
          <a:p>
            <a:pPr lvl="1" eaLnBrk="1" hangingPunct="1"/>
            <a:r>
              <a:rPr lang="en-US" altLang="en-US" sz="3200" smtClean="0"/>
              <a:t>Too little may mean default, and increased costs for routine financial matters.</a:t>
            </a:r>
          </a:p>
          <a:p>
            <a:pPr lvl="1" eaLnBrk="1" hangingPunct="1"/>
            <a:r>
              <a:rPr lang="en-US" altLang="en-US" sz="3200" smtClean="0"/>
              <a:t>Too much may mean long-term investment opportunities with greater profitability have been missed.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Table 14-3: Liquidity Ratios</a:t>
            </a:r>
            <a:endParaRPr lang="en-US" altLang="en-US" smtClean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/>
          <a:srcRect r="2173"/>
          <a:stretch/>
        </p:blipFill>
        <p:spPr>
          <a:xfrm>
            <a:off x="906496" y="1828800"/>
            <a:ext cx="7932704" cy="3276600"/>
          </a:xfrm>
          <a:prstGeom prst="rect">
            <a:avLst/>
          </a:prstGeom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Efficiency Ratios</a:t>
            </a:r>
          </a:p>
        </p:txBody>
      </p:sp>
      <p:sp>
        <p:nvSpPr>
          <p:cNvPr id="29698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Is the organization operating in an efficient manner? </a:t>
            </a:r>
          </a:p>
          <a:p>
            <a:pPr eaLnBrk="1" hangingPunct="1"/>
            <a:r>
              <a:rPr lang="en-US" altLang="en-US" smtClean="0"/>
              <a:t>Often referred to as activity ratios.</a:t>
            </a:r>
          </a:p>
          <a:p>
            <a:pPr eaLnBrk="1" hangingPunct="1"/>
            <a:r>
              <a:rPr lang="en-US" altLang="en-US" smtClean="0"/>
              <a:t>Typically measure the handling of receivables, payables, and total assets.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Table 14-4: Efficiency Ratios</a:t>
            </a:r>
            <a:endParaRPr lang="en-US" altLang="en-US" smtClean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500" y="1431493"/>
            <a:ext cx="8001000" cy="3918298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Solvency Ratios</a:t>
            </a:r>
          </a:p>
        </p:txBody>
      </p:sp>
      <p:sp>
        <p:nvSpPr>
          <p:cNvPr id="33794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What does the long-term look like?</a:t>
            </a:r>
          </a:p>
          <a:p>
            <a:pPr eaLnBrk="1" hangingPunct="1"/>
            <a:r>
              <a:rPr lang="en-US" altLang="en-US" smtClean="0"/>
              <a:t>Has the organization overextended itself?</a:t>
            </a:r>
          </a:p>
          <a:p>
            <a:pPr lvl="1" eaLnBrk="1" hangingPunct="1"/>
            <a:r>
              <a:rPr lang="en-US" altLang="en-US" sz="3200" smtClean="0"/>
              <a:t>Can it handle its current debt load?</a:t>
            </a:r>
          </a:p>
          <a:p>
            <a:pPr eaLnBrk="1" hangingPunct="1"/>
            <a:r>
              <a:rPr lang="en-US" altLang="en-US" smtClean="0"/>
              <a:t>Sometimes referred to as </a:t>
            </a:r>
            <a:r>
              <a:rPr lang="en-US" altLang="en-US" i="1" smtClean="0"/>
              <a:t>leverage</a:t>
            </a:r>
            <a:r>
              <a:rPr lang="en-US" altLang="en-US" smtClean="0"/>
              <a:t> or </a:t>
            </a:r>
            <a:r>
              <a:rPr lang="en-US" altLang="en-US" i="1" smtClean="0"/>
              <a:t>capital structure ratios</a:t>
            </a:r>
            <a:r>
              <a:rPr lang="en-US" altLang="en-US" smtClean="0"/>
              <a:t>.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Table 14-5: Solvency Ratios</a:t>
            </a:r>
            <a:endParaRPr lang="en-US" altLang="en-US" smtClean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" y="1676400"/>
            <a:ext cx="8188036" cy="304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Profitability Ratios</a:t>
            </a:r>
          </a:p>
        </p:txBody>
      </p:sp>
      <p:sp>
        <p:nvSpPr>
          <p:cNvPr id="37890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How well did the organization do given the level of risk it assumed?</a:t>
            </a:r>
          </a:p>
          <a:p>
            <a:pPr eaLnBrk="1" hangingPunct="1"/>
            <a:r>
              <a:rPr lang="en-US" altLang="en-US" smtClean="0"/>
              <a:t>Often seen as the key marker of organizational performance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Table 14-6: Profitability Ratios</a:t>
            </a:r>
            <a:endParaRPr lang="en-US" altLang="en-US" smtClean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/>
          <a:srcRect b="6044"/>
          <a:stretch/>
        </p:blipFill>
        <p:spPr>
          <a:xfrm>
            <a:off x="800100" y="1828800"/>
            <a:ext cx="7543800" cy="346771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1164</TotalTime>
  <Words>279</Words>
  <Application>Microsoft Office PowerPoint</Application>
  <PresentationFormat>On-screen Show (4:3)</PresentationFormat>
  <Paragraphs>51</Paragraphs>
  <Slides>13</Slides>
  <Notes>12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MS PGothic</vt:lpstr>
      <vt:lpstr>MS PGothic</vt:lpstr>
      <vt:lpstr>Arial</vt:lpstr>
      <vt:lpstr>Default Design</vt:lpstr>
      <vt:lpstr>Chapter 14</vt:lpstr>
      <vt:lpstr>Ratios</vt:lpstr>
      <vt:lpstr>Benchmarking</vt:lpstr>
      <vt:lpstr>Principal Types of Ratios</vt:lpstr>
      <vt:lpstr>PowerPoint Presentation</vt:lpstr>
      <vt:lpstr>Liquidity Ratios</vt:lpstr>
      <vt:lpstr>Table 14-3: Liquidity Ratios</vt:lpstr>
      <vt:lpstr>Efficiency Ratios</vt:lpstr>
      <vt:lpstr>Table 14-4: Efficiency Ratios</vt:lpstr>
      <vt:lpstr>Solvency Ratios</vt:lpstr>
      <vt:lpstr>Table 14-5: Solvency Ratios</vt:lpstr>
      <vt:lpstr>Profitability Ratios</vt:lpstr>
      <vt:lpstr>Table 14-6: Profitability Ratios</vt:lpstr>
    </vt:vector>
  </TitlesOfParts>
  <Company>MUSC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Chapter 2  Financial Environment of Health Care Organizations</dc:title>
  <dc:creator>David M. Ward</dc:creator>
  <cp:lastModifiedBy>Danielle Bessette</cp:lastModifiedBy>
  <cp:revision>139</cp:revision>
  <dcterms:created xsi:type="dcterms:W3CDTF">2006-03-19T13:20:31Z</dcterms:created>
  <dcterms:modified xsi:type="dcterms:W3CDTF">2018-01-25T15:44:02Z</dcterms:modified>
</cp:coreProperties>
</file>