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7488-A8CC-466C-B50F-28C9DE13CBD8}"/>
              </a:ext>
            </a:extLst>
          </p:cNvPr>
          <p:cNvSpPr>
            <a:spLocks noGrp="1"/>
          </p:cNvSpPr>
          <p:nvPr>
            <p:ph type="ctrTitle"/>
          </p:nvPr>
        </p:nvSpPr>
        <p:spPr/>
        <p:txBody>
          <a:bodyPr/>
          <a:lstStyle/>
          <a:p>
            <a:r>
              <a:rPr lang="en-US" dirty="0"/>
              <a:t>Writing a PH Paper</a:t>
            </a:r>
          </a:p>
        </p:txBody>
      </p:sp>
      <p:sp>
        <p:nvSpPr>
          <p:cNvPr id="3" name="Subtitle 2">
            <a:extLst>
              <a:ext uri="{FF2B5EF4-FFF2-40B4-BE49-F238E27FC236}">
                <a16:creationId xmlns:a16="http://schemas.microsoft.com/office/drawing/2014/main" id="{45BA5A6B-1483-4A1F-A7A6-5B99DAE70D0F}"/>
              </a:ext>
            </a:extLst>
          </p:cNvPr>
          <p:cNvSpPr>
            <a:spLocks noGrp="1"/>
          </p:cNvSpPr>
          <p:nvPr>
            <p:ph type="subTitle" idx="1"/>
          </p:nvPr>
        </p:nvSpPr>
        <p:spPr/>
        <p:txBody>
          <a:bodyPr/>
          <a:lstStyle/>
          <a:p>
            <a:r>
              <a:rPr lang="en-US" dirty="0"/>
              <a:t>Instructions for PH 200 and PH 300 </a:t>
            </a:r>
            <a:r>
              <a:rPr lang="en-US"/>
              <a:t>level classes</a:t>
            </a:r>
          </a:p>
        </p:txBody>
      </p:sp>
    </p:spTree>
    <p:extLst>
      <p:ext uri="{BB962C8B-B14F-4D97-AF65-F5344CB8AC3E}">
        <p14:creationId xmlns:p14="http://schemas.microsoft.com/office/powerpoint/2010/main" val="248954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6029-635B-4287-8A71-26B280A68259}"/>
              </a:ext>
            </a:extLst>
          </p:cNvPr>
          <p:cNvSpPr>
            <a:spLocks noGrp="1"/>
          </p:cNvSpPr>
          <p:nvPr>
            <p:ph type="title"/>
          </p:nvPr>
        </p:nvSpPr>
        <p:spPr/>
        <p:txBody>
          <a:bodyPr/>
          <a:lstStyle/>
          <a:p>
            <a:r>
              <a:rPr lang="en-US" dirty="0"/>
              <a:t>What Does a Philosophy Paper Need?</a:t>
            </a:r>
          </a:p>
        </p:txBody>
      </p:sp>
      <p:sp>
        <p:nvSpPr>
          <p:cNvPr id="3" name="Content Placeholder 2">
            <a:extLst>
              <a:ext uri="{FF2B5EF4-FFF2-40B4-BE49-F238E27FC236}">
                <a16:creationId xmlns:a16="http://schemas.microsoft.com/office/drawing/2014/main" id="{EF465494-B19B-421D-BE10-B8243A01D98C}"/>
              </a:ext>
            </a:extLst>
          </p:cNvPr>
          <p:cNvSpPr>
            <a:spLocks noGrp="1"/>
          </p:cNvSpPr>
          <p:nvPr>
            <p:ph idx="1"/>
          </p:nvPr>
        </p:nvSpPr>
        <p:spPr/>
        <p:txBody>
          <a:bodyPr/>
          <a:lstStyle/>
          <a:p>
            <a:pPr marL="0" indent="0">
              <a:buNone/>
            </a:pPr>
            <a:r>
              <a:rPr lang="en-US" dirty="0"/>
              <a:t>A paper for a PH class should contain an </a:t>
            </a:r>
            <a:r>
              <a:rPr lang="en-US" u="sng" dirty="0"/>
              <a:t>argument</a:t>
            </a:r>
            <a:r>
              <a:rPr lang="en-US" dirty="0"/>
              <a:t>. </a:t>
            </a:r>
          </a:p>
          <a:p>
            <a:pPr marL="0" indent="0">
              <a:buNone/>
            </a:pPr>
            <a:r>
              <a:rPr lang="en-US" dirty="0"/>
              <a:t>So, what’s that? </a:t>
            </a:r>
          </a:p>
          <a:p>
            <a:pPr marL="0" indent="0">
              <a:buNone/>
            </a:pPr>
            <a:r>
              <a:rPr lang="en-US" dirty="0"/>
              <a:t>An argument is a “connected series of statements intended to establish a proposition” (Monty Python, “Argument Sketch”). </a:t>
            </a:r>
          </a:p>
          <a:p>
            <a:pPr marL="0" indent="0">
              <a:buNone/>
            </a:pPr>
            <a:r>
              <a:rPr lang="en-US" dirty="0"/>
              <a:t>Your job: to persuade a reasonable person to accept your understanding, by walking them through the process that led you to that understanding. This process can include evidence but it must include reasons. </a:t>
            </a:r>
          </a:p>
        </p:txBody>
      </p:sp>
    </p:spTree>
    <p:extLst>
      <p:ext uri="{BB962C8B-B14F-4D97-AF65-F5344CB8AC3E}">
        <p14:creationId xmlns:p14="http://schemas.microsoft.com/office/powerpoint/2010/main" val="4201054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FD15-A762-4173-8853-F350E57E963D}"/>
              </a:ext>
            </a:extLst>
          </p:cNvPr>
          <p:cNvSpPr>
            <a:spLocks noGrp="1"/>
          </p:cNvSpPr>
          <p:nvPr>
            <p:ph type="title"/>
          </p:nvPr>
        </p:nvSpPr>
        <p:spPr/>
        <p:txBody>
          <a:bodyPr/>
          <a:lstStyle/>
          <a:p>
            <a:r>
              <a:rPr lang="en-US" dirty="0"/>
              <a:t>The Role of a Thesis Statement</a:t>
            </a:r>
          </a:p>
        </p:txBody>
      </p:sp>
      <p:sp>
        <p:nvSpPr>
          <p:cNvPr id="3" name="Content Placeholder 2">
            <a:extLst>
              <a:ext uri="{FF2B5EF4-FFF2-40B4-BE49-F238E27FC236}">
                <a16:creationId xmlns:a16="http://schemas.microsoft.com/office/drawing/2014/main" id="{CD9A48A7-3740-435D-88D9-07453B4D8C96}"/>
              </a:ext>
            </a:extLst>
          </p:cNvPr>
          <p:cNvSpPr>
            <a:spLocks noGrp="1"/>
          </p:cNvSpPr>
          <p:nvPr>
            <p:ph idx="1"/>
          </p:nvPr>
        </p:nvSpPr>
        <p:spPr/>
        <p:txBody>
          <a:bodyPr/>
          <a:lstStyle/>
          <a:p>
            <a:pPr marL="0" indent="0">
              <a:buNone/>
            </a:pPr>
            <a:r>
              <a:rPr lang="en-US" dirty="0"/>
              <a:t>Your paper needs a </a:t>
            </a:r>
            <a:r>
              <a:rPr lang="en-US" b="1" dirty="0"/>
              <a:t>thesis statement</a:t>
            </a:r>
            <a:r>
              <a:rPr lang="en-US" dirty="0"/>
              <a:t>. This is not a statement of topic: what your paper is about. The thesis statement is your claim about that topic: what you are saying about it. </a:t>
            </a:r>
          </a:p>
          <a:p>
            <a:pPr marL="0" indent="0">
              <a:buNone/>
            </a:pPr>
            <a:r>
              <a:rPr lang="en-US" dirty="0"/>
              <a:t>The claim is an </a:t>
            </a:r>
            <a:r>
              <a:rPr lang="en-US" u="sng" dirty="0"/>
              <a:t>assertion</a:t>
            </a:r>
            <a:r>
              <a:rPr lang="en-US" dirty="0"/>
              <a:t>: you are taking a position on what is </a:t>
            </a:r>
            <a:r>
              <a:rPr lang="en-US" u="sng" dirty="0"/>
              <a:t>true</a:t>
            </a:r>
            <a:r>
              <a:rPr lang="en-US" dirty="0"/>
              <a:t>, and you want to convince the reader that you are </a:t>
            </a:r>
            <a:r>
              <a:rPr lang="en-US" u="sng" dirty="0"/>
              <a:t>correct</a:t>
            </a:r>
            <a:r>
              <a:rPr lang="en-US" dirty="0"/>
              <a:t>. </a:t>
            </a:r>
          </a:p>
          <a:p>
            <a:pPr marL="0" indent="0">
              <a:buNone/>
            </a:pPr>
            <a:r>
              <a:rPr lang="en-US" dirty="0"/>
              <a:t>But you want do so respectfully – which means in a way that respects them as an intelligent, curious, and open-minded person. </a:t>
            </a:r>
          </a:p>
        </p:txBody>
      </p:sp>
    </p:spTree>
    <p:extLst>
      <p:ext uri="{BB962C8B-B14F-4D97-AF65-F5344CB8AC3E}">
        <p14:creationId xmlns:p14="http://schemas.microsoft.com/office/powerpoint/2010/main" val="239764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53B8-D2C5-4862-AEE4-64FEB83E36D9}"/>
              </a:ext>
            </a:extLst>
          </p:cNvPr>
          <p:cNvSpPr>
            <a:spLocks noGrp="1"/>
          </p:cNvSpPr>
          <p:nvPr>
            <p:ph type="title"/>
          </p:nvPr>
        </p:nvSpPr>
        <p:spPr/>
        <p:txBody>
          <a:bodyPr/>
          <a:lstStyle/>
          <a:p>
            <a:r>
              <a:rPr lang="en-US" dirty="0"/>
              <a:t>Testing a Good Thesis</a:t>
            </a:r>
          </a:p>
        </p:txBody>
      </p:sp>
      <p:sp>
        <p:nvSpPr>
          <p:cNvPr id="3" name="Content Placeholder 2">
            <a:extLst>
              <a:ext uri="{FF2B5EF4-FFF2-40B4-BE49-F238E27FC236}">
                <a16:creationId xmlns:a16="http://schemas.microsoft.com/office/drawing/2014/main" id="{2F9B831F-8375-4C03-BE6B-F3E5B4576F67}"/>
              </a:ext>
            </a:extLst>
          </p:cNvPr>
          <p:cNvSpPr>
            <a:spLocks noGrp="1"/>
          </p:cNvSpPr>
          <p:nvPr>
            <p:ph idx="1"/>
          </p:nvPr>
        </p:nvSpPr>
        <p:spPr/>
        <p:txBody>
          <a:bodyPr>
            <a:normAutofit/>
          </a:bodyPr>
          <a:lstStyle/>
          <a:p>
            <a:pPr marL="0" indent="0">
              <a:buNone/>
            </a:pPr>
            <a:r>
              <a:rPr lang="en-US" dirty="0">
                <a:effectLst/>
                <a:ea typeface="Calibri" panose="020F0502020204030204" pitchFamily="34" charset="0"/>
              </a:rPr>
              <a:t>A good thesis </a:t>
            </a:r>
            <a:r>
              <a:rPr lang="en-US" u="sng" dirty="0">
                <a:effectLst/>
                <a:ea typeface="Calibri" panose="020F0502020204030204" pitchFamily="34" charset="0"/>
              </a:rPr>
              <a:t>should </a:t>
            </a:r>
            <a:r>
              <a:rPr lang="en-US" dirty="0">
                <a:effectLst/>
                <a:ea typeface="Calibri" panose="020F0502020204030204" pitchFamily="34" charset="0"/>
              </a:rPr>
              <a:t>be interesting -- maybe even controversial. If your claim is trivial or uninteresting, then why would you write a whole paper about it? That would be a waste of your time – and the reader’s!</a:t>
            </a:r>
            <a:endParaRPr lang="en-US" dirty="0">
              <a:ea typeface="Calibri" panose="020F0502020204030204" pitchFamily="34" charset="0"/>
            </a:endParaRPr>
          </a:p>
          <a:p>
            <a:pPr marL="0" indent="0">
              <a:buNone/>
            </a:pPr>
            <a:r>
              <a:rPr lang="en-US" dirty="0">
                <a:ea typeface="Calibri" panose="020F0502020204030204" pitchFamily="34" charset="0"/>
              </a:rPr>
              <a:t>T</a:t>
            </a:r>
            <a:r>
              <a:rPr lang="en-US" dirty="0">
                <a:effectLst/>
                <a:ea typeface="Calibri" panose="020F0502020204030204" pitchFamily="34" charset="0"/>
              </a:rPr>
              <a:t>he mark of a good thesis is this: </a:t>
            </a:r>
            <a:r>
              <a:rPr lang="en-US" i="1" dirty="0">
                <a:effectLst/>
                <a:ea typeface="Calibri" panose="020F0502020204030204" pitchFamily="34" charset="0"/>
              </a:rPr>
              <a:t>could reasonable people </a:t>
            </a:r>
            <a:r>
              <a:rPr lang="en-US" i="1" u="sng" dirty="0">
                <a:effectLst/>
                <a:ea typeface="Calibri" panose="020F0502020204030204" pitchFamily="34" charset="0"/>
              </a:rPr>
              <a:t>disagree</a:t>
            </a:r>
            <a:r>
              <a:rPr lang="en-US" dirty="0">
                <a:effectLst/>
                <a:ea typeface="Calibri" panose="020F0502020204030204" pitchFamily="34" charset="0"/>
              </a:rPr>
              <a:t> </a:t>
            </a:r>
            <a:r>
              <a:rPr lang="en-US" i="1" dirty="0">
                <a:effectLst/>
                <a:ea typeface="Calibri" panose="020F0502020204030204" pitchFamily="34" charset="0"/>
              </a:rPr>
              <a:t>about your thesis</a:t>
            </a:r>
            <a:r>
              <a:rPr lang="en-US" dirty="0">
                <a:effectLst/>
                <a:ea typeface="Calibri" panose="020F0502020204030204" pitchFamily="34" charset="0"/>
              </a:rPr>
              <a:t>?</a:t>
            </a:r>
          </a:p>
          <a:p>
            <a:pPr marL="0" indent="0">
              <a:buNone/>
            </a:pPr>
            <a:r>
              <a:rPr lang="en-US" dirty="0">
                <a:effectLst/>
                <a:ea typeface="Calibri" panose="020F0502020204030204" pitchFamily="34" charset="0"/>
              </a:rPr>
              <a:t> If yes – if there’s room for reasonable disagreement about your claim – </a:t>
            </a:r>
            <a:r>
              <a:rPr lang="en-US" i="1" dirty="0">
                <a:effectLst/>
                <a:ea typeface="Calibri" panose="020F0502020204030204" pitchFamily="34" charset="0"/>
              </a:rPr>
              <a:t>then</a:t>
            </a:r>
            <a:r>
              <a:rPr lang="en-US" dirty="0">
                <a:effectLst/>
                <a:ea typeface="Calibri" panose="020F0502020204030204" pitchFamily="34" charset="0"/>
              </a:rPr>
              <a:t> it’s worth your time (and the reader’s time) to see what the </a:t>
            </a:r>
            <a:r>
              <a:rPr lang="en-US" i="1" dirty="0">
                <a:effectLst/>
                <a:ea typeface="Calibri" panose="020F0502020204030204" pitchFamily="34" charset="0"/>
              </a:rPr>
              <a:t>reasons</a:t>
            </a:r>
            <a:r>
              <a:rPr lang="en-US" dirty="0">
                <a:effectLst/>
                <a:ea typeface="Calibri" panose="020F0502020204030204" pitchFamily="34" charset="0"/>
              </a:rPr>
              <a:t> are for holding that claim!</a:t>
            </a:r>
            <a:endParaRPr lang="en-US" dirty="0"/>
          </a:p>
        </p:txBody>
      </p:sp>
    </p:spTree>
    <p:extLst>
      <p:ext uri="{BB962C8B-B14F-4D97-AF65-F5344CB8AC3E}">
        <p14:creationId xmlns:p14="http://schemas.microsoft.com/office/powerpoint/2010/main" val="273908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3607-CF02-44DD-8B00-4E4D1E56B26B}"/>
              </a:ext>
            </a:extLst>
          </p:cNvPr>
          <p:cNvSpPr>
            <a:spLocks noGrp="1"/>
          </p:cNvSpPr>
          <p:nvPr>
            <p:ph type="title"/>
          </p:nvPr>
        </p:nvSpPr>
        <p:spPr/>
        <p:txBody>
          <a:bodyPr/>
          <a:lstStyle/>
          <a:p>
            <a:r>
              <a:rPr lang="en-US" dirty="0"/>
              <a:t>Examples of a Good Thesis</a:t>
            </a:r>
          </a:p>
        </p:txBody>
      </p:sp>
      <p:sp>
        <p:nvSpPr>
          <p:cNvPr id="3" name="Content Placeholder 2">
            <a:extLst>
              <a:ext uri="{FF2B5EF4-FFF2-40B4-BE49-F238E27FC236}">
                <a16:creationId xmlns:a16="http://schemas.microsoft.com/office/drawing/2014/main" id="{84ED7FF2-D149-4E5C-84FB-57399BB9A299}"/>
              </a:ext>
            </a:extLst>
          </p:cNvPr>
          <p:cNvSpPr>
            <a:spLocks noGrp="1"/>
          </p:cNvSpPr>
          <p:nvPr>
            <p:ph idx="1"/>
          </p:nvPr>
        </p:nvSpPr>
        <p:spPr/>
        <p:txBody>
          <a:bodyPr>
            <a:normAutofit lnSpcReduction="10000"/>
          </a:bodyPr>
          <a:lstStyle/>
          <a:p>
            <a:pPr marL="0" indent="0" algn="ctr">
              <a:buNone/>
            </a:pPr>
            <a:r>
              <a:rPr lang="en-US" sz="2400" dirty="0">
                <a:effectLst/>
                <a:latin typeface="+mj-lt"/>
                <a:ea typeface="Calibri" panose="020F0502020204030204" pitchFamily="34" charset="0"/>
              </a:rPr>
              <a:t>Topic: AI, automation, and the future of work. </a:t>
            </a:r>
          </a:p>
          <a:p>
            <a:pPr marL="0" indent="0">
              <a:buNone/>
            </a:pPr>
            <a:r>
              <a:rPr lang="en-US" i="1" dirty="0">
                <a:latin typeface="+mj-lt"/>
                <a:ea typeface="Calibri" panose="020F0502020204030204" pitchFamily="34" charset="0"/>
              </a:rPr>
              <a:t>Thesis 1</a:t>
            </a:r>
            <a:r>
              <a:rPr lang="en-US" dirty="0">
                <a:latin typeface="+mj-lt"/>
                <a:ea typeface="Calibri" panose="020F0502020204030204" pitchFamily="34" charset="0"/>
              </a:rPr>
              <a:t>: “ I </a:t>
            </a:r>
            <a:r>
              <a:rPr lang="en-US" dirty="0">
                <a:effectLst/>
                <a:latin typeface="+mj-lt"/>
                <a:ea typeface="Calibri" panose="020F0502020204030204" pitchFamily="34" charset="0"/>
              </a:rPr>
              <a:t>will argue that AI will be profoundly disruptive to the future of work because we’re not prepared for a future in which people don’t need jobs.”</a:t>
            </a:r>
          </a:p>
          <a:p>
            <a:pPr marL="0" indent="0">
              <a:buNone/>
            </a:pPr>
            <a:r>
              <a:rPr lang="en-US" i="1" dirty="0">
                <a:latin typeface="+mj-lt"/>
                <a:ea typeface="Calibri" panose="020F0502020204030204" pitchFamily="34" charset="0"/>
              </a:rPr>
              <a:t>Thesis 2</a:t>
            </a:r>
            <a:r>
              <a:rPr lang="en-US" dirty="0">
                <a:latin typeface="+mj-lt"/>
                <a:ea typeface="Calibri" panose="020F0502020204030204" pitchFamily="34" charset="0"/>
              </a:rPr>
              <a:t>: </a:t>
            </a:r>
            <a:r>
              <a:rPr lang="en-US" dirty="0">
                <a:effectLst/>
                <a:latin typeface="+mj-lt"/>
                <a:ea typeface="Calibri" panose="020F0502020204030204" pitchFamily="34" charset="0"/>
              </a:rPr>
              <a:t>“I will argue that we have nothing to fear from AI, because there will always be things that only human beings can do.” </a:t>
            </a:r>
          </a:p>
          <a:p>
            <a:pPr marL="0" indent="0">
              <a:buNone/>
            </a:pPr>
            <a:r>
              <a:rPr lang="en-US" dirty="0">
                <a:latin typeface="+mj-lt"/>
              </a:rPr>
              <a:t>Both are good thesis statements: interesting, reasonable, and worth defending. They are not obviously true (or false). (But don’t argue for both in the same paper!)</a:t>
            </a:r>
          </a:p>
        </p:txBody>
      </p:sp>
    </p:spTree>
    <p:extLst>
      <p:ext uri="{BB962C8B-B14F-4D97-AF65-F5344CB8AC3E}">
        <p14:creationId xmlns:p14="http://schemas.microsoft.com/office/powerpoint/2010/main" val="3132460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D682-B622-4ED0-92EF-C01516C012B1}"/>
              </a:ext>
            </a:extLst>
          </p:cNvPr>
          <p:cNvSpPr>
            <a:spLocks noGrp="1"/>
          </p:cNvSpPr>
          <p:nvPr>
            <p:ph type="title"/>
          </p:nvPr>
        </p:nvSpPr>
        <p:spPr/>
        <p:txBody>
          <a:bodyPr/>
          <a:lstStyle/>
          <a:p>
            <a:r>
              <a:rPr lang="en-US" dirty="0"/>
              <a:t>Thesis Statements And Arguments</a:t>
            </a:r>
          </a:p>
        </p:txBody>
      </p:sp>
      <p:sp>
        <p:nvSpPr>
          <p:cNvPr id="3" name="Content Placeholder 2">
            <a:extLst>
              <a:ext uri="{FF2B5EF4-FFF2-40B4-BE49-F238E27FC236}">
                <a16:creationId xmlns:a16="http://schemas.microsoft.com/office/drawing/2014/main" id="{4F647787-7C8B-470E-8631-D410654B0BFD}"/>
              </a:ext>
            </a:extLst>
          </p:cNvPr>
          <p:cNvSpPr>
            <a:spLocks noGrp="1"/>
          </p:cNvSpPr>
          <p:nvPr>
            <p:ph idx="1"/>
          </p:nvPr>
        </p:nvSpPr>
        <p:spPr/>
        <p:txBody>
          <a:bodyPr>
            <a:normAutofit/>
          </a:bodyPr>
          <a:lstStyle/>
          <a:p>
            <a:pPr marL="0" indent="0">
              <a:buNone/>
            </a:pPr>
            <a:r>
              <a:rPr lang="en-US" dirty="0"/>
              <a:t>A good paper can be thought of as a ‘argument in reverse’: you begin by announcing the conclusion of the argument (what you’re going to argue for) in the thesis statement . . . </a:t>
            </a:r>
          </a:p>
          <a:p>
            <a:pPr marL="0" indent="0">
              <a:buNone/>
            </a:pPr>
            <a:r>
              <a:rPr lang="en-US" dirty="0"/>
              <a:t>. . . and then present the premises needed to justify that conclusion in the rest of the paper . . . </a:t>
            </a:r>
          </a:p>
          <a:p>
            <a:pPr marL="0" indent="0">
              <a:buNone/>
            </a:pPr>
            <a:r>
              <a:rPr lang="en-US" dirty="0"/>
              <a:t>. . . so that by the end, the reader should be able to understand how the premises justify the conclusion.  </a:t>
            </a:r>
          </a:p>
        </p:txBody>
      </p:sp>
    </p:spTree>
    <p:extLst>
      <p:ext uri="{BB962C8B-B14F-4D97-AF65-F5344CB8AC3E}">
        <p14:creationId xmlns:p14="http://schemas.microsoft.com/office/powerpoint/2010/main" val="4177378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B491-7123-4A70-B85D-8EF75BAA0198}"/>
              </a:ext>
            </a:extLst>
          </p:cNvPr>
          <p:cNvSpPr>
            <a:spLocks noGrp="1"/>
          </p:cNvSpPr>
          <p:nvPr>
            <p:ph type="title"/>
          </p:nvPr>
        </p:nvSpPr>
        <p:spPr/>
        <p:txBody>
          <a:bodyPr/>
          <a:lstStyle/>
          <a:p>
            <a:r>
              <a:rPr lang="en-US" dirty="0"/>
              <a:t>Dialogue, Not a Monologue</a:t>
            </a:r>
          </a:p>
        </p:txBody>
      </p:sp>
      <p:sp>
        <p:nvSpPr>
          <p:cNvPr id="3" name="Content Placeholder 2">
            <a:extLst>
              <a:ext uri="{FF2B5EF4-FFF2-40B4-BE49-F238E27FC236}">
                <a16:creationId xmlns:a16="http://schemas.microsoft.com/office/drawing/2014/main" id="{15BC7BF1-C043-4B45-B954-1D6C19BC6288}"/>
              </a:ext>
            </a:extLst>
          </p:cNvPr>
          <p:cNvSpPr>
            <a:spLocks noGrp="1"/>
          </p:cNvSpPr>
          <p:nvPr>
            <p:ph idx="1"/>
          </p:nvPr>
        </p:nvSpPr>
        <p:spPr/>
        <p:txBody>
          <a:bodyPr>
            <a:normAutofit/>
          </a:bodyPr>
          <a:lstStyle/>
          <a:p>
            <a:pPr marL="0" indent="0">
              <a:buNone/>
            </a:pPr>
            <a:r>
              <a:rPr lang="en-US" dirty="0"/>
              <a:t>A good paper takes shape as a dialogue with yourself: imagine you are talking with someone who is intelligent, curious, open-minded, skeptical about your claim but willing to hear you out. (You could think of it as rehearsal for a conversation</a:t>
            </a:r>
          </a:p>
          <a:p>
            <a:pPr marL="0" indent="0">
              <a:buNone/>
            </a:pPr>
            <a:r>
              <a:rPr lang="en-US" sz="2400" dirty="0">
                <a:effectLst/>
                <a:latin typeface="+mj-lt"/>
                <a:ea typeface="Times New Roman" panose="02020603050405020304" pitchFamily="18" charset="0"/>
              </a:rPr>
              <a:t>Imagine someone you liked and respected who disagreed with your claim. What would you say in order to convince them? What kind of evidence would you present? How would you present that evidence? What texts, analyses, or studies would you want to show? </a:t>
            </a:r>
          </a:p>
          <a:p>
            <a:pPr marL="0" indent="0">
              <a:buNone/>
            </a:pPr>
            <a:endParaRPr lang="en-US" dirty="0"/>
          </a:p>
        </p:txBody>
      </p:sp>
    </p:spTree>
    <p:extLst>
      <p:ext uri="{BB962C8B-B14F-4D97-AF65-F5344CB8AC3E}">
        <p14:creationId xmlns:p14="http://schemas.microsoft.com/office/powerpoint/2010/main" val="2062086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8FCB-6064-408B-87C2-EAAF0DAE420D}"/>
              </a:ext>
            </a:extLst>
          </p:cNvPr>
          <p:cNvSpPr>
            <a:spLocks noGrp="1"/>
          </p:cNvSpPr>
          <p:nvPr>
            <p:ph type="title"/>
          </p:nvPr>
        </p:nvSpPr>
        <p:spPr/>
        <p:txBody>
          <a:bodyPr/>
          <a:lstStyle/>
          <a:p>
            <a:r>
              <a:rPr lang="en-US" dirty="0"/>
              <a:t>The Introduction</a:t>
            </a:r>
          </a:p>
        </p:txBody>
      </p:sp>
      <p:sp>
        <p:nvSpPr>
          <p:cNvPr id="3" name="Content Placeholder 2">
            <a:extLst>
              <a:ext uri="{FF2B5EF4-FFF2-40B4-BE49-F238E27FC236}">
                <a16:creationId xmlns:a16="http://schemas.microsoft.com/office/drawing/2014/main" id="{05E097F7-9EB9-4D1E-B194-5CDD749D43B9}"/>
              </a:ext>
            </a:extLst>
          </p:cNvPr>
          <p:cNvSpPr>
            <a:spLocks noGrp="1"/>
          </p:cNvSpPr>
          <p:nvPr>
            <p:ph idx="1"/>
          </p:nvPr>
        </p:nvSpPr>
        <p:spPr/>
        <p:txBody>
          <a:bodyPr/>
          <a:lstStyle/>
          <a:p>
            <a:pPr marL="0" indent="0">
              <a:buNone/>
            </a:pPr>
            <a:r>
              <a:rPr lang="en-US" dirty="0"/>
              <a:t>If a paper is a conversation, it needs to have a “hello” and a “goodbye”. This is the </a:t>
            </a:r>
            <a:r>
              <a:rPr lang="en-US" u="sng" dirty="0"/>
              <a:t>introduction</a:t>
            </a:r>
            <a:r>
              <a:rPr lang="en-US" dirty="0"/>
              <a:t> and the </a:t>
            </a:r>
            <a:r>
              <a:rPr lang="en-US" u="sng" dirty="0"/>
              <a:t>conclusion.</a:t>
            </a:r>
          </a:p>
          <a:p>
            <a:pPr marL="0" indent="0">
              <a:buNone/>
            </a:pPr>
            <a:r>
              <a:rPr lang="en-US" dirty="0"/>
              <a:t>The introduction or introductory paragraph needs to (1) announce the topic that the paper is about and (2) announce the thesis statement with regard to that topic. (This is most easily done by making the thesis statement </a:t>
            </a:r>
            <a:r>
              <a:rPr lang="en-US" u="sng" dirty="0"/>
              <a:t>the last sentence of the first paragraph</a:t>
            </a:r>
            <a:r>
              <a:rPr lang="en-US" dirty="0"/>
              <a:t>.) </a:t>
            </a:r>
          </a:p>
          <a:p>
            <a:pPr marL="0" indent="0">
              <a:buNone/>
            </a:pPr>
            <a:r>
              <a:rPr lang="en-US" dirty="0"/>
              <a:t>The introductory paragraph is often the hardest paragraph to write. Either write it last or substantially revise it after the paper is finished.</a:t>
            </a:r>
          </a:p>
        </p:txBody>
      </p:sp>
    </p:spTree>
    <p:extLst>
      <p:ext uri="{BB962C8B-B14F-4D97-AF65-F5344CB8AC3E}">
        <p14:creationId xmlns:p14="http://schemas.microsoft.com/office/powerpoint/2010/main" val="270331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AD40-4DA8-4A73-83D0-EC5FD62EEF1B}"/>
              </a:ext>
            </a:extLst>
          </p:cNvPr>
          <p:cNvSpPr>
            <a:spLocks noGrp="1"/>
          </p:cNvSpPr>
          <p:nvPr>
            <p:ph type="title"/>
          </p:nvPr>
        </p:nvSpPr>
        <p:spPr/>
        <p:txBody>
          <a:bodyPr/>
          <a:lstStyle/>
          <a:p>
            <a:r>
              <a:rPr lang="en-US" dirty="0"/>
              <a:t>The Conclusion</a:t>
            </a:r>
          </a:p>
        </p:txBody>
      </p:sp>
      <p:sp>
        <p:nvSpPr>
          <p:cNvPr id="3" name="Content Placeholder 2">
            <a:extLst>
              <a:ext uri="{FF2B5EF4-FFF2-40B4-BE49-F238E27FC236}">
                <a16:creationId xmlns:a16="http://schemas.microsoft.com/office/drawing/2014/main" id="{01A9236B-FC9F-4DF7-B17E-BBE8F8B7B2AE}"/>
              </a:ext>
            </a:extLst>
          </p:cNvPr>
          <p:cNvSpPr>
            <a:spLocks noGrp="1"/>
          </p:cNvSpPr>
          <p:nvPr>
            <p:ph idx="1"/>
          </p:nvPr>
        </p:nvSpPr>
        <p:spPr/>
        <p:txBody>
          <a:bodyPr>
            <a:normAutofit fontScale="92500" lnSpcReduction="10000"/>
          </a:bodyPr>
          <a:lstStyle/>
          <a:p>
            <a:pPr marL="0" marR="342900" indent="0">
              <a:buNone/>
            </a:pPr>
            <a:r>
              <a:rPr lang="en-US" sz="2800" dirty="0">
                <a:latin typeface="+mj-lt"/>
                <a:ea typeface="Times New Roman" panose="02020603050405020304" pitchFamily="18" charset="0"/>
              </a:rPr>
              <a:t>In the conclusion (or conclusion paragraph) you need to take stock on the journey that you have taken the reader on: you need to tell them what you’ve shown, how you’ve shown it, and show them how to assemble the premises you’ve given them into the conclusion that was announced at the outset (the thesis statement)</a:t>
            </a:r>
          </a:p>
          <a:p>
            <a:pPr marL="0" marR="342900" indent="0">
              <a:buNone/>
            </a:pPr>
            <a:r>
              <a:rPr lang="en-US" sz="2800" dirty="0">
                <a:latin typeface="+mj-lt"/>
                <a:ea typeface="Times New Roman" panose="02020603050405020304" pitchFamily="18" charset="0"/>
              </a:rPr>
              <a:t>The conclusion can also suggest new lines of thought or suggest how the argument of the paper connects with larger themes.</a:t>
            </a:r>
          </a:p>
          <a:p>
            <a:pPr marL="0" marR="342900" indent="0" algn="ctr">
              <a:buNone/>
            </a:pPr>
            <a:r>
              <a:rPr lang="en-US" dirty="0">
                <a:latin typeface="+mj-lt"/>
                <a:ea typeface="Times New Roman" panose="02020603050405020304" pitchFamily="18" charset="0"/>
              </a:rPr>
              <a:t>“A</a:t>
            </a:r>
            <a:r>
              <a:rPr lang="en-US" sz="2400" dirty="0">
                <a:effectLst/>
                <a:latin typeface="+mj-lt"/>
                <a:ea typeface="Times New Roman" panose="02020603050405020304" pitchFamily="18" charset="0"/>
              </a:rPr>
              <a:t>n introduction is an opening line; a conclusion is a parting shot.”</a:t>
            </a:r>
          </a:p>
          <a:p>
            <a:pPr marL="0" indent="0" algn="ctr">
              <a:buNone/>
            </a:pPr>
            <a:endParaRPr lang="en-US" u="sng" dirty="0"/>
          </a:p>
        </p:txBody>
      </p:sp>
    </p:spTree>
    <p:extLst>
      <p:ext uri="{BB962C8B-B14F-4D97-AF65-F5344CB8AC3E}">
        <p14:creationId xmlns:p14="http://schemas.microsoft.com/office/powerpoint/2010/main" val="2168141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48</TotalTime>
  <Words>802</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Writing a PH Paper</vt:lpstr>
      <vt:lpstr>What Does a Philosophy Paper Need?</vt:lpstr>
      <vt:lpstr>The Role of a Thesis Statement</vt:lpstr>
      <vt:lpstr>Testing a Good Thesis</vt:lpstr>
      <vt:lpstr>Examples of a Good Thesis</vt:lpstr>
      <vt:lpstr>Thesis Statements And Arguments</vt:lpstr>
      <vt:lpstr>Dialogue, Not a Monologue</vt:lpstr>
      <vt:lpstr>The Introduction</vt:lpstr>
      <vt:lpstr>The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PH Paper</dc:title>
  <dc:creator>Carl Sachs</dc:creator>
  <cp:lastModifiedBy>Carl Sachs</cp:lastModifiedBy>
  <cp:revision>8</cp:revision>
  <dcterms:created xsi:type="dcterms:W3CDTF">2020-09-18T15:16:43Z</dcterms:created>
  <dcterms:modified xsi:type="dcterms:W3CDTF">2021-03-02T15:47:52Z</dcterms:modified>
</cp:coreProperties>
</file>