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9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98" r:id="rId18"/>
    <p:sldId id="31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7" autoAdjust="0"/>
    <p:restoredTop sz="94981" autoAdjust="0"/>
  </p:normalViewPr>
  <p:slideViewPr>
    <p:cSldViewPr>
      <p:cViewPr varScale="1">
        <p:scale>
          <a:sx n="100" d="100"/>
          <a:sy n="100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A725FA93-294D-47CC-AE8F-E7AA6F2AC886}" type="datetime1">
              <a:rPr lang="en-US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5CE699FE-A544-477E-81F2-3C4C98214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1D10033A-7D64-41EF-813B-6E0B51D37D35}" type="datetime1">
              <a:rPr lang="en-US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F8AAA64E-55DE-4794-ABBF-0C421C7DA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A2660D-605E-41F4-82E6-CBB0CEC59CD5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A2660D-605E-41F4-82E6-CBB0CEC59CD5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7E624C6-8D64-420A-AF00-6C7153487742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2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3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60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AAA64E-55DE-4794-ABBF-0C421C7DAF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1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119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A59A-F558-4F2D-8A3C-5838ADC39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C2B3-85A1-4401-A6A4-2DC4958625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07B0-BB1B-44EA-BACD-A5F5C506B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6FF0-142A-4DE1-B465-06719F616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1" y="6096000"/>
            <a:ext cx="9144001" cy="762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DADCDACE-00A3-4173-9046-F773507F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21" descr="Delmar_Logo_RGB_C-1i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7913"/>
            <a:ext cx="14620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5"/>
          <p:cNvSpPr txBox="1">
            <a:spLocks noChangeArrowheads="1"/>
          </p:cNvSpPr>
          <p:nvPr/>
        </p:nvSpPr>
        <p:spPr bwMode="auto">
          <a:xfrm>
            <a:off x="2438400" y="6384925"/>
            <a:ext cx="495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400" dirty="0" smtClean="0"/>
              <a:t>© 2013 Delmar/Cengage Learning. All Rights Reserved.</a:t>
            </a:r>
            <a:br>
              <a:rPr lang="en-US" sz="1400" dirty="0" smtClean="0"/>
            </a:b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00800" y="1371601"/>
            <a:ext cx="2743200" cy="222885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Chapter </a:t>
            </a:r>
            <a:b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1000" dirty="0" smtClean="0">
                <a:solidFill>
                  <a:schemeClr val="bg1"/>
                </a:solidFill>
                <a:ea typeface="ＭＳ Ｐゴシック" pitchFamily="34" charset="-128"/>
              </a:rPr>
              <a:t>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1600"/>
            <a:ext cx="6477000" cy="2209800"/>
          </a:xfrm>
        </p:spPr>
        <p:txBody>
          <a:bodyPr anchor="ctr"/>
          <a:lstStyle/>
          <a:p>
            <a:pPr algn="r">
              <a:lnSpc>
                <a:spcPts val="5400"/>
              </a:lnSpc>
              <a:spcBef>
                <a:spcPts val="0"/>
              </a:spcBef>
            </a:pPr>
            <a:r>
              <a:rPr lang="en-US" sz="5200" dirty="0">
                <a:solidFill>
                  <a:schemeClr val="bg1"/>
                </a:solidFill>
              </a:rPr>
              <a:t>The Rising Costs of Medical </a:t>
            </a:r>
            <a:r>
              <a:rPr lang="en-US" sz="5200" dirty="0" smtClean="0">
                <a:solidFill>
                  <a:schemeClr val="bg1"/>
                </a:solidFill>
              </a:rPr>
              <a:t>Services and </a:t>
            </a:r>
            <a:r>
              <a:rPr lang="en-US" sz="5200" dirty="0">
                <a:solidFill>
                  <a:schemeClr val="bg1"/>
                </a:solidFill>
              </a:rPr>
              <a:t>Healthcare Reform</a:t>
            </a:r>
            <a:endParaRPr lang="en-US" sz="5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Oregon Health Plan (1989)</a:t>
            </a:r>
            <a:endParaRPr lang="en-US" b="1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Required employers to provide healthcare insurance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Was not implemented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Expanded Medicaid program to cover all residents with earnings below poverty line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 smtClean="0"/>
              <a:t>Unique rationing plan for medical services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Treatments ranked based on costs</a:t>
            </a:r>
            <a:r>
              <a:rPr lang="en-US" dirty="0"/>
              <a:t> </a:t>
            </a:r>
            <a:r>
              <a:rPr lang="en-US" dirty="0" smtClean="0"/>
              <a:t>and effectiveness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Lowest-ranked treatments were not funded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Clinton Health Care Plan of 1993</a:t>
            </a:r>
          </a:p>
          <a:p>
            <a:pPr lvl="1"/>
            <a:r>
              <a:rPr lang="en-US" dirty="0" smtClean="0"/>
              <a:t>Proposal to ensure that all persons have healthcare insurance (was not enacted)</a:t>
            </a:r>
          </a:p>
          <a:p>
            <a:pPr lvl="1"/>
            <a:r>
              <a:rPr lang="en-US" dirty="0" smtClean="0"/>
              <a:t>Employers must offer healthcare insurance</a:t>
            </a:r>
          </a:p>
          <a:p>
            <a:pPr lvl="1"/>
            <a:r>
              <a:rPr lang="en-US" dirty="0" smtClean="0"/>
              <a:t>Regional healthcare alliances would sell insurance to uninsured</a:t>
            </a:r>
          </a:p>
          <a:p>
            <a:pPr lvl="2"/>
            <a:r>
              <a:rPr lang="en-US" dirty="0" smtClean="0"/>
              <a:t>Premiums subsidized by federal government for low-income individuals and households</a:t>
            </a:r>
          </a:p>
          <a:p>
            <a:pPr lvl="1"/>
            <a:r>
              <a:rPr lang="en-US" dirty="0" smtClean="0"/>
              <a:t>Fee-for-service reimbursement for healthcare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Massachusetts Health Care Reform Law of 2006</a:t>
            </a:r>
          </a:p>
          <a:p>
            <a:pPr lvl="1"/>
            <a:r>
              <a:rPr lang="en-US" dirty="0" smtClean="0"/>
              <a:t>Employers with 11 or more workers must provide healthcare insurance</a:t>
            </a:r>
            <a:r>
              <a:rPr lang="en-US" dirty="0"/>
              <a:t> </a:t>
            </a:r>
            <a:r>
              <a:rPr lang="en-US" dirty="0" smtClean="0"/>
              <a:t>or pay a fine</a:t>
            </a:r>
          </a:p>
          <a:p>
            <a:pPr lvl="1"/>
            <a:r>
              <a:rPr lang="en-US" dirty="0" smtClean="0"/>
              <a:t>Individuals had to be insured by employer or a state-approved program or pay a fine</a:t>
            </a:r>
          </a:p>
          <a:p>
            <a:pPr lvl="2"/>
            <a:r>
              <a:rPr lang="en-US" dirty="0" smtClean="0"/>
              <a:t>No cost if family income &lt; 150% of poverty level</a:t>
            </a:r>
          </a:p>
          <a:p>
            <a:pPr lvl="2"/>
            <a:r>
              <a:rPr lang="en-US" dirty="0" smtClean="0"/>
              <a:t>Reduced premiums for lower middle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Patient Protection and Affordable Care Act of 2010 (PPACA)</a:t>
            </a:r>
          </a:p>
          <a:p>
            <a:pPr lvl="1"/>
            <a:r>
              <a:rPr lang="en-US" dirty="0" smtClean="0"/>
              <a:t>Hundreds of provisions in its 2,841 pages</a:t>
            </a:r>
            <a:endParaRPr lang="en-US" dirty="0"/>
          </a:p>
          <a:p>
            <a:pPr lvl="1"/>
            <a:r>
              <a:rPr lang="en-US" dirty="0"/>
              <a:t>Reshapes </a:t>
            </a:r>
            <a:r>
              <a:rPr lang="en-US" dirty="0" smtClean="0"/>
              <a:t>private health </a:t>
            </a:r>
            <a:r>
              <a:rPr lang="en-US" dirty="0"/>
              <a:t>insurance coverage</a:t>
            </a:r>
          </a:p>
          <a:p>
            <a:pPr lvl="2"/>
            <a:r>
              <a:rPr lang="en-US" dirty="0" smtClean="0"/>
              <a:t>Must cover dependent children until age 26</a:t>
            </a:r>
          </a:p>
          <a:p>
            <a:pPr lvl="2"/>
            <a:r>
              <a:rPr lang="en-US" dirty="0" smtClean="0"/>
              <a:t>No annual or lifetime caps on reimbursements</a:t>
            </a:r>
          </a:p>
          <a:p>
            <a:pPr lvl="2"/>
            <a:r>
              <a:rPr lang="en-US" dirty="0" smtClean="0"/>
              <a:t>No exclusion of children with pre-existing medical conditions</a:t>
            </a:r>
          </a:p>
          <a:p>
            <a:pPr lvl="2"/>
            <a:r>
              <a:rPr lang="en-US" dirty="0" smtClean="0"/>
              <a:t>No deductibles or co-payments for preventive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Pharmaceutical companies pay annual fees</a:t>
            </a:r>
          </a:p>
          <a:p>
            <a:pPr lvl="1"/>
            <a:r>
              <a:rPr lang="en-US" dirty="0" smtClean="0"/>
              <a:t>Flexible spending accounts have $2500 annual limit</a:t>
            </a:r>
          </a:p>
          <a:p>
            <a:pPr lvl="1"/>
            <a:r>
              <a:rPr lang="en-US" dirty="0" smtClean="0"/>
              <a:t>Medical expenses cannot be deducted from taxes unless they exceed 10% of adjusted gross income (raised from 7.5%)</a:t>
            </a:r>
          </a:p>
          <a:p>
            <a:pPr lvl="1"/>
            <a:r>
              <a:rPr lang="en-US" dirty="0" smtClean="0"/>
              <a:t>Higher Medicare tax rates for individuals and households with high incomes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Full impact in 2014</a:t>
            </a:r>
          </a:p>
          <a:p>
            <a:pPr lvl="2"/>
            <a:r>
              <a:rPr lang="en-US" dirty="0" smtClean="0"/>
              <a:t>States must run healthcare exchanges to provide insurance to the uninsured</a:t>
            </a:r>
          </a:p>
          <a:p>
            <a:pPr lvl="2"/>
            <a:r>
              <a:rPr lang="en-US" dirty="0" smtClean="0"/>
              <a:t>All persons must have healthcare insurance or pay a fine</a:t>
            </a:r>
          </a:p>
          <a:p>
            <a:pPr lvl="2"/>
            <a:r>
              <a:rPr lang="en-US" dirty="0" smtClean="0"/>
              <a:t>Companies with 50 or more workers must provide group healthcare insurance or pay a fine</a:t>
            </a:r>
          </a:p>
          <a:p>
            <a:pPr lvl="2"/>
            <a:r>
              <a:rPr lang="en-US" dirty="0" smtClean="0"/>
              <a:t>Medicaid coverage will be expanded</a:t>
            </a:r>
          </a:p>
          <a:p>
            <a:pPr lvl="2"/>
            <a:r>
              <a:rPr lang="en-US" dirty="0" smtClean="0"/>
              <a:t>Revenue for program will come from new fees on health insurance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500"/>
              </a:spcBef>
            </a:pPr>
            <a:r>
              <a:rPr lang="en-US" dirty="0" smtClean="0"/>
              <a:t>Political opposition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Financing based on $500 billion in Medicare expenditures cuts over next decade that opponents believe is not realistic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2010 congressional elections gave Republicans the majority in the House of Representatives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Legal opposition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U.S. Supreme Court decision expected June 2012</a:t>
            </a:r>
          </a:p>
          <a:p>
            <a:pPr lvl="3">
              <a:spcBef>
                <a:spcPts val="500"/>
              </a:spcBef>
            </a:pPr>
            <a:r>
              <a:rPr lang="en-US" dirty="0" smtClean="0"/>
              <a:t>Federal government does not have the power to require individuals to buy a product or service</a:t>
            </a:r>
          </a:p>
          <a:p>
            <a:pPr lvl="2">
              <a:spcBef>
                <a:spcPts val="500"/>
              </a:spcBef>
            </a:pPr>
            <a:r>
              <a:rPr lang="en-US" dirty="0" smtClean="0"/>
              <a:t>Other lawsuits filed to overturn PPACA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Americans live longer with chronic conditions that contribute to increased healthcare costs</a:t>
            </a:r>
          </a:p>
          <a:p>
            <a:r>
              <a:rPr lang="en-US" dirty="0" smtClean="0">
                <a:ea typeface="ＭＳ Ｐゴシック" pitchFamily="34" charset="-128"/>
              </a:rPr>
              <a:t>New medical technology is expensive</a:t>
            </a:r>
          </a:p>
          <a:p>
            <a:r>
              <a:rPr lang="en-US" dirty="0" smtClean="0">
                <a:ea typeface="ＭＳ Ｐゴシック" pitchFamily="34" charset="-128"/>
              </a:rPr>
              <a:t>Highly educated healthcare workers expect good salaries</a:t>
            </a:r>
          </a:p>
          <a:p>
            <a:r>
              <a:rPr lang="en-US" dirty="0" smtClean="0">
                <a:ea typeface="ＭＳ Ｐゴシック" pitchFamily="34" charset="-128"/>
              </a:rPr>
              <a:t>Fraud and abuse longstanding problems</a:t>
            </a:r>
          </a:p>
          <a:p>
            <a:r>
              <a:rPr lang="en-US" dirty="0" smtClean="0">
                <a:ea typeface="ＭＳ Ｐゴシック" pitchFamily="34" charset="-128"/>
              </a:rPr>
              <a:t>Medical malpractice insurance is costly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85D1B8-18CE-4957-9B31-EFFCE60875FC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Federal government has attempted to reform healthcare system many times</a:t>
            </a:r>
          </a:p>
          <a:p>
            <a:r>
              <a:rPr lang="en-US" dirty="0" smtClean="0">
                <a:ea typeface="ＭＳ Ｐゴシック" pitchFamily="34" charset="-128"/>
              </a:rPr>
              <a:t>PPACA of 2010 is latest attempt to reform healthcare financing in America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085D1B8-18CE-4957-9B31-EFFCE60875FC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Upon completion of this chapter, you will be able to: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Explain the major factors influencing rising costs in healthcare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Discuss the history of universal healthcare in America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Discuss the specifics of the Patient Protection and Affordable Care Act of 2010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B09E9D0-96CF-4D17-BD0F-88863EC28FF7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Rising Costs of Medical 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Spending on healthcare in the United States since 1960: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Increased more than the cost of living index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Increased as a percentage of the gross national product (GNP)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Increased as a percentage of household income</a:t>
            </a: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40EA793-D867-4B70-9DB0-55F6DA585668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Boomers and Life Expectancy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Baby boomers</a:t>
            </a:r>
            <a:r>
              <a:rPr lang="en-US" dirty="0" smtClean="0"/>
              <a:t>: those born between 1946 and 1964, a period with a greater than average birth rate</a:t>
            </a:r>
          </a:p>
          <a:p>
            <a:pPr lvl="1"/>
            <a:r>
              <a:rPr lang="en-US" dirty="0" smtClean="0"/>
              <a:t>Major force in society (25% of population)</a:t>
            </a:r>
            <a:endParaRPr lang="en-US" dirty="0"/>
          </a:p>
          <a:p>
            <a:pPr lvl="1"/>
            <a:r>
              <a:rPr lang="en-US" dirty="0" smtClean="0"/>
              <a:t>Starting to receive Social Security and Medicare benefits</a:t>
            </a:r>
          </a:p>
          <a:p>
            <a:pPr lvl="1"/>
            <a:r>
              <a:rPr lang="en-US" dirty="0" smtClean="0"/>
              <a:t>Longer life expectancies than previous generations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Innovations in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New treatments and technologies directly add to healthcare costs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Help increase lifespan which increases healthcare spending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Cost-controls slow rate of growth of healthcare spending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High deductible insurance plans encourage patients to opt for lower cost care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Insurers encourage use of generic drugs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Educated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training of healthcare professionals is expensive</a:t>
            </a:r>
          </a:p>
          <a:p>
            <a:pPr lvl="1"/>
            <a:r>
              <a:rPr lang="en-US" dirty="0" smtClean="0"/>
              <a:t>Physician training takes many years</a:t>
            </a:r>
          </a:p>
          <a:p>
            <a:pPr lvl="1"/>
            <a:r>
              <a:rPr lang="en-US" dirty="0" smtClean="0"/>
              <a:t>Educational and training requirements increasing for other healthcare workers</a:t>
            </a:r>
            <a:endParaRPr lang="en-US" dirty="0"/>
          </a:p>
          <a:p>
            <a:pPr lvl="1"/>
            <a:r>
              <a:rPr lang="en-US" dirty="0" smtClean="0"/>
              <a:t>Shortages drive up salaries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 and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Medicare and Medicaid lose billions of dollars annually from fraud and abuse</a:t>
            </a:r>
          </a:p>
          <a:p>
            <a:pPr lvl="1"/>
            <a:r>
              <a:rPr lang="en-US" dirty="0" smtClean="0"/>
              <a:t>Government efforts to reduce fraud and abuse were ineffective</a:t>
            </a:r>
          </a:p>
          <a:p>
            <a:pPr lvl="1"/>
            <a:r>
              <a:rPr lang="en-US" dirty="0" smtClean="0"/>
              <a:t>Government hires independent auditors to detect fraud through the </a:t>
            </a:r>
            <a:r>
              <a:rPr lang="en-US" b="1" dirty="0" smtClean="0"/>
              <a:t>Recovery Audit Contractor Program</a:t>
            </a:r>
          </a:p>
          <a:p>
            <a:pPr lvl="2"/>
            <a:r>
              <a:rPr lang="en-US" dirty="0" smtClean="0"/>
              <a:t>Mostly detects errors on claims that result in overpayments to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Costs of Medical Malpractice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malpractice lawsuits can cost millions of dollars</a:t>
            </a:r>
          </a:p>
          <a:p>
            <a:pPr lvl="1"/>
            <a:r>
              <a:rPr lang="en-US" dirty="0" smtClean="0"/>
              <a:t>Healthcare providers need malpractice insurance</a:t>
            </a:r>
          </a:p>
          <a:p>
            <a:pPr lvl="2"/>
            <a:r>
              <a:rPr lang="en-US" dirty="0" smtClean="0"/>
              <a:t>Costs 10% of total healthcare costs in some areas</a:t>
            </a:r>
          </a:p>
          <a:p>
            <a:pPr lvl="1"/>
            <a:r>
              <a:rPr lang="en-US" dirty="0" smtClean="0"/>
              <a:t>Medical malpractice </a:t>
            </a:r>
            <a:r>
              <a:rPr lang="en-US" b="1" dirty="0" smtClean="0"/>
              <a:t>tort reform </a:t>
            </a:r>
            <a:r>
              <a:rPr lang="en-US" dirty="0" smtClean="0"/>
              <a:t>efforts seek to reduce costs</a:t>
            </a:r>
          </a:p>
          <a:p>
            <a:pPr lvl="2"/>
            <a:r>
              <a:rPr lang="en-US" dirty="0" smtClean="0"/>
              <a:t>Limits on non-economic and punitive damages</a:t>
            </a:r>
          </a:p>
          <a:p>
            <a:pPr lvl="2"/>
            <a:r>
              <a:rPr lang="en-US" dirty="0" smtClean="0"/>
              <a:t>Limits on attorney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healthcare is synonymous with government-owned or government-funded healthcare for all persons in a nation</a:t>
            </a:r>
          </a:p>
          <a:p>
            <a:r>
              <a:rPr lang="en-US" dirty="0" smtClean="0"/>
              <a:t>Federal and state governments provide healthcare or healthcare funding for some segments:</a:t>
            </a:r>
            <a:r>
              <a:rPr lang="en-US" dirty="0"/>
              <a:t> </a:t>
            </a:r>
            <a:r>
              <a:rPr lang="en-US" dirty="0" smtClean="0"/>
              <a:t>elderly, poor, armed forces, and children of middle class families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AC2B3-85A1-4401-A6A4-2DC4958625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ammaker HCM PPT Chapter 0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848</Words>
  <Application>Microsoft Office PowerPoint</Application>
  <PresentationFormat>On-screen Show (4:3)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ＭＳ Ｐゴシック</vt:lpstr>
      <vt:lpstr>Arial</vt:lpstr>
      <vt:lpstr>1_Hammaker HCM PPT Chapter 0Template</vt:lpstr>
      <vt:lpstr>Chapter  3</vt:lpstr>
      <vt:lpstr>Objectives</vt:lpstr>
      <vt:lpstr>The Rising Costs of Medical Services</vt:lpstr>
      <vt:lpstr>Baby Boomers and Life Expectancy</vt:lpstr>
      <vt:lpstr>Innovations in Treatment</vt:lpstr>
      <vt:lpstr>An Educated Workforce</vt:lpstr>
      <vt:lpstr>Fraud and Abuse</vt:lpstr>
      <vt:lpstr>The Costs of Medical Malpractice</vt:lpstr>
      <vt:lpstr>Universal Healthcare</vt:lpstr>
      <vt:lpstr>Universal Healthcare (cont’d.)</vt:lpstr>
      <vt:lpstr>Universal Healthcare (cont’d.)</vt:lpstr>
      <vt:lpstr>Universal Healthcare (cont’d.)</vt:lpstr>
      <vt:lpstr>Universal Healthcare (cont’d.)</vt:lpstr>
      <vt:lpstr>Universal Healthcare (cont’d.)</vt:lpstr>
      <vt:lpstr>Universal Healthcare (cont’d.)</vt:lpstr>
      <vt:lpstr>Universal Healthcare (cont’d.)</vt:lpstr>
      <vt:lpstr>Summary</vt:lpstr>
      <vt:lpstr>Summary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Rita</dc:creator>
  <cp:lastModifiedBy>Daniel Kanyam</cp:lastModifiedBy>
  <cp:revision>152</cp:revision>
  <dcterms:created xsi:type="dcterms:W3CDTF">2009-10-11T23:05:44Z</dcterms:created>
  <dcterms:modified xsi:type="dcterms:W3CDTF">2019-11-01T19:20:27Z</dcterms:modified>
</cp:coreProperties>
</file>