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05" r:id="rId1"/>
  </p:sldMasterIdLst>
  <p:notesMasterIdLst>
    <p:notesMasterId r:id="rId19"/>
  </p:notesMasterIdLst>
  <p:handoutMasterIdLst>
    <p:handoutMasterId r:id="rId20"/>
  </p:handoutMasterIdLst>
  <p:sldIdLst>
    <p:sldId id="273" r:id="rId2"/>
    <p:sldId id="257" r:id="rId3"/>
    <p:sldId id="264" r:id="rId4"/>
    <p:sldId id="258" r:id="rId5"/>
    <p:sldId id="259" r:id="rId6"/>
    <p:sldId id="260" r:id="rId7"/>
    <p:sldId id="261" r:id="rId8"/>
    <p:sldId id="262" r:id="rId9"/>
    <p:sldId id="263" r:id="rId10"/>
    <p:sldId id="268" r:id="rId11"/>
    <p:sldId id="265" r:id="rId12"/>
    <p:sldId id="266" r:id="rId13"/>
    <p:sldId id="269" r:id="rId14"/>
    <p:sldId id="270" r:id="rId15"/>
    <p:sldId id="267" r:id="rId16"/>
    <p:sldId id="271" r:id="rId17"/>
    <p:sldId id="272" r:id="rId18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MS PGothic" panose="020B0600070205080204" pitchFamily="34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1416" y="6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>
                <a:latin typeface="Arial" charset="0"/>
                <a:ea typeface="ＭＳ Ｐゴシック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A67F1A3D-6F01-47F0-8D8D-8BFE3ABB294B}" type="datetimeFigureOut">
              <a:rPr lang="en-US" altLang="en-US"/>
              <a:pPr/>
              <a:t>1/25/2018</a:t>
            </a:fld>
            <a:endParaRPr lang="en-US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>
                <a:latin typeface="Arial" charset="0"/>
                <a:ea typeface="ＭＳ Ｐゴシック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8F9392EF-C13F-4AB4-AF2D-05B18F563EB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76369278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Arial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0963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Arial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4340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0965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40966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Arial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0967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3F1260A0-E60E-4B51-82DA-8CB4C849DBB5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876679289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MS PGothic" panose="020B0600070205080204" pitchFamily="34" charset="-128"/>
        <a:cs typeface="ＭＳ Ｐゴシック" charset="0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MS PGothic" panose="020B0600070205080204" pitchFamily="34" charset="-128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MS PGothic" panose="020B0600070205080204" pitchFamily="34" charset="-128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MS PGothic" panose="020B0600070205080204" pitchFamily="34" charset="-128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MS PGothic" panose="020B0600070205080204" pitchFamily="34" charset="-128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0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fld id="{0F8588EF-EAC4-4B4A-891E-68348C8D1DD8}" type="slidenum">
              <a:rPr lang="en-US" altLang="en-US" sz="1200">
                <a:solidFill>
                  <a:srgbClr val="000000"/>
                </a:solidFill>
              </a:rPr>
              <a:pPr eaLnBrk="1" hangingPunct="1"/>
              <a:t>1</a:t>
            </a:fld>
            <a:endParaRPr lang="en-US" altLang="en-US" sz="1200">
              <a:solidFill>
                <a:srgbClr val="000000"/>
              </a:solidFill>
            </a:endParaRPr>
          </a:p>
        </p:txBody>
      </p:sp>
      <p:sp>
        <p:nvSpPr>
          <p:cNvPr id="174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7411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  <a:ea typeface="ＭＳ Ｐゴシック" panose="020B0600070205080204" pitchFamily="34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159372365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3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4406642F-624A-4605-914F-7C7571AC630A}" type="slidenum">
              <a:rPr lang="en-US" altLang="en-US" sz="1200"/>
              <a:pPr eaLnBrk="1" hangingPunct="1"/>
              <a:t>2</a:t>
            </a:fld>
            <a:endParaRPr lang="en-US" altLang="en-US" sz="1200"/>
          </a:p>
        </p:txBody>
      </p:sp>
      <p:sp>
        <p:nvSpPr>
          <p:cNvPr id="184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8435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9577317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1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4CEA933E-5148-42ED-9ED6-01888F961405}" type="slidenum">
              <a:rPr lang="en-US" altLang="en-US" sz="1200"/>
              <a:pPr eaLnBrk="1" hangingPunct="1"/>
              <a:t>3</a:t>
            </a:fld>
            <a:endParaRPr lang="en-US" altLang="en-US" sz="1200"/>
          </a:p>
        </p:txBody>
      </p:sp>
      <p:sp>
        <p:nvSpPr>
          <p:cNvPr id="2048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0483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5000250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2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041B27DC-8DFD-405F-8074-C92419B3729E}" type="slidenum">
              <a:rPr lang="en-US" altLang="en-US" sz="1200"/>
              <a:pPr eaLnBrk="1" hangingPunct="1"/>
              <a:t>4</a:t>
            </a:fld>
            <a:endParaRPr lang="en-US" altLang="en-US" sz="1200"/>
          </a:p>
        </p:txBody>
      </p:sp>
      <p:sp>
        <p:nvSpPr>
          <p:cNvPr id="225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2531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920784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7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469BF49E-324D-4A71-A520-68A138B4B9D6}" type="slidenum">
              <a:rPr lang="en-US" altLang="en-US" sz="1200"/>
              <a:pPr eaLnBrk="1" hangingPunct="1"/>
              <a:t>5</a:t>
            </a:fld>
            <a:endParaRPr lang="en-US" altLang="en-US" sz="1200"/>
          </a:p>
        </p:txBody>
      </p:sp>
      <p:sp>
        <p:nvSpPr>
          <p:cNvPr id="2457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457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708855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5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47034B49-5647-470B-883B-68F6C8B3A895}" type="slidenum">
              <a:rPr lang="en-US" altLang="en-US" sz="1200"/>
              <a:pPr eaLnBrk="1" hangingPunct="1"/>
              <a:t>6</a:t>
            </a:fld>
            <a:endParaRPr lang="en-US" altLang="en-US" sz="1200"/>
          </a:p>
        </p:txBody>
      </p:sp>
      <p:sp>
        <p:nvSpPr>
          <p:cNvPr id="266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6627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8189278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3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CE53DCDF-989A-4421-93B9-74BA89958A62}" type="slidenum">
              <a:rPr lang="en-US" altLang="en-US" sz="1200"/>
              <a:pPr eaLnBrk="1" hangingPunct="1"/>
              <a:t>7</a:t>
            </a:fld>
            <a:endParaRPr lang="en-US" altLang="en-US" sz="1200"/>
          </a:p>
        </p:txBody>
      </p:sp>
      <p:sp>
        <p:nvSpPr>
          <p:cNvPr id="286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8675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67401538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1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78A9819F-DA09-45DC-A30C-25A40A38C200}" type="slidenum">
              <a:rPr lang="en-US" altLang="en-US" sz="1200"/>
              <a:pPr eaLnBrk="1" hangingPunct="1"/>
              <a:t>8</a:t>
            </a:fld>
            <a:endParaRPr lang="en-US" altLang="en-US" sz="1200"/>
          </a:p>
        </p:txBody>
      </p:sp>
      <p:sp>
        <p:nvSpPr>
          <p:cNvPr id="3072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0723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24936618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6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A5B1C96B-974E-4152-9E85-37891AE97DE7}" type="slidenum">
              <a:rPr lang="en-US" altLang="en-US" sz="1200"/>
              <a:pPr eaLnBrk="1" hangingPunct="1"/>
              <a:t>9</a:t>
            </a:fld>
            <a:endParaRPr lang="en-US" altLang="en-US" sz="1200"/>
          </a:p>
        </p:txBody>
      </p:sp>
      <p:sp>
        <p:nvSpPr>
          <p:cNvPr id="3277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2771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4595097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7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F2B8A039-FE41-48C1-8058-57F12E9D5EE8}" type="slidenum">
              <a:rPr lang="en-US" altLang="en-US" sz="1200"/>
              <a:pPr eaLnBrk="1" hangingPunct="1"/>
              <a:t>10</a:t>
            </a:fld>
            <a:endParaRPr lang="en-US" altLang="en-US" sz="1200"/>
          </a:p>
        </p:txBody>
      </p:sp>
      <p:sp>
        <p:nvSpPr>
          <p:cNvPr id="3481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481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73863457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5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FA59CAAC-9E56-481D-B731-14B595EEA232}" type="slidenum">
              <a:rPr lang="en-US" altLang="en-US" sz="1200"/>
              <a:pPr eaLnBrk="1" hangingPunct="1"/>
              <a:t>11</a:t>
            </a:fld>
            <a:endParaRPr lang="en-US" altLang="en-US" sz="1200"/>
          </a:p>
        </p:txBody>
      </p:sp>
      <p:sp>
        <p:nvSpPr>
          <p:cNvPr id="3686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6867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9183471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134384BC-B45E-42EE-8B63-90C52F495E4D}" type="slidenum">
              <a:rPr lang="en-US" altLang="en-US" sz="1200"/>
              <a:pPr eaLnBrk="1" hangingPunct="1"/>
              <a:t>12</a:t>
            </a:fld>
            <a:endParaRPr lang="en-US" altLang="en-US" sz="1200"/>
          </a:p>
        </p:txBody>
      </p:sp>
      <p:sp>
        <p:nvSpPr>
          <p:cNvPr id="389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8915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2965600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1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7FF890FA-A628-4DE0-A77D-059F29FBCBFF}" type="slidenum">
              <a:rPr lang="en-US" altLang="en-US" sz="1200"/>
              <a:pPr eaLnBrk="1" hangingPunct="1"/>
              <a:t>13</a:t>
            </a:fld>
            <a:endParaRPr lang="en-US" altLang="en-US" sz="1200"/>
          </a:p>
        </p:txBody>
      </p:sp>
      <p:sp>
        <p:nvSpPr>
          <p:cNvPr id="409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0963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0924226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09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0C535F8C-5749-4268-B1B5-6F34C3E2DFC5}" type="slidenum">
              <a:rPr lang="en-US" altLang="en-US" sz="1200"/>
              <a:pPr eaLnBrk="1" hangingPunct="1"/>
              <a:t>14</a:t>
            </a:fld>
            <a:endParaRPr lang="en-US" altLang="en-US" sz="1200"/>
          </a:p>
        </p:txBody>
      </p:sp>
      <p:sp>
        <p:nvSpPr>
          <p:cNvPr id="430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3011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7703405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7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16A0047A-718E-4902-A37E-FBDC03F2BD79}" type="slidenum">
              <a:rPr lang="en-US" altLang="en-US" sz="1200"/>
              <a:pPr eaLnBrk="1" hangingPunct="1"/>
              <a:t>15</a:t>
            </a:fld>
            <a:endParaRPr lang="en-US" altLang="en-US" sz="1200"/>
          </a:p>
        </p:txBody>
      </p:sp>
      <p:sp>
        <p:nvSpPr>
          <p:cNvPr id="450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505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99648284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5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2DD5AA15-9DB8-4AD2-AB4E-BCE0089981E2}" type="slidenum">
              <a:rPr lang="en-US" altLang="en-US" sz="1200"/>
              <a:pPr eaLnBrk="1" hangingPunct="1"/>
              <a:t>16</a:t>
            </a:fld>
            <a:endParaRPr lang="en-US" altLang="en-US" sz="1200"/>
          </a:p>
        </p:txBody>
      </p:sp>
      <p:sp>
        <p:nvSpPr>
          <p:cNvPr id="471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7107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66060416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3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fld id="{E940ACFF-0734-4257-9A1E-E11F32E8EB3E}" type="slidenum">
              <a:rPr lang="en-US" altLang="en-US" sz="1200"/>
              <a:pPr eaLnBrk="1" hangingPunct="1"/>
              <a:t>17</a:t>
            </a:fld>
            <a:endParaRPr lang="en-US" altLang="en-US" sz="1200"/>
          </a:p>
        </p:txBody>
      </p:sp>
      <p:sp>
        <p:nvSpPr>
          <p:cNvPr id="4915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9155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smtClean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6425943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 sz="1200"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3rd Edition</a:t>
            </a:r>
          </a:p>
        </p:txBody>
      </p:sp>
    </p:spTree>
    <p:extLst>
      <p:ext uri="{BB962C8B-B14F-4D97-AF65-F5344CB8AC3E}">
        <p14:creationId xmlns:p14="http://schemas.microsoft.com/office/powerpoint/2010/main" val="307020267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 sz="1200"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3rd Edition</a:t>
            </a:r>
          </a:p>
        </p:txBody>
      </p:sp>
    </p:spTree>
    <p:extLst>
      <p:ext uri="{BB962C8B-B14F-4D97-AF65-F5344CB8AC3E}">
        <p14:creationId xmlns:p14="http://schemas.microsoft.com/office/powerpoint/2010/main" val="112487127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240179201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65086896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335624933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211296524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90087276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120142444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362392267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284471772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84293303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AndTx" preserve="1">
  <p:cSld name="Title, Content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</p:spTree>
    <p:extLst>
      <p:ext uri="{BB962C8B-B14F-4D97-AF65-F5344CB8AC3E}">
        <p14:creationId xmlns:p14="http://schemas.microsoft.com/office/powerpoint/2010/main" val="269697012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2.jpe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jp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text styles</a:t>
            </a:r>
          </a:p>
          <a:p>
            <a:pPr lvl="1"/>
            <a:r>
              <a:rPr lang="en-US" altLang="en-US" smtClean="0"/>
              <a:t>Second level</a:t>
            </a:r>
          </a:p>
          <a:p>
            <a:pPr lvl="2"/>
            <a:r>
              <a:rPr lang="en-US" altLang="en-US" smtClean="0"/>
              <a:t>Third level</a:t>
            </a:r>
          </a:p>
          <a:p>
            <a:pPr lvl="3"/>
            <a:r>
              <a:rPr lang="en-US" altLang="en-US" smtClean="0"/>
              <a:t>Fourth level</a:t>
            </a:r>
          </a:p>
          <a:p>
            <a:pPr lvl="4"/>
            <a:r>
              <a:rPr lang="en-US" altLang="en-US" smtClean="0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8194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latin typeface="Arial" charset="0"/>
                <a:ea typeface="+mn-ea"/>
                <a:cs typeface="+mn-cs"/>
              </a:defRPr>
            </a:lvl1pPr>
          </a:lstStyle>
          <a:p>
            <a:pPr>
              <a:defRPr/>
            </a:pPr>
            <a:r>
              <a:rPr lang="en-US">
                <a:solidFill>
                  <a:srgbClr val="000000"/>
                </a:solidFill>
              </a:rPr>
              <a:t>Accounting Fundamentals For Health Care Management, 2nd Edition</a:t>
            </a:r>
          </a:p>
        </p:txBody>
      </p:sp>
      <p:sp>
        <p:nvSpPr>
          <p:cNvPr id="1029" name="Rectangle 7"/>
          <p:cNvSpPr>
            <a:spLocks noChangeArrowheads="1"/>
          </p:cNvSpPr>
          <p:nvPr/>
        </p:nvSpPr>
        <p:spPr bwMode="auto">
          <a:xfrm>
            <a:off x="5867400" y="6248400"/>
            <a:ext cx="2819400" cy="476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r" eaLnBrk="1" hangingPunct="1"/>
            <a:r>
              <a:rPr lang="en-US" altLang="en-US" sz="1400">
                <a:solidFill>
                  <a:srgbClr val="000000"/>
                </a:solidFill>
              </a:rPr>
              <a:t>Steven A. Finkler</a:t>
            </a:r>
          </a:p>
          <a:p>
            <a:pPr algn="r" eaLnBrk="1" hangingPunct="1"/>
            <a:r>
              <a:rPr lang="en-US" altLang="en-US" sz="1400">
                <a:solidFill>
                  <a:srgbClr val="000000"/>
                </a:solidFill>
              </a:rPr>
              <a:t>David M. Ward</a:t>
            </a:r>
          </a:p>
        </p:txBody>
      </p:sp>
      <p:pic>
        <p:nvPicPr>
          <p:cNvPr id="1030" name="Picture 6" descr="\\fileservehq01\users_share\Public Health\5_In Production\Finkler 4528-1\Ancillaries\Unprepped PPTs\45281_PPBG_text.jpg"/>
          <p:cNvPicPr>
            <a:picLocks noChangeAspect="1" noChangeArrowheads="1"/>
          </p:cNvPicPr>
          <p:nvPr userDrawn="1"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175"/>
            <a:ext cx="9144000" cy="6851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12361771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6" r:id="rId1"/>
    <p:sldLayoutId id="2147483707" r:id="rId2"/>
    <p:sldLayoutId id="2147483708" r:id="rId3"/>
    <p:sldLayoutId id="2147483709" r:id="rId4"/>
    <p:sldLayoutId id="2147483710" r:id="rId5"/>
    <p:sldLayoutId id="2147483711" r:id="rId6"/>
    <p:sldLayoutId id="2147483712" r:id="rId7"/>
    <p:sldLayoutId id="2147483713" r:id="rId8"/>
    <p:sldLayoutId id="2147483714" r:id="rId9"/>
    <p:sldLayoutId id="2147483715" r:id="rId10"/>
    <p:sldLayoutId id="2147483716" r:id="rId11"/>
    <p:sldLayoutId id="2147483717" r:id="rId12"/>
  </p:sldLayoutIdLst>
  <p:hf sldNum="0" hdr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ＭＳ Ｐゴシック" charset="0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ＭＳ Ｐゴシック" charset="0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ＭＳ Ｐゴシック" charset="0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ＭＳ Ｐゴシック" charset="0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ＭＳ Ｐゴシック" charset="0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0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6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5" name="Rectangle 2"/>
          <p:cNvSpPr>
            <a:spLocks noGrp="1" noChangeArrowheads="1"/>
          </p:cNvSpPr>
          <p:nvPr>
            <p:ph type="ctrTitle"/>
          </p:nvPr>
        </p:nvSpPr>
        <p:spPr>
          <a:xfrm>
            <a:off x="-1752600" y="609600"/>
            <a:ext cx="7772400" cy="1470025"/>
          </a:xfrm>
        </p:spPr>
        <p:txBody>
          <a:bodyPr/>
          <a:lstStyle/>
          <a:p>
            <a:pPr eaLnBrk="1" hangingPunct="1"/>
            <a:r>
              <a:rPr lang="en-US" altLang="en-US" sz="4000" dirty="0" smtClean="0">
                <a:solidFill>
                  <a:schemeClr val="bg1"/>
                </a:solidFill>
                <a:ea typeface="ＭＳ Ｐゴシック" panose="020B0600070205080204" pitchFamily="34" charset="-128"/>
              </a:rPr>
              <a:t>Chapter 12</a:t>
            </a:r>
          </a:p>
        </p:txBody>
      </p:sp>
      <p:sp>
        <p:nvSpPr>
          <p:cNvPr id="16386" name="Subtitle 1"/>
          <p:cNvSpPr>
            <a:spLocks noGrp="1"/>
          </p:cNvSpPr>
          <p:nvPr>
            <p:ph type="subTitle" idx="1"/>
          </p:nvPr>
        </p:nvSpPr>
        <p:spPr>
          <a:xfrm>
            <a:off x="228600" y="1905000"/>
            <a:ext cx="3810000" cy="1905000"/>
          </a:xfrm>
        </p:spPr>
        <p:txBody>
          <a:bodyPr/>
          <a:lstStyle/>
          <a:p>
            <a:r>
              <a:rPr lang="en-US" altLang="en-US" dirty="0" smtClean="0">
                <a:solidFill>
                  <a:schemeClr val="bg1"/>
                </a:solidFill>
                <a:ea typeface="ＭＳ Ｐゴシック" panose="020B0600070205080204" pitchFamily="34" charset="-128"/>
              </a:rPr>
              <a:t>An Even Closer Look at Financial Statements</a:t>
            </a:r>
          </a:p>
        </p:txBody>
      </p:sp>
      <p:sp>
        <p:nvSpPr>
          <p:cNvPr id="16387" name="TextBox 10"/>
          <p:cNvSpPr txBox="1">
            <a:spLocks noChangeArrowheads="1"/>
          </p:cNvSpPr>
          <p:nvPr/>
        </p:nvSpPr>
        <p:spPr bwMode="auto">
          <a:xfrm>
            <a:off x="8310563" y="6400800"/>
            <a:ext cx="185737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endParaRPr lang="en-US" altLang="en-US" sz="1800">
              <a:solidFill>
                <a:srgbClr val="000000"/>
              </a:solidFill>
            </a:endParaRPr>
          </a:p>
        </p:txBody>
      </p:sp>
      <p:sp>
        <p:nvSpPr>
          <p:cNvPr id="16388" name="TextBox 11"/>
          <p:cNvSpPr txBox="1">
            <a:spLocks noChangeArrowheads="1"/>
          </p:cNvSpPr>
          <p:nvPr/>
        </p:nvSpPr>
        <p:spPr bwMode="auto">
          <a:xfrm>
            <a:off x="8035925" y="6370638"/>
            <a:ext cx="185738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endParaRPr lang="en-US" altLang="en-US" sz="180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954927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0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z="3600" smtClean="0"/>
              <a:t>Why is Understanding Financial Statements Necessary?</a:t>
            </a:r>
          </a:p>
        </p:txBody>
      </p:sp>
      <p:sp>
        <p:nvSpPr>
          <p:cNvPr id="17410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Enables better organizational management.</a:t>
            </a:r>
          </a:p>
          <a:p>
            <a:pPr eaLnBrk="1" hangingPunct="1"/>
            <a:r>
              <a:rPr lang="en-US" altLang="en-US" smtClean="0"/>
              <a:t>Enables the review and comparison of close competitors.</a:t>
            </a:r>
          </a:p>
          <a:p>
            <a:pPr eaLnBrk="1" hangingPunct="1"/>
            <a:r>
              <a:rPr lang="en-US" altLang="en-US" smtClean="0"/>
              <a:t>Enables the evaluation of an organization that we may wish to invest in.</a:t>
            </a:r>
          </a:p>
          <a:p>
            <a:pPr eaLnBrk="1" hangingPunct="1"/>
            <a:r>
              <a:rPr lang="en-US" altLang="en-US" smtClean="0"/>
              <a:t>Enables the evaluation of organizations we are considering extending credit to.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5400000">
            <a:off x="1443053" y="-1062053"/>
            <a:ext cx="6313313" cy="8437419"/>
          </a:xfrm>
          <a:prstGeom prst="rect">
            <a:avLst/>
          </a:prstGeom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The Balance Sheet: Current Assets</a:t>
            </a:r>
          </a:p>
        </p:txBody>
      </p:sp>
      <p:sp>
        <p:nvSpPr>
          <p:cNvPr id="21506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Presented in order of liquidity.</a:t>
            </a:r>
          </a:p>
          <a:p>
            <a:pPr eaLnBrk="1" hangingPunct="1"/>
            <a:r>
              <a:rPr lang="en-US" altLang="en-US" smtClean="0"/>
              <a:t>Cash</a:t>
            </a:r>
          </a:p>
          <a:p>
            <a:pPr eaLnBrk="1" hangingPunct="1"/>
            <a:r>
              <a:rPr lang="en-US" altLang="en-US" smtClean="0"/>
              <a:t>Marketable Securities</a:t>
            </a:r>
          </a:p>
          <a:p>
            <a:pPr eaLnBrk="1" hangingPunct="1"/>
            <a:r>
              <a:rPr lang="en-US" altLang="en-US" smtClean="0"/>
              <a:t>Accounts Receivable, net</a:t>
            </a:r>
          </a:p>
          <a:p>
            <a:pPr lvl="1" eaLnBrk="1" hangingPunct="1"/>
            <a:r>
              <a:rPr lang="en-US" altLang="en-US" smtClean="0"/>
              <a:t>Gross charges less an allowance for bad debts and contractual allowances.</a:t>
            </a:r>
          </a:p>
          <a:p>
            <a:pPr eaLnBrk="1" hangingPunct="1"/>
            <a:r>
              <a:rPr lang="en-US" altLang="en-US" smtClean="0"/>
              <a:t>Inventory</a:t>
            </a:r>
          </a:p>
          <a:p>
            <a:pPr eaLnBrk="1" hangingPunct="1"/>
            <a:r>
              <a:rPr lang="en-US" altLang="en-US" smtClean="0"/>
              <a:t>Prepaid expenses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3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The Balance Sheet</a:t>
            </a:r>
          </a:p>
        </p:txBody>
      </p:sp>
      <p:sp>
        <p:nvSpPr>
          <p:cNvPr id="23554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Long-Term Assets</a:t>
            </a:r>
          </a:p>
          <a:p>
            <a:pPr lvl="1" eaLnBrk="1" hangingPunct="1"/>
            <a:r>
              <a:rPr lang="en-US" altLang="en-US" sz="3200" smtClean="0"/>
              <a:t>Property, Plant, and Equipment</a:t>
            </a:r>
          </a:p>
          <a:p>
            <a:pPr lvl="1" eaLnBrk="1" hangingPunct="1"/>
            <a:r>
              <a:rPr lang="en-US" altLang="en-US" sz="3200" smtClean="0"/>
              <a:t>Investments</a:t>
            </a:r>
          </a:p>
          <a:p>
            <a:pPr eaLnBrk="1" hangingPunct="1">
              <a:buFontTx/>
              <a:buNone/>
            </a:pPr>
            <a:endParaRPr lang="en-US" altLang="en-US" smtClean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The Balance Sheet: Liabilities</a:t>
            </a:r>
          </a:p>
        </p:txBody>
      </p:sp>
      <p:sp>
        <p:nvSpPr>
          <p:cNvPr id="25602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spcBef>
                <a:spcPct val="0"/>
              </a:spcBef>
            </a:pPr>
            <a:r>
              <a:rPr lang="en-US" altLang="en-US" smtClean="0"/>
              <a:t>Current Liabilities are those that must be paid within the operating cycle (usually 1 year).</a:t>
            </a:r>
          </a:p>
          <a:p>
            <a:pPr eaLnBrk="1" hangingPunct="1">
              <a:spcBef>
                <a:spcPct val="0"/>
              </a:spcBef>
            </a:pPr>
            <a:r>
              <a:rPr lang="en-US" altLang="en-US" smtClean="0"/>
              <a:t>Wages Payable, Accounts Payable, Taxes Payable</a:t>
            </a:r>
          </a:p>
          <a:p>
            <a:pPr eaLnBrk="1" hangingPunct="1">
              <a:spcBef>
                <a:spcPct val="0"/>
              </a:spcBef>
            </a:pPr>
            <a:r>
              <a:rPr lang="en-US" altLang="en-US" smtClean="0"/>
              <a:t>Long-term Liabilities are those liabilities that will not come due within the operating cycle.</a:t>
            </a:r>
          </a:p>
          <a:p>
            <a:pPr eaLnBrk="1" hangingPunct="1">
              <a:spcBef>
                <a:spcPct val="0"/>
              </a:spcBef>
            </a:pPr>
            <a:r>
              <a:rPr lang="en-US" altLang="en-US" smtClean="0"/>
              <a:t>Long-term debt, Operating Leases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The Balance Sheet: Net Assets</a:t>
            </a:r>
          </a:p>
        </p:txBody>
      </p:sp>
      <p:sp>
        <p:nvSpPr>
          <p:cNvPr id="27650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z="2800" smtClean="0"/>
              <a:t>Difference between assets and liabilities.</a:t>
            </a:r>
          </a:p>
          <a:p>
            <a:pPr eaLnBrk="1" hangingPunct="1"/>
            <a:r>
              <a:rPr lang="en-US" altLang="en-US" sz="2800" smtClean="0"/>
              <a:t>The claim the community has on the assets of the organization.</a:t>
            </a:r>
          </a:p>
          <a:p>
            <a:pPr eaLnBrk="1" hangingPunct="1"/>
            <a:r>
              <a:rPr lang="en-US" altLang="en-US" sz="2800" smtClean="0"/>
              <a:t>Without Donor Restrictions</a:t>
            </a:r>
          </a:p>
          <a:p>
            <a:pPr eaLnBrk="1" hangingPunct="1"/>
            <a:r>
              <a:rPr lang="en-US" altLang="en-US" sz="2800" smtClean="0"/>
              <a:t>With Donor Restrictions</a:t>
            </a:r>
          </a:p>
          <a:p>
            <a:pPr lvl="1" eaLnBrk="1" hangingPunct="1"/>
            <a:r>
              <a:rPr lang="en-US" altLang="en-US" sz="2400" smtClean="0"/>
              <a:t>May be restricted for a period of time or until a certain event occurs.</a:t>
            </a:r>
          </a:p>
          <a:p>
            <a:pPr lvl="1" eaLnBrk="1" hangingPunct="1"/>
            <a:r>
              <a:rPr lang="en-US" altLang="en-US" sz="2400" smtClean="0"/>
              <a:t>May be restricted permanently, as when donors are trying to provide for an endowment.</a:t>
            </a:r>
          </a:p>
          <a:p>
            <a:pPr lvl="1" eaLnBrk="1" hangingPunct="1"/>
            <a:endParaRPr lang="en-US" altLang="en-US" smtClean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7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The Balance Sheet</a:t>
            </a:r>
          </a:p>
        </p:txBody>
      </p:sp>
      <p:sp>
        <p:nvSpPr>
          <p:cNvPr id="29698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Stockholders</a:t>
            </a:r>
            <a:r>
              <a:rPr lang="ja-JP" altLang="en-US" smtClean="0"/>
              <a:t>’</a:t>
            </a:r>
            <a:r>
              <a:rPr lang="en-US" altLang="ja-JP" smtClean="0"/>
              <a:t> Equity</a:t>
            </a:r>
          </a:p>
          <a:p>
            <a:pPr lvl="1" eaLnBrk="1" hangingPunct="1"/>
            <a:r>
              <a:rPr lang="en-US" altLang="en-US" sz="3200" smtClean="0"/>
              <a:t>The outstanding claim the stockholders have on the organization</a:t>
            </a:r>
          </a:p>
          <a:p>
            <a:pPr eaLnBrk="1" hangingPunct="1"/>
            <a:r>
              <a:rPr lang="en-US" altLang="en-US" smtClean="0"/>
              <a:t>Most organizations do not have cash equivalent to either Net Assets or Stockholders</a:t>
            </a:r>
            <a:r>
              <a:rPr lang="ja-JP" altLang="en-US" smtClean="0"/>
              <a:t>’</a:t>
            </a:r>
            <a:r>
              <a:rPr lang="en-US" altLang="ja-JP" smtClean="0"/>
              <a:t> Equity.</a:t>
            </a:r>
          </a:p>
          <a:p>
            <a:pPr lvl="2" eaLnBrk="1" hangingPunct="1"/>
            <a:endParaRPr lang="en-US" altLang="en-US" smtClean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5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The Balance Sheet: Stockholders</a:t>
            </a:r>
            <a:r>
              <a:rPr lang="ja-JP" altLang="en-US" smtClean="0"/>
              <a:t>’</a:t>
            </a:r>
            <a:r>
              <a:rPr lang="en-US" altLang="ja-JP" smtClean="0"/>
              <a:t> Equity</a:t>
            </a:r>
            <a:endParaRPr lang="en-US" altLang="en-US" smtClean="0"/>
          </a:p>
        </p:txBody>
      </p:sp>
      <p:sp>
        <p:nvSpPr>
          <p:cNvPr id="31746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spcBef>
                <a:spcPct val="0"/>
              </a:spcBef>
            </a:pPr>
            <a:r>
              <a:rPr lang="en-US" altLang="en-US" sz="2700" dirty="0" smtClean="0"/>
              <a:t>Common Stock </a:t>
            </a:r>
          </a:p>
          <a:p>
            <a:pPr lvl="1" eaLnBrk="1" hangingPunct="1">
              <a:spcBef>
                <a:spcPct val="0"/>
              </a:spcBef>
            </a:pPr>
            <a:r>
              <a:rPr lang="en-US" altLang="en-US" sz="2700" dirty="0" smtClean="0"/>
              <a:t>Traditional means of obtaining capital.</a:t>
            </a:r>
          </a:p>
          <a:p>
            <a:pPr eaLnBrk="1" hangingPunct="1">
              <a:spcBef>
                <a:spcPct val="0"/>
              </a:spcBef>
            </a:pPr>
            <a:r>
              <a:rPr lang="en-US" altLang="en-US" sz="2700" dirty="0" smtClean="0"/>
              <a:t>Preferred Stock</a:t>
            </a:r>
          </a:p>
          <a:p>
            <a:pPr lvl="1" eaLnBrk="1" hangingPunct="1">
              <a:spcBef>
                <a:spcPct val="0"/>
              </a:spcBef>
            </a:pPr>
            <a:r>
              <a:rPr lang="en-US" altLang="en-US" sz="2700" dirty="0" smtClean="0"/>
              <a:t>Ownership rights (stock) with predetermined dividend payments.</a:t>
            </a:r>
          </a:p>
          <a:p>
            <a:pPr eaLnBrk="1" hangingPunct="1">
              <a:spcBef>
                <a:spcPct val="0"/>
              </a:spcBef>
            </a:pPr>
            <a:r>
              <a:rPr lang="en-US" altLang="en-US" sz="2700" dirty="0" smtClean="0"/>
              <a:t>Par Value </a:t>
            </a:r>
          </a:p>
          <a:p>
            <a:pPr lvl="1" eaLnBrk="1" hangingPunct="1">
              <a:spcBef>
                <a:spcPct val="0"/>
              </a:spcBef>
            </a:pPr>
            <a:r>
              <a:rPr lang="en-US" altLang="en-US" sz="2700" dirty="0" smtClean="0"/>
              <a:t>Original issue value related to limited liability of stockholders.</a:t>
            </a:r>
          </a:p>
          <a:p>
            <a:pPr eaLnBrk="1" hangingPunct="1">
              <a:spcBef>
                <a:spcPct val="0"/>
              </a:spcBef>
            </a:pPr>
            <a:r>
              <a:rPr lang="en-US" altLang="en-US" sz="2700" dirty="0" smtClean="0"/>
              <a:t>Retained Earnings</a:t>
            </a:r>
          </a:p>
          <a:p>
            <a:pPr lvl="1" eaLnBrk="1" hangingPunct="1">
              <a:spcBef>
                <a:spcPct val="0"/>
              </a:spcBef>
            </a:pPr>
            <a:r>
              <a:rPr lang="en-US" altLang="en-US" sz="2700" dirty="0" smtClean="0"/>
              <a:t>Profits generated over time that have not been distributed in the form of dividends.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2400" y="685800"/>
            <a:ext cx="8876737" cy="4876800"/>
          </a:xfrm>
          <a:prstGeom prst="rect">
            <a:avLst/>
          </a:prstGeom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Statement of Operations</a:t>
            </a:r>
          </a:p>
        </p:txBody>
      </p:sp>
      <p:sp>
        <p:nvSpPr>
          <p:cNvPr id="35842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Shows flow of revenues (increases in wealth) and expenses (decreases in wealth).</a:t>
            </a:r>
          </a:p>
          <a:p>
            <a:pPr eaLnBrk="1" hangingPunct="1"/>
            <a:r>
              <a:rPr lang="en-US" altLang="en-US" smtClean="0"/>
              <a:t>Two main sections:</a:t>
            </a:r>
          </a:p>
          <a:p>
            <a:pPr lvl="1" eaLnBrk="1" hangingPunct="1"/>
            <a:r>
              <a:rPr lang="en-US" altLang="en-US" sz="3200" smtClean="0"/>
              <a:t>Revenues and expenses on top yielding gain or loss from operations.</a:t>
            </a:r>
          </a:p>
          <a:p>
            <a:pPr lvl="1" eaLnBrk="1" hangingPunct="1"/>
            <a:r>
              <a:rPr lang="en-US" altLang="en-US" sz="3200" smtClean="0"/>
              <a:t>Changes in Net Assets below (May include </a:t>
            </a:r>
            <a:r>
              <a:rPr lang="ja-JP" altLang="en-US" sz="3200" smtClean="0"/>
              <a:t>“</a:t>
            </a:r>
            <a:r>
              <a:rPr lang="en-US" altLang="ja-JP" sz="3200" smtClean="0"/>
              <a:t>below-the-line</a:t>
            </a:r>
            <a:r>
              <a:rPr lang="ja-JP" altLang="en-US" sz="3200" smtClean="0"/>
              <a:t>”</a:t>
            </a:r>
            <a:r>
              <a:rPr lang="en-US" altLang="ja-JP" sz="3200" smtClean="0"/>
              <a:t> changes).</a:t>
            </a:r>
            <a:endParaRPr lang="en-US" altLang="en-US" sz="3200" smtClean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8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Statement of Operations</a:t>
            </a:r>
          </a:p>
        </p:txBody>
      </p:sp>
      <p:sp>
        <p:nvSpPr>
          <p:cNvPr id="37890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Link between Statement of Operations and Balance Sheet</a:t>
            </a:r>
          </a:p>
          <a:p>
            <a:pPr lvl="1" eaLnBrk="1" hangingPunct="1">
              <a:buFontTx/>
              <a:buNone/>
            </a:pPr>
            <a:endParaRPr lang="en-US" altLang="en-US" smtClean="0"/>
          </a:p>
          <a:p>
            <a:pPr lvl="1" eaLnBrk="1" hangingPunct="1">
              <a:buFontTx/>
              <a:buNone/>
            </a:pPr>
            <a:endParaRPr lang="en-US" altLang="en-US" smtClean="0"/>
          </a:p>
        </p:txBody>
      </p:sp>
      <p:graphicFrame>
        <p:nvGraphicFramePr>
          <p:cNvPr id="164894" name="Group 30"/>
          <p:cNvGraphicFramePr>
            <a:graphicFrameLocks noGrp="1"/>
          </p:cNvGraphicFramePr>
          <p:nvPr/>
        </p:nvGraphicFramePr>
        <p:xfrm>
          <a:off x="990600" y="3048000"/>
          <a:ext cx="7239000" cy="1423988"/>
        </p:xfrm>
        <a:graphic>
          <a:graphicData uri="http://schemas.openxmlformats.org/drawingml/2006/table">
            <a:tbl>
              <a:tblPr/>
              <a:tblGrid>
                <a:gridCol w="2386013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3876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465387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914400"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  <a:t/>
                      </a:r>
                      <a:b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</a:br>
                      <a: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  <a:t>Ending Unrestricted</a:t>
                      </a:r>
                      <a:b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</a:br>
                      <a: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  <a:t>Net Assets 2018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  <a:t>Increase/(Decrease) in Unrestricted </a:t>
                      </a:r>
                      <a:b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</a:br>
                      <a: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  <a:t>Net Assets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  <a:t/>
                      </a:r>
                      <a:b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</a:br>
                      <a: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  <a:t>Ending Unrestricted Net Assets 2019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09588"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  <a:t>$47,000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  <a:t>$25,000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sz="28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sz="2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MS PGothic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alt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MS PGothic" panose="020B0600070205080204" pitchFamily="34" charset="-128"/>
                        </a:rPr>
                        <a:t>$72,000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37905" name="Text Box 31"/>
          <p:cNvSpPr txBox="1">
            <a:spLocks noChangeArrowheads="1"/>
          </p:cNvSpPr>
          <p:nvPr/>
        </p:nvSpPr>
        <p:spPr bwMode="auto">
          <a:xfrm>
            <a:off x="1295400" y="5105400"/>
            <a:ext cx="16700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/>
              <a:t>Balance Sheet</a:t>
            </a:r>
          </a:p>
        </p:txBody>
      </p:sp>
      <p:sp>
        <p:nvSpPr>
          <p:cNvPr id="37906" name="Text Box 32"/>
          <p:cNvSpPr txBox="1">
            <a:spLocks noChangeArrowheads="1"/>
          </p:cNvSpPr>
          <p:nvPr/>
        </p:nvSpPr>
        <p:spPr bwMode="auto">
          <a:xfrm>
            <a:off x="6254750" y="5105400"/>
            <a:ext cx="16700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/>
              <a:t>Balance Sheet</a:t>
            </a:r>
          </a:p>
        </p:txBody>
      </p:sp>
      <p:sp>
        <p:nvSpPr>
          <p:cNvPr id="37907" name="Text Box 33"/>
          <p:cNvSpPr txBox="1">
            <a:spLocks noChangeArrowheads="1"/>
          </p:cNvSpPr>
          <p:nvPr/>
        </p:nvSpPr>
        <p:spPr bwMode="auto">
          <a:xfrm>
            <a:off x="3276600" y="5105400"/>
            <a:ext cx="26606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/>
              <a:t>Statement of Operations</a:t>
            </a:r>
          </a:p>
        </p:txBody>
      </p:sp>
      <p:sp>
        <p:nvSpPr>
          <p:cNvPr id="37908" name="Line 34"/>
          <p:cNvSpPr>
            <a:spLocks noChangeShapeType="1"/>
          </p:cNvSpPr>
          <p:nvPr/>
        </p:nvSpPr>
        <p:spPr bwMode="auto">
          <a:xfrm flipV="1">
            <a:off x="2133600" y="4495800"/>
            <a:ext cx="0" cy="609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37909" name="Line 35"/>
          <p:cNvSpPr>
            <a:spLocks noChangeShapeType="1"/>
          </p:cNvSpPr>
          <p:nvPr/>
        </p:nvSpPr>
        <p:spPr bwMode="auto">
          <a:xfrm flipV="1">
            <a:off x="4572000" y="4495800"/>
            <a:ext cx="0" cy="609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37910" name="Line 36"/>
          <p:cNvSpPr>
            <a:spLocks noChangeShapeType="1"/>
          </p:cNvSpPr>
          <p:nvPr/>
        </p:nvSpPr>
        <p:spPr bwMode="auto">
          <a:xfrm flipV="1">
            <a:off x="7010400" y="4495800"/>
            <a:ext cx="0" cy="609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7" name="Rectangle 2"/>
          <p:cNvSpPr>
            <a:spLocks noGrp="1" noChangeArrowheads="1"/>
          </p:cNvSpPr>
          <p:nvPr>
            <p:ph type="title"/>
          </p:nvPr>
        </p:nvSpPr>
        <p:spPr>
          <a:xfrm>
            <a:off x="5105400" y="274638"/>
            <a:ext cx="3810000" cy="5821362"/>
          </a:xfrm>
        </p:spPr>
        <p:txBody>
          <a:bodyPr/>
          <a:lstStyle/>
          <a:p>
            <a:pPr eaLnBrk="1" hangingPunct="1"/>
            <a:r>
              <a:rPr lang="en-US" altLang="en-US" smtClean="0"/>
              <a:t>Table 12-5: Direct Method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3"/>
          <a:srcRect b="1543"/>
          <a:stretch/>
        </p:blipFill>
        <p:spPr>
          <a:xfrm>
            <a:off x="762000" y="164148"/>
            <a:ext cx="4191000" cy="6076950"/>
          </a:xfrm>
          <a:prstGeom prst="rect">
            <a:avLst/>
          </a:prstGeom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5" name="Rectangle 2"/>
          <p:cNvSpPr>
            <a:spLocks noGrp="1" noChangeArrowheads="1"/>
          </p:cNvSpPr>
          <p:nvPr>
            <p:ph type="title"/>
          </p:nvPr>
        </p:nvSpPr>
        <p:spPr>
          <a:xfrm>
            <a:off x="4876800" y="274638"/>
            <a:ext cx="4038600" cy="5897562"/>
          </a:xfrm>
        </p:spPr>
        <p:txBody>
          <a:bodyPr/>
          <a:lstStyle/>
          <a:p>
            <a:pPr eaLnBrk="1" hangingPunct="1"/>
            <a:r>
              <a:rPr lang="en-US" altLang="en-US" sz="4000" dirty="0" smtClean="0"/>
              <a:t>Table 12-6: Indirect Method</a:t>
            </a:r>
            <a:endParaRPr lang="en-US" altLang="en-US" sz="4000" dirty="0" smtClean="0">
              <a:solidFill>
                <a:srgbClr val="FF0000"/>
              </a:solidFill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85800" y="76688"/>
            <a:ext cx="4329545" cy="6293462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3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Statement of Cash Flow</a:t>
            </a:r>
          </a:p>
        </p:txBody>
      </p:sp>
      <p:sp>
        <p:nvSpPr>
          <p:cNvPr id="44034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lnSpc>
                <a:spcPct val="90000"/>
              </a:lnSpc>
            </a:pPr>
            <a:r>
              <a:rPr lang="en-US" altLang="en-US" sz="2800" smtClean="0"/>
              <a:t>Financial aspects of the organization.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mtClean="0"/>
              <a:t>Where did the money come from?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mtClean="0"/>
              <a:t>How did the organization spend the money?</a:t>
            </a:r>
          </a:p>
          <a:p>
            <a:pPr eaLnBrk="1" hangingPunct="1">
              <a:lnSpc>
                <a:spcPct val="90000"/>
              </a:lnSpc>
            </a:pPr>
            <a:r>
              <a:rPr lang="en-US" altLang="en-US" sz="2800" smtClean="0"/>
              <a:t>Focused on Viability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mtClean="0"/>
              <a:t>Will the organization generate enough cash to meet both short and long-term obligations?</a:t>
            </a:r>
          </a:p>
          <a:p>
            <a:pPr eaLnBrk="1" hangingPunct="1">
              <a:lnSpc>
                <a:spcPct val="90000"/>
              </a:lnSpc>
            </a:pPr>
            <a:r>
              <a:rPr lang="en-US" altLang="en-US" sz="2800" smtClean="0"/>
              <a:t>Three categories of sources and uses: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mtClean="0"/>
              <a:t>Operating Activities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mtClean="0"/>
              <a:t>Investing Activities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mtClean="0"/>
              <a:t>Financing Activities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1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Statement of Cash Flows</a:t>
            </a:r>
          </a:p>
        </p:txBody>
      </p:sp>
      <p:sp>
        <p:nvSpPr>
          <p:cNvPr id="46082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Direct Method</a:t>
            </a:r>
          </a:p>
          <a:p>
            <a:pPr lvl="1" eaLnBrk="1" hangingPunct="1"/>
            <a:r>
              <a:rPr lang="en-US" altLang="en-US" smtClean="0"/>
              <a:t>Straight listing of cash flow transactions</a:t>
            </a:r>
          </a:p>
          <a:p>
            <a:pPr eaLnBrk="1" hangingPunct="1"/>
            <a:r>
              <a:rPr lang="en-US" altLang="en-US" smtClean="0"/>
              <a:t>In-Direct Method</a:t>
            </a:r>
          </a:p>
          <a:p>
            <a:pPr lvl="1" eaLnBrk="1" hangingPunct="1"/>
            <a:r>
              <a:rPr lang="en-US" altLang="en-US" smtClean="0"/>
              <a:t>Starts with Net Income and makes adjustments to reconcile to actual cash flow.</a:t>
            </a:r>
          </a:p>
          <a:p>
            <a:pPr lvl="1" eaLnBrk="1" hangingPunct="1"/>
            <a:r>
              <a:rPr lang="en-US" altLang="en-US" smtClean="0"/>
              <a:t>Adjustments are needed because Net Income includes non-cash revenues and non-cash expenses.</a:t>
            </a: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29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Statement of Cash Flows</a:t>
            </a:r>
          </a:p>
        </p:txBody>
      </p:sp>
      <p:sp>
        <p:nvSpPr>
          <p:cNvPr id="48130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mtClean="0"/>
              <a:t>Link between Statement of Cash Flows and Balance Sheet</a:t>
            </a:r>
          </a:p>
          <a:p>
            <a:pPr lvl="1" eaLnBrk="1" hangingPunct="1">
              <a:buFontTx/>
              <a:buNone/>
            </a:pPr>
            <a:endParaRPr lang="en-US" altLang="en-US" smtClean="0"/>
          </a:p>
          <a:p>
            <a:pPr lvl="1" eaLnBrk="1" hangingPunct="1">
              <a:buFontTx/>
              <a:buNone/>
            </a:pPr>
            <a:endParaRPr lang="en-US" altLang="en-US" smtClean="0"/>
          </a:p>
        </p:txBody>
      </p:sp>
      <p:graphicFrame>
        <p:nvGraphicFramePr>
          <p:cNvPr id="180256" name="Group 32"/>
          <p:cNvGraphicFramePr>
            <a:graphicFrameLocks noGrp="1"/>
          </p:cNvGraphicFramePr>
          <p:nvPr/>
        </p:nvGraphicFramePr>
        <p:xfrm>
          <a:off x="457200" y="3048000"/>
          <a:ext cx="8305800" cy="1219200"/>
        </p:xfrm>
        <a:graphic>
          <a:graphicData uri="http://schemas.openxmlformats.org/drawingml/2006/table">
            <a:tbl>
              <a:tblPr/>
              <a:tblGrid>
                <a:gridCol w="27368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741613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827337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709612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Ending Cash 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Balance 2018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Net Increase/(Decrease)</a:t>
                      </a:r>
                      <a:b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</a:b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in Cash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Ending Cash 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Balance 2019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0958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$23,000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$7,000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$30,000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48145" name="Text Box 18"/>
          <p:cNvSpPr txBox="1">
            <a:spLocks noChangeArrowheads="1"/>
          </p:cNvSpPr>
          <p:nvPr/>
        </p:nvSpPr>
        <p:spPr bwMode="auto">
          <a:xfrm>
            <a:off x="990600" y="4876800"/>
            <a:ext cx="16700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/>
              <a:t>Balance Sheet</a:t>
            </a:r>
          </a:p>
        </p:txBody>
      </p:sp>
      <p:sp>
        <p:nvSpPr>
          <p:cNvPr id="48146" name="Text Box 19"/>
          <p:cNvSpPr txBox="1">
            <a:spLocks noChangeArrowheads="1"/>
          </p:cNvSpPr>
          <p:nvPr/>
        </p:nvSpPr>
        <p:spPr bwMode="auto">
          <a:xfrm>
            <a:off x="6553200" y="4876800"/>
            <a:ext cx="16700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/>
              <a:t>Balance Sheet</a:t>
            </a:r>
          </a:p>
        </p:txBody>
      </p:sp>
      <p:sp>
        <p:nvSpPr>
          <p:cNvPr id="48147" name="Text Box 20"/>
          <p:cNvSpPr txBox="1">
            <a:spLocks noChangeArrowheads="1"/>
          </p:cNvSpPr>
          <p:nvPr/>
        </p:nvSpPr>
        <p:spPr bwMode="auto">
          <a:xfrm>
            <a:off x="3124200" y="4876800"/>
            <a:ext cx="27368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/>
              <a:t>Statement of Cash Flows</a:t>
            </a:r>
          </a:p>
        </p:txBody>
      </p:sp>
      <p:sp>
        <p:nvSpPr>
          <p:cNvPr id="48148" name="Line 21"/>
          <p:cNvSpPr>
            <a:spLocks noChangeShapeType="1"/>
          </p:cNvSpPr>
          <p:nvPr/>
        </p:nvSpPr>
        <p:spPr bwMode="auto">
          <a:xfrm flipV="1">
            <a:off x="1828800" y="4267200"/>
            <a:ext cx="0" cy="609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48149" name="Line 22"/>
          <p:cNvSpPr>
            <a:spLocks noChangeShapeType="1"/>
          </p:cNvSpPr>
          <p:nvPr/>
        </p:nvSpPr>
        <p:spPr bwMode="auto">
          <a:xfrm flipV="1">
            <a:off x="4495800" y="4267200"/>
            <a:ext cx="0" cy="609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48150" name="Line 23"/>
          <p:cNvSpPr>
            <a:spLocks noChangeShapeType="1"/>
          </p:cNvSpPr>
          <p:nvPr/>
        </p:nvSpPr>
        <p:spPr bwMode="auto">
          <a:xfrm flipV="1">
            <a:off x="7391400" y="4267200"/>
            <a:ext cx="0" cy="609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1068</TotalTime>
  <Words>541</Words>
  <Application>Microsoft Office PowerPoint</Application>
  <PresentationFormat>On-screen Show (4:3)</PresentationFormat>
  <Paragraphs>108</Paragraphs>
  <Slides>17</Slides>
  <Notes>17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1" baseType="lpstr">
      <vt:lpstr>MS PGothic</vt:lpstr>
      <vt:lpstr>MS PGothic</vt:lpstr>
      <vt:lpstr>Arial</vt:lpstr>
      <vt:lpstr>Default Design</vt:lpstr>
      <vt:lpstr>Chapter 12</vt:lpstr>
      <vt:lpstr>Why is Understanding Financial Statements Necessary?</vt:lpstr>
      <vt:lpstr>PowerPoint Presentation</vt:lpstr>
      <vt:lpstr>The Balance Sheet: Current Assets</vt:lpstr>
      <vt:lpstr>The Balance Sheet</vt:lpstr>
      <vt:lpstr>The Balance Sheet: Liabilities</vt:lpstr>
      <vt:lpstr>The Balance Sheet: Net Assets</vt:lpstr>
      <vt:lpstr>The Balance Sheet</vt:lpstr>
      <vt:lpstr>The Balance Sheet: Stockholders’ Equity</vt:lpstr>
      <vt:lpstr>PowerPoint Presentation</vt:lpstr>
      <vt:lpstr>Statement of Operations</vt:lpstr>
      <vt:lpstr>Statement of Operations</vt:lpstr>
      <vt:lpstr>Table 12-5: Direct Method</vt:lpstr>
      <vt:lpstr>Table 12-6: Indirect Method</vt:lpstr>
      <vt:lpstr>Statement of Cash Flow</vt:lpstr>
      <vt:lpstr>Statement of Cash Flows</vt:lpstr>
      <vt:lpstr>Statement of Cash Flows</vt:lpstr>
    </vt:vector>
  </TitlesOfParts>
  <Company>MUSC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Chapter 2  Financial Environment of Health Care Organizations</dc:title>
  <dc:creator>David M. Ward</dc:creator>
  <cp:lastModifiedBy>Danielle Bessette</cp:lastModifiedBy>
  <cp:revision>129</cp:revision>
  <dcterms:created xsi:type="dcterms:W3CDTF">2006-03-19T13:20:31Z</dcterms:created>
  <dcterms:modified xsi:type="dcterms:W3CDTF">2018-01-25T15:35:16Z</dcterms:modified>
</cp:coreProperties>
</file>