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301" r:id="rId4"/>
    <p:sldId id="299" r:id="rId5"/>
    <p:sldId id="302" r:id="rId6"/>
    <p:sldId id="303" r:id="rId7"/>
    <p:sldId id="308" r:id="rId8"/>
    <p:sldId id="304" r:id="rId9"/>
    <p:sldId id="305" r:id="rId10"/>
    <p:sldId id="311" r:id="rId11"/>
    <p:sldId id="309" r:id="rId12"/>
    <p:sldId id="306" r:id="rId13"/>
    <p:sldId id="307" r:id="rId14"/>
    <p:sldId id="298" r:id="rId15"/>
    <p:sldId id="31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1" autoAdjust="0"/>
    <p:restoredTop sz="94981" autoAdjust="0"/>
  </p:normalViewPr>
  <p:slideViewPr>
    <p:cSldViewPr>
      <p:cViewPr>
        <p:scale>
          <a:sx n="50" d="100"/>
          <a:sy n="50" d="100"/>
        </p:scale>
        <p:origin x="-194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A725FA93-294D-47CC-AE8F-E7AA6F2AC886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5CE699FE-A544-477E-81F2-3C4C98214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52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1D10033A-7D64-41EF-813B-6E0B51D37D35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F8AAA64E-55DE-4794-ABBF-0C421C7DA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43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83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364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327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77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A2660D-605E-41F4-82E6-CBB0CEC59CD5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A2660D-605E-41F4-82E6-CBB0CEC59CD5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E624C6-8D64-420A-AF00-6C7153487742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E624C6-8D64-420A-AF00-6C7153487742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73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217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02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47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11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A59A-F558-4F2D-8A3C-5838ADC39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12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C2B3-85A1-4401-A6A4-2DC495862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11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07B0-BB1B-44EA-BACD-A5F5C506B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20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6FF0-142A-4DE1-B465-06719F616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02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1" y="6096000"/>
            <a:ext cx="9144001" cy="762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DADCDACE-00A3-4173-9046-F773507F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21" descr="Delmar_Logo_RGB_C-1i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7913"/>
            <a:ext cx="14620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5"/>
          <p:cNvSpPr txBox="1">
            <a:spLocks noChangeArrowheads="1"/>
          </p:cNvSpPr>
          <p:nvPr/>
        </p:nvSpPr>
        <p:spPr bwMode="auto">
          <a:xfrm>
            <a:off x="2438400" y="6384925"/>
            <a:ext cx="495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dirty="0" smtClean="0"/>
              <a:t>© 2013 Delmar/Cengage Learning. All Rights Reserved.</a:t>
            </a:r>
            <a:br>
              <a:rPr lang="en-US" sz="1400" dirty="0" smtClean="0"/>
            </a:b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0" y="1371601"/>
            <a:ext cx="2743200" cy="22288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Chapter</a:t>
            </a:r>
            <a:b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1000" dirty="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6400800" cy="2209800"/>
          </a:xfrm>
        </p:spPr>
        <p:txBody>
          <a:bodyPr anchor="ctr"/>
          <a:lstStyle/>
          <a:p>
            <a:pPr algn="r">
              <a:lnSpc>
                <a:spcPts val="5400"/>
              </a:lnSpc>
              <a:spcBef>
                <a:spcPts val="0"/>
              </a:spcBef>
            </a:pPr>
            <a:r>
              <a:rPr lang="en-US" sz="5400" dirty="0" smtClean="0">
                <a:solidFill>
                  <a:schemeClr val="bg1"/>
                </a:solidFill>
                <a:ea typeface="ＭＳ Ｐゴシック" pitchFamily="34" charset="-128"/>
              </a:rPr>
              <a:t>Paying for 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Healthcare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Medicaid</a:t>
            </a:r>
          </a:p>
          <a:p>
            <a:pPr lvl="2"/>
            <a:r>
              <a:rPr lang="en-US" dirty="0" smtClean="0"/>
              <a:t>Government healthcare coverage for those with low incomes</a:t>
            </a:r>
          </a:p>
          <a:p>
            <a:pPr lvl="2"/>
            <a:r>
              <a:rPr lang="en-US" dirty="0" smtClean="0"/>
              <a:t>Federal government determines eligibility and coverage standards</a:t>
            </a:r>
          </a:p>
          <a:p>
            <a:pPr lvl="2"/>
            <a:r>
              <a:rPr lang="en-US" dirty="0" smtClean="0"/>
              <a:t>States provide majority of funding</a:t>
            </a:r>
          </a:p>
          <a:p>
            <a:pPr lvl="2"/>
            <a:r>
              <a:rPr lang="en-US" b="1" dirty="0" smtClean="0"/>
              <a:t>Children’s Health Insurance Program (1997)</a:t>
            </a:r>
          </a:p>
          <a:p>
            <a:pPr lvl="3"/>
            <a:r>
              <a:rPr lang="en-US" dirty="0" smtClean="0"/>
              <a:t>Expanded coverage to children from families earning up to twice the poverty level</a:t>
            </a:r>
          </a:p>
          <a:p>
            <a:pPr lvl="2"/>
            <a:r>
              <a:rPr lang="en-US" dirty="0" smtClean="0"/>
              <a:t>Medicaid and CHIP cover ≈20% of non-elderly Americans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9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Healthcare Programs (cont'd.)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Healthcare for armed forces members</a:t>
            </a:r>
          </a:p>
          <a:p>
            <a:pPr lvl="2"/>
            <a:r>
              <a:rPr lang="en-US" b="1" dirty="0" smtClean="0"/>
              <a:t>TRICARE</a:t>
            </a:r>
            <a:r>
              <a:rPr lang="en-US" dirty="0" smtClean="0"/>
              <a:t> insurance covers:</a:t>
            </a:r>
          </a:p>
          <a:p>
            <a:pPr lvl="3"/>
            <a:r>
              <a:rPr lang="en-US" dirty="0" smtClean="0"/>
              <a:t>Active armed forces members</a:t>
            </a:r>
          </a:p>
          <a:p>
            <a:pPr lvl="3"/>
            <a:r>
              <a:rPr lang="en-US" dirty="0" smtClean="0"/>
              <a:t>Retired military, National Guard, and Reserve members</a:t>
            </a:r>
          </a:p>
          <a:p>
            <a:pPr lvl="3"/>
            <a:r>
              <a:rPr lang="en-US" dirty="0" smtClean="0"/>
              <a:t>Dependents of the above</a:t>
            </a:r>
          </a:p>
          <a:p>
            <a:pPr lvl="3"/>
            <a:r>
              <a:rPr lang="en-US" dirty="0" smtClean="0"/>
              <a:t>Over 9 million eligible beneficiaries</a:t>
            </a:r>
          </a:p>
          <a:p>
            <a:pPr lvl="2"/>
            <a:r>
              <a:rPr lang="en-US" dirty="0" smtClean="0"/>
              <a:t>Multiple coverage types</a:t>
            </a:r>
          </a:p>
          <a:p>
            <a:pPr lvl="3"/>
            <a:r>
              <a:rPr lang="en-US" dirty="0" smtClean="0"/>
              <a:t>Fee-for-service</a:t>
            </a:r>
          </a:p>
          <a:p>
            <a:pPr lvl="3"/>
            <a:r>
              <a:rPr lang="en-US" dirty="0" smtClean="0"/>
              <a:t>Preferred provider</a:t>
            </a:r>
          </a:p>
          <a:p>
            <a:pPr lvl="3"/>
            <a:r>
              <a:rPr lang="en-US" dirty="0" smtClean="0"/>
              <a:t>Health maintenance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00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Uninsured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without health insurance:</a:t>
            </a:r>
          </a:p>
          <a:p>
            <a:pPr lvl="1"/>
            <a:r>
              <a:rPr lang="en-US" dirty="0" smtClean="0"/>
              <a:t>38 million in 2000</a:t>
            </a:r>
          </a:p>
          <a:p>
            <a:pPr lvl="1"/>
            <a:r>
              <a:rPr lang="en-US" dirty="0" smtClean="0"/>
              <a:t>50 million in 2009</a:t>
            </a:r>
          </a:p>
          <a:p>
            <a:pPr lvl="1"/>
            <a:r>
              <a:rPr lang="en-US" dirty="0" smtClean="0"/>
              <a:t>Many are unemployed</a:t>
            </a:r>
          </a:p>
          <a:p>
            <a:pPr lvl="1"/>
            <a:r>
              <a:rPr lang="en-US" dirty="0" smtClean="0"/>
              <a:t>Some are employed but don’t use their employers’ group health insurance plans</a:t>
            </a:r>
          </a:p>
          <a:p>
            <a:pPr lvl="1"/>
            <a:r>
              <a:rPr lang="en-US" dirty="0" smtClean="0"/>
              <a:t>Some are employed at workplaces that do not offer health insurance, and they don’t buy individual insurance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52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Uncompensated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 most affected</a:t>
            </a:r>
          </a:p>
          <a:p>
            <a:pPr lvl="1"/>
            <a:r>
              <a:rPr lang="en-US" dirty="0" smtClean="0"/>
              <a:t>6% of expenses are uncompensated care</a:t>
            </a:r>
          </a:p>
          <a:p>
            <a:pPr lvl="1"/>
            <a:r>
              <a:rPr lang="en-US" dirty="0" smtClean="0"/>
              <a:t>Emergency rooms used in place of physician offices</a:t>
            </a:r>
          </a:p>
          <a:p>
            <a:r>
              <a:rPr lang="en-US" dirty="0" smtClean="0"/>
              <a:t>Uninsured have poorer outcomes</a:t>
            </a:r>
          </a:p>
          <a:p>
            <a:pPr lvl="1"/>
            <a:r>
              <a:rPr lang="en-US" dirty="0" smtClean="0"/>
              <a:t>Receive less preventive care</a:t>
            </a:r>
          </a:p>
          <a:p>
            <a:pPr lvl="1"/>
            <a:r>
              <a:rPr lang="en-US" dirty="0" smtClean="0"/>
              <a:t>Wait until they are sicker to seek care</a:t>
            </a:r>
          </a:p>
          <a:p>
            <a:pPr lvl="1"/>
            <a:r>
              <a:rPr lang="en-US" dirty="0" smtClean="0"/>
              <a:t>Provided with less therapeutic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02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Healthcare costs rise faster than other costs</a:t>
            </a:r>
          </a:p>
          <a:p>
            <a:r>
              <a:rPr lang="en-US" dirty="0" smtClean="0">
                <a:ea typeface="ＭＳ Ｐゴシック" pitchFamily="34" charset="-128"/>
              </a:rPr>
              <a:t>Managed care models predominate now</a:t>
            </a:r>
          </a:p>
          <a:p>
            <a:r>
              <a:rPr lang="en-US" dirty="0" smtClean="0">
                <a:ea typeface="ＭＳ Ｐゴシック" pitchFamily="34" charset="-128"/>
              </a:rPr>
              <a:t>COBRA lets employees continue using group insurance plans</a:t>
            </a:r>
          </a:p>
          <a:p>
            <a:r>
              <a:rPr lang="en-US" dirty="0" smtClean="0">
                <a:ea typeface="ＭＳ Ｐゴシック" pitchFamily="34" charset="-128"/>
              </a:rPr>
              <a:t>Medicare provides healthcare coverage for people over the age of 65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85D1B8-18CE-4957-9B31-EFFCE60875FC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Summary (cont'd.)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Medicaid provides healthcare coverage for the poor and for the children of lower income families</a:t>
            </a:r>
          </a:p>
          <a:p>
            <a:r>
              <a:rPr lang="en-US" dirty="0" smtClean="0">
                <a:ea typeface="ＭＳ Ｐゴシック" pitchFamily="34" charset="-128"/>
              </a:rPr>
              <a:t>Medicare and Medicaid costs rising</a:t>
            </a:r>
          </a:p>
          <a:p>
            <a:r>
              <a:rPr lang="en-US" dirty="0" smtClean="0">
                <a:ea typeface="ＭＳ Ｐゴシック" pitchFamily="34" charset="-128"/>
              </a:rPr>
              <a:t>Military personnel and their dependents receive healthcare coverage</a:t>
            </a:r>
          </a:p>
          <a:p>
            <a:r>
              <a:rPr lang="en-US" dirty="0" smtClean="0">
                <a:ea typeface="ＭＳ Ｐゴシック" pitchFamily="34" charset="-128"/>
              </a:rPr>
              <a:t>Increase in uninsured contributes to more uncompensated hospital costs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85D1B8-18CE-4957-9B31-EFFCE60875FC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778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Upon completion of this chapter, you will be able to: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Compare and contrast fee-for-service and managed care healthcare insurance plans in the private sector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Discuss the </a:t>
            </a:r>
            <a:r>
              <a:rPr lang="en-US" smtClean="0">
                <a:ea typeface="ＭＳ Ｐゴシック" pitchFamily="34" charset="-128"/>
              </a:rPr>
              <a:t>COBRA </a:t>
            </a:r>
            <a:r>
              <a:rPr lang="en-US" smtClean="0">
                <a:ea typeface="ＭＳ Ｐゴシック" pitchFamily="34" charset="-128"/>
              </a:rPr>
              <a:t>Act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09E9D0-96CF-4D17-BD0F-88863EC28FF7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Objectives (cont'd.)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ea typeface="ＭＳ Ｐゴシック" pitchFamily="34" charset="-128"/>
              </a:rPr>
              <a:t>Explain the major public policy issues of Medicare and Medicaid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List the healthcare benefits available to members of the armed forces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Describe the financial impact of the uninsured on the healthcare system in America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09E9D0-96CF-4D17-BD0F-88863EC28FF7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9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Health-related spending in America (2009)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$2,500,000,000,000 (2.5 trillion dollars)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17.6% of gross domestic product (GDP)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Mean spending &gt; $8,000 per person per year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4% increase from 2008</a:t>
            </a:r>
          </a:p>
          <a:p>
            <a:r>
              <a:rPr lang="en-US" dirty="0" smtClean="0">
                <a:ea typeface="ＭＳ Ｐゴシック" pitchFamily="34" charset="-128"/>
              </a:rPr>
              <a:t>Projections for 2019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$4.5 trillion in health-related spending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19.3% of GDP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0EA793-D867-4B70-9DB0-55F6DA585668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Introduction (cont'd.)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Healthcare insurance in America (2010)</a:t>
            </a:r>
          </a:p>
          <a:p>
            <a:pPr marL="457200" lvl="1" indent="0">
              <a:buNone/>
            </a:pPr>
            <a:r>
              <a:rPr lang="en-US" u="sng" dirty="0" smtClean="0">
                <a:ea typeface="ＭＳ Ｐゴシック" pitchFamily="34" charset="-128"/>
              </a:rPr>
              <a:t>Insurance type			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u="sng" dirty="0" smtClean="0">
                <a:ea typeface="ＭＳ Ｐゴシック" pitchFamily="34" charset="-128"/>
              </a:rPr>
              <a:t>Millions</a:t>
            </a: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</a:rPr>
              <a:t>Private insurance from employer	  170</a:t>
            </a: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</a:rPr>
              <a:t>Private insurance, individual		    27</a:t>
            </a: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</a:rPr>
              <a:t>Medicaid					    48</a:t>
            </a: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</a:rPr>
              <a:t>Medicare					    43</a:t>
            </a: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</a:rPr>
              <a:t>Military						    12</a:t>
            </a:r>
          </a:p>
          <a:p>
            <a:pPr marL="457200" lvl="1" indent="0">
              <a:buNone/>
            </a:pPr>
            <a:r>
              <a:rPr lang="en-US" dirty="0" smtClean="0">
                <a:ea typeface="ＭＳ Ｐゴシック" pitchFamily="34" charset="-128"/>
              </a:rPr>
              <a:t>Uninsured					    51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0EA793-D867-4B70-9DB0-55F6DA585668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0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Third-party payers of hospital bills and other healthcare costs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Most are employer-sponsored plans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Mean cost for family coverage $13,770 (2010)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Fee-for-service </a:t>
            </a:r>
            <a:r>
              <a:rPr lang="en-US" dirty="0" smtClean="0"/>
              <a:t>reimbursement coverage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Insurer pays agreed-upon fees to providers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Preferred provider organizations (PPOs)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Participating providers accept reduced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01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 Insurance (cont'd.)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maintenance organizations (HMOs)</a:t>
            </a:r>
          </a:p>
          <a:p>
            <a:pPr lvl="1"/>
            <a:r>
              <a:rPr lang="en-US" dirty="0" smtClean="0"/>
              <a:t>Capitated plans: participating providers paid flat monthly amount per insured</a:t>
            </a:r>
            <a:endParaRPr lang="en-US" dirty="0"/>
          </a:p>
          <a:p>
            <a:r>
              <a:rPr lang="en-US" dirty="0" smtClean="0"/>
              <a:t>High deductible health plan (HDHP)</a:t>
            </a:r>
          </a:p>
          <a:p>
            <a:pPr lvl="1"/>
            <a:r>
              <a:rPr lang="en-US" dirty="0" smtClean="0"/>
              <a:t>Deductible often &gt;$2,500 per insured per year</a:t>
            </a:r>
          </a:p>
          <a:p>
            <a:pPr lvl="1"/>
            <a:r>
              <a:rPr lang="en-US" dirty="0" smtClean="0"/>
              <a:t>Tax-free healthcare savings plan</a:t>
            </a:r>
          </a:p>
          <a:p>
            <a:pPr lvl="1"/>
            <a:r>
              <a:rPr lang="en-US" dirty="0" smtClean="0"/>
              <a:t>13% of insured workers had HDHP in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Regulation of Private-Sector Healthcare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COBRA</a:t>
            </a:r>
          </a:p>
          <a:p>
            <a:pPr lvl="1"/>
            <a:r>
              <a:rPr lang="en-US" dirty="0" smtClean="0"/>
              <a:t>Employees can pay for employer-provided group health insurance benefits for up to 18 months after quitting or being fired</a:t>
            </a:r>
          </a:p>
          <a:p>
            <a:pPr lvl="1"/>
            <a:r>
              <a:rPr lang="en-US" dirty="0" smtClean="0"/>
              <a:t>Employees’ spouses and dependents can pay for group health insurance benefits for up to 36 months after an employee becomes eligible for Medicare, gets divorced or legally separated, or dies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30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Healthcare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 Security Amendments of 1965</a:t>
            </a:r>
          </a:p>
          <a:p>
            <a:pPr lvl="1"/>
            <a:r>
              <a:rPr lang="en-US" dirty="0"/>
              <a:t>Medicare costs partly covered by a payroll </a:t>
            </a:r>
            <a:r>
              <a:rPr lang="en-US" dirty="0" smtClean="0"/>
              <a:t>tax</a:t>
            </a:r>
          </a:p>
          <a:p>
            <a:pPr lvl="1"/>
            <a:r>
              <a:rPr lang="en-US" dirty="0" smtClean="0"/>
              <a:t>Medicare Part A</a:t>
            </a:r>
          </a:p>
          <a:p>
            <a:pPr lvl="2"/>
            <a:r>
              <a:rPr lang="en-US" dirty="0" smtClean="0"/>
              <a:t>Hospital insurance for those over age 65</a:t>
            </a:r>
          </a:p>
          <a:p>
            <a:pPr lvl="2"/>
            <a:r>
              <a:rPr lang="en-US" dirty="0" smtClean="0"/>
              <a:t>Limited coverage for skilled nursing care</a:t>
            </a:r>
          </a:p>
          <a:p>
            <a:pPr lvl="1"/>
            <a:r>
              <a:rPr lang="en-US" dirty="0" smtClean="0"/>
              <a:t>Medicare Part B</a:t>
            </a:r>
            <a:endParaRPr lang="en-US" dirty="0"/>
          </a:p>
          <a:p>
            <a:pPr lvl="2"/>
            <a:r>
              <a:rPr lang="en-US" dirty="0" smtClean="0"/>
              <a:t>Medical insurance for those over age 65</a:t>
            </a:r>
          </a:p>
          <a:p>
            <a:pPr lvl="2"/>
            <a:r>
              <a:rPr lang="en-US" dirty="0" smtClean="0"/>
              <a:t>Physician services, diagnostic tests, medical equipment, and prostheses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9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ammaker HCM PPT Chapter 0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636</Words>
  <Application>Microsoft Office PowerPoint</Application>
  <PresentationFormat>On-screen Show (4:3)</PresentationFormat>
  <Paragraphs>126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1_Hammaker HCM PPT Chapter 0Template</vt:lpstr>
      <vt:lpstr>Chapter  2</vt:lpstr>
      <vt:lpstr>Objectives</vt:lpstr>
      <vt:lpstr>Objectives (cont'd.)</vt:lpstr>
      <vt:lpstr>Introduction</vt:lpstr>
      <vt:lpstr>Introduction (cont'd.)</vt:lpstr>
      <vt:lpstr>Private Sector Insurance</vt:lpstr>
      <vt:lpstr>Private Sector Insurance (cont'd.)</vt:lpstr>
      <vt:lpstr>Government Regulation of Private-Sector Healthcare Plans</vt:lpstr>
      <vt:lpstr>Government Healthcare Programs</vt:lpstr>
      <vt:lpstr>Government Healthcare Programs</vt:lpstr>
      <vt:lpstr>Government Healthcare Programs (cont'd.)</vt:lpstr>
      <vt:lpstr>The Growing Uninsured</vt:lpstr>
      <vt:lpstr>Uncompensated Care</vt:lpstr>
      <vt:lpstr>Summary</vt:lpstr>
      <vt:lpstr>Summary (cont'd.)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Rita</dc:creator>
  <cp:lastModifiedBy>Orvis, Meghan</cp:lastModifiedBy>
  <cp:revision>155</cp:revision>
  <dcterms:created xsi:type="dcterms:W3CDTF">2009-10-11T23:05:44Z</dcterms:created>
  <dcterms:modified xsi:type="dcterms:W3CDTF">2012-05-22T18:20:59Z</dcterms:modified>
</cp:coreProperties>
</file>