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SWK 6622 – Crisis Intervention</a:t>
            </a:r>
            <a:endParaRPr lang="en-US" dirty="0"/>
          </a:p>
        </p:txBody>
      </p:sp>
      <p:sp>
        <p:nvSpPr>
          <p:cNvPr id="3" name="Subtitle 2"/>
          <p:cNvSpPr>
            <a:spLocks noGrp="1"/>
          </p:cNvSpPr>
          <p:nvPr>
            <p:ph type="subTitle" idx="1"/>
          </p:nvPr>
        </p:nvSpPr>
        <p:spPr/>
        <p:txBody>
          <a:bodyPr/>
          <a:lstStyle/>
          <a:p>
            <a:r>
              <a:rPr lang="en-US" smtClean="0"/>
              <a:t>BRENT EUBANKS, LICSW</a:t>
            </a:r>
            <a:endParaRPr lang="en-US" dirty="0"/>
          </a:p>
        </p:txBody>
      </p:sp>
    </p:spTree>
    <p:extLst>
      <p:ext uri="{BB962C8B-B14F-4D97-AF65-F5344CB8AC3E}">
        <p14:creationId xmlns:p14="http://schemas.microsoft.com/office/powerpoint/2010/main" val="26305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(p. 29)</a:t>
            </a:r>
            <a:endParaRPr lang="en-US" dirty="0"/>
          </a:p>
        </p:txBody>
      </p:sp>
      <p:sp>
        <p:nvSpPr>
          <p:cNvPr id="3" name="Content Placeholder 2"/>
          <p:cNvSpPr>
            <a:spLocks noGrp="1"/>
          </p:cNvSpPr>
          <p:nvPr>
            <p:ph idx="1"/>
          </p:nvPr>
        </p:nvSpPr>
        <p:spPr>
          <a:xfrm>
            <a:off x="581192" y="2076994"/>
            <a:ext cx="11029615" cy="4454435"/>
          </a:xfrm>
        </p:spPr>
        <p:txBody>
          <a:bodyPr anchor="t">
            <a:normAutofit/>
          </a:bodyPr>
          <a:lstStyle/>
          <a:p>
            <a:pPr marL="0" indent="0">
              <a:buNone/>
            </a:pPr>
            <a:r>
              <a:rPr lang="en-US" sz="2000" b="1" dirty="0" smtClean="0">
                <a:solidFill>
                  <a:srgbClr val="0070C0"/>
                </a:solidFill>
              </a:rPr>
              <a:t>Confidentiality</a:t>
            </a:r>
          </a:p>
          <a:p>
            <a:r>
              <a:rPr lang="en-US" sz="2000" dirty="0" smtClean="0"/>
              <a:t>Hallmark of a trusting relationship &amp; an important part of an ethical code for mental health providers</a:t>
            </a:r>
          </a:p>
          <a:p>
            <a:r>
              <a:rPr lang="en-US" sz="2000" dirty="0" smtClean="0"/>
              <a:t>Safeguards clients from unauthorized disclosures of information made in the therapeutic relationship</a:t>
            </a:r>
          </a:p>
          <a:p>
            <a:r>
              <a:rPr lang="en-US" sz="2000" dirty="0" smtClean="0"/>
              <a:t>Explicit promise by the counselor to reveal nothing unless the client has agreed to it</a:t>
            </a:r>
          </a:p>
          <a:p>
            <a:r>
              <a:rPr lang="en-US" sz="2000" dirty="0" smtClean="0"/>
              <a:t>Broken in cases of child abuse, elder abuse, danger to others, danger to themselves or gravely disabled</a:t>
            </a:r>
          </a:p>
          <a:p>
            <a:pPr marL="0" indent="0">
              <a:buNone/>
            </a:pPr>
            <a:r>
              <a:rPr lang="en-US" sz="2000" b="1" dirty="0" smtClean="0">
                <a:solidFill>
                  <a:srgbClr val="0070C0"/>
                </a:solidFill>
              </a:rPr>
              <a:t>Privileged Communication</a:t>
            </a:r>
          </a:p>
          <a:p>
            <a:r>
              <a:rPr lang="en-US" sz="2000" dirty="0" smtClean="0"/>
              <a:t>Statutory right that protects clients from having their confidences revealed publicly</a:t>
            </a:r>
          </a:p>
          <a:p>
            <a:r>
              <a:rPr lang="en-US" sz="2000" dirty="0" smtClean="0"/>
              <a:t>Waived if the client signs a document giving the helper permission to disclose the communications</a:t>
            </a:r>
          </a:p>
          <a:p>
            <a:r>
              <a:rPr lang="en-US" sz="2000" dirty="0" smtClean="0"/>
              <a:t>Waived if needed for continuity of care, supervision, court testimony or insurance claims</a:t>
            </a:r>
            <a:endParaRPr lang="en-US" sz="2000" dirty="0"/>
          </a:p>
        </p:txBody>
      </p:sp>
    </p:spTree>
    <p:extLst>
      <p:ext uri="{BB962C8B-B14F-4D97-AF65-F5344CB8AC3E}">
        <p14:creationId xmlns:p14="http://schemas.microsoft.com/office/powerpoint/2010/main" val="272102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abuse reporting act (p. 30)</a:t>
            </a:r>
            <a:endParaRPr lang="en-US" dirty="0"/>
          </a:p>
        </p:txBody>
      </p:sp>
      <p:sp>
        <p:nvSpPr>
          <p:cNvPr id="3" name="Content Placeholder 2"/>
          <p:cNvSpPr>
            <a:spLocks noGrp="1"/>
          </p:cNvSpPr>
          <p:nvPr>
            <p:ph idx="1"/>
          </p:nvPr>
        </p:nvSpPr>
        <p:spPr>
          <a:xfrm>
            <a:off x="581192" y="2089056"/>
            <a:ext cx="5597539" cy="4285618"/>
          </a:xfrm>
        </p:spPr>
        <p:txBody>
          <a:bodyPr anchor="t">
            <a:normAutofit/>
          </a:bodyPr>
          <a:lstStyle/>
          <a:p>
            <a:r>
              <a:rPr lang="en-US" sz="2400" dirty="0" smtClean="0"/>
              <a:t>Elderly – adults over 65 years of age</a:t>
            </a:r>
          </a:p>
          <a:p>
            <a:r>
              <a:rPr lang="en-US" sz="2400" dirty="0" smtClean="0"/>
              <a:t>Elder Abuse – Physical abuse, fiduciary abuse (involves trust &amp; money), and neglect or abandonment</a:t>
            </a:r>
          </a:p>
          <a:p>
            <a:r>
              <a:rPr lang="en-US" sz="2400" dirty="0" smtClean="0"/>
              <a:t>Many states require reports to be made to social services, the police or a nursing home ombudsman (governmental investigator)</a:t>
            </a:r>
          </a:p>
          <a:p>
            <a:r>
              <a:rPr lang="en-US" sz="2400" dirty="0" smtClean="0"/>
              <a:t>Some agencies have also begun taking reports of abuse of disabled adults</a:t>
            </a:r>
            <a:endParaRPr lang="en-US" sz="2400" dirty="0"/>
          </a:p>
        </p:txBody>
      </p:sp>
      <p:pic>
        <p:nvPicPr>
          <p:cNvPr id="4" name="Picture 3" descr="EAPSocialWork - Social Work and the &lt;strong&gt;Elderl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32" y="2475411"/>
            <a:ext cx="4293325" cy="3219994"/>
          </a:xfrm>
          <a:prstGeom prst="rect">
            <a:avLst/>
          </a:prstGeom>
        </p:spPr>
      </p:pic>
    </p:spTree>
    <p:extLst>
      <p:ext uri="{BB962C8B-B14F-4D97-AF65-F5344CB8AC3E}">
        <p14:creationId xmlns:p14="http://schemas.microsoft.com/office/powerpoint/2010/main" val="361209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Elderly Abuse Reporting in Alabama (dhr.Alabama.gov)</a:t>
            </a:r>
            <a:endParaRPr lang="en-US" dirty="0"/>
          </a:p>
        </p:txBody>
      </p:sp>
      <p:sp>
        <p:nvSpPr>
          <p:cNvPr id="3" name="Content Placeholder 2"/>
          <p:cNvSpPr>
            <a:spLocks noGrp="1"/>
          </p:cNvSpPr>
          <p:nvPr>
            <p:ph idx="1"/>
          </p:nvPr>
        </p:nvSpPr>
        <p:spPr>
          <a:xfrm>
            <a:off x="581192" y="1841863"/>
            <a:ext cx="8497494" cy="4846320"/>
          </a:xfrm>
        </p:spPr>
        <p:txBody>
          <a:bodyPr anchor="t">
            <a:normAutofit fontScale="92500" lnSpcReduction="10000"/>
          </a:bodyPr>
          <a:lstStyle/>
          <a:p>
            <a:pPr marL="0" indent="0">
              <a:buNone/>
            </a:pPr>
            <a:endParaRPr lang="en-US" dirty="0"/>
          </a:p>
          <a:p>
            <a:r>
              <a:rPr lang="en-US" dirty="0" smtClean="0"/>
              <a:t>Abuse </a:t>
            </a:r>
            <a:r>
              <a:rPr lang="en-US" dirty="0"/>
              <a:t>is a painful reality for thousands of Alabama’s elderly and disabled adults.</a:t>
            </a:r>
          </a:p>
          <a:p>
            <a:r>
              <a:rPr lang="en-US" dirty="0" smtClean="0"/>
              <a:t>The </a:t>
            </a:r>
            <a:r>
              <a:rPr lang="en-US" dirty="0"/>
              <a:t>elderly population is the fastest growing segment of our society.</a:t>
            </a:r>
          </a:p>
          <a:p>
            <a:r>
              <a:rPr lang="en-US" dirty="0" smtClean="0"/>
              <a:t>The </a:t>
            </a:r>
            <a:r>
              <a:rPr lang="en-US" dirty="0"/>
              <a:t>hidden problem of adult abuse is on the rise as elders are living longer and requiring more care from others. </a:t>
            </a:r>
          </a:p>
          <a:p>
            <a:r>
              <a:rPr lang="en-US" dirty="0" smtClean="0"/>
              <a:t>Adult </a:t>
            </a:r>
            <a:r>
              <a:rPr lang="en-US" dirty="0"/>
              <a:t>abuse often occurs among families experiencing stress.</a:t>
            </a:r>
          </a:p>
          <a:p>
            <a:r>
              <a:rPr lang="en-US" dirty="0" smtClean="0"/>
              <a:t>Most </a:t>
            </a:r>
            <a:r>
              <a:rPr lang="en-US" dirty="0"/>
              <a:t>adults desire to continue living independently.</a:t>
            </a:r>
          </a:p>
          <a:p>
            <a:r>
              <a:rPr lang="en-US" dirty="0" smtClean="0"/>
              <a:t>Although </a:t>
            </a:r>
            <a:r>
              <a:rPr lang="en-US" dirty="0"/>
              <a:t>adult abuse usually occurs in a family setting, health care or social service providers may abuse those in their care.</a:t>
            </a:r>
          </a:p>
          <a:p>
            <a:r>
              <a:rPr lang="en-US" dirty="0" smtClean="0"/>
              <a:t>Adult </a:t>
            </a:r>
            <a:r>
              <a:rPr lang="en-US" dirty="0"/>
              <a:t>abuse can occur in all racial and ethnic groups and among families in all income levels.</a:t>
            </a:r>
          </a:p>
          <a:p>
            <a:r>
              <a:rPr lang="en-US" dirty="0" smtClean="0"/>
              <a:t>Adults </a:t>
            </a:r>
            <a:r>
              <a:rPr lang="en-US" dirty="0"/>
              <a:t>often suffer humiliation and embarrassment whenever they are abused, neglected or exploited.</a:t>
            </a:r>
          </a:p>
          <a:p>
            <a:r>
              <a:rPr lang="en-US" dirty="0" smtClean="0"/>
              <a:t>Regardless </a:t>
            </a:r>
            <a:r>
              <a:rPr lang="en-US" dirty="0"/>
              <a:t>of age or ability, each individual deserves to be safe from harm by those who come in contact with them on a regular basis.</a:t>
            </a:r>
          </a:p>
          <a:p>
            <a:endParaRPr lang="en-US" dirty="0"/>
          </a:p>
          <a:p>
            <a:endParaRPr lang="en-US" dirty="0"/>
          </a:p>
        </p:txBody>
      </p:sp>
      <p:sp>
        <p:nvSpPr>
          <p:cNvPr id="7" name="TextBox 6"/>
          <p:cNvSpPr txBox="1"/>
          <p:nvPr/>
        </p:nvSpPr>
        <p:spPr>
          <a:xfrm>
            <a:off x="9287692" y="2573383"/>
            <a:ext cx="2323116" cy="2585323"/>
          </a:xfrm>
          <a:prstGeom prst="rect">
            <a:avLst/>
          </a:prstGeom>
          <a:noFill/>
          <a:ln>
            <a:solidFill>
              <a:schemeClr val="tx1"/>
            </a:solidFill>
          </a:ln>
        </p:spPr>
        <p:txBody>
          <a:bodyPr wrap="square" rtlCol="0">
            <a:spAutoFit/>
          </a:bodyPr>
          <a:lstStyle/>
          <a:p>
            <a:r>
              <a:rPr lang="en-US" dirty="0"/>
              <a:t>To report Adult Abuse call your local county DHR office </a:t>
            </a:r>
          </a:p>
          <a:p>
            <a:endParaRPr lang="en-US" dirty="0"/>
          </a:p>
          <a:p>
            <a:r>
              <a:rPr lang="en-US" dirty="0"/>
              <a:t> Adult Abuse Hotline - 1-800-458-7214 or contact local law enforcement</a:t>
            </a:r>
          </a:p>
          <a:p>
            <a:endParaRPr lang="en-US" dirty="0"/>
          </a:p>
        </p:txBody>
      </p:sp>
    </p:spTree>
    <p:extLst>
      <p:ext uri="{BB962C8B-B14F-4D97-AF65-F5344CB8AC3E}">
        <p14:creationId xmlns:p14="http://schemas.microsoft.com/office/powerpoint/2010/main" val="363827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abuse reporting act (p. 31)</a:t>
            </a:r>
            <a:endParaRPr lang="en-US" dirty="0"/>
          </a:p>
        </p:txBody>
      </p:sp>
      <p:sp>
        <p:nvSpPr>
          <p:cNvPr id="3" name="Content Placeholder 2"/>
          <p:cNvSpPr>
            <a:spLocks noGrp="1"/>
          </p:cNvSpPr>
          <p:nvPr>
            <p:ph idx="1"/>
          </p:nvPr>
        </p:nvSpPr>
        <p:spPr>
          <a:xfrm>
            <a:off x="581192" y="2180496"/>
            <a:ext cx="11029615" cy="4272555"/>
          </a:xfrm>
        </p:spPr>
        <p:txBody>
          <a:bodyPr anchor="t">
            <a:normAutofit/>
          </a:bodyPr>
          <a:lstStyle/>
          <a:p>
            <a:r>
              <a:rPr lang="en-US" sz="2000" dirty="0" smtClean="0"/>
              <a:t>National Child Abuse Prevention and Treatment Act (1974) – provided federal funding to states in support of prevention, assessment, investigation, prosecution, and treatment activities</a:t>
            </a:r>
          </a:p>
          <a:p>
            <a:r>
              <a:rPr lang="en-US" sz="2000" dirty="0" smtClean="0"/>
              <a:t>Amended in 2003 (Keeping Children and Families Safe)</a:t>
            </a:r>
          </a:p>
          <a:p>
            <a:r>
              <a:rPr lang="en-US" sz="2000" dirty="0" smtClean="0"/>
              <a:t>States differ on indicators for reporting and whether sanctions will be imposed on individuals for not reporting</a:t>
            </a:r>
          </a:p>
          <a:p>
            <a:r>
              <a:rPr lang="en-US" sz="2000" dirty="0" smtClean="0"/>
              <a:t>Many states require reporting of child abuse within 36 hours of discovery to the police or department of social services</a:t>
            </a:r>
          </a:p>
          <a:p>
            <a:r>
              <a:rPr lang="en-US" sz="2000" dirty="0" smtClean="0"/>
              <a:t>No evidence is required to report and can be reported on suspicion alone</a:t>
            </a:r>
          </a:p>
          <a:p>
            <a:r>
              <a:rPr lang="en-US" sz="2000" dirty="0" smtClean="0"/>
              <a:t>If abuse is suspected but not reported, fines may be applied depending upon the state</a:t>
            </a:r>
          </a:p>
          <a:p>
            <a:r>
              <a:rPr lang="en-US" sz="2000" dirty="0" smtClean="0"/>
              <a:t>Know your state’s requirements!</a:t>
            </a:r>
            <a:endParaRPr lang="en-US" sz="2000" dirty="0"/>
          </a:p>
        </p:txBody>
      </p:sp>
    </p:spTree>
    <p:extLst>
      <p:ext uri="{BB962C8B-B14F-4D97-AF65-F5344CB8AC3E}">
        <p14:creationId xmlns:p14="http://schemas.microsoft.com/office/powerpoint/2010/main" val="242342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Child abuse reporting in Alabama (statelaws.findlaws.com)</a:t>
            </a:r>
            <a:endParaRPr lang="en-US" sz="2400" dirty="0"/>
          </a:p>
        </p:txBody>
      </p:sp>
      <p:sp>
        <p:nvSpPr>
          <p:cNvPr id="3" name="Content Placeholder 2"/>
          <p:cNvSpPr>
            <a:spLocks noGrp="1"/>
          </p:cNvSpPr>
          <p:nvPr>
            <p:ph idx="1"/>
          </p:nvPr>
        </p:nvSpPr>
        <p:spPr>
          <a:xfrm>
            <a:off x="581192" y="2050870"/>
            <a:ext cx="11029615" cy="4493622"/>
          </a:xfrm>
        </p:spPr>
        <p:txBody>
          <a:bodyPr anchor="t">
            <a:normAutofit/>
          </a:bodyPr>
          <a:lstStyle/>
          <a:p>
            <a:r>
              <a:rPr lang="en-US" b="1" i="1" dirty="0">
                <a:solidFill>
                  <a:srgbClr val="0070C0"/>
                </a:solidFill>
              </a:rPr>
              <a:t>What Constitutes Abuse? </a:t>
            </a:r>
            <a:r>
              <a:rPr lang="en-US" dirty="0"/>
              <a:t>Child abuse is any harm or threatened harm to a child's health or welfare through non-accidental physical or mental injury or the sexual abuse or exploitation of a child. </a:t>
            </a:r>
          </a:p>
          <a:p>
            <a:r>
              <a:rPr lang="en-US" b="1" i="1" dirty="0">
                <a:solidFill>
                  <a:srgbClr val="0070C0"/>
                </a:solidFill>
              </a:rPr>
              <a:t>What Is Prohibited? </a:t>
            </a:r>
            <a:r>
              <a:rPr lang="en-US" dirty="0"/>
              <a:t>Child abuse is the crime of a parent, guardian, or other responsible person torturing, willfully abusing, cruelly beating, or otherwise willfully maltreating a child under 18. It’s a Class C felony that can be punished by 1 to 10 years in prison and up to a $15,000 fine. The crime is increased to aggravated child abuse for doing on more than one occasion or in violation of a court order, or causing serious physical injury to the child. This is a Class B felony that can be punished by 2-20 years in prison and up to a $30,000 fine. </a:t>
            </a:r>
          </a:p>
          <a:p>
            <a:r>
              <a:rPr lang="en-US" b="1" i="1" dirty="0">
                <a:solidFill>
                  <a:srgbClr val="0070C0"/>
                </a:solidFill>
              </a:rPr>
              <a:t>Who is Required to Report Child Abuse? </a:t>
            </a:r>
            <a:r>
              <a:rPr lang="en-US" dirty="0"/>
              <a:t>Basically anyone who comes into regular contact with children, such as teachers, day care workers, cops, social workers, nurses, doctors, chiropractors, dentists, clergy (unless told under privilege such as confession), or anyone else who could help aid or provide medical care to a child is a mandatory reporter in Alabama</a:t>
            </a:r>
            <a:r>
              <a:rPr lang="en-US" dirty="0" smtClean="0"/>
              <a:t>.</a:t>
            </a:r>
            <a:endParaRPr lang="en-US" dirty="0"/>
          </a:p>
          <a:p>
            <a:r>
              <a:rPr lang="en-US" dirty="0"/>
              <a:t> If you’re in one of these professions, your employer may have trainings and procedures on how to report child abuse. Even if your employer doesn’t, you still need to follow the law and report the abuse. </a:t>
            </a:r>
          </a:p>
          <a:p>
            <a:endParaRPr lang="en-US" dirty="0"/>
          </a:p>
        </p:txBody>
      </p:sp>
    </p:spTree>
    <p:extLst>
      <p:ext uri="{BB962C8B-B14F-4D97-AF65-F5344CB8AC3E}">
        <p14:creationId xmlns:p14="http://schemas.microsoft.com/office/powerpoint/2010/main" val="342542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Child abuse reporting in Alabama (statelaws.findlaws.com)</a:t>
            </a:r>
          </a:p>
        </p:txBody>
      </p:sp>
      <p:sp>
        <p:nvSpPr>
          <p:cNvPr id="3" name="Content Placeholder 2"/>
          <p:cNvSpPr>
            <a:spLocks noGrp="1"/>
          </p:cNvSpPr>
          <p:nvPr>
            <p:ph idx="1"/>
          </p:nvPr>
        </p:nvSpPr>
        <p:spPr>
          <a:xfrm>
            <a:off x="581192" y="2180496"/>
            <a:ext cx="11029615" cy="4285618"/>
          </a:xfrm>
        </p:spPr>
        <p:txBody>
          <a:bodyPr anchor="t"/>
          <a:lstStyle/>
          <a:p>
            <a:r>
              <a:rPr lang="en-US" b="1" i="1" dirty="0">
                <a:solidFill>
                  <a:srgbClr val="0070C0"/>
                </a:solidFill>
              </a:rPr>
              <a:t>Basis of Report of Abuse or Neglect </a:t>
            </a:r>
            <a:r>
              <a:rPr lang="en-US" dirty="0"/>
              <a:t>If you know child abuse or neglect occurred because you were told about by the person or observed it, you must report. In addition, you must report suspected child abuse or neglect. For example, report that you saw suspicious bruises on a child, the child seems oddly scared of anyone in particular, or a child has been missing while others in the family are still around. </a:t>
            </a:r>
          </a:p>
          <a:p>
            <a:r>
              <a:rPr lang="en-US" b="1" i="1" dirty="0">
                <a:solidFill>
                  <a:srgbClr val="0070C0"/>
                </a:solidFill>
              </a:rPr>
              <a:t>How to Report Child Abuse </a:t>
            </a:r>
            <a:r>
              <a:rPr lang="en-US" dirty="0"/>
              <a:t>Reporting child abuse in Alabama is as easy as contacting your county Department of Human Resources office and telling them what you saw. You can also call 911 in an emergency. For more information, see the How to Report Child Abuse article. </a:t>
            </a:r>
          </a:p>
          <a:p>
            <a:r>
              <a:rPr lang="en-US" b="1" i="1" dirty="0">
                <a:solidFill>
                  <a:srgbClr val="0070C0"/>
                </a:solidFill>
              </a:rPr>
              <a:t>Penalty for Failure to Report or False Reporting </a:t>
            </a:r>
            <a:r>
              <a:rPr lang="en-US" dirty="0"/>
              <a:t>Knowingly failing to report child abuse is a misdemeanor that can be sentenced by up to 6 months in jail or a fine up to $500</a:t>
            </a:r>
            <a:r>
              <a:rPr lang="en-US" dirty="0" smtClean="0"/>
              <a:t>.</a:t>
            </a:r>
            <a:endParaRPr lang="en-US" dirty="0"/>
          </a:p>
          <a:p>
            <a:r>
              <a:rPr lang="en-US" dirty="0"/>
              <a:t> It’s a crime for a parent or guardian to fail to report a missing child with reckless disregard for the safety of the child. This is typically a Class A misdemeanor punished by no more than one year in jail and a fine up to $6,000 fine. However, if the child dies or suffers serious physical injury, it’s a Class C felony. </a:t>
            </a:r>
          </a:p>
          <a:p>
            <a:endParaRPr lang="en-US" dirty="0"/>
          </a:p>
        </p:txBody>
      </p:sp>
    </p:spTree>
    <p:extLst>
      <p:ext uri="{BB962C8B-B14F-4D97-AF65-F5344CB8AC3E}">
        <p14:creationId xmlns:p14="http://schemas.microsoft.com/office/powerpoint/2010/main" val="424806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Tarasoff case (p. 31) – Duty to Warn</a:t>
            </a:r>
            <a:endParaRPr lang="en-US" dirty="0"/>
          </a:p>
        </p:txBody>
      </p:sp>
      <p:sp>
        <p:nvSpPr>
          <p:cNvPr id="3" name="Content Placeholder 2"/>
          <p:cNvSpPr>
            <a:spLocks noGrp="1"/>
          </p:cNvSpPr>
          <p:nvPr>
            <p:ph idx="1"/>
          </p:nvPr>
        </p:nvSpPr>
        <p:spPr>
          <a:xfrm>
            <a:off x="476689" y="2036804"/>
            <a:ext cx="7178145" cy="4468498"/>
          </a:xfrm>
        </p:spPr>
        <p:txBody>
          <a:bodyPr anchor="t">
            <a:normAutofit fontScale="92500" lnSpcReduction="10000"/>
          </a:bodyPr>
          <a:lstStyle/>
          <a:p>
            <a:r>
              <a:rPr lang="en-US" sz="2000" dirty="0" smtClean="0"/>
              <a:t>At the University of California in 1969, Prosenjit Poddar was seeking therapy from the campus counseling center</a:t>
            </a:r>
          </a:p>
          <a:p>
            <a:r>
              <a:rPr lang="en-US" sz="2000" dirty="0" smtClean="0"/>
              <a:t>Poddar told the therapist of this intentions to kill Tatiana Tarasoff when she returned from Brazil</a:t>
            </a:r>
          </a:p>
          <a:p>
            <a:r>
              <a:rPr lang="en-US" sz="2000" dirty="0" smtClean="0"/>
              <a:t>The therapist notified the campus police of the danger and requested that Podder be confined</a:t>
            </a:r>
          </a:p>
          <a:p>
            <a:r>
              <a:rPr lang="en-US" sz="2000" dirty="0" smtClean="0"/>
              <a:t>Poddar was not confined, and the therapist’s supervisor ordered the case notes to be destroyed</a:t>
            </a:r>
          </a:p>
          <a:p>
            <a:r>
              <a:rPr lang="en-US" sz="2000" dirty="0" smtClean="0"/>
              <a:t>Tarasoff was later killed by Poddar</a:t>
            </a:r>
          </a:p>
          <a:p>
            <a:r>
              <a:rPr lang="en-US" sz="2000" dirty="0" smtClean="0"/>
              <a:t>Tarasoff’s parents filed a suit against the University of CA’s Board of Regents which resulted in the requirement for a therapist to notify the police and the intended victim when a therapist has a reasonable belief that a client is a danger to others</a:t>
            </a:r>
          </a:p>
          <a:p>
            <a:endParaRPr lang="en-US" dirty="0"/>
          </a:p>
        </p:txBody>
      </p:sp>
      <p:pic>
        <p:nvPicPr>
          <p:cNvPr id="4" name="Picture 3"/>
          <p:cNvPicPr>
            <a:picLocks noChangeAspect="1"/>
          </p:cNvPicPr>
          <p:nvPr/>
        </p:nvPicPr>
        <p:blipFill>
          <a:blip r:embed="rId2"/>
          <a:stretch>
            <a:fillRect/>
          </a:stretch>
        </p:blipFill>
        <p:spPr>
          <a:xfrm>
            <a:off x="8093512" y="2849855"/>
            <a:ext cx="3804438" cy="2842396"/>
          </a:xfrm>
          <a:prstGeom prst="rect">
            <a:avLst/>
          </a:prstGeom>
        </p:spPr>
      </p:pic>
    </p:spTree>
    <p:extLst>
      <p:ext uri="{BB962C8B-B14F-4D97-AF65-F5344CB8AC3E}">
        <p14:creationId xmlns:p14="http://schemas.microsoft.com/office/powerpoint/2010/main" val="315035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 (p. 31)</a:t>
            </a:r>
            <a:endParaRPr lang="en-US" dirty="0"/>
          </a:p>
        </p:txBody>
      </p:sp>
      <p:sp>
        <p:nvSpPr>
          <p:cNvPr id="3" name="Content Placeholder 2"/>
          <p:cNvSpPr>
            <a:spLocks noGrp="1"/>
          </p:cNvSpPr>
          <p:nvPr>
            <p:ph idx="1"/>
          </p:nvPr>
        </p:nvSpPr>
        <p:spPr>
          <a:xfrm>
            <a:off x="581192" y="2102118"/>
            <a:ext cx="11029615" cy="4429310"/>
          </a:xfrm>
        </p:spPr>
        <p:txBody>
          <a:bodyPr anchor="t"/>
          <a:lstStyle/>
          <a:p>
            <a:pPr marL="0" indent="0">
              <a:buNone/>
            </a:pPr>
            <a:r>
              <a:rPr lang="en-US" sz="2200" dirty="0" smtClean="0"/>
              <a:t>Provides clients with information they need to become active participants in the therapeutic relationship</a:t>
            </a:r>
          </a:p>
          <a:p>
            <a:pPr marL="0" indent="0">
              <a:buNone/>
            </a:pPr>
            <a:r>
              <a:rPr lang="en-US" sz="2200" b="1" dirty="0" smtClean="0">
                <a:solidFill>
                  <a:srgbClr val="0070C0"/>
                </a:solidFill>
              </a:rPr>
              <a:t>Three Legal Elements</a:t>
            </a:r>
          </a:p>
          <a:p>
            <a:pPr marL="342900" indent="-342900">
              <a:buFont typeface="+mj-lt"/>
              <a:buAutoNum type="arabicPeriod"/>
            </a:pPr>
            <a:r>
              <a:rPr lang="en-US" sz="2200" dirty="0" smtClean="0"/>
              <a:t>Clinicians must make sure clients have the ability to make rational decisions and, if not, must ensure that a parent or guardian takes responsibility for giving consent</a:t>
            </a:r>
          </a:p>
          <a:p>
            <a:pPr marL="342900" indent="-342900">
              <a:buFont typeface="+mj-lt"/>
              <a:buAutoNum type="arabicPeriod"/>
            </a:pPr>
            <a:r>
              <a:rPr lang="en-US" sz="2200" dirty="0" smtClean="0"/>
              <a:t>Therapists must give clients information in a clear way and check their understanding of the risks and benefits of treatment and alternate procedures available</a:t>
            </a:r>
          </a:p>
          <a:p>
            <a:pPr marL="342900" indent="-342900">
              <a:buFont typeface="+mj-lt"/>
              <a:buAutoNum type="arabicPeriod"/>
            </a:pPr>
            <a:r>
              <a:rPr lang="en-US" sz="2200" dirty="0" smtClean="0"/>
              <a:t>Clients must consent freely to treatment</a:t>
            </a:r>
          </a:p>
          <a:p>
            <a:pPr marL="0" indent="0">
              <a:buNone/>
            </a:pPr>
            <a:r>
              <a:rPr lang="en-US" sz="2200" b="1" dirty="0" smtClean="0">
                <a:solidFill>
                  <a:srgbClr val="0070C0"/>
                </a:solidFill>
              </a:rPr>
              <a:t>Exceptions</a:t>
            </a:r>
          </a:p>
          <a:p>
            <a:pPr marL="0" indent="0">
              <a:buNone/>
            </a:pPr>
            <a:r>
              <a:rPr lang="en-US" sz="2200" dirty="0" smtClean="0"/>
              <a:t>When clients are a danger to themselves or others or are gravely disabled</a:t>
            </a:r>
          </a:p>
          <a:p>
            <a:endParaRPr lang="en-US" dirty="0"/>
          </a:p>
        </p:txBody>
      </p:sp>
    </p:spTree>
    <p:extLst>
      <p:ext uri="{BB962C8B-B14F-4D97-AF65-F5344CB8AC3E}">
        <p14:creationId xmlns:p14="http://schemas.microsoft.com/office/powerpoint/2010/main" val="4277957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(p. 32)</a:t>
            </a:r>
            <a:endParaRPr lang="en-US" dirty="0"/>
          </a:p>
        </p:txBody>
      </p:sp>
      <p:sp>
        <p:nvSpPr>
          <p:cNvPr id="3" name="Content Placeholder 2"/>
          <p:cNvSpPr>
            <a:spLocks noGrp="1"/>
          </p:cNvSpPr>
          <p:nvPr>
            <p:ph idx="1"/>
          </p:nvPr>
        </p:nvSpPr>
        <p:spPr>
          <a:xfrm>
            <a:off x="581192" y="2180496"/>
            <a:ext cx="11029615" cy="4390121"/>
          </a:xfrm>
        </p:spPr>
        <p:txBody>
          <a:bodyPr anchor="t"/>
          <a:lstStyle/>
          <a:p>
            <a:r>
              <a:rPr lang="en-US" sz="2000" dirty="0" smtClean="0"/>
              <a:t>Clients deserve to receive the most competent and effective service possible which is referred to as Evidence-Based Practice </a:t>
            </a:r>
          </a:p>
          <a:p>
            <a:r>
              <a:rPr lang="en-US" sz="2000" dirty="0" smtClean="0"/>
              <a:t>Requirement for counselors to receive appropriate training and supervision</a:t>
            </a:r>
          </a:p>
          <a:p>
            <a:pPr lvl="1"/>
            <a:r>
              <a:rPr lang="en-US" sz="1800" dirty="0" smtClean="0"/>
              <a:t>Most paraprofessionals are only allowed to provide crisis intervention if they are supervised by a licensed professional</a:t>
            </a:r>
          </a:p>
          <a:p>
            <a:r>
              <a:rPr lang="en-US" sz="2000" dirty="0" smtClean="0"/>
              <a:t>Crisis workers often assess clients then provide them with the appropriate resources within the community that would best fit their needs</a:t>
            </a:r>
          </a:p>
          <a:p>
            <a:r>
              <a:rPr lang="en-US" sz="2000" dirty="0" smtClean="0"/>
              <a:t>Being able to assess for organic  or severe mental illnesses is very important and often requires a multidisciplinary team approach with physicians and clinicians</a:t>
            </a:r>
          </a:p>
          <a:p>
            <a:r>
              <a:rPr lang="en-US" sz="2000" dirty="0" smtClean="0"/>
              <a:t>While paraprofessionals do not make technical diagnoses, it is important for them to have knowledge of the Diagnostic and Statistical Manual of Mental Disorders (DSM)</a:t>
            </a:r>
          </a:p>
          <a:p>
            <a:endParaRPr lang="en-US" dirty="0"/>
          </a:p>
        </p:txBody>
      </p:sp>
    </p:spTree>
    <p:extLst>
      <p:ext uri="{BB962C8B-B14F-4D97-AF65-F5344CB8AC3E}">
        <p14:creationId xmlns:p14="http://schemas.microsoft.com/office/powerpoint/2010/main" val="132976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or e-therapy (p. 33)</a:t>
            </a:r>
            <a:endParaRPr lang="en-US" dirty="0"/>
          </a:p>
        </p:txBody>
      </p:sp>
      <p:sp>
        <p:nvSpPr>
          <p:cNvPr id="3" name="Content Placeholder 2"/>
          <p:cNvSpPr>
            <a:spLocks noGrp="1"/>
          </p:cNvSpPr>
          <p:nvPr>
            <p:ph idx="1"/>
          </p:nvPr>
        </p:nvSpPr>
        <p:spPr>
          <a:xfrm>
            <a:off x="581192" y="2089056"/>
            <a:ext cx="11029615" cy="4128864"/>
          </a:xfrm>
        </p:spPr>
        <p:txBody>
          <a:bodyPr anchor="t"/>
          <a:lstStyle/>
          <a:p>
            <a:r>
              <a:rPr lang="en-US" sz="2400" dirty="0" smtClean="0"/>
              <a:t>Conduction of counseling services via email, the internet, teleconferencing, or video conferencing</a:t>
            </a:r>
          </a:p>
          <a:p>
            <a:r>
              <a:rPr lang="en-US" sz="2400" dirty="0" smtClean="0"/>
              <a:t>What would be some pros to having this service?</a:t>
            </a:r>
          </a:p>
          <a:p>
            <a:r>
              <a:rPr lang="en-US" sz="2400" dirty="0" smtClean="0"/>
              <a:t>What would be some cons?</a:t>
            </a:r>
          </a:p>
          <a:p>
            <a:endParaRPr lang="en-US" dirty="0"/>
          </a:p>
        </p:txBody>
      </p:sp>
      <p:pic>
        <p:nvPicPr>
          <p:cNvPr id="4" name="Picture 3"/>
          <p:cNvPicPr>
            <a:picLocks noChangeAspect="1"/>
          </p:cNvPicPr>
          <p:nvPr/>
        </p:nvPicPr>
        <p:blipFill>
          <a:blip r:embed="rId2"/>
          <a:stretch>
            <a:fillRect/>
          </a:stretch>
        </p:blipFill>
        <p:spPr>
          <a:xfrm>
            <a:off x="352833" y="4153488"/>
            <a:ext cx="3429000" cy="1743075"/>
          </a:xfrm>
          <a:prstGeom prst="rect">
            <a:avLst/>
          </a:prstGeom>
        </p:spPr>
      </p:pic>
      <p:pic>
        <p:nvPicPr>
          <p:cNvPr id="5" name="Picture 4"/>
          <p:cNvPicPr>
            <a:picLocks noChangeAspect="1"/>
          </p:cNvPicPr>
          <p:nvPr/>
        </p:nvPicPr>
        <p:blipFill>
          <a:blip r:embed="rId3"/>
          <a:stretch>
            <a:fillRect/>
          </a:stretch>
        </p:blipFill>
        <p:spPr>
          <a:xfrm>
            <a:off x="5803277" y="3802100"/>
            <a:ext cx="1971675" cy="1828800"/>
          </a:xfrm>
          <a:prstGeom prst="rect">
            <a:avLst/>
          </a:prstGeom>
        </p:spPr>
      </p:pic>
      <p:pic>
        <p:nvPicPr>
          <p:cNvPr id="6" name="Picture 5"/>
          <p:cNvPicPr>
            <a:picLocks noChangeAspect="1"/>
          </p:cNvPicPr>
          <p:nvPr/>
        </p:nvPicPr>
        <p:blipFill>
          <a:blip r:embed="rId4"/>
          <a:stretch>
            <a:fillRect/>
          </a:stretch>
        </p:blipFill>
        <p:spPr>
          <a:xfrm>
            <a:off x="7981541" y="3128010"/>
            <a:ext cx="3857625" cy="3181350"/>
          </a:xfrm>
          <a:prstGeom prst="rect">
            <a:avLst/>
          </a:prstGeom>
        </p:spPr>
      </p:pic>
      <p:pic>
        <p:nvPicPr>
          <p:cNvPr id="7" name="Picture 6"/>
          <p:cNvPicPr>
            <a:picLocks noChangeAspect="1"/>
          </p:cNvPicPr>
          <p:nvPr/>
        </p:nvPicPr>
        <p:blipFill>
          <a:blip r:embed="rId5"/>
          <a:stretch>
            <a:fillRect/>
          </a:stretch>
        </p:blipFill>
        <p:spPr>
          <a:xfrm>
            <a:off x="4079372" y="4762220"/>
            <a:ext cx="1609725" cy="1828800"/>
          </a:xfrm>
          <a:prstGeom prst="rect">
            <a:avLst/>
          </a:prstGeom>
        </p:spPr>
      </p:pic>
    </p:spTree>
    <p:extLst>
      <p:ext uri="{BB962C8B-B14F-4D97-AF65-F5344CB8AC3E}">
        <p14:creationId xmlns:p14="http://schemas.microsoft.com/office/powerpoint/2010/main" val="375547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 – Crisis Intervention</a:t>
            </a:r>
            <a:endParaRPr lang="en-US" dirty="0"/>
          </a:p>
        </p:txBody>
      </p:sp>
      <p:sp>
        <p:nvSpPr>
          <p:cNvPr id="3" name="Content Placeholder 2"/>
          <p:cNvSpPr>
            <a:spLocks noGrp="1"/>
          </p:cNvSpPr>
          <p:nvPr>
            <p:ph idx="1"/>
          </p:nvPr>
        </p:nvSpPr>
        <p:spPr>
          <a:xfrm>
            <a:off x="581192" y="2180496"/>
            <a:ext cx="5410817" cy="3678303"/>
          </a:xfrm>
        </p:spPr>
        <p:txBody>
          <a:bodyPr anchor="t">
            <a:normAutofit/>
          </a:bodyPr>
          <a:lstStyle/>
          <a:p>
            <a:r>
              <a:rPr lang="en-US" sz="3200" dirty="0" smtClean="0"/>
              <a:t>Lecture (Tuesday) </a:t>
            </a:r>
          </a:p>
          <a:p>
            <a:pPr lvl="1"/>
            <a:r>
              <a:rPr lang="en-US" sz="2800" dirty="0" smtClean="0"/>
              <a:t>Chapter 2 – Ethical, Legal, and Professional Issues</a:t>
            </a:r>
          </a:p>
          <a:p>
            <a:pPr lvl="1"/>
            <a:r>
              <a:rPr lang="en-US" sz="3200" dirty="0" smtClean="0"/>
              <a:t>Review upcoming assignments</a:t>
            </a:r>
            <a:endParaRPr lang="en-US" sz="3200" dirty="0"/>
          </a:p>
        </p:txBody>
      </p:sp>
      <p:pic>
        <p:nvPicPr>
          <p:cNvPr id="4" name="Picture 3"/>
          <p:cNvPicPr>
            <a:picLocks noChangeAspect="1"/>
          </p:cNvPicPr>
          <p:nvPr/>
        </p:nvPicPr>
        <p:blipFill>
          <a:blip r:embed="rId2"/>
          <a:stretch>
            <a:fillRect/>
          </a:stretch>
        </p:blipFill>
        <p:spPr>
          <a:xfrm>
            <a:off x="7182302" y="2645611"/>
            <a:ext cx="2080073" cy="2561089"/>
          </a:xfrm>
          <a:prstGeom prst="rect">
            <a:avLst/>
          </a:prstGeom>
        </p:spPr>
      </p:pic>
    </p:spTree>
    <p:extLst>
      <p:ext uri="{BB962C8B-B14F-4D97-AF65-F5344CB8AC3E}">
        <p14:creationId xmlns:p14="http://schemas.microsoft.com/office/powerpoint/2010/main" val="290755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a:t>
            </a:r>
            <a:endParaRPr lang="en-US" dirty="0"/>
          </a:p>
        </p:txBody>
      </p:sp>
      <p:sp>
        <p:nvSpPr>
          <p:cNvPr id="3" name="Content Placeholder 2"/>
          <p:cNvSpPr>
            <a:spLocks noGrp="1"/>
          </p:cNvSpPr>
          <p:nvPr>
            <p:ph idx="1"/>
          </p:nvPr>
        </p:nvSpPr>
        <p:spPr>
          <a:xfrm>
            <a:off x="581193" y="2180496"/>
            <a:ext cx="6551128" cy="4194178"/>
          </a:xfrm>
        </p:spPr>
        <p:txBody>
          <a:bodyPr anchor="t">
            <a:normAutofit/>
          </a:bodyPr>
          <a:lstStyle/>
          <a:p>
            <a:r>
              <a:rPr lang="en-US" sz="2800" dirty="0" smtClean="0"/>
              <a:t>Lecture – remainder of chapter 2</a:t>
            </a:r>
          </a:p>
          <a:p>
            <a:r>
              <a:rPr lang="en-US" sz="2800" dirty="0" smtClean="0"/>
              <a:t>Small Class Exercise</a:t>
            </a:r>
          </a:p>
          <a:p>
            <a:r>
              <a:rPr lang="en-US" sz="2800" dirty="0" smtClean="0"/>
              <a:t>Reminder – Discussion #2 due Sunday by midnight (Canvas)</a:t>
            </a:r>
            <a:endParaRPr lang="en-US" sz="2800" dirty="0"/>
          </a:p>
        </p:txBody>
      </p:sp>
      <p:pic>
        <p:nvPicPr>
          <p:cNvPr id="4" name="Picture 3" descr="matarauschool - 4 &lt;strong&gt;Thursday&lt;/strong&gt; Ne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052" y="4284073"/>
            <a:ext cx="5889017" cy="2090601"/>
          </a:xfrm>
          <a:prstGeom prst="rect">
            <a:avLst/>
          </a:prstGeom>
        </p:spPr>
      </p:pic>
    </p:spTree>
    <p:extLst>
      <p:ext uri="{BB962C8B-B14F-4D97-AF65-F5344CB8AC3E}">
        <p14:creationId xmlns:p14="http://schemas.microsoft.com/office/powerpoint/2010/main" val="180847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ethics important? (p. 25)</a:t>
            </a:r>
            <a:endParaRPr lang="en-US" dirty="0"/>
          </a:p>
        </p:txBody>
      </p:sp>
      <p:sp>
        <p:nvSpPr>
          <p:cNvPr id="3" name="Content Placeholder 2"/>
          <p:cNvSpPr>
            <a:spLocks noGrp="1"/>
          </p:cNvSpPr>
          <p:nvPr>
            <p:ph idx="1"/>
          </p:nvPr>
        </p:nvSpPr>
        <p:spPr>
          <a:xfrm>
            <a:off x="581192" y="2180496"/>
            <a:ext cx="10692054" cy="3678303"/>
          </a:xfrm>
        </p:spPr>
        <p:txBody>
          <a:bodyPr anchor="t">
            <a:normAutofit/>
          </a:bodyPr>
          <a:lstStyle/>
          <a:p>
            <a:r>
              <a:rPr lang="en-US" sz="2400" dirty="0" smtClean="0"/>
              <a:t>Assures the public that the professional is working with the best interest of their clients in mind</a:t>
            </a:r>
          </a:p>
          <a:p>
            <a:r>
              <a:rPr lang="en-US" sz="2400" dirty="0" smtClean="0"/>
              <a:t>Those in crisis are in a vulnerable state; imperative not to take advantage of them </a:t>
            </a:r>
          </a:p>
          <a:p>
            <a:r>
              <a:rPr lang="en-US" sz="2400" dirty="0"/>
              <a:t>Do no </a:t>
            </a:r>
            <a:r>
              <a:rPr lang="en-US" sz="2400" dirty="0" smtClean="0"/>
              <a:t>harm</a:t>
            </a:r>
          </a:p>
          <a:p>
            <a:r>
              <a:rPr lang="en-US" sz="2400" dirty="0" smtClean="0"/>
              <a:t>Why do you feel ethics are important in a crisis?</a:t>
            </a:r>
          </a:p>
          <a:p>
            <a:r>
              <a:rPr lang="en-US" sz="2400" dirty="0" smtClean="0"/>
              <a:t>How does licensure come into play with ethics?</a:t>
            </a:r>
            <a:endParaRPr lang="en-US" sz="2400" dirty="0"/>
          </a:p>
        </p:txBody>
      </p:sp>
      <p:pic>
        <p:nvPicPr>
          <p:cNvPr id="4" name="Picture 3" descr="iespebilingue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375" y="3847010"/>
            <a:ext cx="4100433" cy="2646146"/>
          </a:xfrm>
          <a:prstGeom prst="rect">
            <a:avLst/>
          </a:prstGeom>
        </p:spPr>
      </p:pic>
    </p:spTree>
    <p:extLst>
      <p:ext uri="{BB962C8B-B14F-4D97-AF65-F5344CB8AC3E}">
        <p14:creationId xmlns:p14="http://schemas.microsoft.com/office/powerpoint/2010/main" val="153627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ethics? (p. 25)</a:t>
            </a:r>
            <a:endParaRPr lang="en-US" dirty="0"/>
          </a:p>
        </p:txBody>
      </p:sp>
      <p:sp>
        <p:nvSpPr>
          <p:cNvPr id="3" name="Content Placeholder 2"/>
          <p:cNvSpPr>
            <a:spLocks noGrp="1"/>
          </p:cNvSpPr>
          <p:nvPr>
            <p:ph idx="1"/>
          </p:nvPr>
        </p:nvSpPr>
        <p:spPr>
          <a:xfrm>
            <a:off x="581193" y="2180496"/>
            <a:ext cx="5571414" cy="4233367"/>
          </a:xfrm>
        </p:spPr>
        <p:txBody>
          <a:bodyPr anchor="t"/>
          <a:lstStyle/>
          <a:p>
            <a:r>
              <a:rPr lang="en-US" sz="2400" dirty="0" smtClean="0"/>
              <a:t>Greek word Ethos – meaning character</a:t>
            </a:r>
          </a:p>
          <a:p>
            <a:r>
              <a:rPr lang="en-US" sz="2400" dirty="0" smtClean="0"/>
              <a:t>Latin word Mores – meaning customs</a:t>
            </a:r>
          </a:p>
          <a:p>
            <a:r>
              <a:rPr lang="en-US" sz="2400" dirty="0" smtClean="0"/>
              <a:t>Ethics guide behaviors that are deemed good for society and each individual</a:t>
            </a:r>
          </a:p>
          <a:p>
            <a:r>
              <a:rPr lang="en-US" sz="2400" dirty="0" smtClean="0"/>
              <a:t>Mental Health Professionals – will have ethical standards that are put forth by their profession </a:t>
            </a:r>
          </a:p>
          <a:p>
            <a:r>
              <a:rPr lang="en-US" sz="2400" dirty="0" smtClean="0"/>
              <a:t>Social Workers (NASW Code of Ethics)</a:t>
            </a:r>
          </a:p>
          <a:p>
            <a:endParaRPr lang="en-US" dirty="0"/>
          </a:p>
        </p:txBody>
      </p:sp>
      <p:pic>
        <p:nvPicPr>
          <p:cNvPr id="4" name="Picture 3" descr="Studiecirklar i filosofi | Humanisterna Sy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862" y="1325208"/>
            <a:ext cx="4029075" cy="2238375"/>
          </a:xfrm>
          <a:prstGeom prst="rect">
            <a:avLst/>
          </a:prstGeom>
        </p:spPr>
      </p:pic>
      <p:pic>
        <p:nvPicPr>
          <p:cNvPr id="5" name="Picture 4" descr="An Introduction to &lt;strong&gt;Ethics&lt;/strong&gt; for Paramedics - Prehospit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607" y="3964948"/>
            <a:ext cx="3716252" cy="2448915"/>
          </a:xfrm>
          <a:prstGeom prst="rect">
            <a:avLst/>
          </a:prstGeom>
        </p:spPr>
      </p:pic>
    </p:spTree>
    <p:extLst>
      <p:ext uri="{BB962C8B-B14F-4D97-AF65-F5344CB8AC3E}">
        <p14:creationId xmlns:p14="http://schemas.microsoft.com/office/powerpoint/2010/main" val="272170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 We Talked About at ISA 2012: A Human Right to Housi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8922" y="1214572"/>
            <a:ext cx="8018131" cy="5382171"/>
          </a:xfrm>
        </p:spPr>
      </p:pic>
      <p:sp>
        <p:nvSpPr>
          <p:cNvPr id="2" name="TextBox 1"/>
          <p:cNvSpPr txBox="1"/>
          <p:nvPr/>
        </p:nvSpPr>
        <p:spPr>
          <a:xfrm>
            <a:off x="757646" y="2468880"/>
            <a:ext cx="2847703" cy="3539430"/>
          </a:xfrm>
          <a:prstGeom prst="rect">
            <a:avLst/>
          </a:prstGeom>
          <a:noFill/>
          <a:ln>
            <a:solidFill>
              <a:schemeClr val="tx1"/>
            </a:solidFill>
          </a:ln>
        </p:spPr>
        <p:txBody>
          <a:bodyPr wrap="square" rtlCol="0">
            <a:spAutoFit/>
          </a:bodyPr>
          <a:lstStyle/>
          <a:p>
            <a:r>
              <a:rPr lang="en-US" sz="2800" dirty="0" smtClean="0"/>
              <a:t>How many of you have ever cheated on a test in…</a:t>
            </a:r>
          </a:p>
          <a:p>
            <a:r>
              <a:rPr lang="en-US" sz="2800" dirty="0" smtClean="0"/>
              <a:t>Elementary School?</a:t>
            </a:r>
          </a:p>
          <a:p>
            <a:r>
              <a:rPr lang="en-US" sz="2800" dirty="0" smtClean="0"/>
              <a:t>Middle School?</a:t>
            </a:r>
          </a:p>
          <a:p>
            <a:r>
              <a:rPr lang="en-US" sz="2800" dirty="0" smtClean="0"/>
              <a:t>High School?</a:t>
            </a:r>
          </a:p>
          <a:p>
            <a:r>
              <a:rPr lang="en-US" sz="2800" dirty="0" smtClean="0"/>
              <a:t>College?</a:t>
            </a:r>
            <a:endParaRPr lang="en-US" sz="2800" dirty="0"/>
          </a:p>
        </p:txBody>
      </p:sp>
    </p:spTree>
    <p:extLst>
      <p:ext uri="{BB962C8B-B14F-4D97-AF65-F5344CB8AC3E}">
        <p14:creationId xmlns:p14="http://schemas.microsoft.com/office/powerpoint/2010/main" val="337526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law (p. 25)</a:t>
            </a:r>
            <a:endParaRPr lang="en-US" dirty="0"/>
          </a:p>
        </p:txBody>
      </p:sp>
      <p:sp>
        <p:nvSpPr>
          <p:cNvPr id="3" name="Content Placeholder 2"/>
          <p:cNvSpPr>
            <a:spLocks noGrp="1"/>
          </p:cNvSpPr>
          <p:nvPr>
            <p:ph idx="1"/>
          </p:nvPr>
        </p:nvSpPr>
        <p:spPr>
          <a:xfrm>
            <a:off x="581192" y="2050869"/>
            <a:ext cx="11029615" cy="4454433"/>
          </a:xfrm>
        </p:spPr>
        <p:txBody>
          <a:bodyPr anchor="t"/>
          <a:lstStyle/>
          <a:p>
            <a:r>
              <a:rPr lang="en-US" sz="2400" dirty="0" smtClean="0"/>
              <a:t>Law is not the same as ethics, but there may be some overlap</a:t>
            </a:r>
          </a:p>
          <a:p>
            <a:r>
              <a:rPr lang="en-US" sz="2400" dirty="0" smtClean="0"/>
              <a:t>Law – standards, principles, processes, and rules adopted, administered and enforced by governmental authority that regulates behaviors</a:t>
            </a:r>
          </a:p>
          <a:p>
            <a:r>
              <a:rPr lang="en-US" sz="2400" b="1" i="1" dirty="0" smtClean="0">
                <a:solidFill>
                  <a:srgbClr val="0070C0"/>
                </a:solidFill>
              </a:rPr>
              <a:t>Laws that govern mental health professionals</a:t>
            </a:r>
          </a:p>
          <a:p>
            <a:pPr lvl="1"/>
            <a:r>
              <a:rPr lang="en-US" sz="2000" dirty="0" smtClean="0"/>
              <a:t>Regulation of mental health practice requires certain education, experience and examination completion</a:t>
            </a:r>
          </a:p>
          <a:p>
            <a:pPr lvl="1"/>
            <a:r>
              <a:rPr lang="en-US" sz="2000" dirty="0" smtClean="0"/>
              <a:t>Mandatory reporting practices (example – child abuse)</a:t>
            </a:r>
          </a:p>
          <a:p>
            <a:pPr lvl="1"/>
            <a:r>
              <a:rPr lang="en-US" sz="2000" dirty="0" smtClean="0"/>
              <a:t>Additional laws: HIPPAA (Health Insurance Portability and Accountability Act), Sexual Harassment Laws (Equal Employment Opportunity Commission),  American Disability Act</a:t>
            </a:r>
            <a:endParaRPr lang="en-US" sz="2000" dirty="0"/>
          </a:p>
        </p:txBody>
      </p:sp>
    </p:spTree>
    <p:extLst>
      <p:ext uri="{BB962C8B-B14F-4D97-AF65-F5344CB8AC3E}">
        <p14:creationId xmlns:p14="http://schemas.microsoft.com/office/powerpoint/2010/main" val="8022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Controversies (p. 26)</a:t>
            </a:r>
            <a:endParaRPr lang="en-US" dirty="0"/>
          </a:p>
        </p:txBody>
      </p:sp>
      <p:sp>
        <p:nvSpPr>
          <p:cNvPr id="3" name="Content Placeholder 2"/>
          <p:cNvSpPr>
            <a:spLocks noGrp="1"/>
          </p:cNvSpPr>
          <p:nvPr>
            <p:ph idx="1"/>
          </p:nvPr>
        </p:nvSpPr>
        <p:spPr>
          <a:xfrm>
            <a:off x="581192" y="2076994"/>
            <a:ext cx="11029615" cy="4493623"/>
          </a:xfrm>
        </p:spPr>
        <p:txBody>
          <a:bodyPr anchor="t">
            <a:normAutofit/>
          </a:bodyPr>
          <a:lstStyle/>
          <a:p>
            <a:pPr marL="0" indent="0">
              <a:buNone/>
            </a:pPr>
            <a:r>
              <a:rPr lang="en-US" sz="2000" b="1" u="sng" dirty="0" smtClean="0">
                <a:solidFill>
                  <a:srgbClr val="0070C0"/>
                </a:solidFill>
              </a:rPr>
              <a:t>Lanterman-</a:t>
            </a:r>
            <a:r>
              <a:rPr lang="en-US" sz="2000" b="1" u="sng" dirty="0" err="1" smtClean="0">
                <a:solidFill>
                  <a:srgbClr val="0070C0"/>
                </a:solidFill>
              </a:rPr>
              <a:t>Petris</a:t>
            </a:r>
            <a:r>
              <a:rPr lang="en-US" sz="2000" b="1" u="sng" dirty="0" smtClean="0">
                <a:solidFill>
                  <a:srgbClr val="0070C0"/>
                </a:solidFill>
              </a:rPr>
              <a:t>-Short Act </a:t>
            </a:r>
            <a:r>
              <a:rPr lang="en-US" sz="2000" dirty="0" smtClean="0"/>
              <a:t>(1968, California) – established more specific requirements for the provision of mental health services in the community</a:t>
            </a:r>
          </a:p>
          <a:p>
            <a:r>
              <a:rPr lang="en-US" sz="2000" dirty="0" smtClean="0"/>
              <a:t>Established conditions of involuntary detention by peace officers or an individual designated by the Act</a:t>
            </a:r>
          </a:p>
          <a:p>
            <a:r>
              <a:rPr lang="en-US" sz="2000" dirty="0" smtClean="0"/>
              <a:t>If an individual was determined to be gravely disabled or a danger to themselves or others, they could be taken into custody for 72 hours if this was a result of a mental disorder</a:t>
            </a:r>
          </a:p>
          <a:p>
            <a:r>
              <a:rPr lang="en-US" sz="2000" dirty="0" smtClean="0"/>
              <a:t>Considered vague and unfair to the poor and minorities</a:t>
            </a:r>
          </a:p>
          <a:p>
            <a:r>
              <a:rPr lang="en-US" sz="2000" dirty="0" smtClean="0"/>
              <a:t>Concern of racial bias and mistrust of the mental health system by people of color</a:t>
            </a:r>
          </a:p>
          <a:p>
            <a:r>
              <a:rPr lang="en-US" sz="2000" dirty="0" smtClean="0"/>
              <a:t>Studies suggest that African Americans are misdiagnosed and overrepresented as schizophrenic by many mental health providers (cultural distrust and misdiagnosis of psychotic symptoms)</a:t>
            </a:r>
          </a:p>
          <a:p>
            <a:pPr marL="0" indent="0">
              <a:buNone/>
            </a:pPr>
            <a:r>
              <a:rPr lang="en-US" sz="2800" dirty="0" smtClean="0"/>
              <a:t>Why is this important to understand?</a:t>
            </a:r>
            <a:endParaRPr lang="en-US" sz="2800" dirty="0"/>
          </a:p>
        </p:txBody>
      </p:sp>
    </p:spTree>
    <p:extLst>
      <p:ext uri="{BB962C8B-B14F-4D97-AF65-F5344CB8AC3E}">
        <p14:creationId xmlns:p14="http://schemas.microsoft.com/office/powerpoint/2010/main" val="121586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Self-Awareness (p. 28)</a:t>
            </a:r>
            <a:endParaRPr lang="en-US" dirty="0"/>
          </a:p>
        </p:txBody>
      </p:sp>
      <p:sp>
        <p:nvSpPr>
          <p:cNvPr id="3" name="Content Placeholder 2"/>
          <p:cNvSpPr>
            <a:spLocks noGrp="1"/>
          </p:cNvSpPr>
          <p:nvPr>
            <p:ph idx="1"/>
          </p:nvPr>
        </p:nvSpPr>
        <p:spPr>
          <a:xfrm>
            <a:off x="581192" y="2075993"/>
            <a:ext cx="11029615" cy="4207241"/>
          </a:xfrm>
        </p:spPr>
        <p:txBody>
          <a:bodyPr anchor="t">
            <a:normAutofit lnSpcReduction="10000"/>
          </a:bodyPr>
          <a:lstStyle/>
          <a:p>
            <a:r>
              <a:rPr lang="en-US" sz="2400" dirty="0" smtClean="0"/>
              <a:t>Being conscious of one’s own emotions, values, opinions, and behavior</a:t>
            </a:r>
          </a:p>
          <a:p>
            <a:r>
              <a:rPr lang="en-US" sz="2400" dirty="0" smtClean="0"/>
              <a:t>Understanding one’s own psychological processes and dynamics can help one guide others through their processes…but it can also harm</a:t>
            </a:r>
          </a:p>
          <a:p>
            <a:r>
              <a:rPr lang="en-US" sz="2400" dirty="0" smtClean="0"/>
              <a:t>Helps professionals monitor reactions to situations that might trigger inappropriate reactions and lead to unethical behaviors</a:t>
            </a:r>
          </a:p>
          <a:p>
            <a:r>
              <a:rPr lang="en-US" sz="2400" b="1" dirty="0" smtClean="0">
                <a:solidFill>
                  <a:srgbClr val="0070C0"/>
                </a:solidFill>
              </a:rPr>
              <a:t>Countertransference</a:t>
            </a:r>
            <a:r>
              <a:rPr lang="en-US" sz="2400" dirty="0" smtClean="0"/>
              <a:t> – where a professional can intervene inappropriately with a client because the client has triggered an emotional issue within the professional based on the professional’s history</a:t>
            </a:r>
          </a:p>
          <a:p>
            <a:endParaRPr lang="en-US" sz="1600" dirty="0" smtClean="0"/>
          </a:p>
          <a:p>
            <a:pPr marL="0" indent="0">
              <a:buNone/>
            </a:pPr>
            <a:r>
              <a:rPr lang="en-US" sz="2400" dirty="0" smtClean="0"/>
              <a:t>What are some crisis situations where this could be dangerous and unethical?</a:t>
            </a:r>
            <a:endParaRPr lang="en-US" sz="2400" dirty="0"/>
          </a:p>
        </p:txBody>
      </p:sp>
    </p:spTree>
    <p:extLst>
      <p:ext uri="{BB962C8B-B14F-4D97-AF65-F5344CB8AC3E}">
        <p14:creationId xmlns:p14="http://schemas.microsoft.com/office/powerpoint/2010/main" val="167190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relationships (p. 29)</a:t>
            </a:r>
            <a:endParaRPr lang="en-US" dirty="0"/>
          </a:p>
        </p:txBody>
      </p:sp>
      <p:sp>
        <p:nvSpPr>
          <p:cNvPr id="3" name="Content Placeholder 2"/>
          <p:cNvSpPr>
            <a:spLocks noGrp="1"/>
          </p:cNvSpPr>
          <p:nvPr>
            <p:ph idx="1"/>
          </p:nvPr>
        </p:nvSpPr>
        <p:spPr>
          <a:xfrm>
            <a:off x="581192" y="2080304"/>
            <a:ext cx="11029615" cy="4363995"/>
          </a:xfrm>
        </p:spPr>
        <p:txBody>
          <a:bodyPr anchor="t">
            <a:normAutofit/>
          </a:bodyPr>
          <a:lstStyle/>
          <a:p>
            <a:r>
              <a:rPr lang="en-US" sz="2400" dirty="0" smtClean="0"/>
              <a:t>When a professional has more than one relationship with a client</a:t>
            </a:r>
          </a:p>
          <a:p>
            <a:r>
              <a:rPr lang="en-US" sz="2400" dirty="0" smtClean="0"/>
              <a:t>Professionals are prohibited from being involved with that client on a personal level of any kind (sexual, social, employment or financial)</a:t>
            </a:r>
          </a:p>
          <a:p>
            <a:r>
              <a:rPr lang="en-US" sz="2400" dirty="0" smtClean="0"/>
              <a:t>Necessary due to the vulnerable state of the client</a:t>
            </a:r>
          </a:p>
          <a:p>
            <a:r>
              <a:rPr lang="en-US" sz="2400" dirty="0" smtClean="0"/>
              <a:t>Possible impacts: awkwardness, disillusionment, disappointment, power struggles</a:t>
            </a:r>
            <a:endParaRPr lang="en-US" sz="2400" dirty="0"/>
          </a:p>
        </p:txBody>
      </p:sp>
      <p:pic>
        <p:nvPicPr>
          <p:cNvPr id="4" name="Picture 3" descr="CounselingEthics@UNG - &lt;strong&gt;Dual&lt;/strong&gt; &lt;strong&gt;Relationship&lt;/strong&gt; Ethic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130" y="4588874"/>
            <a:ext cx="6667500" cy="2095500"/>
          </a:xfrm>
          <a:prstGeom prst="rect">
            <a:avLst/>
          </a:prstGeom>
        </p:spPr>
      </p:pic>
    </p:spTree>
    <p:extLst>
      <p:ext uri="{BB962C8B-B14F-4D97-AF65-F5344CB8AC3E}">
        <p14:creationId xmlns:p14="http://schemas.microsoft.com/office/powerpoint/2010/main" val="298551017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Template>
  <TotalTime>473</TotalTime>
  <Words>1987</Words>
  <Application>Microsoft Macintosh PowerPoint</Application>
  <PresentationFormat>Custom</PresentationFormat>
  <Paragraphs>127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Dividend</vt:lpstr>
      <vt:lpstr>SWK 6622 – Crisis Intervention</vt:lpstr>
      <vt:lpstr>Week 2 – Crisis Intervention</vt:lpstr>
      <vt:lpstr>Why are ethics important? (p. 25)</vt:lpstr>
      <vt:lpstr>What are ethics? (p. 25)</vt:lpstr>
      <vt:lpstr>PowerPoint Presentation</vt:lpstr>
      <vt:lpstr>Defining law (p. 25)</vt:lpstr>
      <vt:lpstr>Controversies (p. 26)</vt:lpstr>
      <vt:lpstr>Self-Awareness (p. 28)</vt:lpstr>
      <vt:lpstr>Dual relationships (p. 29)</vt:lpstr>
      <vt:lpstr>Confidentiality (p. 29)</vt:lpstr>
      <vt:lpstr>Elder abuse reporting act (p. 30)</vt:lpstr>
      <vt:lpstr>Elderly Abuse Reporting in Alabama (dhr.Alabama.gov)</vt:lpstr>
      <vt:lpstr>Child abuse reporting act (p. 31)</vt:lpstr>
      <vt:lpstr>Child abuse reporting in Alabama (statelaws.findlaws.com)</vt:lpstr>
      <vt:lpstr>Child abuse reporting in Alabama (statelaws.findlaws.com)</vt:lpstr>
      <vt:lpstr>Tarasoff case (p. 31) – Duty to Warn</vt:lpstr>
      <vt:lpstr>Informed consent (p. 31)</vt:lpstr>
      <vt:lpstr>Competence (p. 32)</vt:lpstr>
      <vt:lpstr>Virtual or e-therapy (p. 33)</vt:lpstr>
      <vt:lpstr>Thursday</vt:lpstr>
    </vt:vector>
  </TitlesOfParts>
  <Company>Troy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Elizabeth Cox</dc:creator>
  <cp:lastModifiedBy>Brent Eubanks</cp:lastModifiedBy>
  <cp:revision>53</cp:revision>
  <dcterms:created xsi:type="dcterms:W3CDTF">2017-12-04T01:23:17Z</dcterms:created>
  <dcterms:modified xsi:type="dcterms:W3CDTF">2021-08-02T23:00:40Z</dcterms:modified>
</cp:coreProperties>
</file>