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30"/>
  </p:notesMasterIdLst>
  <p:handoutMasterIdLst>
    <p:handoutMasterId r:id="rId31"/>
  </p:handoutMasterIdLst>
  <p:sldIdLst>
    <p:sldId id="256" r:id="rId2"/>
    <p:sldId id="259" r:id="rId3"/>
    <p:sldId id="262" r:id="rId4"/>
    <p:sldId id="263" r:id="rId5"/>
    <p:sldId id="260"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2413"/>
    <a:srgbClr val="669933"/>
    <a:srgbClr val="4289A4"/>
    <a:srgbClr val="4FA0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4" d="100"/>
          <a:sy n="84" d="100"/>
        </p:scale>
        <p:origin x="1176" y="84"/>
      </p:cViewPr>
      <p:guideLst>
        <p:guide orient="horz" pos="2160"/>
        <p:guide pos="2880"/>
      </p:guideLst>
    </p:cSldViewPr>
  </p:slideViewPr>
  <p:notesTextViewPr>
    <p:cViewPr>
      <p:scale>
        <a:sx n="100" d="100"/>
        <a:sy n="100" d="100"/>
      </p:scale>
      <p:origin x="0" y="0"/>
    </p:cViewPr>
  </p:notesTextViewPr>
  <p:sorterViewPr>
    <p:cViewPr>
      <p:scale>
        <a:sx n="236" d="100"/>
        <a:sy n="23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32B4E20-F225-DD44-A18F-7173669CED76}" type="slidenum">
              <a:rPr/>
              <a:pPr>
                <a:defRPr/>
              </a:pPr>
              <a:t>‹#›</a:t>
            </a:fld>
            <a:endParaRPr lang="en-US"/>
          </a:p>
        </p:txBody>
      </p:sp>
    </p:spTree>
    <p:extLst>
      <p:ext uri="{BB962C8B-B14F-4D97-AF65-F5344CB8AC3E}">
        <p14:creationId xmlns:p14="http://schemas.microsoft.com/office/powerpoint/2010/main" val="2685915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9013028-E4E1-0A44-8B8C-D48051DAA7DF}" type="slidenum">
              <a:rPr/>
              <a:pPr>
                <a:defRPr/>
              </a:pPr>
              <a:t>‹#›</a:t>
            </a:fld>
            <a:endParaRPr lang="en-US"/>
          </a:p>
        </p:txBody>
      </p:sp>
    </p:spTree>
    <p:extLst>
      <p:ext uri="{BB962C8B-B14F-4D97-AF65-F5344CB8AC3E}">
        <p14:creationId xmlns:p14="http://schemas.microsoft.com/office/powerpoint/2010/main" val="163419015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Froeb5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1"/>
          <p:cNvSpPr txBox="1">
            <a:spLocks/>
          </p:cNvSpPr>
          <p:nvPr/>
        </p:nvSpPr>
        <p:spPr>
          <a:xfrm>
            <a:off x="104775" y="6255777"/>
            <a:ext cx="8963134" cy="465698"/>
          </a:xfrm>
          <a:prstGeom prst="rect">
            <a:avLst/>
          </a:prstGeom>
          <a:ln>
            <a:noFill/>
          </a:ln>
        </p:spPr>
        <p:txBody>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ctrTitle"/>
          </p:nvPr>
        </p:nvSpPr>
        <p:spPr>
          <a:xfrm>
            <a:off x="2641430" y="3508635"/>
            <a:ext cx="5725412" cy="3218188"/>
          </a:xfrm>
        </p:spPr>
        <p:txBody>
          <a:bodyPr anchor="t">
            <a:normAutofit/>
          </a:bodyPr>
          <a:lstStyle>
            <a:lvl1pPr algn="l">
              <a:lnSpc>
                <a:spcPct val="90000"/>
              </a:lnSpc>
              <a:defRPr sz="5400" b="1" i="0" spc="-100">
                <a:solidFill>
                  <a:srgbClr val="342413"/>
                </a:solidFill>
                <a:latin typeface="Franklin Gothic Medium"/>
                <a:cs typeface="Franklin Gothic Medium"/>
              </a:defRPr>
            </a:lvl1pPr>
          </a:lstStyle>
          <a:p>
            <a:r>
              <a:rPr lang="en-US"/>
              <a:t>Click to edit Master title style</a:t>
            </a:r>
          </a:p>
        </p:txBody>
      </p:sp>
      <p:sp>
        <p:nvSpPr>
          <p:cNvPr id="3" name="Subtitle 2"/>
          <p:cNvSpPr>
            <a:spLocks noGrp="1"/>
          </p:cNvSpPr>
          <p:nvPr>
            <p:ph type="subTitle" idx="1" hasCustomPrompt="1"/>
          </p:nvPr>
        </p:nvSpPr>
        <p:spPr>
          <a:xfrm>
            <a:off x="1416858" y="3429000"/>
            <a:ext cx="1268396" cy="1063403"/>
          </a:xfrm>
        </p:spPr>
        <p:txBody>
          <a:bodyPr>
            <a:noAutofit/>
          </a:bodyPr>
          <a:lstStyle>
            <a:lvl1pPr marL="0" indent="0" algn="l">
              <a:buNone/>
              <a:defRPr sz="5400" b="0" i="0">
                <a:solidFill>
                  <a:srgbClr val="FFFFFF"/>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1</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4" name="Subtitle 2"/>
          <p:cNvSpPr txBox="1">
            <a:spLocks/>
          </p:cNvSpPr>
          <p:nvPr userDrawn="1"/>
        </p:nvSpPr>
        <p:spPr bwMode="auto">
          <a:xfrm>
            <a:off x="303378" y="3801822"/>
            <a:ext cx="1113480" cy="41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sz="5400" b="0" i="0" kern="1200">
                <a:solidFill>
                  <a:srgbClr val="FFFFFF"/>
                </a:solidFill>
                <a:latin typeface="Franklin Gothic Book"/>
                <a:ea typeface="ＭＳ Ｐゴシック" charset="0"/>
                <a:cs typeface="Franklin Gothic Book"/>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400"/>
              <a:t>CHAPTER</a:t>
            </a:r>
          </a:p>
        </p:txBody>
      </p:sp>
    </p:spTree>
    <p:extLst>
      <p:ext uri="{BB962C8B-B14F-4D97-AF65-F5344CB8AC3E}">
        <p14:creationId xmlns:p14="http://schemas.microsoft.com/office/powerpoint/2010/main" val="316975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Froeb5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bg1"/>
                </a:solidFill>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2843435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Froeb5e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bg1"/>
                </a:solidFill>
                <a:latin typeface="Franklin Gothic Medium"/>
                <a:cs typeface="Franklin Gothic Medium"/>
              </a:defRPr>
            </a:lvl1pPr>
          </a:lstStyle>
          <a:p>
            <a:r>
              <a:rPr lang="en-US"/>
              <a:t>SUMMARY OF MAIN POINTS</a:t>
            </a:r>
            <a:endParaRPr lang="en-US" dirty="0"/>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327420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5" name="Picture 4" descr="Froeb5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tx1"/>
                </a:solidFill>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157917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4FA0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 Same Side Corner Rectangle 4"/>
          <p:cNvSpPr/>
          <p:nvPr/>
        </p:nvSpPr>
        <p:spPr>
          <a:xfrm rot="16200000">
            <a:off x="1698625" y="-862012"/>
            <a:ext cx="5976938" cy="8913812"/>
          </a:xfrm>
          <a:prstGeom prst="round2SameRect">
            <a:avLst>
              <a:gd name="adj1" fmla="val 9335"/>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1"/>
          <p:cNvSpPr txBox="1">
            <a:spLocks/>
          </p:cNvSpPr>
          <p:nvPr/>
        </p:nvSpPr>
        <p:spPr>
          <a:xfrm>
            <a:off x="104775" y="6623050"/>
            <a:ext cx="8243888" cy="225425"/>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kern="700" spc="50">
                <a:solidFill>
                  <a:schemeClr val="tx1">
                    <a:lumMod val="65000"/>
                    <a:lumOff val="35000"/>
                  </a:schemeClr>
                </a:solidFill>
                <a:latin typeface="Arial Narrow"/>
                <a:cs typeface="Arial Narrow"/>
              </a:rPr>
              <a:t>Copyright ©2016 Cengage Learning. All Rights Reserved. May not be scanned, copied or duplicated, or posted to a publicly accessible website, in whole or in part.</a:t>
            </a:r>
          </a:p>
        </p:txBody>
      </p:sp>
      <p:sp>
        <p:nvSpPr>
          <p:cNvPr id="7" name="Round Same Side Corner Rectangle 6"/>
          <p:cNvSpPr/>
          <p:nvPr/>
        </p:nvSpPr>
        <p:spPr>
          <a:xfrm rot="16200000">
            <a:off x="4592638" y="-3832225"/>
            <a:ext cx="731838" cy="8396287"/>
          </a:xfrm>
          <a:prstGeom prst="round2SameRect">
            <a:avLst>
              <a:gd name="adj1" fmla="val 31083"/>
              <a:gd name="adj2" fmla="val 0"/>
            </a:avLst>
          </a:prstGeom>
          <a:solidFill>
            <a:srgbClr val="6699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996950" y="123825"/>
            <a:ext cx="5973763" cy="431800"/>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US" sz="2800" b="1" spc="100">
                <a:solidFill>
                  <a:srgbClr val="FFFFFF"/>
                </a:solidFill>
                <a:latin typeface="Franklin Gothic Medium"/>
                <a:ea typeface="+mn-ea"/>
                <a:cs typeface="Franklin Gothic Medium"/>
              </a:rPr>
              <a:t>SUMMARY OF MAIN POINTS</a:t>
            </a:r>
          </a:p>
        </p:txBody>
      </p:sp>
      <p:sp>
        <p:nvSpPr>
          <p:cNvPr id="3" name="Content Placeholder 2"/>
          <p:cNvSpPr>
            <a:spLocks noGrp="1"/>
          </p:cNvSpPr>
          <p:nvPr>
            <p:ph idx="1"/>
          </p:nvPr>
        </p:nvSpPr>
        <p:spPr>
          <a:xfrm>
            <a:off x="536433" y="843050"/>
            <a:ext cx="8150367" cy="5656399"/>
          </a:xfrm>
        </p:spPr>
        <p:txBody>
          <a:bodyPr lIns="0" tIns="0" rIns="0" bIns="0" spcCol="274320">
            <a:noAutofit/>
          </a:bodyPr>
          <a:lstStyle>
            <a:lvl1pPr marL="438912" indent="-438912">
              <a:spcBef>
                <a:spcPts val="1368"/>
              </a:spcBef>
              <a:buClr>
                <a:srgbClr val="669933"/>
              </a:buClr>
              <a:buSzPct val="100000"/>
              <a:buFont typeface="Lucida Grande"/>
              <a:buChar char="●"/>
              <a:defRPr sz="3000">
                <a:solidFill>
                  <a:srgbClr val="342413"/>
                </a:solidFill>
                <a:latin typeface="Times New Roman"/>
                <a:cs typeface="Times New Roman"/>
              </a:defRPr>
            </a:lvl1pPr>
            <a:lvl2pPr marL="742950" indent="-285750">
              <a:buClr>
                <a:srgbClr val="4289A4"/>
              </a:buClr>
              <a:buSzPct val="100000"/>
              <a:buFont typeface="Arial"/>
              <a:buChar char="•"/>
              <a:defRPr i="1">
                <a:solidFill>
                  <a:srgbClr val="342413"/>
                </a:solidFill>
                <a:latin typeface="Times New Roman"/>
                <a:cs typeface="Times New Roman"/>
              </a:defRPr>
            </a:lvl2pPr>
            <a:lvl3pPr>
              <a:defRPr>
                <a:solidFill>
                  <a:srgbClr val="FFFFFF"/>
                </a:solidFill>
                <a:latin typeface="Times New Roman"/>
                <a:cs typeface="Times New Roman"/>
              </a:defRPr>
            </a:lvl3pPr>
            <a:lvl4pPr>
              <a:defRPr>
                <a:solidFill>
                  <a:srgbClr val="FFFFFF"/>
                </a:solidFill>
                <a:latin typeface="Times New Roman"/>
                <a:cs typeface="Times New Roman"/>
              </a:defRPr>
            </a:lvl4pPr>
            <a:lvl5pPr>
              <a:defRPr>
                <a:solidFill>
                  <a:srgbClr val="FFFFFF"/>
                </a:solidFill>
                <a:latin typeface="Times New Roman"/>
                <a:cs typeface="Times New Roman"/>
              </a:defRPr>
            </a:lvl5pPr>
          </a:lstStyle>
          <a:p>
            <a:pPr lvl="0"/>
            <a:r>
              <a:rPr lang="en-US"/>
              <a:t>Click to edit Master text styles</a:t>
            </a:r>
          </a:p>
          <a:p>
            <a:pPr lvl="1"/>
            <a:r>
              <a:rPr lang="en-US"/>
              <a:t>Second level</a:t>
            </a:r>
          </a:p>
        </p:txBody>
      </p:sp>
      <p:sp>
        <p:nvSpPr>
          <p:cNvPr id="9"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6953250" y="6497638"/>
            <a:ext cx="2133600" cy="365125"/>
          </a:xfrm>
        </p:spPr>
        <p:txBody>
          <a:bodyPr/>
          <a:lstStyle>
            <a:lvl1pPr>
              <a:defRPr b="1">
                <a:solidFill>
                  <a:srgbClr val="FFFFFF"/>
                </a:solidFill>
                <a:latin typeface="Franklin Gothic Medium"/>
                <a:cs typeface="Franklin Gothic Medium"/>
              </a:defRPr>
            </a:lvl1pPr>
          </a:lstStyle>
          <a:p>
            <a:pPr>
              <a:defRPr/>
            </a:pPr>
            <a:fld id="{CA67C160-E87A-6546-B849-16CD74EAFEFA}" type="slidenum">
              <a:rPr lang="en-US"/>
              <a:pPr>
                <a:defRPr/>
              </a:pPr>
              <a:t>‹#›</a:t>
            </a:fld>
            <a:endParaRPr lang="en-US"/>
          </a:p>
        </p:txBody>
      </p:sp>
      <p:sp>
        <p:nvSpPr>
          <p:cNvPr id="11" name="Text Placeholder 10"/>
          <p:cNvSpPr>
            <a:spLocks noGrp="1"/>
          </p:cNvSpPr>
          <p:nvPr>
            <p:ph type="body" sz="quarter" idx="12"/>
          </p:nvPr>
        </p:nvSpPr>
        <p:spPr>
          <a:xfrm>
            <a:off x="5644200" y="196283"/>
            <a:ext cx="2860675" cy="535556"/>
          </a:xfrm>
        </p:spPr>
        <p:txBody>
          <a:bodyPr/>
          <a:lstStyle>
            <a:lvl1pPr marL="0" indent="0">
              <a:buFontTx/>
              <a:buNone/>
              <a:defRPr sz="1800" b="0" i="1">
                <a:solidFill>
                  <a:schemeClr val="bg1"/>
                </a:solidFill>
                <a:latin typeface="Franklin Gothic Book"/>
                <a:cs typeface="Franklin Gothic Book"/>
              </a:defRPr>
            </a:lvl1pPr>
          </a:lstStyle>
          <a:p>
            <a:pPr lvl="0"/>
            <a:r>
              <a:rPr lang="en-US"/>
              <a:t>Click to edit Master text styles</a:t>
            </a:r>
          </a:p>
        </p:txBody>
      </p:sp>
    </p:spTree>
    <p:extLst>
      <p:ext uri="{BB962C8B-B14F-4D97-AF65-F5344CB8AC3E}">
        <p14:creationId xmlns:p14="http://schemas.microsoft.com/office/powerpoint/2010/main" val="2288116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0B00092-D649-9842-8CCA-FA97C02035E6}" type="slidenum">
              <a:rPr/>
              <a:pPr>
                <a:defRPr/>
              </a:pPr>
              <a:t>‹#›</a:t>
            </a:fld>
            <a:endParaRPr lang="en-US"/>
          </a:p>
        </p:txBody>
      </p:sp>
    </p:spTree>
    <p:extLst>
      <p:ext uri="{BB962C8B-B14F-4D97-AF65-F5344CB8AC3E}">
        <p14:creationId xmlns:p14="http://schemas.microsoft.com/office/powerpoint/2010/main" val="23481255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fontAlgn="auto">
              <a:spcAft>
                <a:spcPts val="0"/>
              </a:spcAft>
              <a:defRPr/>
            </a:pPr>
            <a:r>
              <a:rPr lang="en-US">
                <a:ea typeface="+mj-ea"/>
              </a:rPr>
              <a:t>Strategy: </a:t>
            </a:r>
            <a:br>
              <a:rPr lang="en-US">
                <a:ea typeface="+mj-ea"/>
              </a:rPr>
            </a:br>
            <a:r>
              <a:rPr lang="en-US" sz="4000" b="0" i="1">
                <a:ea typeface="+mj-ea"/>
              </a:rPr>
              <a:t>The Quest to Keep </a:t>
            </a:r>
            <a:br>
              <a:rPr lang="en-US" sz="4000" b="0" i="1">
                <a:ea typeface="+mj-ea"/>
              </a:rPr>
            </a:br>
            <a:r>
              <a:rPr lang="en-US" sz="4000" b="0" i="1">
                <a:ea typeface="+mj-ea"/>
              </a:rPr>
              <a:t>Profit from Eroding</a:t>
            </a:r>
          </a:p>
        </p:txBody>
      </p:sp>
      <p:sp>
        <p:nvSpPr>
          <p:cNvPr id="6146" name="Subtitle 2"/>
          <p:cNvSpPr>
            <a:spLocks noGrp="1"/>
          </p:cNvSpPr>
          <p:nvPr>
            <p:ph type="subTitle" idx="1"/>
          </p:nvPr>
        </p:nvSpPr>
        <p:spPr>
          <a:xfrm>
            <a:off x="1451610" y="3416300"/>
            <a:ext cx="6281738" cy="1392238"/>
          </a:xfrm>
        </p:spPr>
        <p:txBody>
          <a:bodyPr/>
          <a:lstStyle/>
          <a:p>
            <a:r>
              <a:rPr lang="en-US" dirty="0">
                <a:latin typeface="Franklin Gothic Book" charset="0"/>
                <a:cs typeface="Franklin Gothic Book" charset="0"/>
              </a:rPr>
              <a:t>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Industry (IO) View of Strategy</a:t>
            </a:r>
          </a:p>
        </p:txBody>
      </p:sp>
      <p:sp>
        <p:nvSpPr>
          <p:cNvPr id="3" name="Content Placeholder 2"/>
          <p:cNvSpPr>
            <a:spLocks noGrp="1"/>
          </p:cNvSpPr>
          <p:nvPr>
            <p:ph idx="1"/>
          </p:nvPr>
        </p:nvSpPr>
        <p:spPr>
          <a:xfrm>
            <a:off x="457200" y="1255713"/>
            <a:ext cx="8229600" cy="5367101"/>
          </a:xfrm>
        </p:spPr>
        <p:txBody>
          <a:bodyPr/>
          <a:lstStyle/>
          <a:p>
            <a:r>
              <a:rPr lang="en-US"/>
              <a:t>Industry is the key issue </a:t>
            </a:r>
          </a:p>
          <a:p>
            <a:pPr lvl="1"/>
            <a:r>
              <a:rPr lang="en-US"/>
              <a:t>Focus on the external environment</a:t>
            </a:r>
          </a:p>
          <a:p>
            <a:r>
              <a:rPr lang="en-US"/>
              <a:t>Industry structure determines the conduct of firms, which in turn determines their performance</a:t>
            </a:r>
          </a:p>
          <a:p>
            <a:r>
              <a:rPr lang="en-US"/>
              <a:t>Typical structural characteristics that are of interest to IO researchers include: </a:t>
            </a:r>
          </a:p>
          <a:p>
            <a:pPr lvl="1"/>
            <a:r>
              <a:rPr lang="en-US"/>
              <a:t>barriers to entry</a:t>
            </a:r>
          </a:p>
          <a:p>
            <a:pPr lvl="1"/>
            <a:r>
              <a:rPr lang="en-US"/>
              <a:t>product differentiation among firms</a:t>
            </a:r>
          </a:p>
          <a:p>
            <a:pPr lvl="1"/>
            <a:r>
              <a:rPr lang="en-US"/>
              <a:t>the number and size distribution of firms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10</a:t>
            </a:fld>
            <a:endParaRPr lang="en-US"/>
          </a:p>
        </p:txBody>
      </p:sp>
    </p:spTree>
    <p:extLst>
      <p:ext uri="{BB962C8B-B14F-4D97-AF65-F5344CB8AC3E}">
        <p14:creationId xmlns:p14="http://schemas.microsoft.com/office/powerpoint/2010/main" val="153791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IO View of Strategy </a:t>
            </a:r>
            <a:r>
              <a:rPr lang="en-US" sz="2000" i="1"/>
              <a:t>(cont.)</a:t>
            </a:r>
          </a:p>
        </p:txBody>
      </p:sp>
      <p:sp>
        <p:nvSpPr>
          <p:cNvPr id="3" name="Content Placeholder 2"/>
          <p:cNvSpPr>
            <a:spLocks noGrp="1"/>
          </p:cNvSpPr>
          <p:nvPr>
            <p:ph idx="1"/>
          </p:nvPr>
        </p:nvSpPr>
        <p:spPr>
          <a:xfrm>
            <a:off x="457200" y="1255713"/>
            <a:ext cx="8229600" cy="5230811"/>
          </a:xfrm>
        </p:spPr>
        <p:txBody>
          <a:bodyPr>
            <a:normAutofit fontScale="92500" lnSpcReduction="10000"/>
          </a:bodyPr>
          <a:lstStyle/>
          <a:p>
            <a:r>
              <a:rPr lang="en-US"/>
              <a:t>The key to generating economic profit for a business is its selection of industry </a:t>
            </a:r>
          </a:p>
          <a:p>
            <a:r>
              <a:rPr lang="en-US"/>
              <a:t> According to the Five Forces model of Michael Porter, the best industries are characterized by:</a:t>
            </a:r>
          </a:p>
          <a:p>
            <a:pPr lvl="1"/>
            <a:r>
              <a:rPr lang="en-US"/>
              <a:t>High barriers to entry</a:t>
            </a:r>
          </a:p>
          <a:p>
            <a:pPr lvl="1"/>
            <a:r>
              <a:rPr lang="en-US"/>
              <a:t>Low buyer power</a:t>
            </a:r>
          </a:p>
          <a:p>
            <a:pPr lvl="1"/>
            <a:r>
              <a:rPr lang="en-US"/>
              <a:t>Low supplier power</a:t>
            </a:r>
          </a:p>
          <a:p>
            <a:pPr lvl="1"/>
            <a:r>
              <a:rPr lang="en-US"/>
              <a:t>Low threat from substitutes</a:t>
            </a:r>
          </a:p>
          <a:p>
            <a:pPr lvl="1"/>
            <a:r>
              <a:rPr lang="en-US"/>
              <a:t>Low levels of rivalry between existing firms</a:t>
            </a:r>
          </a:p>
          <a:p>
            <a:pPr lvl="1"/>
            <a:r>
              <a:rPr lang="en-US"/>
              <a:t>(Cooperation from complementary products)</a:t>
            </a:r>
          </a:p>
          <a:p>
            <a:r>
              <a:rPr lang="en-US"/>
              <a:t>So, the advice is to pick a good industry and work to make it even more attractive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11</a:t>
            </a:fld>
            <a:endParaRPr lang="en-US"/>
          </a:p>
        </p:txBody>
      </p:sp>
    </p:spTree>
    <p:extLst>
      <p:ext uri="{BB962C8B-B14F-4D97-AF65-F5344CB8AC3E}">
        <p14:creationId xmlns:p14="http://schemas.microsoft.com/office/powerpoint/2010/main" val="389148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Five Forces</a:t>
            </a:r>
          </a:p>
        </p:txBody>
      </p:sp>
      <p:sp>
        <p:nvSpPr>
          <p:cNvPr id="3" name="Content Placeholder 2"/>
          <p:cNvSpPr>
            <a:spLocks noGrp="1"/>
          </p:cNvSpPr>
          <p:nvPr>
            <p:ph idx="1"/>
          </p:nvPr>
        </p:nvSpPr>
        <p:spPr>
          <a:xfrm>
            <a:off x="457200" y="1255714"/>
            <a:ext cx="8229600" cy="5442360"/>
          </a:xfrm>
        </p:spPr>
        <p:txBody>
          <a:bodyPr>
            <a:normAutofit fontScale="92500" lnSpcReduction="10000"/>
          </a:bodyPr>
          <a:lstStyle/>
          <a:p>
            <a:r>
              <a:rPr lang="en-US" b="1"/>
              <a:t>Definition</a:t>
            </a:r>
            <a:r>
              <a:rPr lang="en-US"/>
              <a:t>: An </a:t>
            </a:r>
            <a:r>
              <a:rPr lang="en-US" b="1" i="1"/>
              <a:t>industry</a:t>
            </a:r>
            <a:r>
              <a:rPr lang="en-US"/>
              <a:t> is comprised of a group of firms producing products that are close substitutes to each other to serve each other </a:t>
            </a:r>
          </a:p>
          <a:p>
            <a:pPr lvl="1"/>
            <a:r>
              <a:rPr lang="en-US"/>
              <a:t>Note: For a multi-product company, industry analysis may need to be done on a product-by-product basis </a:t>
            </a:r>
          </a:p>
          <a:p>
            <a:r>
              <a:rPr lang="en-US"/>
              <a:t>To use the Five Forces model, one must consider “value capture”</a:t>
            </a:r>
          </a:p>
          <a:p>
            <a:pPr lvl="1"/>
            <a:r>
              <a:rPr lang="en-US"/>
              <a:t>Just because you are in an industry that creates value doesn’t mean that you are going to capture it</a:t>
            </a:r>
          </a:p>
          <a:p>
            <a:pPr lvl="1"/>
            <a:r>
              <a:rPr lang="en-US"/>
              <a:t>Value is created in each industry and distributed across suppliers, industry rivals, and buyers</a:t>
            </a:r>
          </a:p>
          <a:p>
            <a:pPr lvl="1"/>
            <a:r>
              <a:rPr lang="en-US"/>
              <a:t>The Five Forces model helps you think about how much of the industry value your firm is likely to capture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12</a:t>
            </a:fld>
            <a:endParaRPr lang="en-US"/>
          </a:p>
        </p:txBody>
      </p:sp>
    </p:spTree>
    <p:extLst>
      <p:ext uri="{BB962C8B-B14F-4D97-AF65-F5344CB8AC3E}">
        <p14:creationId xmlns:p14="http://schemas.microsoft.com/office/powerpoint/2010/main" val="315792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1058"/>
            <a:ext cx="8629651" cy="816148"/>
          </a:xfrm>
        </p:spPr>
        <p:txBody>
          <a:bodyPr>
            <a:noAutofit/>
          </a:bodyPr>
          <a:lstStyle/>
          <a:p>
            <a:r>
              <a:rPr lang="en-US"/>
              <a:t>Five Forces </a:t>
            </a:r>
            <a:r>
              <a:rPr lang="en-US" sz="2000" i="1"/>
              <a:t>(cont.)</a:t>
            </a:r>
            <a:r>
              <a:rPr lang="en-US"/>
              <a:t>: Buyers and Suppliers</a:t>
            </a:r>
          </a:p>
        </p:txBody>
      </p:sp>
      <p:sp>
        <p:nvSpPr>
          <p:cNvPr id="3" name="Content Placeholder 2"/>
          <p:cNvSpPr>
            <a:spLocks noGrp="1"/>
          </p:cNvSpPr>
          <p:nvPr>
            <p:ph idx="1"/>
          </p:nvPr>
        </p:nvSpPr>
        <p:spPr>
          <a:xfrm>
            <a:off x="457200" y="1255713"/>
            <a:ext cx="8229600" cy="5230811"/>
          </a:xfrm>
        </p:spPr>
        <p:txBody>
          <a:bodyPr>
            <a:normAutofit fontScale="85000" lnSpcReduction="10000"/>
          </a:bodyPr>
          <a:lstStyle/>
          <a:p>
            <a:pPr>
              <a:lnSpc>
                <a:spcPct val="110000"/>
              </a:lnSpc>
            </a:pPr>
            <a:r>
              <a:rPr lang="en-US"/>
              <a:t>Suppliers</a:t>
            </a:r>
          </a:p>
          <a:p>
            <a:pPr lvl="1">
              <a:lnSpc>
                <a:spcPct val="110000"/>
              </a:lnSpc>
            </a:pPr>
            <a:r>
              <a:rPr lang="en-US"/>
              <a:t>are the providers of any input to the product or service </a:t>
            </a:r>
          </a:p>
          <a:p>
            <a:pPr lvl="1">
              <a:lnSpc>
                <a:spcPct val="110000"/>
              </a:lnSpc>
            </a:pPr>
            <a:r>
              <a:rPr lang="en-US"/>
              <a:t>power tends to be higher when the inputs provided are critical inputs or highly differentiated </a:t>
            </a:r>
          </a:p>
          <a:p>
            <a:pPr lvl="1">
              <a:lnSpc>
                <a:spcPct val="110000"/>
              </a:lnSpc>
            </a:pPr>
            <a:r>
              <a:rPr lang="en-US"/>
              <a:t>Concentration among suppliers gives suppliers power because a firm will have fewer bargaining options</a:t>
            </a:r>
          </a:p>
          <a:p>
            <a:pPr lvl="2">
              <a:lnSpc>
                <a:spcPct val="110000"/>
              </a:lnSpc>
            </a:pPr>
            <a:r>
              <a:rPr lang="en-US"/>
              <a:t>Even if many suppliers exist, power may still be high if there are significant costs to switching between suppliers </a:t>
            </a:r>
          </a:p>
          <a:p>
            <a:pPr>
              <a:lnSpc>
                <a:spcPct val="110000"/>
              </a:lnSpc>
            </a:pPr>
            <a:r>
              <a:rPr lang="en-US"/>
              <a:t>Buyers</a:t>
            </a:r>
          </a:p>
          <a:p>
            <a:pPr lvl="1">
              <a:lnSpc>
                <a:spcPct val="110000"/>
              </a:lnSpc>
            </a:pPr>
            <a:r>
              <a:rPr lang="en-US"/>
              <a:t>If buyers are concentrated or if it is easy for buyers to switch from firm to firm, buyer power will tend to be higher. </a:t>
            </a:r>
          </a:p>
          <a:p>
            <a:pPr lvl="1">
              <a:lnSpc>
                <a:spcPct val="110000"/>
              </a:lnSpc>
            </a:pPr>
            <a:r>
              <a:rPr lang="en-US"/>
              <a:t>More power means these buyers will find it easier to capture value, taking it away from your firm.</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13</a:t>
            </a:fld>
            <a:endParaRPr lang="en-US"/>
          </a:p>
        </p:txBody>
      </p:sp>
    </p:spTree>
    <p:extLst>
      <p:ext uri="{BB962C8B-B14F-4D97-AF65-F5344CB8AC3E}">
        <p14:creationId xmlns:p14="http://schemas.microsoft.com/office/powerpoint/2010/main" val="51562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Five Forces </a:t>
            </a:r>
            <a:r>
              <a:rPr lang="en-US" sz="2000" i="1"/>
              <a:t>(cont.)</a:t>
            </a:r>
            <a:r>
              <a:rPr lang="en-US"/>
              <a:t>: Entrants</a:t>
            </a:r>
          </a:p>
        </p:txBody>
      </p:sp>
      <p:sp>
        <p:nvSpPr>
          <p:cNvPr id="3" name="Content Placeholder 2"/>
          <p:cNvSpPr>
            <a:spLocks noGrp="1"/>
          </p:cNvSpPr>
          <p:nvPr>
            <p:ph idx="1"/>
          </p:nvPr>
        </p:nvSpPr>
        <p:spPr>
          <a:xfrm>
            <a:off x="457200" y="1255714"/>
            <a:ext cx="8489244" cy="5009620"/>
          </a:xfrm>
        </p:spPr>
        <p:txBody>
          <a:bodyPr>
            <a:normAutofit fontScale="85000" lnSpcReduction="10000"/>
          </a:bodyPr>
          <a:lstStyle/>
          <a:p>
            <a:pPr>
              <a:lnSpc>
                <a:spcPct val="110000"/>
              </a:lnSpc>
            </a:pPr>
            <a:r>
              <a:rPr lang="en-US"/>
              <a:t>Economic profits tend to draw new entrants</a:t>
            </a:r>
          </a:p>
          <a:p>
            <a:pPr>
              <a:lnSpc>
                <a:spcPct val="110000"/>
              </a:lnSpc>
            </a:pPr>
            <a:r>
              <a:rPr lang="en-US"/>
              <a:t>Entrants erode the profit of an industry, so barriers are made to prevent, or slow, their entry</a:t>
            </a:r>
          </a:p>
          <a:p>
            <a:pPr>
              <a:lnSpc>
                <a:spcPct val="110000"/>
              </a:lnSpc>
            </a:pPr>
            <a:r>
              <a:rPr lang="en-US"/>
              <a:t>Some barriers are,</a:t>
            </a:r>
          </a:p>
          <a:p>
            <a:pPr lvl="1">
              <a:lnSpc>
                <a:spcPct val="110000"/>
              </a:lnSpc>
            </a:pPr>
            <a:r>
              <a:rPr lang="en-US"/>
              <a:t>government protection (e.g., patents or licensing requirements)</a:t>
            </a:r>
          </a:p>
          <a:p>
            <a:pPr lvl="1">
              <a:lnSpc>
                <a:spcPct val="110000"/>
              </a:lnSpc>
            </a:pPr>
            <a:r>
              <a:rPr lang="en-US"/>
              <a:t>proprietary products</a:t>
            </a:r>
          </a:p>
          <a:p>
            <a:pPr lvl="1">
              <a:lnSpc>
                <a:spcPct val="110000"/>
              </a:lnSpc>
            </a:pPr>
            <a:r>
              <a:rPr lang="en-US"/>
              <a:t>strong brands </a:t>
            </a:r>
          </a:p>
          <a:p>
            <a:pPr lvl="1">
              <a:lnSpc>
                <a:spcPct val="110000"/>
              </a:lnSpc>
            </a:pPr>
            <a:r>
              <a:rPr lang="en-US"/>
              <a:t>high capital requirements for entry</a:t>
            </a:r>
          </a:p>
          <a:p>
            <a:pPr lvl="1">
              <a:lnSpc>
                <a:spcPct val="110000"/>
              </a:lnSpc>
            </a:pPr>
            <a:r>
              <a:rPr lang="en-US"/>
              <a:t>lower costs driven by economies of scale </a:t>
            </a:r>
          </a:p>
          <a:p>
            <a:pPr>
              <a:lnSpc>
                <a:spcPct val="110000"/>
              </a:lnSpc>
            </a:pPr>
            <a:r>
              <a:rPr lang="en-US"/>
              <a:t>Substitute products can still erode a firm’s ability to capture value even if barriers to entry are high</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14</a:t>
            </a:fld>
            <a:endParaRPr lang="en-US"/>
          </a:p>
        </p:txBody>
      </p:sp>
    </p:spTree>
    <p:extLst>
      <p:ext uri="{BB962C8B-B14F-4D97-AF65-F5344CB8AC3E}">
        <p14:creationId xmlns:p14="http://schemas.microsoft.com/office/powerpoint/2010/main" val="369835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Five Forces </a:t>
            </a:r>
            <a:r>
              <a:rPr lang="en-US" sz="2000" i="1"/>
              <a:t>(cont.)</a:t>
            </a:r>
            <a:r>
              <a:rPr lang="en-US"/>
              <a:t>: Rivalry</a:t>
            </a:r>
          </a:p>
        </p:txBody>
      </p:sp>
      <p:sp>
        <p:nvSpPr>
          <p:cNvPr id="3" name="Content Placeholder 2"/>
          <p:cNvSpPr>
            <a:spLocks noGrp="1"/>
          </p:cNvSpPr>
          <p:nvPr>
            <p:ph idx="1"/>
          </p:nvPr>
        </p:nvSpPr>
        <p:spPr/>
        <p:txBody>
          <a:bodyPr/>
          <a:lstStyle/>
          <a:p>
            <a:r>
              <a:rPr lang="en-US"/>
              <a:t>Rivalry is the force most directly related to our typical view of “competition”</a:t>
            </a:r>
          </a:p>
          <a:p>
            <a:r>
              <a:rPr lang="en-US"/>
              <a:t>If a large number of firms compete in an industry with high fixed costs and slow industry growth, rivalry is likely to be quite high</a:t>
            </a:r>
          </a:p>
          <a:p>
            <a:r>
              <a:rPr lang="en-US"/>
              <a:t>Rivalry also tends to be higher when products are not very well differentiated and buyers find it easy to switch back and forth</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15</a:t>
            </a:fld>
            <a:endParaRPr lang="en-US"/>
          </a:p>
        </p:txBody>
      </p:sp>
    </p:spTree>
    <p:extLst>
      <p:ext uri="{BB962C8B-B14F-4D97-AF65-F5344CB8AC3E}">
        <p14:creationId xmlns:p14="http://schemas.microsoft.com/office/powerpoint/2010/main" val="1060216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Support for the IO View</a:t>
            </a:r>
          </a:p>
        </p:txBody>
      </p:sp>
      <p:sp>
        <p:nvSpPr>
          <p:cNvPr id="3" name="Content Placeholder 2"/>
          <p:cNvSpPr>
            <a:spLocks noGrp="1"/>
          </p:cNvSpPr>
          <p:nvPr>
            <p:ph idx="1"/>
          </p:nvPr>
        </p:nvSpPr>
        <p:spPr>
          <a:xfrm>
            <a:off x="457200" y="1255714"/>
            <a:ext cx="8229600" cy="691619"/>
          </a:xfrm>
        </p:spPr>
        <p:txBody>
          <a:bodyPr/>
          <a:lstStyle/>
          <a:p>
            <a:r>
              <a:rPr lang="en-US"/>
              <a:t>Profitability differences do exist across industries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16</a:t>
            </a:fld>
            <a:endParaRPr lang="en-US"/>
          </a:p>
        </p:txBody>
      </p:sp>
      <p:pic>
        <p:nvPicPr>
          <p:cNvPr id="6" name="Picture 1" descr="Screenshot 2014-09-21 20.46.57.png"/>
          <p:cNvPicPr>
            <a:picLocks noChangeAspect="1"/>
          </p:cNvPicPr>
          <p:nvPr/>
        </p:nvPicPr>
        <p:blipFill rotWithShape="1">
          <a:blip r:embed="rId2">
            <a:extLst>
              <a:ext uri="{28A0092B-C50C-407E-A947-70E740481C1C}">
                <a14:useLocalDpi xmlns:a14="http://schemas.microsoft.com/office/drawing/2010/main" val="0"/>
              </a:ext>
            </a:extLst>
          </a:blip>
          <a:srcRect l="2184" t="2481" r="2796" b="3649"/>
          <a:stretch/>
        </p:blipFill>
        <p:spPr bwMode="auto">
          <a:xfrm>
            <a:off x="1228419" y="1947333"/>
            <a:ext cx="6687161" cy="4450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4601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Industry Analysis Creatively</a:t>
            </a:r>
          </a:p>
        </p:txBody>
      </p:sp>
      <p:sp>
        <p:nvSpPr>
          <p:cNvPr id="3" name="Content Placeholder 2"/>
          <p:cNvSpPr>
            <a:spLocks noGrp="1"/>
          </p:cNvSpPr>
          <p:nvPr>
            <p:ph idx="1"/>
          </p:nvPr>
        </p:nvSpPr>
        <p:spPr>
          <a:xfrm>
            <a:off x="457200" y="1255714"/>
            <a:ext cx="7962430" cy="4870450"/>
          </a:xfrm>
        </p:spPr>
        <p:txBody>
          <a:bodyPr/>
          <a:lstStyle/>
          <a:p>
            <a:r>
              <a:rPr lang="en-US"/>
              <a:t>What if you don’t have the ability to choose a new industry?</a:t>
            </a:r>
          </a:p>
          <a:p>
            <a:r>
              <a:rPr lang="en-US"/>
              <a:t>You can use industry analysis too</a:t>
            </a:r>
          </a:p>
          <a:p>
            <a:pPr marL="971550" lvl="1" indent="-514350">
              <a:buFont typeface="+mj-lt"/>
              <a:buAutoNum type="arabicParenR"/>
            </a:pPr>
            <a:r>
              <a:rPr lang="en-US"/>
              <a:t>Move beyond a historical analysis of your industry to think about how the five force might change in the future</a:t>
            </a:r>
          </a:p>
          <a:p>
            <a:pPr marL="971550" lvl="1" indent="-514350">
              <a:buFont typeface="+mj-lt"/>
              <a:buAutoNum type="arabicParenR"/>
            </a:pPr>
            <a:r>
              <a:rPr lang="en-US"/>
              <a:t>Think about what actions you can take to make your current industry position more attractive</a:t>
            </a:r>
          </a:p>
          <a:p>
            <a:pPr lvl="2"/>
            <a:r>
              <a:rPr lang="en-US"/>
              <a:t>Ex/ How can you reduce supplier power?</a:t>
            </a:r>
          </a:p>
          <a:p>
            <a:pPr lvl="2"/>
            <a:r>
              <a:rPr lang="en-US"/>
              <a:t>Increase rivalry among your suppliers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17</a:t>
            </a:fld>
            <a:endParaRPr lang="en-US"/>
          </a:p>
        </p:txBody>
      </p:sp>
    </p:spTree>
    <p:extLst>
      <p:ext uri="{BB962C8B-B14F-4D97-AF65-F5344CB8AC3E}">
        <p14:creationId xmlns:p14="http://schemas.microsoft.com/office/powerpoint/2010/main" val="1570639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Limitations of Five Forces</a:t>
            </a:r>
          </a:p>
        </p:txBody>
      </p:sp>
      <p:sp>
        <p:nvSpPr>
          <p:cNvPr id="3" name="Content Placeholder 2"/>
          <p:cNvSpPr>
            <a:spLocks noGrp="1"/>
          </p:cNvSpPr>
          <p:nvPr>
            <p:ph idx="1"/>
          </p:nvPr>
        </p:nvSpPr>
        <p:spPr>
          <a:xfrm>
            <a:off x="457200" y="1255713"/>
            <a:ext cx="8229600" cy="5230811"/>
          </a:xfrm>
        </p:spPr>
        <p:txBody>
          <a:bodyPr>
            <a:normAutofit/>
          </a:bodyPr>
          <a:lstStyle/>
          <a:p>
            <a:r>
              <a:rPr lang="en-US"/>
              <a:t>This view portrays an industry as a zero-sum game</a:t>
            </a:r>
          </a:p>
          <a:p>
            <a:pPr lvl="1"/>
            <a:r>
              <a:rPr lang="en-US"/>
              <a:t>i.e., the way you get a bigger piece of the pie is to take it from one of the other participants in the industry </a:t>
            </a:r>
          </a:p>
          <a:p>
            <a:r>
              <a:rPr lang="en-US"/>
              <a:t> Although this is one way to view competition, companies can also work with other industry participants to try to build a larger pie</a:t>
            </a:r>
          </a:p>
          <a:p>
            <a:pPr lvl="1"/>
            <a:r>
              <a:rPr lang="en-US"/>
              <a:t>With a larger pie, everyone’s slice grows bigger  </a:t>
            </a:r>
          </a:p>
          <a:p>
            <a:r>
              <a:rPr lang="en-US"/>
              <a:t>Some economists recommend that as a complement to a Five Forces analysis, which focuses on </a:t>
            </a:r>
            <a:r>
              <a:rPr lang="en-US" i="1"/>
              <a:t>threats</a:t>
            </a:r>
            <a:r>
              <a:rPr lang="en-US"/>
              <a:t> in the industry, that firms also evaluate the </a:t>
            </a:r>
            <a:r>
              <a:rPr lang="en-US" i="1"/>
              <a:t>Value Net </a:t>
            </a:r>
            <a:r>
              <a:rPr lang="en-US"/>
              <a:t>of the industry for cooperative </a:t>
            </a:r>
            <a:r>
              <a:rPr lang="en-US" i="1"/>
              <a:t>opportunities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18</a:t>
            </a:fld>
            <a:endParaRPr lang="en-US"/>
          </a:p>
        </p:txBody>
      </p:sp>
    </p:spTree>
    <p:extLst>
      <p:ext uri="{BB962C8B-B14F-4D97-AF65-F5344CB8AC3E}">
        <p14:creationId xmlns:p14="http://schemas.microsoft.com/office/powerpoint/2010/main" val="356627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Force that Porter Forgot</a:t>
            </a:r>
          </a:p>
        </p:txBody>
      </p:sp>
      <p:sp>
        <p:nvSpPr>
          <p:cNvPr id="3" name="Content Placeholder 2"/>
          <p:cNvSpPr>
            <a:spLocks noGrp="1"/>
          </p:cNvSpPr>
          <p:nvPr>
            <p:ph idx="1"/>
          </p:nvPr>
        </p:nvSpPr>
        <p:spPr>
          <a:xfrm>
            <a:off x="457200" y="1255713"/>
            <a:ext cx="8229600" cy="5230811"/>
          </a:xfrm>
        </p:spPr>
        <p:txBody>
          <a:bodyPr>
            <a:normAutofit fontScale="77500" lnSpcReduction="20000"/>
          </a:bodyPr>
          <a:lstStyle/>
          <a:p>
            <a:pPr>
              <a:lnSpc>
                <a:spcPct val="110000"/>
              </a:lnSpc>
            </a:pPr>
            <a:r>
              <a:rPr lang="en-US"/>
              <a:t>Preston McAfee was the first to realize that Michael Porter's famous industry analysis leaves out one crucial force: cooperation from complements.</a:t>
            </a:r>
          </a:p>
          <a:p>
            <a:pPr>
              <a:lnSpc>
                <a:spcPct val="110000"/>
              </a:lnSpc>
            </a:pPr>
            <a:r>
              <a:rPr lang="en-US"/>
              <a:t>A company must decide whether to pursue a “product” or a “platform” strategy:</a:t>
            </a:r>
          </a:p>
          <a:p>
            <a:pPr lvl="1">
              <a:lnSpc>
                <a:spcPct val="110000"/>
              </a:lnSpc>
            </a:pPr>
            <a:r>
              <a:rPr lang="en-US"/>
              <a:t>“Put simply, a product is largely proprietary and under one company’s control, whereas an industry platform ... requires complementary innovations to be useful, and…is no longer under the full control of the originator..”</a:t>
            </a:r>
          </a:p>
          <a:p>
            <a:pPr>
              <a:lnSpc>
                <a:spcPct val="110000"/>
              </a:lnSpc>
            </a:pPr>
            <a:r>
              <a:rPr lang="en-US"/>
              <a:t>One of the biggest mistakes a company can make is to pursue a product strategy and fail to recognize the platform value of their product.</a:t>
            </a:r>
          </a:p>
          <a:p>
            <a:pPr lvl="1">
              <a:lnSpc>
                <a:spcPct val="110000"/>
              </a:lnSpc>
            </a:pPr>
            <a:r>
              <a:rPr lang="en-US"/>
              <a:t>E.g., 1983 Macintosh computer was priced high - forgot about the value of the Macintosh platform.  </a:t>
            </a:r>
          </a:p>
          <a:p>
            <a:pPr lvl="1">
              <a:lnSpc>
                <a:spcPct val="110000"/>
              </a:lnSpc>
            </a:pPr>
            <a:r>
              <a:rPr lang="en-US"/>
              <a:t>In contrast, Microsoft recognized the value of the DOS platform.</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19</a:t>
            </a:fld>
            <a:endParaRPr lang="en-US"/>
          </a:p>
        </p:txBody>
      </p:sp>
    </p:spTree>
    <p:extLst>
      <p:ext uri="{BB962C8B-B14F-4D97-AF65-F5344CB8AC3E}">
        <p14:creationId xmlns:p14="http://schemas.microsoft.com/office/powerpoint/2010/main" val="3148282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r>
              <a:rPr lang="en-US" sz="2800"/>
              <a:t>Strategy is simple―to increase economic performance, figure out a way to increase P (price) or reduce C (cost)</a:t>
            </a:r>
          </a:p>
          <a:p>
            <a:r>
              <a:rPr lang="en-US" sz="2800"/>
              <a:t>The industrial organization economics (IO) perspective assumes that the industry structure is the most important determinant of long-run profitability</a:t>
            </a:r>
          </a:p>
          <a:p>
            <a:r>
              <a:rPr lang="en-US" sz="2800"/>
              <a:t>The Five Forces model is a framework for analyzing the attractiveness of an industry. Attractive industries have low supplier power, low buyer power, high entry barriers, low threat of substitutes, and low rivalry</a:t>
            </a:r>
          </a:p>
          <a:p>
            <a:pPr lvl="1"/>
            <a:r>
              <a:rPr lang="en-US" sz="2600"/>
              <a:t>And cooperation from complements (The force that Porter forgot)</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a:t>
            </a:fld>
            <a:endParaRPr lang="en-US"/>
          </a:p>
        </p:txBody>
      </p:sp>
    </p:spTree>
    <p:extLst>
      <p:ext uri="{BB962C8B-B14F-4D97-AF65-F5344CB8AC3E}">
        <p14:creationId xmlns:p14="http://schemas.microsoft.com/office/powerpoint/2010/main" val="2224375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Platform Strategy</a:t>
            </a:r>
          </a:p>
        </p:txBody>
      </p:sp>
      <p:sp>
        <p:nvSpPr>
          <p:cNvPr id="3" name="Content Placeholder 2"/>
          <p:cNvSpPr>
            <a:spLocks noGrp="1"/>
          </p:cNvSpPr>
          <p:nvPr>
            <p:ph idx="1"/>
          </p:nvPr>
        </p:nvSpPr>
        <p:spPr/>
        <p:txBody>
          <a:bodyPr/>
          <a:lstStyle/>
          <a:p>
            <a:r>
              <a:rPr lang="en-US"/>
              <a:t>If you decide on a platform strategy, there are two recommended strategies</a:t>
            </a:r>
          </a:p>
          <a:p>
            <a:pPr marL="971550" lvl="1" indent="-514350">
              <a:buFont typeface="+mj-lt"/>
              <a:buAutoNum type="arabicParenR"/>
            </a:pPr>
            <a:r>
              <a:rPr lang="en-US"/>
              <a:t>“Coring” - using a set of techniques to create a platform by making a technology “core” to a particular technological system and market</a:t>
            </a:r>
          </a:p>
          <a:p>
            <a:pPr lvl="2"/>
            <a:r>
              <a:rPr lang="en-US"/>
              <a:t>Examples of successful coring include Google Inc. in Internet search and Qualcomm Inc. in wireless technology.</a:t>
            </a:r>
          </a:p>
          <a:p>
            <a:pPr marL="971550" lvl="1" indent="-514350">
              <a:buFont typeface="+mj-lt"/>
              <a:buAutoNum type="arabicParenR"/>
            </a:pPr>
            <a:r>
              <a:rPr lang="en-US"/>
              <a:t>“Tipping” - the set of activities that helps a company “tip” a market toward its platform rather than some other potential one</a:t>
            </a:r>
          </a:p>
          <a:p>
            <a:pPr lvl="2"/>
            <a:r>
              <a:rPr lang="en-US"/>
              <a:t>Examples of tipping include Linux’s growth in the market for Web server operating systems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20</a:t>
            </a:fld>
            <a:endParaRPr lang="en-US"/>
          </a:p>
        </p:txBody>
      </p:sp>
    </p:spTree>
    <p:extLst>
      <p:ext uri="{BB962C8B-B14F-4D97-AF65-F5344CB8AC3E}">
        <p14:creationId xmlns:p14="http://schemas.microsoft.com/office/powerpoint/2010/main" val="2888638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Resource-Based View</a:t>
            </a:r>
          </a:p>
        </p:txBody>
      </p:sp>
      <p:sp>
        <p:nvSpPr>
          <p:cNvPr id="3" name="Content Placeholder 2"/>
          <p:cNvSpPr>
            <a:spLocks noGrp="1"/>
          </p:cNvSpPr>
          <p:nvPr>
            <p:ph idx="1"/>
          </p:nvPr>
        </p:nvSpPr>
        <p:spPr>
          <a:xfrm>
            <a:off x="457200" y="1255713"/>
            <a:ext cx="8229600" cy="5141323"/>
          </a:xfrm>
        </p:spPr>
        <p:txBody>
          <a:bodyPr>
            <a:normAutofit fontScale="92500" lnSpcReduction="10000"/>
          </a:bodyPr>
          <a:lstStyle/>
          <a:p>
            <a:pPr>
              <a:lnSpc>
                <a:spcPct val="110000"/>
              </a:lnSpc>
            </a:pPr>
            <a:r>
              <a:rPr lang="en-US"/>
              <a:t>According to the resource-based view (RBV), individual firms may exhibit sustained performance advantages due to the superiority of their resources (internal focus) </a:t>
            </a:r>
          </a:p>
          <a:p>
            <a:pPr>
              <a:lnSpc>
                <a:spcPct val="110000"/>
              </a:lnSpc>
            </a:pPr>
            <a:r>
              <a:rPr lang="en-US" b="1"/>
              <a:t>Definition</a:t>
            </a:r>
            <a:r>
              <a:rPr lang="en-US"/>
              <a:t>: Resources are defined as “the tangible and intangible assets firms use to conceive of and implement their strategies”</a:t>
            </a:r>
          </a:p>
          <a:p>
            <a:pPr>
              <a:lnSpc>
                <a:spcPct val="110000"/>
              </a:lnSpc>
            </a:pPr>
            <a:r>
              <a:rPr lang="en-US"/>
              <a:t>Two primary assumptions underlie the RBV: </a:t>
            </a:r>
          </a:p>
          <a:p>
            <a:pPr marL="971550" lvl="1" indent="-514350">
              <a:lnSpc>
                <a:spcPct val="110000"/>
              </a:lnSpc>
              <a:buFont typeface="+mj-lt"/>
              <a:buAutoNum type="arabicParenR"/>
            </a:pPr>
            <a:r>
              <a:rPr lang="en-US"/>
              <a:t>resource heterogeneity - firms possess different bundles of resources</a:t>
            </a:r>
          </a:p>
          <a:p>
            <a:pPr marL="971550" lvl="1" indent="-514350">
              <a:lnSpc>
                <a:spcPct val="110000"/>
              </a:lnSpc>
              <a:buFont typeface="+mj-lt"/>
              <a:buAutoNum type="arabicParenR"/>
            </a:pPr>
            <a:r>
              <a:rPr lang="en-US"/>
              <a:t>resource immobility - since resources can be immobile, these resource differences may persist</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21</a:t>
            </a:fld>
            <a:endParaRPr lang="en-US"/>
          </a:p>
        </p:txBody>
      </p:sp>
    </p:spTree>
    <p:extLst>
      <p:ext uri="{BB962C8B-B14F-4D97-AF65-F5344CB8AC3E}">
        <p14:creationId xmlns:p14="http://schemas.microsoft.com/office/powerpoint/2010/main" val="72468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Resource-Based View </a:t>
            </a:r>
            <a:r>
              <a:rPr lang="en-US" sz="2000" i="1"/>
              <a:t>(cont.)</a:t>
            </a:r>
          </a:p>
        </p:txBody>
      </p:sp>
      <p:sp>
        <p:nvSpPr>
          <p:cNvPr id="3" name="Content Placeholder 2"/>
          <p:cNvSpPr>
            <a:spLocks noGrp="1"/>
          </p:cNvSpPr>
          <p:nvPr>
            <p:ph idx="1"/>
          </p:nvPr>
        </p:nvSpPr>
        <p:spPr>
          <a:xfrm>
            <a:off x="457200" y="1255713"/>
            <a:ext cx="8338726" cy="5230811"/>
          </a:xfrm>
        </p:spPr>
        <p:txBody>
          <a:bodyPr>
            <a:normAutofit/>
          </a:bodyPr>
          <a:lstStyle/>
          <a:p>
            <a:r>
              <a:rPr lang="en-US"/>
              <a:t>If a resource is both valuable and rare, it can lead to at least a temporary competitive advantage over rivals</a:t>
            </a:r>
          </a:p>
          <a:p>
            <a:r>
              <a:rPr lang="en-US"/>
              <a:t>A valuable resource must allow a business to conceive of and implement strategies that improve its efficiency or effectiveness</a:t>
            </a:r>
          </a:p>
          <a:p>
            <a:pPr lvl="1"/>
            <a:r>
              <a:rPr lang="en-US"/>
              <a:t>Ex/ resources that let a firm operate at lower costs than its rivals or charge higher prices to its customers</a:t>
            </a:r>
          </a:p>
          <a:p>
            <a:r>
              <a:rPr lang="en-US"/>
              <a:t>For a resource to be rare, it must not be simultaneously available to a large number of competitors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22</a:t>
            </a:fld>
            <a:endParaRPr lang="en-US"/>
          </a:p>
        </p:txBody>
      </p:sp>
    </p:spTree>
    <p:extLst>
      <p:ext uri="{BB962C8B-B14F-4D97-AF65-F5344CB8AC3E}">
        <p14:creationId xmlns:p14="http://schemas.microsoft.com/office/powerpoint/2010/main" val="2236323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Resource-Based View </a:t>
            </a:r>
            <a:r>
              <a:rPr lang="en-US" sz="2000" i="1"/>
              <a:t>(cont.)</a:t>
            </a:r>
          </a:p>
        </p:txBody>
      </p:sp>
      <p:sp>
        <p:nvSpPr>
          <p:cNvPr id="3" name="Content Placeholder 2"/>
          <p:cNvSpPr>
            <a:spLocks noGrp="1"/>
          </p:cNvSpPr>
          <p:nvPr>
            <p:ph idx="1"/>
          </p:nvPr>
        </p:nvSpPr>
        <p:spPr>
          <a:xfrm>
            <a:off x="457200" y="1255713"/>
            <a:ext cx="8229600" cy="5230811"/>
          </a:xfrm>
        </p:spPr>
        <p:txBody>
          <a:bodyPr>
            <a:normAutofit fontScale="85000" lnSpcReduction="10000"/>
          </a:bodyPr>
          <a:lstStyle/>
          <a:p>
            <a:pPr>
              <a:lnSpc>
                <a:spcPct val="110000"/>
              </a:lnSpc>
            </a:pPr>
            <a:r>
              <a:rPr lang="en-US"/>
              <a:t>Resources that may generate temporary competitive advantage do not necessarily lead to a sustainable competitive advantage  </a:t>
            </a:r>
          </a:p>
          <a:p>
            <a:pPr lvl="1">
              <a:lnSpc>
                <a:spcPct val="110000"/>
              </a:lnSpc>
            </a:pPr>
            <a:r>
              <a:rPr lang="en-US"/>
              <a:t>SCA requires that resources must be difficult to imitate or substitute</a:t>
            </a:r>
          </a:p>
          <a:p>
            <a:pPr>
              <a:lnSpc>
                <a:spcPct val="110000"/>
              </a:lnSpc>
            </a:pPr>
            <a:r>
              <a:rPr lang="en-US"/>
              <a:t>Some conditions that make a resource hard to imitate are</a:t>
            </a:r>
          </a:p>
          <a:p>
            <a:pPr marL="971550" lvl="1" indent="-514350">
              <a:lnSpc>
                <a:spcPct val="110000"/>
              </a:lnSpc>
              <a:buFont typeface="+mj-lt"/>
              <a:buAutoNum type="arabicParenR"/>
            </a:pPr>
            <a:r>
              <a:rPr lang="en-US"/>
              <a:t> Resources that flow from a firm’s unique historical conditions will be difficult for competitors to match</a:t>
            </a:r>
          </a:p>
          <a:p>
            <a:pPr marL="971550" lvl="1" indent="-514350">
              <a:lnSpc>
                <a:spcPct val="110000"/>
              </a:lnSpc>
              <a:buFont typeface="+mj-lt"/>
              <a:buAutoNum type="arabicParenR"/>
            </a:pPr>
            <a:r>
              <a:rPr lang="en-US"/>
              <a:t> If the link between resources and advantage is ambiguous, then competitors will have a hard time trying to re-create the advantage</a:t>
            </a:r>
          </a:p>
          <a:p>
            <a:pPr marL="971550" lvl="1" indent="-514350">
              <a:lnSpc>
                <a:spcPct val="110000"/>
              </a:lnSpc>
              <a:buFont typeface="+mj-lt"/>
              <a:buAutoNum type="arabicParenR"/>
            </a:pPr>
            <a:r>
              <a:rPr lang="en-US"/>
              <a:t> If a resource is socially complex (e.g., organizational culture), rivals will find it difficult to duplicate the resource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23</a:t>
            </a:fld>
            <a:endParaRPr lang="en-US"/>
          </a:p>
        </p:txBody>
      </p:sp>
    </p:spTree>
    <p:extLst>
      <p:ext uri="{BB962C8B-B14F-4D97-AF65-F5344CB8AC3E}">
        <p14:creationId xmlns:p14="http://schemas.microsoft.com/office/powerpoint/2010/main" val="541054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Resource-Based View </a:t>
            </a:r>
            <a:r>
              <a:rPr lang="en-US" sz="2000" i="1"/>
              <a:t>(cont.)</a:t>
            </a:r>
            <a:endParaRPr lang="en-US"/>
          </a:p>
        </p:txBody>
      </p:sp>
      <p:sp>
        <p:nvSpPr>
          <p:cNvPr id="3" name="Content Placeholder 2"/>
          <p:cNvSpPr>
            <a:spLocks noGrp="1"/>
          </p:cNvSpPr>
          <p:nvPr>
            <p:ph idx="1"/>
          </p:nvPr>
        </p:nvSpPr>
        <p:spPr>
          <a:xfrm>
            <a:off x="457200" y="1255714"/>
            <a:ext cx="8229600" cy="5094286"/>
          </a:xfrm>
        </p:spPr>
        <p:txBody>
          <a:bodyPr>
            <a:normAutofit fontScale="92500" lnSpcReduction="10000"/>
          </a:bodyPr>
          <a:lstStyle/>
          <a:p>
            <a:pPr>
              <a:lnSpc>
                <a:spcPct val="110000"/>
              </a:lnSpc>
            </a:pPr>
            <a:r>
              <a:rPr lang="en-US"/>
              <a:t>So from the resource based view perspective, </a:t>
            </a:r>
            <a:r>
              <a:rPr lang="en-US" b="1"/>
              <a:t>resources and capabilities</a:t>
            </a:r>
            <a:r>
              <a:rPr lang="en-US"/>
              <a:t> that are valuable, relatively rare, and difficult to successfully imitate/substitute are at the core of sustained, excellent firm performance</a:t>
            </a:r>
          </a:p>
          <a:p>
            <a:pPr>
              <a:lnSpc>
                <a:spcPct val="110000"/>
              </a:lnSpc>
            </a:pPr>
            <a:r>
              <a:rPr lang="en-US"/>
              <a:t>These resources and capabilities may include:</a:t>
            </a:r>
          </a:p>
          <a:p>
            <a:pPr lvl="1">
              <a:lnSpc>
                <a:spcPct val="110000"/>
              </a:lnSpc>
            </a:pPr>
            <a:r>
              <a:rPr lang="en-US"/>
              <a:t>technology</a:t>
            </a:r>
          </a:p>
          <a:p>
            <a:pPr lvl="1">
              <a:lnSpc>
                <a:spcPct val="110000"/>
              </a:lnSpc>
            </a:pPr>
            <a:r>
              <a:rPr lang="en-US"/>
              <a:t>physical capital</a:t>
            </a:r>
          </a:p>
          <a:p>
            <a:pPr lvl="1">
              <a:lnSpc>
                <a:spcPct val="110000"/>
              </a:lnSpc>
            </a:pPr>
            <a:r>
              <a:rPr lang="en-US"/>
              <a:t>intellectual assets</a:t>
            </a:r>
          </a:p>
          <a:p>
            <a:pPr lvl="1">
              <a:lnSpc>
                <a:spcPct val="110000"/>
              </a:lnSpc>
            </a:pPr>
            <a:r>
              <a:rPr lang="en-US"/>
              <a:t>human capital</a:t>
            </a:r>
          </a:p>
          <a:p>
            <a:pPr lvl="1">
              <a:lnSpc>
                <a:spcPct val="110000"/>
              </a:lnSpc>
            </a:pPr>
            <a:r>
              <a:rPr lang="en-US"/>
              <a:t>financial resources</a:t>
            </a:r>
          </a:p>
          <a:p>
            <a:pPr lvl="1">
              <a:lnSpc>
                <a:spcPct val="110000"/>
              </a:lnSpc>
            </a:pPr>
            <a:r>
              <a:rPr lang="en-US"/>
              <a:t>organizational excellence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24</a:t>
            </a:fld>
            <a:endParaRPr lang="en-US"/>
          </a:p>
        </p:txBody>
      </p:sp>
    </p:spTree>
    <p:extLst>
      <p:ext uri="{BB962C8B-B14F-4D97-AF65-F5344CB8AC3E}">
        <p14:creationId xmlns:p14="http://schemas.microsoft.com/office/powerpoint/2010/main" val="477816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advice you can follow</a:t>
            </a:r>
          </a:p>
        </p:txBody>
      </p:sp>
      <p:sp>
        <p:nvSpPr>
          <p:cNvPr id="3" name="Content Placeholder 2"/>
          <p:cNvSpPr>
            <a:spLocks noGrp="1"/>
          </p:cNvSpPr>
          <p:nvPr>
            <p:ph idx="1"/>
          </p:nvPr>
        </p:nvSpPr>
        <p:spPr>
          <a:xfrm>
            <a:off x="457200" y="1255713"/>
            <a:ext cx="8229600" cy="5230811"/>
          </a:xfrm>
        </p:spPr>
        <p:txBody>
          <a:bodyPr>
            <a:normAutofit fontScale="92500" lnSpcReduction="20000"/>
          </a:bodyPr>
          <a:lstStyle/>
          <a:p>
            <a:pPr>
              <a:lnSpc>
                <a:spcPct val="110000"/>
              </a:lnSpc>
            </a:pPr>
            <a:r>
              <a:rPr lang="en-US"/>
              <a:t>Be wary of any advice that claims to identify critical resources or capabilities that successful companies have to develop in order to gain a competitive advantage</a:t>
            </a:r>
          </a:p>
          <a:p>
            <a:pPr lvl="1">
              <a:lnSpc>
                <a:spcPct val="110000"/>
              </a:lnSpc>
            </a:pPr>
            <a:r>
              <a:rPr lang="en-US"/>
              <a:t>explanations such as these often mistakenly conclude a causal relationship when only a correlation exists</a:t>
            </a:r>
          </a:p>
          <a:p>
            <a:pPr lvl="1">
              <a:lnSpc>
                <a:spcPct val="110000"/>
              </a:lnSpc>
            </a:pPr>
            <a:r>
              <a:rPr lang="en-US"/>
              <a:t>Publicly available knowledge is not going to help you create a competitive advantage</a:t>
            </a:r>
          </a:p>
          <a:p>
            <a:pPr lvl="2">
              <a:lnSpc>
                <a:spcPct val="110000"/>
              </a:lnSpc>
            </a:pPr>
            <a:r>
              <a:rPr lang="en-US"/>
              <a:t>ex/ You read that having a CMEO (Chief Managerial Economics Ofﬁcer) in your company leads to a competitive advantage. You decide to hire a CMEO for your business and no competitive advantage follows. What happened? </a:t>
            </a:r>
          </a:p>
          <a:p>
            <a:pPr lvl="2">
              <a:lnSpc>
                <a:spcPct val="110000"/>
              </a:lnSpc>
            </a:pPr>
            <a:r>
              <a:rPr lang="en-US"/>
              <a:t>Your competitor heard about the CMEO “secret” as well and hired one too. Now that everyone knows about it, no advantage is possible. Competitive advantage ﬂows from having something that competitors cant easily duplicate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25</a:t>
            </a:fld>
            <a:endParaRPr lang="en-US"/>
          </a:p>
        </p:txBody>
      </p:sp>
    </p:spTree>
    <p:extLst>
      <p:ext uri="{BB962C8B-B14F-4D97-AF65-F5344CB8AC3E}">
        <p14:creationId xmlns:p14="http://schemas.microsoft.com/office/powerpoint/2010/main" val="1354326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Generic Strategies</a:t>
            </a:r>
          </a:p>
        </p:txBody>
      </p:sp>
      <p:sp>
        <p:nvSpPr>
          <p:cNvPr id="3" name="Content Placeholder 2"/>
          <p:cNvSpPr>
            <a:spLocks noGrp="1"/>
          </p:cNvSpPr>
          <p:nvPr>
            <p:ph idx="1"/>
          </p:nvPr>
        </p:nvSpPr>
        <p:spPr>
          <a:xfrm>
            <a:off x="457200" y="1255713"/>
            <a:ext cx="8229600" cy="5141323"/>
          </a:xfrm>
        </p:spPr>
        <p:txBody>
          <a:bodyPr>
            <a:normAutofit fontScale="92500" lnSpcReduction="20000"/>
          </a:bodyPr>
          <a:lstStyle/>
          <a:p>
            <a:pPr>
              <a:lnSpc>
                <a:spcPct val="110000"/>
              </a:lnSpc>
            </a:pPr>
            <a:r>
              <a:rPr lang="en-US"/>
              <a:t>There are three basic strategies a firm can follow to generate better economic performance and keep ahead of competitors</a:t>
            </a:r>
          </a:p>
          <a:p>
            <a:pPr marL="971550" lvl="1" indent="-514350">
              <a:lnSpc>
                <a:spcPct val="110000"/>
              </a:lnSpc>
              <a:buFont typeface="+mj-lt"/>
              <a:buAutoNum type="arabicParenR"/>
            </a:pPr>
            <a:r>
              <a:rPr lang="en-US"/>
              <a:t>Reduce costs</a:t>
            </a:r>
          </a:p>
          <a:p>
            <a:pPr marL="971550" lvl="1" indent="-514350">
              <a:lnSpc>
                <a:spcPct val="110000"/>
              </a:lnSpc>
              <a:buFont typeface="+mj-lt"/>
              <a:buAutoNum type="arabicParenR"/>
            </a:pPr>
            <a:r>
              <a:rPr lang="en-US"/>
              <a:t>Reduce intensity of competition</a:t>
            </a:r>
          </a:p>
          <a:p>
            <a:pPr marL="971550" lvl="1" indent="-514350">
              <a:lnSpc>
                <a:spcPct val="110000"/>
              </a:lnSpc>
              <a:buFont typeface="+mj-lt"/>
              <a:buAutoNum type="arabicParenR"/>
            </a:pPr>
            <a:r>
              <a:rPr lang="en-US"/>
              <a:t>Differentiate product</a:t>
            </a:r>
          </a:p>
          <a:p>
            <a:pPr lvl="2">
              <a:lnSpc>
                <a:spcPct val="110000"/>
              </a:lnSpc>
            </a:pPr>
            <a:r>
              <a:rPr lang="en-US"/>
              <a:t>Example: Perdue Chicken – successful differentiation</a:t>
            </a:r>
          </a:p>
          <a:p>
            <a:pPr lvl="3">
              <a:lnSpc>
                <a:spcPct val="110000"/>
              </a:lnSpc>
            </a:pPr>
            <a:r>
              <a:rPr lang="en-US"/>
              <a:t>Frank Perdue took an essentially homogenous product – chicken – and turned it into a branded product by exercising quality control over the entire supply chain. Consumers perceive his branded chickens to be of higher quality.</a:t>
            </a:r>
          </a:p>
          <a:p>
            <a:pPr lvl="2">
              <a:lnSpc>
                <a:spcPct val="110000"/>
              </a:lnSpc>
            </a:pPr>
            <a:r>
              <a:rPr lang="en-US"/>
              <a:t>Example:  Prelude Lobster – fruitless attempt at differentiation</a:t>
            </a:r>
          </a:p>
          <a:p>
            <a:pPr lvl="3">
              <a:lnSpc>
                <a:spcPct val="110000"/>
              </a:lnSpc>
            </a:pPr>
            <a:r>
              <a:rPr lang="en-US"/>
              <a:t>Tried to adopt Perdue’s strategy, but consumers correctly perceived that the supply chain for lobsters is largely uncontrollable.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26</a:t>
            </a:fld>
            <a:endParaRPr lang="en-US"/>
          </a:p>
        </p:txBody>
      </p:sp>
    </p:spTree>
    <p:extLst>
      <p:ext uri="{BB962C8B-B14F-4D97-AF65-F5344CB8AC3E}">
        <p14:creationId xmlns:p14="http://schemas.microsoft.com/office/powerpoint/2010/main" val="1771587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Title?</a:t>
            </a:r>
          </a:p>
        </p:txBody>
      </p:sp>
      <p:sp>
        <p:nvSpPr>
          <p:cNvPr id="6" name="Content Placeholder 5"/>
          <p:cNvSpPr>
            <a:spLocks noGrp="1"/>
          </p:cNvSpPr>
          <p:nvPr>
            <p:ph idx="1"/>
          </p:nvPr>
        </p:nvSpPr>
        <p:spPr>
          <a:xfrm>
            <a:off x="457199" y="1255714"/>
            <a:ext cx="8348133" cy="5160138"/>
          </a:xfrm>
        </p:spPr>
        <p:txBody>
          <a:bodyPr>
            <a:normAutofit fontScale="92500" lnSpcReduction="20000"/>
          </a:bodyPr>
          <a:lstStyle/>
          <a:p>
            <a:r>
              <a:rPr lang="en-US"/>
              <a:t>In 1964, an MIT professor founded a technology company</a:t>
            </a:r>
          </a:p>
          <a:p>
            <a:r>
              <a:rPr lang="en-US"/>
              <a:t>One year later, the company launched it’s first product – </a:t>
            </a:r>
            <a:br>
              <a:rPr lang="en-US"/>
            </a:br>
            <a:r>
              <a:rPr lang="en-US"/>
              <a:t>a loudspeaker with excellent technological performance</a:t>
            </a:r>
          </a:p>
          <a:p>
            <a:pPr lvl="1"/>
            <a:r>
              <a:rPr lang="en-US"/>
              <a:t>Regardless, the loudspeaker was a complete failure in the market. No one liked the design of it and turned to complimentary products.</a:t>
            </a:r>
          </a:p>
          <a:p>
            <a:pPr lvl="1"/>
            <a:r>
              <a:rPr lang="en-US"/>
              <a:t>Four years later the company produced another loudspeaker. </a:t>
            </a:r>
            <a:br>
              <a:rPr lang="en-US"/>
            </a:br>
            <a:r>
              <a:rPr lang="en-US"/>
              <a:t>The company was forced to rely on door-to-door sales to </a:t>
            </a:r>
            <a:br>
              <a:rPr lang="en-US"/>
            </a:br>
            <a:r>
              <a:rPr lang="en-US"/>
              <a:t>convince consumer’s of the quality of the product. </a:t>
            </a:r>
          </a:p>
          <a:p>
            <a:r>
              <a:rPr lang="en-US"/>
              <a:t>Baring the rocky start, the company stuck with it and continued to produce innovative products. Now annual revenues have grown to $2 billion and the company employs over 9,000 people.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27</a:t>
            </a:fld>
            <a:endParaRPr lang="en-US"/>
          </a:p>
        </p:txBody>
      </p:sp>
    </p:spTree>
    <p:extLst>
      <p:ext uri="{BB962C8B-B14F-4D97-AF65-F5344CB8AC3E}">
        <p14:creationId xmlns:p14="http://schemas.microsoft.com/office/powerpoint/2010/main" val="1377140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Title continued?</a:t>
            </a:r>
          </a:p>
        </p:txBody>
      </p:sp>
      <p:sp>
        <p:nvSpPr>
          <p:cNvPr id="6" name="Content Placeholder 5"/>
          <p:cNvSpPr>
            <a:spLocks noGrp="1"/>
          </p:cNvSpPr>
          <p:nvPr>
            <p:ph idx="1"/>
          </p:nvPr>
        </p:nvSpPr>
        <p:spPr>
          <a:xfrm>
            <a:off x="457200" y="1255713"/>
            <a:ext cx="8229600" cy="5338879"/>
          </a:xfrm>
        </p:spPr>
        <p:txBody>
          <a:bodyPr>
            <a:normAutofit lnSpcReduction="10000"/>
          </a:bodyPr>
          <a:lstStyle/>
          <a:p>
            <a:r>
              <a:rPr lang="en-US"/>
              <a:t>In 2006, a survey of American households found that consumers voted this company the most trusted technology brand. </a:t>
            </a:r>
          </a:p>
          <a:p>
            <a:r>
              <a:rPr lang="en-US"/>
              <a:t>How did they achieve this success?</a:t>
            </a:r>
          </a:p>
          <a:p>
            <a:pPr lvl="1"/>
            <a:r>
              <a:rPr lang="en-US"/>
              <a:t>According to the company’s former president: </a:t>
            </a:r>
            <a:br>
              <a:rPr lang="en-US"/>
            </a:br>
            <a:r>
              <a:rPr lang="en-US"/>
              <a:t>“Our challenge is to prod people into being innovative and using their creativity to do something that's better. In the long run, this is the source of sustainable advantage over our competition.” </a:t>
            </a:r>
          </a:p>
          <a:p>
            <a:pPr lvl="1"/>
            <a:r>
              <a:rPr lang="en-US"/>
              <a:t>The continuous stream of product innovations coupled with aggressive marketing and innovative control of its supply chain created a competitive advantage that rivals found difficult to match </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28</a:t>
            </a:fld>
            <a:endParaRPr lang="en-US"/>
          </a:p>
        </p:txBody>
      </p:sp>
    </p:spTree>
    <p:extLst>
      <p:ext uri="{BB962C8B-B14F-4D97-AF65-F5344CB8AC3E}">
        <p14:creationId xmlns:p14="http://schemas.microsoft.com/office/powerpoint/2010/main" val="94255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a:bodyPr>
          <a:lstStyle/>
          <a:p>
            <a:r>
              <a:rPr lang="en-US"/>
              <a:t>According to the resource-based view (RBV), individual firms may exhibit sustained performance advantages due to their superior resources. To be the source of sustainable competitive advantage, those resources should be valuable, rare, and difficult to imitate/substitute</a:t>
            </a:r>
          </a:p>
          <a:p>
            <a:r>
              <a:rPr lang="en-US"/>
              <a:t>Strategy is the art of matching the resources and capabilities of a firm to the opportunities and risks in its external environment for the purpose of developing a sustainable competitive advantage</a:t>
            </a:r>
          </a:p>
        </p:txBody>
      </p:sp>
      <p:sp>
        <p:nvSpPr>
          <p:cNvPr id="3" name="Slide Number Placeholder 2"/>
          <p:cNvSpPr>
            <a:spLocks noGrp="1"/>
          </p:cNvSpPr>
          <p:nvPr>
            <p:ph type="sldNum" sz="quarter" idx="11"/>
          </p:nvPr>
        </p:nvSpPr>
        <p:spPr/>
        <p:txBody>
          <a:bodyPr/>
          <a:lstStyle/>
          <a:p>
            <a:pPr>
              <a:defRPr/>
            </a:pPr>
            <a:fld id="{CA67C160-E87A-6546-B849-16CD74EAFEFA}" type="slidenum">
              <a:rPr lang="en-US"/>
              <a:pPr>
                <a:defRPr/>
              </a:pPr>
              <a:t>3</a:t>
            </a:fld>
            <a:endParaRPr lang="en-US"/>
          </a:p>
        </p:txBody>
      </p:sp>
      <p:sp>
        <p:nvSpPr>
          <p:cNvPr id="4" name="Text Placeholder 3"/>
          <p:cNvSpPr>
            <a:spLocks noGrp="1"/>
          </p:cNvSpPr>
          <p:nvPr>
            <p:ph type="body" sz="quarter" idx="4294967295"/>
          </p:nvPr>
        </p:nvSpPr>
        <p:spPr>
          <a:xfrm>
            <a:off x="6283325" y="196850"/>
            <a:ext cx="2860675" cy="534988"/>
          </a:xfrm>
        </p:spPr>
        <p:txBody>
          <a:bodyPr/>
          <a:lstStyle/>
          <a:p>
            <a:r>
              <a:rPr lang="en-US"/>
              <a:t>continued</a:t>
            </a:r>
          </a:p>
        </p:txBody>
      </p:sp>
    </p:spTree>
    <p:extLst>
      <p:ext uri="{BB962C8B-B14F-4D97-AF65-F5344CB8AC3E}">
        <p14:creationId xmlns:p14="http://schemas.microsoft.com/office/powerpoint/2010/main" val="10064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r>
              <a:rPr lang="en-US"/>
              <a:t>Be wary of any advice you read that claims to identify best practices, critical resources or capabilities that successful companies have to develop in order to gain a competitive advantage. This is the fundamental error of attribution</a:t>
            </a:r>
          </a:p>
          <a:p>
            <a:r>
              <a:rPr lang="en-US"/>
              <a:t>To stay one step ahead of the forces of competition, a firm can adopt one of three strategies: cost reduction, product differentiation, or reduction in the intensity of competition</a:t>
            </a:r>
          </a:p>
        </p:txBody>
      </p:sp>
      <p:sp>
        <p:nvSpPr>
          <p:cNvPr id="3" name="Slide Number Placeholder 2"/>
          <p:cNvSpPr>
            <a:spLocks noGrp="1"/>
          </p:cNvSpPr>
          <p:nvPr>
            <p:ph type="sldNum" sz="quarter" idx="11"/>
          </p:nvPr>
        </p:nvSpPr>
        <p:spPr/>
        <p:txBody>
          <a:bodyPr/>
          <a:lstStyle/>
          <a:p>
            <a:pPr>
              <a:defRPr/>
            </a:pPr>
            <a:fld id="{CA67C160-E87A-6546-B849-16CD74EAFEFA}" type="slidenum">
              <a:rPr lang="en-US"/>
              <a:pPr>
                <a:defRPr/>
              </a:pPr>
              <a:t>4</a:t>
            </a:fld>
            <a:endParaRPr lang="en-US"/>
          </a:p>
        </p:txBody>
      </p:sp>
    </p:spTree>
    <p:extLst>
      <p:ext uri="{BB962C8B-B14F-4D97-AF65-F5344CB8AC3E}">
        <p14:creationId xmlns:p14="http://schemas.microsoft.com/office/powerpoint/2010/main" val="57521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457199" y="1255714"/>
            <a:ext cx="8385763" cy="5470582"/>
          </a:xfrm>
        </p:spPr>
        <p:txBody>
          <a:bodyPr/>
          <a:lstStyle/>
          <a:p>
            <a:r>
              <a:rPr lang="en-US" sz="2600"/>
              <a:t>In 1971, three partners opened a coffee shop in Seattle named Peaquod, after the ship from Moby Dick</a:t>
            </a:r>
          </a:p>
          <a:p>
            <a:r>
              <a:rPr lang="en-US" sz="2600"/>
              <a:t>The company enjoyed mild growth until 1988 when the partners agreed to sell the company to their former director of retail operations and marketing</a:t>
            </a:r>
          </a:p>
          <a:p>
            <a:r>
              <a:rPr lang="en-US" sz="2600"/>
              <a:t>Over the next 20+ years, that director has overseen a global expansion of the company and billions of dollars of revenue</a:t>
            </a:r>
          </a:p>
          <a:p>
            <a:r>
              <a:rPr lang="en-US" sz="2600"/>
              <a:t>Yes, Starbucks was the first mate on the Peaquod and that former director of retail operations is Howard Schultz, the current CEO of Starbucks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5</a:t>
            </a:fld>
            <a:endParaRPr lang="en-US"/>
          </a:p>
        </p:txBody>
      </p:sp>
    </p:spTree>
    <p:extLst>
      <p:ext uri="{BB962C8B-B14F-4D97-AF65-F5344CB8AC3E}">
        <p14:creationId xmlns:p14="http://schemas.microsoft.com/office/powerpoint/2010/main" val="393048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41058"/>
            <a:ext cx="8545689" cy="816148"/>
          </a:xfrm>
        </p:spPr>
        <p:txBody>
          <a:bodyPr>
            <a:normAutofit/>
          </a:bodyPr>
          <a:lstStyle/>
          <a:p>
            <a:r>
              <a:rPr lang="en-US"/>
              <a:t>Sustainable Competitive Advantage (SCA)</a:t>
            </a:r>
          </a:p>
        </p:txBody>
      </p:sp>
      <p:sp>
        <p:nvSpPr>
          <p:cNvPr id="6" name="Content Placeholder 5"/>
          <p:cNvSpPr>
            <a:spLocks noGrp="1"/>
          </p:cNvSpPr>
          <p:nvPr>
            <p:ph idx="1"/>
          </p:nvPr>
        </p:nvSpPr>
        <p:spPr>
          <a:xfrm>
            <a:off x="457200" y="1255714"/>
            <a:ext cx="8229600" cy="5230812"/>
          </a:xfrm>
        </p:spPr>
        <p:txBody>
          <a:bodyPr>
            <a:normAutofit fontScale="92500"/>
          </a:bodyPr>
          <a:lstStyle/>
          <a:p>
            <a:r>
              <a:rPr lang="en-US"/>
              <a:t>Warren Buffett was once asked what his most important investment criterion is. Without hesitation, he replied, “Sustainable competitive advantage”</a:t>
            </a:r>
          </a:p>
          <a:p>
            <a:r>
              <a:rPr lang="en-US"/>
              <a:t>Succeeding in a competitive market requires a company to find an advantage, and then protect that advantage</a:t>
            </a:r>
          </a:p>
          <a:p>
            <a:r>
              <a:rPr lang="en-US"/>
              <a:t>SCA creates a “moat” around the company to help protect its profits from the forces of competition</a:t>
            </a:r>
          </a:p>
          <a:p>
            <a:r>
              <a:rPr lang="en-US"/>
              <a:t>A company’s prosperity is driven by how powerful and enduring its competitive advantages are</a:t>
            </a:r>
          </a:p>
          <a:p>
            <a:r>
              <a:rPr lang="en-US"/>
              <a:t>Stock price = discounted flow of future profits</a:t>
            </a:r>
          </a:p>
          <a:p>
            <a:pPr lvl="1"/>
            <a:r>
              <a:rPr lang="en-US"/>
              <a:t>The challenge is to keep profits from eroding</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6</a:t>
            </a:fld>
            <a:endParaRPr lang="en-US"/>
          </a:p>
        </p:txBody>
      </p:sp>
    </p:spTree>
    <p:extLst>
      <p:ext uri="{BB962C8B-B14F-4D97-AF65-F5344CB8AC3E}">
        <p14:creationId xmlns:p14="http://schemas.microsoft.com/office/powerpoint/2010/main" val="121165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Strategy</a:t>
            </a:r>
          </a:p>
        </p:txBody>
      </p:sp>
      <p:sp>
        <p:nvSpPr>
          <p:cNvPr id="3" name="Content Placeholder 2"/>
          <p:cNvSpPr>
            <a:spLocks noGrp="1"/>
          </p:cNvSpPr>
          <p:nvPr>
            <p:ph idx="1"/>
          </p:nvPr>
        </p:nvSpPr>
        <p:spPr>
          <a:xfrm>
            <a:off x="457200" y="1255713"/>
            <a:ext cx="8229600" cy="5131917"/>
          </a:xfrm>
        </p:spPr>
        <p:txBody>
          <a:bodyPr>
            <a:normAutofit lnSpcReduction="10000"/>
          </a:bodyPr>
          <a:lstStyle/>
          <a:p>
            <a:r>
              <a:rPr lang="en-US"/>
              <a:t>Strategy = trying to slow erosion</a:t>
            </a:r>
          </a:p>
          <a:p>
            <a:r>
              <a:rPr lang="en-US"/>
              <a:t>Firms have a competitive advantage when they can:</a:t>
            </a:r>
          </a:p>
          <a:p>
            <a:pPr marL="971550" lvl="1" indent="-514350">
              <a:buFont typeface="+mj-lt"/>
              <a:buAutoNum type="alphaLcParenR"/>
            </a:pPr>
            <a:r>
              <a:rPr lang="en-US"/>
              <a:t> Deliver the same product or service benefits as competitors at a lower cost OR…</a:t>
            </a:r>
          </a:p>
          <a:p>
            <a:pPr marL="971550" lvl="1" indent="-514350">
              <a:buFont typeface="+mj-lt"/>
              <a:buAutoNum type="alphaLcParenR"/>
            </a:pPr>
            <a:r>
              <a:rPr lang="en-US"/>
              <a:t> …they can deliver superior product or service benefits at a similar cost</a:t>
            </a:r>
          </a:p>
          <a:p>
            <a:r>
              <a:rPr lang="en-US"/>
              <a:t>Strategy is about raising price or reducing cost</a:t>
            </a:r>
          </a:p>
          <a:p>
            <a:pPr lvl="1"/>
            <a:r>
              <a:rPr lang="en-US"/>
              <a:t>Really successful firms manage to do both</a:t>
            </a:r>
          </a:p>
          <a:p>
            <a:pPr lvl="1"/>
            <a:r>
              <a:rPr lang="en-US"/>
              <a:t>Extremely successful firms (like Starbucks) do it over a long period of time, creating sustainable competitive advantage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7</a:t>
            </a:fld>
            <a:endParaRPr lang="en-US"/>
          </a:p>
        </p:txBody>
      </p:sp>
    </p:spTree>
    <p:extLst>
      <p:ext uri="{BB962C8B-B14F-4D97-AF65-F5344CB8AC3E}">
        <p14:creationId xmlns:p14="http://schemas.microsoft.com/office/powerpoint/2010/main" val="252017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Strategy </a:t>
            </a:r>
            <a:r>
              <a:rPr lang="en-US" sz="2000" i="1"/>
              <a:t>(cont.)</a:t>
            </a:r>
          </a:p>
        </p:txBody>
      </p:sp>
      <p:sp>
        <p:nvSpPr>
          <p:cNvPr id="3" name="Content Placeholder 2"/>
          <p:cNvSpPr>
            <a:spLocks noGrp="1"/>
          </p:cNvSpPr>
          <p:nvPr>
            <p:ph idx="1"/>
          </p:nvPr>
        </p:nvSpPr>
        <p:spPr>
          <a:xfrm>
            <a:off x="457200" y="1255714"/>
            <a:ext cx="3333985" cy="2968212"/>
          </a:xfrm>
        </p:spPr>
        <p:txBody>
          <a:bodyPr/>
          <a:lstStyle/>
          <a:p>
            <a:r>
              <a:rPr lang="en-US"/>
              <a:t>Strategy is all about how to increase the size of the profit box</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8</a:t>
            </a:fld>
            <a:endParaRPr lang="en-US"/>
          </a:p>
        </p:txBody>
      </p:sp>
      <p:pic>
        <p:nvPicPr>
          <p:cNvPr id="6" name="Picture 1" descr="Screenshot 2014-09-17 21.48.46.png"/>
          <p:cNvPicPr>
            <a:picLocks noChangeAspect="1"/>
          </p:cNvPicPr>
          <p:nvPr/>
        </p:nvPicPr>
        <p:blipFill rotWithShape="1">
          <a:blip r:embed="rId2">
            <a:extLst>
              <a:ext uri="{28A0092B-C50C-407E-A947-70E740481C1C}">
                <a14:useLocalDpi xmlns:a14="http://schemas.microsoft.com/office/drawing/2010/main" val="0"/>
              </a:ext>
            </a:extLst>
          </a:blip>
          <a:srcRect l="6548" r="10314"/>
          <a:stretch/>
        </p:blipFill>
        <p:spPr bwMode="auto">
          <a:xfrm>
            <a:off x="3904074" y="1238250"/>
            <a:ext cx="5004741" cy="438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7651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Sources of Economic Profit</a:t>
            </a:r>
          </a:p>
        </p:txBody>
      </p:sp>
      <p:sp>
        <p:nvSpPr>
          <p:cNvPr id="3" name="Content Placeholder 2"/>
          <p:cNvSpPr>
            <a:spLocks noGrp="1"/>
          </p:cNvSpPr>
          <p:nvPr>
            <p:ph idx="1"/>
          </p:nvPr>
        </p:nvSpPr>
        <p:spPr/>
        <p:txBody>
          <a:bodyPr>
            <a:normAutofit/>
          </a:bodyPr>
          <a:lstStyle/>
          <a:p>
            <a:r>
              <a:rPr lang="en-US"/>
              <a:t>What is the key to competitive advantage and positive economic profit?</a:t>
            </a:r>
          </a:p>
          <a:p>
            <a:r>
              <a:rPr lang="en-US"/>
              <a:t>Two schools of thought:</a:t>
            </a:r>
          </a:p>
          <a:p>
            <a:pPr marL="971550" lvl="1" indent="-514350">
              <a:buFont typeface="+mj-lt"/>
              <a:buAutoNum type="arabicParenR"/>
            </a:pPr>
            <a:r>
              <a:rPr lang="en-US"/>
              <a:t>Industrial organization (IO) economics </a:t>
            </a:r>
          </a:p>
          <a:p>
            <a:pPr lvl="2"/>
            <a:r>
              <a:rPr lang="en-US"/>
              <a:t>Locates the source of advantage at the </a:t>
            </a:r>
            <a:r>
              <a:rPr lang="en-US" b="1" i="1"/>
              <a:t>industry level</a:t>
            </a:r>
          </a:p>
          <a:p>
            <a:pPr marL="971550" lvl="1" indent="-514350">
              <a:spcBef>
                <a:spcPts val="1224"/>
              </a:spcBef>
              <a:buFont typeface="+mj-lt"/>
              <a:buAutoNum type="arabicParenR"/>
            </a:pPr>
            <a:r>
              <a:rPr lang="en-US"/>
              <a:t>Resource-based view (RBV) – build the right firm</a:t>
            </a:r>
          </a:p>
          <a:p>
            <a:pPr lvl="2"/>
            <a:r>
              <a:rPr lang="en-US"/>
              <a:t>Locates the source of advantage at the </a:t>
            </a:r>
            <a:r>
              <a:rPr lang="en-US" b="1" i="1"/>
              <a:t>individual firm level</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9</a:t>
            </a:fld>
            <a:endParaRPr lang="en-US"/>
          </a:p>
        </p:txBody>
      </p:sp>
    </p:spTree>
    <p:extLst>
      <p:ext uri="{BB962C8B-B14F-4D97-AF65-F5344CB8AC3E}">
        <p14:creationId xmlns:p14="http://schemas.microsoft.com/office/powerpoint/2010/main" val="2958019607"/>
      </p:ext>
    </p:extLst>
  </p:cSld>
  <p:clrMapOvr>
    <a:masterClrMapping/>
  </p:clrMapOvr>
</p:sld>
</file>

<file path=ppt/theme/theme1.xml><?xml version="1.0" encoding="utf-8"?>
<a:theme xmlns:a="http://schemas.openxmlformats.org/drawingml/2006/main" name="Froeb4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672</TotalTime>
  <Words>2196</Words>
  <Application>Microsoft Office PowerPoint</Application>
  <PresentationFormat>On-screen Show (4:3)</PresentationFormat>
  <Paragraphs>195</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Arial</vt:lpstr>
      <vt:lpstr>Arial Narrow</vt:lpstr>
      <vt:lpstr>Calibri</vt:lpstr>
      <vt:lpstr>Franklin Gothic Book</vt:lpstr>
      <vt:lpstr>Franklin Gothic Medium</vt:lpstr>
      <vt:lpstr>Lucida Grande</vt:lpstr>
      <vt:lpstr>Times New Roman</vt:lpstr>
      <vt:lpstr>Froeb4eTemplate</vt:lpstr>
      <vt:lpstr>Strategy:  The Quest to Keep  Profit from Eroding</vt:lpstr>
      <vt:lpstr>PowerPoint Presentation</vt:lpstr>
      <vt:lpstr>PowerPoint Presentation</vt:lpstr>
      <vt:lpstr>PowerPoint Presentation</vt:lpstr>
      <vt:lpstr>PowerPoint Presentation</vt:lpstr>
      <vt:lpstr>Sustainable Competitive Advantage (SCA)</vt:lpstr>
      <vt:lpstr>Strategy</vt:lpstr>
      <vt:lpstr>Strategy (cont.)</vt:lpstr>
      <vt:lpstr>Sources of Economic Profit</vt:lpstr>
      <vt:lpstr>Industry (IO) View of Strategy</vt:lpstr>
      <vt:lpstr>IO View of Strategy (cont.)</vt:lpstr>
      <vt:lpstr>Using Five Forces</vt:lpstr>
      <vt:lpstr>Five Forces (cont.): Buyers and Suppliers</vt:lpstr>
      <vt:lpstr>Five Forces (cont.): Entrants</vt:lpstr>
      <vt:lpstr>Five Forces (cont.): Rivalry</vt:lpstr>
      <vt:lpstr>Support for the IO View</vt:lpstr>
      <vt:lpstr>Using Industry Analysis Creatively</vt:lpstr>
      <vt:lpstr>Limitations of Five Forces</vt:lpstr>
      <vt:lpstr>The Force that Porter Forgot</vt:lpstr>
      <vt:lpstr>Platform Strategy</vt:lpstr>
      <vt:lpstr>The Resource-Based View</vt:lpstr>
      <vt:lpstr>The Resource-Based View (cont.)</vt:lpstr>
      <vt:lpstr>The Resource-Based View (cont.)</vt:lpstr>
      <vt:lpstr>The Resource-Based View (cont.)</vt:lpstr>
      <vt:lpstr>Some advice you can follow</vt:lpstr>
      <vt:lpstr>Generic Strategies</vt:lpstr>
      <vt:lpstr>Title?</vt:lpstr>
      <vt:lpstr>Title continued?</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Umbarger, Molly K</cp:lastModifiedBy>
  <cp:revision>57</cp:revision>
  <dcterms:created xsi:type="dcterms:W3CDTF">2014-12-12T21:22:25Z</dcterms:created>
  <dcterms:modified xsi:type="dcterms:W3CDTF">2017-09-26T19:02:58Z</dcterms:modified>
</cp:coreProperties>
</file>