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9" r:id="rId5"/>
    <p:sldMasterId id="2147483677" r:id="rId6"/>
  </p:sldMasterIdLst>
  <p:notesMasterIdLst>
    <p:notesMasterId r:id="rId16"/>
  </p:notesMasterIdLst>
  <p:handoutMasterIdLst>
    <p:handoutMasterId r:id="rId17"/>
  </p:handoutMasterIdLst>
  <p:sldIdLst>
    <p:sldId id="256" r:id="rId7"/>
    <p:sldId id="266" r:id="rId8"/>
    <p:sldId id="267" r:id="rId9"/>
    <p:sldId id="268" r:id="rId10"/>
    <p:sldId id="270" r:id="rId11"/>
    <p:sldId id="261" r:id="rId12"/>
    <p:sldId id="26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orient="horz" pos="792">
          <p15:clr>
            <a:srgbClr val="A4A3A4"/>
          </p15:clr>
        </p15:guide>
        <p15:guide id="3" orient="horz" pos="2760" userDrawn="1">
          <p15:clr>
            <a:srgbClr val="A4A3A4"/>
          </p15:clr>
        </p15:guide>
        <p15:guide id="4" pos="307">
          <p15:clr>
            <a:srgbClr val="A4A3A4"/>
          </p15:clr>
        </p15:guide>
        <p15:guide id="5" pos="5462">
          <p15:clr>
            <a:srgbClr val="A4A3A4"/>
          </p15:clr>
        </p15:guide>
        <p15:guide id="6" pos="2881">
          <p15:clr>
            <a:srgbClr val="A4A3A4"/>
          </p15:clr>
        </p15:guide>
        <p15:guide id="7" orient="horz" pos="3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5F3D9-D931-4304-BADC-86E10B6156B6}" v="1" dt="2021-06-15T16:19:04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napToGrid="0" snapToObjects="1">
      <p:cViewPr varScale="1">
        <p:scale>
          <a:sx n="74" d="100"/>
          <a:sy n="74" d="100"/>
        </p:scale>
        <p:origin x="1302" y="66"/>
      </p:cViewPr>
      <p:guideLst>
        <p:guide orient="horz" pos="192"/>
        <p:guide orient="horz" pos="792"/>
        <p:guide orient="horz" pos="2760"/>
        <p:guide pos="307"/>
        <p:guide pos="5462"/>
        <p:guide pos="2881"/>
        <p:guide orient="horz"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40" d="100"/>
          <a:sy n="140" d="100"/>
        </p:scale>
        <p:origin x="297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yers, Melissa" userId="a57e1d19-8594-4d91-aae3-9cc9c9f9f365" providerId="ADAL" clId="{1B55F3D9-D931-4304-BADC-86E10B6156B6}"/>
    <pc:docChg chg="modSld">
      <pc:chgData name="Myers, Melissa" userId="a57e1d19-8594-4d91-aae3-9cc9c9f9f365" providerId="ADAL" clId="{1B55F3D9-D931-4304-BADC-86E10B6156B6}" dt="2021-06-15T16:25:19.348" v="334" actId="20577"/>
      <pc:docMkLst>
        <pc:docMk/>
      </pc:docMkLst>
      <pc:sldChg chg="modSp mod modNotesTx">
        <pc:chgData name="Myers, Melissa" userId="a57e1d19-8594-4d91-aae3-9cc9c9f9f365" providerId="ADAL" clId="{1B55F3D9-D931-4304-BADC-86E10B6156B6}" dt="2021-06-15T16:23:38.860" v="216" actId="20577"/>
        <pc:sldMkLst>
          <pc:docMk/>
          <pc:sldMk cId="844665212" sldId="256"/>
        </pc:sldMkLst>
        <pc:spChg chg="mod">
          <ac:chgData name="Myers, Melissa" userId="a57e1d19-8594-4d91-aae3-9cc9c9f9f365" providerId="ADAL" clId="{1B55F3D9-D931-4304-BADC-86E10B6156B6}" dt="2021-06-15T16:23:38.860" v="216" actId="20577"/>
          <ac:spMkLst>
            <pc:docMk/>
            <pc:sldMk cId="844665212" sldId="256"/>
            <ac:spMk id="2" creationId="{B79E8C06-A747-43E5-B1FC-4D75E1840782}"/>
          </ac:spMkLst>
        </pc:spChg>
        <pc:spChg chg="mod">
          <ac:chgData name="Myers, Melissa" userId="a57e1d19-8594-4d91-aae3-9cc9c9f9f365" providerId="ADAL" clId="{1B55F3D9-D931-4304-BADC-86E10B6156B6}" dt="2021-06-15T16:16:46.686" v="47" actId="13926"/>
          <ac:spMkLst>
            <pc:docMk/>
            <pc:sldMk cId="844665212" sldId="256"/>
            <ac:spMk id="7" creationId="{21FDD1D0-3566-442C-AC2F-23E90FA1FF64}"/>
          </ac:spMkLst>
        </pc:spChg>
        <pc:spChg chg="mod">
          <ac:chgData name="Myers, Melissa" userId="a57e1d19-8594-4d91-aae3-9cc9c9f9f365" providerId="ADAL" clId="{1B55F3D9-D931-4304-BADC-86E10B6156B6}" dt="2021-06-15T16:17:52.692" v="53" actId="14100"/>
          <ac:spMkLst>
            <pc:docMk/>
            <pc:sldMk cId="844665212" sldId="256"/>
            <ac:spMk id="8" creationId="{FC44F2B6-9C8D-4BA7-B45D-D0F98444E11E}"/>
          </ac:spMkLst>
        </pc:spChg>
      </pc:sldChg>
      <pc:sldChg chg="modSp mod">
        <pc:chgData name="Myers, Melissa" userId="a57e1d19-8594-4d91-aae3-9cc9c9f9f365" providerId="ADAL" clId="{1B55F3D9-D931-4304-BADC-86E10B6156B6}" dt="2021-06-15T16:24:45.875" v="299" actId="20577"/>
        <pc:sldMkLst>
          <pc:docMk/>
          <pc:sldMk cId="4001560413" sldId="261"/>
        </pc:sldMkLst>
        <pc:spChg chg="mod">
          <ac:chgData name="Myers, Melissa" userId="a57e1d19-8594-4d91-aae3-9cc9c9f9f365" providerId="ADAL" clId="{1B55F3D9-D931-4304-BADC-86E10B6156B6}" dt="2021-06-15T16:24:45.875" v="299" actId="20577"/>
          <ac:spMkLst>
            <pc:docMk/>
            <pc:sldMk cId="4001560413" sldId="261"/>
            <ac:spMk id="3" creationId="{00000000-0000-0000-0000-000000000000}"/>
          </ac:spMkLst>
        </pc:spChg>
      </pc:sldChg>
      <pc:sldChg chg="modSp mod">
        <pc:chgData name="Myers, Melissa" userId="a57e1d19-8594-4d91-aae3-9cc9c9f9f365" providerId="ADAL" clId="{1B55F3D9-D931-4304-BADC-86E10B6156B6}" dt="2021-06-15T16:25:19.348" v="334" actId="20577"/>
        <pc:sldMkLst>
          <pc:docMk/>
          <pc:sldMk cId="2972802941" sldId="274"/>
        </pc:sldMkLst>
        <pc:spChg chg="mod">
          <ac:chgData name="Myers, Melissa" userId="a57e1d19-8594-4d91-aae3-9cc9c9f9f365" providerId="ADAL" clId="{1B55F3D9-D931-4304-BADC-86E10B6156B6}" dt="2021-06-15T16:25:19.348" v="334" actId="20577"/>
          <ac:spMkLst>
            <pc:docMk/>
            <pc:sldMk cId="2972802941" sldId="27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FBD43-B10B-7249-A4E4-1C345A722C5C}" type="datetime1">
              <a:rPr lang="en-US" smtClean="0">
                <a:latin typeface="Arial" pitchFamily="34" charset="0"/>
              </a:rPr>
              <a:pPr/>
              <a:t>6/15/2021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21A2A-0059-3F4D-BA51-DB439D2AAFE8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4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EA2F64B-5006-E147-A505-F71395FA3B20}" type="datetime1">
              <a:rPr lang="en-US" smtClean="0"/>
              <a:pPr/>
              <a:t>6/15/2021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CAD0D3F6-CAEA-764E-BF6C-4AB0ED7526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8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Have a nice welcome planned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0D3F6-CAEA-764E-BF6C-4AB0ED7526C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2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speaker notes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61F571-0FE6-4F34-A000-6FE68071CA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1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Write speaker notes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0D3F6-CAEA-764E-BF6C-4AB0ED7526C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47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Write speaker notes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0D3F6-CAEA-764E-BF6C-4AB0ED7526C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2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Write speaker notes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0D3F6-CAEA-764E-BF6C-4AB0ED7526C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09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Write speaker notes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0D3F6-CAEA-764E-BF6C-4AB0ED7526C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52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Write speaker notes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0D3F6-CAEA-764E-BF6C-4AB0ED7526C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05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28711" y="3914426"/>
            <a:ext cx="5826125" cy="1169988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300"/>
              </a:spcBef>
              <a:buNone/>
              <a:defRPr sz="1600"/>
            </a:lvl1pPr>
            <a:lvl2pPr algn="r">
              <a:lnSpc>
                <a:spcPts val="1700"/>
              </a:lnSpc>
              <a:spcBef>
                <a:spcPts val="300"/>
              </a:spcBef>
              <a:buNone/>
              <a:defRPr sz="1600"/>
            </a:lvl2pPr>
            <a:lvl3pPr algn="r">
              <a:lnSpc>
                <a:spcPts val="1700"/>
              </a:lnSpc>
              <a:spcBef>
                <a:spcPts val="300"/>
              </a:spcBef>
              <a:buNone/>
              <a:defRPr sz="1600"/>
            </a:lvl3pPr>
            <a:lvl4pPr algn="r">
              <a:lnSpc>
                <a:spcPts val="1700"/>
              </a:lnSpc>
              <a:spcBef>
                <a:spcPts val="300"/>
              </a:spcBef>
              <a:buNone/>
              <a:defRPr sz="1600"/>
            </a:lvl4pPr>
            <a:lvl5pPr algn="r">
              <a:lnSpc>
                <a:spcPts val="1700"/>
              </a:lnSpc>
              <a:spcBef>
                <a:spcPts val="300"/>
              </a:spcBef>
              <a:buNone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999316" y="15683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151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5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2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60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4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70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52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787" y="2130425"/>
            <a:ext cx="8213724" cy="1470025"/>
          </a:xfrm>
        </p:spPr>
        <p:txBody>
          <a:bodyPr anchor="b" anchorCtr="1"/>
          <a:lstStyle>
            <a:lvl1pPr>
              <a:lnSpc>
                <a:spcPts val="37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868" y="3629026"/>
            <a:ext cx="8183562" cy="1752600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5D5-D54E-4ABA-B150-D7B68514A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1141414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defRPr sz="2400"/>
            </a:lvl1pPr>
            <a:lvl2pPr marL="571500" indent="-300038">
              <a:lnSpc>
                <a:spcPct val="100000"/>
              </a:lnSpc>
              <a:spcBef>
                <a:spcPts val="600"/>
              </a:spcBef>
              <a:defRPr sz="2400"/>
            </a:lvl2pPr>
            <a:lvl3pPr marL="828675" indent="-228600">
              <a:lnSpc>
                <a:spcPct val="100000"/>
              </a:lnSpc>
              <a:spcBef>
                <a:spcPts val="600"/>
              </a:spcBef>
              <a:defRPr sz="2400"/>
            </a:lvl3pPr>
            <a:lvl4pPr marL="1143000" indent="-257175">
              <a:lnSpc>
                <a:spcPct val="100000"/>
              </a:lnSpc>
              <a:spcBef>
                <a:spcPts val="600"/>
              </a:spcBef>
              <a:tabLst/>
              <a:defRPr sz="2400"/>
            </a:lvl4pPr>
            <a:lvl5pPr marL="1371600" indent="-228600">
              <a:lnSpc>
                <a:spcPct val="100000"/>
              </a:lnSpc>
              <a:spcBef>
                <a:spcPts val="600"/>
              </a:spcBef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5D5-D54E-4ABA-B150-D7B68514A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5D5-D54E-4ABA-B150-D7B68514A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anchor="t" anchorCtr="0"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9329" y="1535113"/>
            <a:ext cx="4041775" cy="639762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9329" y="2174875"/>
            <a:ext cx="4041775" cy="3951288"/>
          </a:xfrm>
        </p:spPr>
        <p:txBody>
          <a:bodyPr anchor="t" anchorCtr="0"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5D5-D54E-4ABA-B150-D7B68514A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5D5-D54E-4ABA-B150-D7B68514A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5D5-D54E-4ABA-B150-D7B68514A1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5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92E93B8-6C2A-874D-BD31-DF31EAF36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4697020" y="6553200"/>
            <a:ext cx="3962400" cy="228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aseline="30000" dirty="0">
                <a:solidFill>
                  <a:schemeClr val="tx1"/>
                </a:solidFill>
              </a:rPr>
              <a:t>CONFIDENTIAL ©2020 Chamberlain University LLC. All rights reserved. </a:t>
            </a:r>
            <a:endParaRPr lang="en-US" sz="1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124" y="1197173"/>
            <a:ext cx="3486672" cy="2240692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4556559" y="2430166"/>
            <a:ext cx="0" cy="914399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43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6"/>
          <p:cNvSpPr txBox="1">
            <a:spLocks noChangeArrowheads="1"/>
          </p:cNvSpPr>
          <p:nvPr userDrawn="1"/>
        </p:nvSpPr>
        <p:spPr bwMode="auto">
          <a:xfrm>
            <a:off x="-727363" y="6495534"/>
            <a:ext cx="39624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aseline="30000" dirty="0">
                <a:solidFill>
                  <a:schemeClr val="bg1"/>
                </a:solidFill>
              </a:rPr>
              <a:t>CONFIDENTIAL ©2020 Chamberlain University LLC. All rights reserved. 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456" y="640577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939B85D5-D54E-4ABA-B150-D7B68514A1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1098550"/>
          </a:xfrm>
          <a:prstGeom prst="rect">
            <a:avLst/>
          </a:prstGeom>
        </p:spPr>
        <p:txBody>
          <a:bodyPr vert="horz" lIns="45720" tIns="45720" rIns="4572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8229600" cy="4868863"/>
          </a:xfrm>
          <a:prstGeom prst="rect">
            <a:avLst/>
          </a:prstGeom>
        </p:spPr>
        <p:txBody>
          <a:bodyPr vert="horz" lIns="45720" tIns="45720" rIns="45720" bIns="45720" rtlCol="0"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  Fifth level 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008" y="5754802"/>
            <a:ext cx="1609076" cy="1034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3" r:id="rId3"/>
    <p:sldLayoutId id="2147483674" r:id="rId4"/>
    <p:sldLayoutId id="2147483675" r:id="rId5"/>
    <p:sldLayoutId id="2147483676" r:id="rId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314325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itchFamily="34" charset="0"/>
        <a:buChar char="–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8675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57175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888" y="3118965"/>
            <a:ext cx="7886700" cy="1181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-540327" y="6495534"/>
            <a:ext cx="3962400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 baseline="30000" dirty="0">
                <a:ln>
                  <a:noFill/>
                </a:ln>
                <a:solidFill>
                  <a:schemeClr val="bg1"/>
                </a:solidFill>
              </a:rPr>
              <a:t>CONFIDENTIAL ©2020 Chamberlain University LLC. All rights reserved. </a:t>
            </a:r>
            <a:endParaRPr lang="en-US" sz="1000" dirty="0">
              <a:ln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885456" y="640577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39B85D5-D54E-4ABA-B150-D7B68514A117}" type="slidenum">
              <a:rPr lang="en-US" smtClean="0">
                <a:latin typeface="Arial" charset="0"/>
                <a:ea typeface="Arial" charset="0"/>
                <a:cs typeface="Arial" charset="0"/>
              </a:rPr>
              <a:pPr/>
              <a:t>‹#›</a:t>
            </a:fld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 txBox="1">
            <a:spLocks/>
          </p:cNvSpPr>
          <p:nvPr/>
        </p:nvSpPr>
        <p:spPr>
          <a:xfrm>
            <a:off x="2847437" y="3903704"/>
            <a:ext cx="5823488" cy="114147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800"/>
              </a:lnSpc>
              <a:spcBef>
                <a:spcPts val="3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Your Name</a:t>
            </a:r>
          </a:p>
          <a:p>
            <a:pPr marL="0" indent="0" algn="r">
              <a:lnSpc>
                <a:spcPts val="1800"/>
              </a:lnSpc>
              <a:spcBef>
                <a:spcPts val="300"/>
              </a:spcBef>
              <a:buFontTx/>
              <a:buNone/>
            </a:pPr>
            <a:r>
              <a:rPr lang="en-US" sz="16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Date</a:t>
            </a:r>
          </a:p>
          <a:p>
            <a:pPr marL="0" indent="0" algn="r">
              <a:lnSpc>
                <a:spcPts val="1800"/>
              </a:lnSpc>
              <a:spcBef>
                <a:spcPts val="300"/>
              </a:spcBef>
              <a:buFontTx/>
              <a:buNone/>
            </a:pPr>
            <a:r>
              <a:rPr lang="en-US" sz="1600" dirty="0">
                <a:latin typeface="Arial" charset="0"/>
                <a:ea typeface="ＭＳ Ｐゴシック" charset="0"/>
              </a:rPr>
              <a:t> Chamberlain University</a:t>
            </a:r>
          </a:p>
          <a:p>
            <a:pPr marL="0" indent="0" algn="r">
              <a:lnSpc>
                <a:spcPts val="1800"/>
              </a:lnSpc>
              <a:spcBef>
                <a:spcPts val="300"/>
              </a:spcBef>
              <a:buFontTx/>
              <a:buNone/>
            </a:pPr>
            <a:r>
              <a:rPr lang="en-US" sz="1600" dirty="0">
                <a:latin typeface="Arial" charset="0"/>
                <a:ea typeface="ＭＳ Ｐゴシック" charset="0"/>
              </a:rPr>
              <a:t>College of Nursing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9E8C06-A747-43E5-B1FC-4D75E1840782}"/>
              </a:ext>
            </a:extLst>
          </p:cNvPr>
          <p:cNvSpPr/>
          <p:nvPr/>
        </p:nvSpPr>
        <p:spPr>
          <a:xfrm>
            <a:off x="340468" y="4126859"/>
            <a:ext cx="59582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**Please note, delete the wording in red and replace it with your own content before submitting. Do not use red font.** </a:t>
            </a:r>
          </a:p>
          <a:p>
            <a:endParaRPr lang="en-US" sz="1600" dirty="0">
              <a:cs typeface="Calibri"/>
            </a:endParaRPr>
          </a:p>
          <a:p>
            <a:pPr marL="342900" indent="-342900">
              <a:buChar char="•"/>
            </a:pPr>
            <a:r>
              <a:rPr lang="en-US" sz="1600" dirty="0">
                <a:solidFill>
                  <a:srgbClr val="FF0000"/>
                </a:solidFill>
                <a:ea typeface="+mn-lt"/>
                <a:cs typeface="+mn-lt"/>
              </a:rPr>
              <a:t>Create speaker notes. These will assist you as you present and will be part of your assignment submission.</a:t>
            </a:r>
            <a:r>
              <a:rPr lang="en-US" sz="1600" dirty="0">
                <a:solidFill>
                  <a:srgbClr val="FF0000"/>
                </a:solidFill>
              </a:rPr>
              <a:t> </a:t>
            </a:r>
          </a:p>
          <a:p>
            <a:pPr marL="342900" indent="-342900">
              <a:buChar char="•"/>
            </a:pPr>
            <a:endParaRPr lang="en-US" sz="16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buChar char="•"/>
            </a:pPr>
            <a:r>
              <a:rPr lang="en-US" sz="1600" dirty="0">
                <a:solidFill>
                  <a:srgbClr val="FF0000"/>
                </a:solidFill>
                <a:cs typeface="Calibri"/>
              </a:rPr>
              <a:t>Once your presentation is complete, follow the </a:t>
            </a:r>
            <a:r>
              <a:rPr lang="en-US" sz="1600" i="1" dirty="0">
                <a:solidFill>
                  <a:srgbClr val="FF0000"/>
                </a:solidFill>
                <a:cs typeface="Calibri"/>
              </a:rPr>
              <a:t>Submitting PowerPoint Notes Pages in PDF format</a:t>
            </a:r>
            <a:r>
              <a:rPr lang="en-US" sz="1600" dirty="0">
                <a:solidFill>
                  <a:srgbClr val="FF0000"/>
                </a:solidFill>
                <a:cs typeface="Calibri"/>
              </a:rPr>
              <a:t>  document located in the Canvas Week 4 module Part 2 directions. 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44F2B6-9C8D-4BA7-B45D-D0F98444E1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31278" y="3914426"/>
            <a:ext cx="2223557" cy="1169988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1FDD1D0-3566-442C-AC2F-23E90FA1FF6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0468" y="2342302"/>
            <a:ext cx="4231532" cy="1325563"/>
          </a:xfrm>
          <a:prstGeom prst="rect">
            <a:avLst/>
          </a:prstGeom>
        </p:spPr>
        <p:txBody>
          <a:bodyPr/>
          <a:lstStyle/>
          <a:p>
            <a:r>
              <a:rPr lang="en-US" sz="2800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SBIRT </a:t>
            </a:r>
            <a:r>
              <a:rPr lang="en-US" sz="2800" b="1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OR</a:t>
            </a:r>
            <a:r>
              <a:rPr lang="en-US" sz="2800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AIR Quality Flag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65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1-2 slides</a:t>
            </a:r>
          </a:p>
          <a:p>
            <a:pPr lvl="1" fontAlgn="base"/>
            <a:r>
              <a:rPr lang="en-US" dirty="0">
                <a:solidFill>
                  <a:srgbClr val="FF0000"/>
                </a:solidFill>
              </a:rPr>
              <a:t>Use “new slide” to add additional slides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Review the topic specific directions and rubric for more information on what to include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295E0-78C8-4F2D-BDA8-63946CDA9E80}"/>
              </a:ext>
            </a:extLst>
          </p:cNvPr>
          <p:cNvSpPr txBox="1"/>
          <p:nvPr/>
        </p:nvSpPr>
        <p:spPr>
          <a:xfrm>
            <a:off x="5300134" y="4805058"/>
            <a:ext cx="3776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Cite reference(s) used in the slide in lower corner</a:t>
            </a:r>
          </a:p>
          <a:p>
            <a:r>
              <a:rPr lang="en-US" sz="1350" dirty="0">
                <a:solidFill>
                  <a:srgbClr val="FF0000"/>
                </a:solidFill>
              </a:rPr>
              <a:t>Example: (County Health Rankings, 2018)</a:t>
            </a:r>
          </a:p>
          <a:p>
            <a:r>
              <a:rPr lang="en-US" sz="1350" dirty="0">
                <a:solidFill>
                  <a:srgbClr val="FF0000"/>
                </a:solidFill>
              </a:rPr>
              <a:t>(U.S. Census Bureau, 2018)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Description</a:t>
            </a:r>
          </a:p>
        </p:txBody>
      </p:sp>
    </p:spTree>
    <p:extLst>
      <p:ext uri="{BB962C8B-B14F-4D97-AF65-F5344CB8AC3E}">
        <p14:creationId xmlns:p14="http://schemas.microsoft.com/office/powerpoint/2010/main" val="298773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 anchorCtr="0">
            <a:normAutofit/>
          </a:bodyPr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1-2 slides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Review the topic specific directions and rubric for more information on what to include</a:t>
            </a:r>
          </a:p>
          <a:p>
            <a:pPr marL="0" indent="0" fontAlgn="base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30AD4B-8A9B-4D30-A17E-487F77476430}"/>
              </a:ext>
            </a:extLst>
          </p:cNvPr>
          <p:cNvSpPr txBox="1"/>
          <p:nvPr/>
        </p:nvSpPr>
        <p:spPr>
          <a:xfrm>
            <a:off x="5257798" y="4917946"/>
            <a:ext cx="3776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Cite reference(s) used in the slide in lower corner</a:t>
            </a:r>
          </a:p>
          <a:p>
            <a:r>
              <a:rPr lang="en-US" sz="1350" dirty="0">
                <a:solidFill>
                  <a:srgbClr val="FF0000"/>
                </a:solidFill>
              </a:rPr>
              <a:t>Example: (County Health Rankings, 2018)</a:t>
            </a:r>
          </a:p>
          <a:p>
            <a:r>
              <a:rPr lang="en-US" sz="1350" dirty="0">
                <a:solidFill>
                  <a:srgbClr val="FF0000"/>
                </a:solidFill>
              </a:rPr>
              <a:t>(U.S. Census Bureau, 2018)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</p:spTree>
    <p:extLst>
      <p:ext uri="{BB962C8B-B14F-4D97-AF65-F5344CB8AC3E}">
        <p14:creationId xmlns:p14="http://schemas.microsoft.com/office/powerpoint/2010/main" val="267727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 anchorCtr="0">
            <a:normAutofit/>
          </a:bodyPr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2-3 slides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Review the topic specific directions and rubric for more information on what to include</a:t>
            </a:r>
          </a:p>
          <a:p>
            <a:pPr marL="0" indent="0" fontAlgn="base">
              <a:buNone/>
            </a:pPr>
            <a:endParaRPr lang="en-US" dirty="0">
              <a:solidFill>
                <a:srgbClr val="FF0000"/>
              </a:solidFill>
            </a:endParaRPr>
          </a:p>
          <a:p>
            <a:pPr fontAlgn="base"/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0FE9CC-D398-426C-8A0A-88D5B82D78C4}"/>
              </a:ext>
            </a:extLst>
          </p:cNvPr>
          <p:cNvSpPr txBox="1"/>
          <p:nvPr/>
        </p:nvSpPr>
        <p:spPr>
          <a:xfrm>
            <a:off x="5511800" y="4905829"/>
            <a:ext cx="377613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Cite reference(s) used in the slide in lower corner</a:t>
            </a:r>
          </a:p>
          <a:p>
            <a:r>
              <a:rPr lang="en-US" sz="1350" dirty="0">
                <a:solidFill>
                  <a:srgbClr val="FF0000"/>
                </a:solidFill>
              </a:rPr>
              <a:t>Example: (SAMHSA, 2019)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SBIRT or Air Quality Flag Program Description</a:t>
            </a:r>
          </a:p>
        </p:txBody>
      </p:sp>
    </p:spTree>
    <p:extLst>
      <p:ext uri="{BB962C8B-B14F-4D97-AF65-F5344CB8AC3E}">
        <p14:creationId xmlns:p14="http://schemas.microsoft.com/office/powerpoint/2010/main" val="4181313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 anchorCtr="0">
            <a:normAutofit/>
          </a:bodyPr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2-3 slides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Review the topic specific directions and rubric for more information on what to include</a:t>
            </a:r>
          </a:p>
          <a:p>
            <a:pPr fontAlgn="base"/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  <a:cs typeface="Calibri" panose="020F0502020204030204"/>
            </a:endParaRPr>
          </a:p>
          <a:p>
            <a:endParaRPr lang="en-US" dirty="0">
              <a:solidFill>
                <a:srgbClr val="FF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cs typeface="Calibri" panose="020F0502020204030204"/>
              </a:rPr>
              <a:t>                                                                                                             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CB1720-37E1-4227-A8CB-5FAC13DC6C8A}"/>
              </a:ext>
            </a:extLst>
          </p:cNvPr>
          <p:cNvSpPr txBox="1"/>
          <p:nvPr/>
        </p:nvSpPr>
        <p:spPr>
          <a:xfrm>
            <a:off x="5367865" y="5247598"/>
            <a:ext cx="377613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Cite reference(s) used in the slide in lower corner</a:t>
            </a:r>
          </a:p>
          <a:p>
            <a:r>
              <a:rPr lang="en-US" sz="1350" dirty="0">
                <a:solidFill>
                  <a:srgbClr val="FF0000"/>
                </a:solidFill>
              </a:rPr>
              <a:t>Example: (AA, 2020)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Resource</a:t>
            </a:r>
          </a:p>
        </p:txBody>
      </p:sp>
    </p:spTree>
    <p:extLst>
      <p:ext uri="{BB962C8B-B14F-4D97-AF65-F5344CB8AC3E}">
        <p14:creationId xmlns:p14="http://schemas.microsoft.com/office/powerpoint/2010/main" val="61040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1-2 slides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Include outside scholarly reference-no more than 5 years old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Review the topic specific directions and rubric for more information on what to include</a:t>
            </a:r>
          </a:p>
          <a:p>
            <a:pPr marL="0" indent="0" fontAlgn="base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02CD4-2FBD-4FB9-A861-4100C4350794}"/>
              </a:ext>
            </a:extLst>
          </p:cNvPr>
          <p:cNvSpPr txBox="1"/>
          <p:nvPr/>
        </p:nvSpPr>
        <p:spPr>
          <a:xfrm>
            <a:off x="5367865" y="5100445"/>
            <a:ext cx="3776135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Cite reference(s) used in the slide in lower corner</a:t>
            </a:r>
          </a:p>
          <a:p>
            <a:r>
              <a:rPr lang="en-US" sz="1350" dirty="0">
                <a:solidFill>
                  <a:srgbClr val="FF0000"/>
                </a:solidFill>
              </a:rPr>
              <a:t>Example: (Scholarly reference, year)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</p:spTree>
    <p:extLst>
      <p:ext uri="{BB962C8B-B14F-4D97-AF65-F5344CB8AC3E}">
        <p14:creationId xmlns:p14="http://schemas.microsoft.com/office/powerpoint/2010/main" val="40015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 anchorCtr="0">
            <a:normAutofit/>
          </a:bodyPr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2-3 slides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Review the topic specific directions and rubric for more information on what to include</a:t>
            </a:r>
          </a:p>
          <a:p>
            <a:pPr fontAlgn="base"/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1E0E04-4926-42CA-B44F-9E064D17B117}"/>
              </a:ext>
            </a:extLst>
          </p:cNvPr>
          <p:cNvSpPr txBox="1"/>
          <p:nvPr/>
        </p:nvSpPr>
        <p:spPr>
          <a:xfrm>
            <a:off x="5367865" y="4607503"/>
            <a:ext cx="37761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</a:rPr>
              <a:t>Cite reference(s) used in the slide in lower corner</a:t>
            </a:r>
          </a:p>
          <a:p>
            <a:r>
              <a:rPr lang="en-US" sz="1350" dirty="0">
                <a:solidFill>
                  <a:srgbClr val="FF0000"/>
                </a:solidFill>
              </a:rPr>
              <a:t>Example: (County Health Rankings, 2018)</a:t>
            </a:r>
          </a:p>
          <a:p>
            <a:r>
              <a:rPr lang="en-US" sz="1350" dirty="0">
                <a:solidFill>
                  <a:srgbClr val="FF0000"/>
                </a:solidFill>
              </a:rPr>
              <a:t>(</a:t>
            </a:r>
            <a:r>
              <a:rPr lang="en-US" sz="1350" dirty="0" err="1">
                <a:solidFill>
                  <a:srgbClr val="FF0000"/>
                </a:solidFill>
              </a:rPr>
              <a:t>Nies</a:t>
            </a:r>
            <a:r>
              <a:rPr lang="en-US" sz="1350" dirty="0">
                <a:solidFill>
                  <a:srgbClr val="FF0000"/>
                </a:solidFill>
              </a:rPr>
              <a:t> &amp; McEwen, 2019)</a:t>
            </a:r>
          </a:p>
          <a:p>
            <a:r>
              <a:rPr lang="en-US" sz="1350" dirty="0">
                <a:solidFill>
                  <a:srgbClr val="FF0000"/>
                </a:solidFill>
              </a:rPr>
              <a:t>(U.S. Census Bureau, 2018)</a:t>
            </a:r>
          </a:p>
          <a:p>
            <a:r>
              <a:rPr lang="en-US" sz="1350" dirty="0">
                <a:solidFill>
                  <a:srgbClr val="FF0000"/>
                </a:solidFill>
              </a:rPr>
              <a:t>(SAMHSA, 2019)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10521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F6EF-17A5-41FF-BD22-57E646964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9824" y="2766218"/>
            <a:ext cx="4867478" cy="1325563"/>
          </a:xfrm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2656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all references for all sources utilized in APA format, though a hanging indent is not needed. Reference should </a:t>
            </a:r>
            <a:r>
              <a:rPr lang="en-US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alphabetized. 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Example: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Nies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 A., &amp; McEwen, M. (2019). 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Community/public health nursing: Promoting the health of populations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(7th ed.). Saunders.</a:t>
            </a:r>
          </a:p>
        </p:txBody>
      </p:sp>
    </p:spTree>
    <p:extLst>
      <p:ext uri="{BB962C8B-B14F-4D97-AF65-F5344CB8AC3E}">
        <p14:creationId xmlns:p14="http://schemas.microsoft.com/office/powerpoint/2010/main" val="297280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B82"/>
      </a:accent1>
      <a:accent2>
        <a:srgbClr val="ECBA3E"/>
      </a:accent2>
      <a:accent3>
        <a:srgbClr val="34AAAF"/>
      </a:accent3>
      <a:accent4>
        <a:srgbClr val="A9A9A8"/>
      </a:accent4>
      <a:accent5>
        <a:srgbClr val="FCFAF8"/>
      </a:accent5>
      <a:accent6>
        <a:srgbClr val="FCFAF8"/>
      </a:accent6>
      <a:hlink>
        <a:srgbClr val="003B82"/>
      </a:hlink>
      <a:folHlink>
        <a:srgbClr val="ECBA3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1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B82"/>
      </a:accent1>
      <a:accent2>
        <a:srgbClr val="ECBA3E"/>
      </a:accent2>
      <a:accent3>
        <a:srgbClr val="34AAAF"/>
      </a:accent3>
      <a:accent4>
        <a:srgbClr val="A9A9A8"/>
      </a:accent4>
      <a:accent5>
        <a:srgbClr val="FCFAF8"/>
      </a:accent5>
      <a:accent6>
        <a:srgbClr val="FCFAF8"/>
      </a:accent6>
      <a:hlink>
        <a:srgbClr val="003B82"/>
      </a:hlink>
      <a:folHlink>
        <a:srgbClr val="ECBA3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F9D83D633A44D8F698F137B0332A3" ma:contentTypeVersion="15" ma:contentTypeDescription="Create a new document." ma:contentTypeScope="" ma:versionID="3a7eea22884fa1636ee52b2266e66ba8">
  <xsd:schema xmlns:xsd="http://www.w3.org/2001/XMLSchema" xmlns:xs="http://www.w3.org/2001/XMLSchema" xmlns:p="http://schemas.microsoft.com/office/2006/metadata/properties" xmlns:ns1="http://schemas.microsoft.com/sharepoint/v3" xmlns:ns3="9a6fe86d-dbd5-4189-a67d-4848d97066bc" xmlns:ns4="74dff557-2b8a-41a8-9ab0-dc79b339fe89" targetNamespace="http://schemas.microsoft.com/office/2006/metadata/properties" ma:root="true" ma:fieldsID="517ae4ccbc563e046a632e657f1b0265" ns1:_="" ns3:_="" ns4:_="">
    <xsd:import namespace="http://schemas.microsoft.com/sharepoint/v3"/>
    <xsd:import namespace="9a6fe86d-dbd5-4189-a67d-4848d97066bc"/>
    <xsd:import namespace="74dff557-2b8a-41a8-9ab0-dc79b339fe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fe86d-dbd5-4189-a67d-4848d9706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ff557-2b8a-41a8-9ab0-dc79b339fe89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C701EA-4480-45AB-99F5-608A7292A0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a6fe86d-dbd5-4189-a67d-4848d97066bc"/>
    <ds:schemaRef ds:uri="74dff557-2b8a-41a8-9ab0-dc79b339fe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091E86-6135-4494-9D9D-FC1578BA4F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D27E0B-24B1-43AB-A39D-AA179BAB75A0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dcmitype/"/>
    <ds:schemaRef ds:uri="74dff557-2b8a-41a8-9ab0-dc79b339fe89"/>
    <ds:schemaRef ds:uri="http://schemas.microsoft.com/office/2006/documentManagement/types"/>
    <ds:schemaRef ds:uri="9a6fe86d-dbd5-4189-a67d-4848d97066bc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586</Words>
  <Application>Microsoft Office PowerPoint</Application>
  <PresentationFormat>On-screen Show (4:3)</PresentationFormat>
  <Paragraphs>74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1_Custom Design</vt:lpstr>
      <vt:lpstr>Custom Design</vt:lpstr>
      <vt:lpstr>SBIRT OR AIR Quality Flag Program</vt:lpstr>
      <vt:lpstr>Community Description</vt:lpstr>
      <vt:lpstr>Problem Description</vt:lpstr>
      <vt:lpstr>SBIRT or Air Quality Flag Program Description</vt:lpstr>
      <vt:lpstr>Community Resource</vt:lpstr>
      <vt:lpstr>Implications</vt:lpstr>
      <vt:lpstr>Conclusion</vt:lpstr>
      <vt:lpstr>Questions?</vt:lpstr>
      <vt:lpstr>References</vt:lpstr>
    </vt:vector>
  </TitlesOfParts>
  <Company>DeVry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DeVry</dc:creator>
  <cp:lastModifiedBy>Myers, Melissa</cp:lastModifiedBy>
  <cp:revision>75</cp:revision>
  <cp:lastPrinted>2017-05-11T20:32:40Z</cp:lastPrinted>
  <dcterms:created xsi:type="dcterms:W3CDTF">2013-06-20T17:02:59Z</dcterms:created>
  <dcterms:modified xsi:type="dcterms:W3CDTF">2021-06-15T16:25:23Z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0x010100A69F9D83D633A44D8F698F137B0332A3</vt:lpwstr>
  </property>
</Properties>
</file>