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Century Gothic" panose="020B0502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k" initials="ba.k" lastIdx="1" clrIdx="0"/>
  <p:cmAuthor id="1" name="Rose Mary Piscitelli" initials="RMP" lastIdx="1" clrIdx="1">
    <p:extLst>
      <p:ext uri="{19B8F6BF-5375-455C-9EA6-DF929625EA0E}">
        <p15:presenceInfo xmlns:p15="http://schemas.microsoft.com/office/powerpoint/2012/main" userId="S-1-5-21-3062233779-2475881424-3547381206-1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71" autoAdjust="0"/>
  </p:normalViewPr>
  <p:slideViewPr>
    <p:cSldViewPr snapToGrid="0">
      <p:cViewPr varScale="1">
        <p:scale>
          <a:sx n="105" d="100"/>
          <a:sy n="105" d="100"/>
        </p:scale>
        <p:origin x="79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30974069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8135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5890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7041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6919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4250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203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221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1692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3842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321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7512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4605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7651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3987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324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9255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58978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44837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85213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5552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22844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3620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631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5066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283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0526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3542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603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5320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6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26571" y="664031"/>
            <a:ext cx="65315" cy="61939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00743" y="838200"/>
            <a:ext cx="54429" cy="6019800"/>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664029" y="979714"/>
            <a:ext cx="32657" cy="5878286"/>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805543" y="664029"/>
            <a:ext cx="65315" cy="61939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pic>
        <p:nvPicPr>
          <p:cNvPr id="18" name="Picture 3" descr="logo_spring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68653" y="5263601"/>
            <a:ext cx="2456861" cy="64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p:nvPr userDrawn="1"/>
        </p:nvGrpSpPr>
        <p:grpSpPr>
          <a:xfrm rot="5400000">
            <a:off x="5546270" y="507311"/>
            <a:ext cx="544287" cy="11636829"/>
            <a:chOff x="3048000" y="272143"/>
            <a:chExt cx="544287" cy="6193973"/>
          </a:xfrm>
        </p:grpSpPr>
        <p:cxnSp>
          <p:nvCxnSpPr>
            <p:cNvPr id="25" name="Straight Connector 24"/>
            <p:cNvCxnSpPr/>
            <p:nvPr/>
          </p:nvCxnSpPr>
          <p:spPr>
            <a:xfrm flipV="1">
              <a:off x="3048000" y="272145"/>
              <a:ext cx="65315" cy="61939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222172" y="446314"/>
              <a:ext cx="54429" cy="6019800"/>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385458" y="587828"/>
              <a:ext cx="32657" cy="5878286"/>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526972" y="272143"/>
              <a:ext cx="65315" cy="61939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438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703106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020611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8"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156050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I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IN"/>
          </a:p>
        </p:txBody>
      </p:sp>
      <p:sp>
        <p:nvSpPr>
          <p:cNvPr id="8"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10459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SzPct val="70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p:nvCxnSpPr>
        <p:spPr>
          <a:xfrm>
            <a:off x="968829" y="1524001"/>
            <a:ext cx="11223171" cy="217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1386797"/>
            <a:ext cx="11353796" cy="17463"/>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rot="16200000">
            <a:off x="8689534" y="2930981"/>
            <a:ext cx="6068785" cy="174168"/>
            <a:chOff x="1010966" y="3744046"/>
            <a:chExt cx="11353796" cy="163927"/>
          </a:xfrm>
        </p:grpSpPr>
        <p:cxnSp>
          <p:nvCxnSpPr>
            <p:cNvPr id="10" name="Straight Connector 9"/>
            <p:cNvCxnSpPr/>
            <p:nvPr/>
          </p:nvCxnSpPr>
          <p:spPr>
            <a:xfrm rot="5400000" flipV="1">
              <a:off x="6804299" y="-1784535"/>
              <a:ext cx="11518" cy="11068680"/>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10966" y="3890510"/>
              <a:ext cx="11353796" cy="17463"/>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12" name="Slide Number Placeholder 3"/>
          <p:cNvSpPr txBox="1">
            <a:spLocks/>
          </p:cNvSpPr>
          <p:nvPr userDrawn="1"/>
        </p:nvSpPr>
        <p:spPr>
          <a:xfrm>
            <a:off x="11448332" y="6384839"/>
            <a:ext cx="394648" cy="346881"/>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None/>
              <a:defRPr sz="1200" b="0" i="0" u="none" strike="noStrike" cap="none">
                <a:solidFill>
                  <a:schemeClr val="tx2"/>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340F30DF-3D44-42A2-99CA-1F1CA7A0D2D4}" type="slidenum">
              <a:rPr lang="en-US" sz="1400" kern="1200" smtClean="0">
                <a:solidFill>
                  <a:srgbClr val="44546A"/>
                </a:solidFill>
                <a:latin typeface="+mn-lt"/>
              </a:rPr>
              <a:pPr/>
              <a:t>‹#›</a:t>
            </a:fld>
            <a:endParaRPr lang="en-US" sz="1400" kern="1200" dirty="0">
              <a:solidFill>
                <a:srgbClr val="44546A"/>
              </a:solidFill>
              <a:latin typeface="+mn-lt"/>
            </a:endParaRPr>
          </a:p>
        </p:txBody>
      </p:sp>
      <p:sp>
        <p:nvSpPr>
          <p:cNvPr id="14" name="TextBox 13"/>
          <p:cNvSpPr txBox="1"/>
          <p:nvPr userDrawn="1"/>
        </p:nvSpPr>
        <p:spPr>
          <a:xfrm>
            <a:off x="3831772" y="6400799"/>
            <a:ext cx="4528457" cy="276999"/>
          </a:xfrm>
          <a:prstGeom prst="rect">
            <a:avLst/>
          </a:prstGeom>
          <a:noFill/>
        </p:spPr>
        <p:txBody>
          <a:bodyPr wrap="square" rtlCol="0">
            <a:spAutoFit/>
          </a:bodyPr>
          <a:lstStyle/>
          <a:p>
            <a:pPr algn="ctr"/>
            <a:r>
              <a:rPr lang="en-US" sz="1200" kern="1200" baseline="0" dirty="0">
                <a:solidFill>
                  <a:schemeClr val="tx2"/>
                </a:solidFill>
                <a:latin typeface="+mn-lt"/>
              </a:rPr>
              <a:t>©  Springer Publishing Company, LLC.</a:t>
            </a:r>
          </a:p>
        </p:txBody>
      </p:sp>
    </p:spTree>
    <p:extLst>
      <p:ext uri="{BB962C8B-B14F-4D97-AF65-F5344CB8AC3E}">
        <p14:creationId xmlns:p14="http://schemas.microsoft.com/office/powerpoint/2010/main" val="279779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a:off x="968829" y="1524001"/>
            <a:ext cx="11223171" cy="217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1386797"/>
            <a:ext cx="11353796" cy="17463"/>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rot="16200000">
            <a:off x="8689534" y="2930981"/>
            <a:ext cx="6068785" cy="174168"/>
            <a:chOff x="1010966" y="3744046"/>
            <a:chExt cx="11353796" cy="163927"/>
          </a:xfrm>
        </p:grpSpPr>
        <p:cxnSp>
          <p:nvCxnSpPr>
            <p:cNvPr id="10" name="Straight Connector 9"/>
            <p:cNvCxnSpPr/>
            <p:nvPr/>
          </p:nvCxnSpPr>
          <p:spPr>
            <a:xfrm rot="5400000" flipV="1">
              <a:off x="6804299" y="-1784535"/>
              <a:ext cx="11518" cy="11068680"/>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10966" y="3890510"/>
              <a:ext cx="11353796" cy="17463"/>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13"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23840905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36081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137177"/>
            <a:ext cx="10515600" cy="503647"/>
          </a:xfrm>
        </p:spPr>
        <p:txBody>
          <a:bodyPr anchor="ct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4" name="Group 13"/>
          <p:cNvGrpSpPr/>
          <p:nvPr/>
        </p:nvGrpSpPr>
        <p:grpSpPr>
          <a:xfrm rot="10800000">
            <a:off x="-6350" y="4714649"/>
            <a:ext cx="11353800" cy="158975"/>
            <a:chOff x="-10370574" y="2192339"/>
            <a:chExt cx="11353800" cy="158975"/>
          </a:xfrm>
        </p:grpSpPr>
        <p:cxnSp>
          <p:nvCxnSpPr>
            <p:cNvPr id="7" name="Straight Connector 6"/>
            <p:cNvCxnSpPr/>
            <p:nvPr userDrawn="1"/>
          </p:nvCxnSpPr>
          <p:spPr>
            <a:xfrm rot="10800000">
              <a:off x="-10239945" y="2329543"/>
              <a:ext cx="11223171" cy="2177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10800000">
              <a:off x="-10370574" y="2192339"/>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rot="5400000">
            <a:off x="-2519240" y="3736523"/>
            <a:ext cx="6068785" cy="174168"/>
            <a:chOff x="1010966" y="3744046"/>
            <a:chExt cx="11353796" cy="163927"/>
          </a:xfrm>
        </p:grpSpPr>
        <p:cxnSp>
          <p:nvCxnSpPr>
            <p:cNvPr id="10" name="Straight Connector 9"/>
            <p:cNvCxnSpPr/>
            <p:nvPr/>
          </p:nvCxnSpPr>
          <p:spPr>
            <a:xfrm rot="5400000" flipV="1">
              <a:off x="6804299" y="-1784535"/>
              <a:ext cx="11518" cy="110686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10966" y="3890510"/>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3"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3250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I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IN"/>
          </a:p>
        </p:txBody>
      </p:sp>
      <p:cxnSp>
        <p:nvCxnSpPr>
          <p:cNvPr id="8" name="Straight Connector 7"/>
          <p:cNvCxnSpPr/>
          <p:nvPr/>
        </p:nvCxnSpPr>
        <p:spPr>
          <a:xfrm>
            <a:off x="968829" y="1524001"/>
            <a:ext cx="11223171" cy="2177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1386797"/>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rot="16200000">
            <a:off x="8689534" y="2930981"/>
            <a:ext cx="6068785" cy="174168"/>
            <a:chOff x="1010966" y="3744046"/>
            <a:chExt cx="11353796" cy="163927"/>
          </a:xfrm>
        </p:grpSpPr>
        <p:cxnSp>
          <p:nvCxnSpPr>
            <p:cNvPr id="11" name="Straight Connector 10"/>
            <p:cNvCxnSpPr/>
            <p:nvPr/>
          </p:nvCxnSpPr>
          <p:spPr>
            <a:xfrm rot="5400000" flipV="1">
              <a:off x="6804299" y="-1784535"/>
              <a:ext cx="11518" cy="110686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10966" y="3890510"/>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4"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44154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720491"/>
            <a:ext cx="5157787" cy="537484"/>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37926"/>
            <a:ext cx="5157787" cy="387350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20491"/>
            <a:ext cx="5183188" cy="537484"/>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37926"/>
            <a:ext cx="5183188" cy="387350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p:nvCxnSpPr>
        <p:spPr>
          <a:xfrm>
            <a:off x="968829" y="1524001"/>
            <a:ext cx="11223171" cy="2177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8200" y="1386797"/>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rot="16200000">
            <a:off x="8689534" y="2930981"/>
            <a:ext cx="6068785" cy="174168"/>
            <a:chOff x="1010966" y="3744046"/>
            <a:chExt cx="11353796" cy="163927"/>
          </a:xfrm>
        </p:grpSpPr>
        <p:cxnSp>
          <p:nvCxnSpPr>
            <p:cNvPr id="13" name="Straight Connector 12"/>
            <p:cNvCxnSpPr/>
            <p:nvPr/>
          </p:nvCxnSpPr>
          <p:spPr>
            <a:xfrm rot="5400000" flipV="1">
              <a:off x="6804299" y="-1784535"/>
              <a:ext cx="11518" cy="110686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10966" y="3890510"/>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6" name="Slide Number Placeholder 5"/>
          <p:cNvSpPr>
            <a:spLocks noGrp="1"/>
          </p:cNvSpPr>
          <p:nvPr>
            <p:ph type="sldNum" sz="quarter" idx="10"/>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56848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720491"/>
            <a:ext cx="10514012" cy="537484"/>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37926"/>
            <a:ext cx="5157787" cy="387350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72200" y="2337926"/>
            <a:ext cx="5183188" cy="387350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968829" y="1524001"/>
            <a:ext cx="11223171" cy="21771"/>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8200" y="1386797"/>
            <a:ext cx="11353796" cy="17463"/>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rot="16200000">
            <a:off x="8689534" y="2930981"/>
            <a:ext cx="6068785" cy="174168"/>
            <a:chOff x="1010966" y="3744046"/>
            <a:chExt cx="11353796" cy="163927"/>
          </a:xfrm>
        </p:grpSpPr>
        <p:cxnSp>
          <p:nvCxnSpPr>
            <p:cNvPr id="13" name="Straight Connector 12"/>
            <p:cNvCxnSpPr/>
            <p:nvPr/>
          </p:nvCxnSpPr>
          <p:spPr>
            <a:xfrm rot="5400000" flipV="1">
              <a:off x="6804299" y="-1784535"/>
              <a:ext cx="11518" cy="11068680"/>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10966" y="3890510"/>
              <a:ext cx="11353796" cy="17463"/>
            </a:xfrm>
            <a:prstGeom prst="line">
              <a:avLst/>
            </a:prstGeom>
            <a:ln w="19050">
              <a:solidFill>
                <a:srgbClr val="44546A"/>
              </a:solidFill>
            </a:ln>
          </p:spPr>
          <p:style>
            <a:lnRef idx="1">
              <a:schemeClr val="accent1"/>
            </a:lnRef>
            <a:fillRef idx="0">
              <a:schemeClr val="accent1"/>
            </a:fillRef>
            <a:effectRef idx="0">
              <a:schemeClr val="accent1"/>
            </a:effectRef>
            <a:fontRef idx="minor">
              <a:schemeClr val="tx1"/>
            </a:fontRef>
          </p:style>
        </p:cxnSp>
      </p:grpSp>
      <p:sp>
        <p:nvSpPr>
          <p:cNvPr id="16" name="Slide Number Placeholder 5"/>
          <p:cNvSpPr>
            <a:spLocks noGrp="1"/>
          </p:cNvSpPr>
          <p:nvPr>
            <p:ph type="sldNum" sz="quarter" idx="10"/>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2691481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6" name="Straight Connector 5"/>
          <p:cNvCxnSpPr/>
          <p:nvPr/>
        </p:nvCxnSpPr>
        <p:spPr>
          <a:xfrm>
            <a:off x="968829" y="1524001"/>
            <a:ext cx="11223171" cy="2177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1386797"/>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rot="16200000">
            <a:off x="8689534" y="2930981"/>
            <a:ext cx="6068785" cy="174168"/>
            <a:chOff x="1010966" y="3744046"/>
            <a:chExt cx="11353796" cy="163927"/>
          </a:xfrm>
        </p:grpSpPr>
        <p:cxnSp>
          <p:nvCxnSpPr>
            <p:cNvPr id="9" name="Straight Connector 8"/>
            <p:cNvCxnSpPr/>
            <p:nvPr/>
          </p:nvCxnSpPr>
          <p:spPr>
            <a:xfrm rot="5400000" flipV="1">
              <a:off x="6804299" y="-1784535"/>
              <a:ext cx="11518" cy="1106868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10966" y="3890510"/>
              <a:ext cx="11353796" cy="1746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2"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5056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40020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9180873" y="6400799"/>
            <a:ext cx="2743200" cy="365125"/>
          </a:xfrm>
          <a:prstGeom prst="rect">
            <a:avLst/>
          </a:prstGeom>
        </p:spPr>
        <p:txBody>
          <a:bodyPr vert="horz" lIns="91440" tIns="45720" rIns="91440" bIns="45720" rtlCol="0" anchor="ctr"/>
          <a:lstStyle>
            <a:lvl1pPr algn="r">
              <a:defRPr sz="1200">
                <a:solidFill>
                  <a:srgbClr val="44546A"/>
                </a:solidFill>
                <a:latin typeface="+mn-lt"/>
              </a:defRPr>
            </a:lvl1pPr>
          </a:lstStyle>
          <a:p>
            <a:pPr marL="0" marR="0" lvl="0" indent="0" algn="r" rtl="0">
              <a:spcBef>
                <a:spcPts val="0"/>
              </a:spcBef>
              <a:buSzPct val="25000"/>
              <a:buNone/>
            </a:pPr>
            <a:fld id="{00000000-1234-1234-1234-123412341234}" type="slidenum">
              <a:rPr lang="en-US" sz="2000" b="0" i="0" u="none" strike="noStrike" cap="none" smtClean="0">
                <a:solidFill>
                  <a:schemeClr val="accent1"/>
                </a:solidFill>
                <a:latin typeface="Century Gothic"/>
                <a:ea typeface="Century Gothic"/>
                <a:cs typeface="Century Gothic"/>
                <a:sym typeface="Century Gothic"/>
              </a:rPr>
              <a:t>‹#›</a:t>
            </a:fld>
            <a:endParaRPr lang="en-US" sz="2000" b="0" i="0" u="none" strike="noStrike" cap="none">
              <a:solidFill>
                <a:schemeClr val="accen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68837201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600"/>
        </a:spcBef>
        <a:spcAft>
          <a:spcPts val="600"/>
        </a:spcAft>
        <a:buSzPct val="60000"/>
        <a:buFont typeface="Wingdings" panose="05000000000000000000" pitchFamily="2" charset="2"/>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600"/>
        </a:spcBef>
        <a:spcAft>
          <a:spcPts val="600"/>
        </a:spcAft>
        <a:buFont typeface="Calibri" panose="020F050202020403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899885" y="1122363"/>
            <a:ext cx="11117943" cy="2387600"/>
          </a:xfrm>
        </p:spPr>
        <p:txBody>
          <a:bodyPr>
            <a:noAutofit/>
          </a:bodyPr>
          <a:lstStyle/>
          <a:p>
            <a:pPr lvl="0"/>
            <a:r>
              <a:rPr lang="en-US" spc="-80" dirty="0">
                <a:sym typeface="Century Gothic"/>
              </a:rPr>
              <a:t>Chapter 3: Social Work Theories, Practice Models, and the Strengths-Based Direct Practice Framework</a:t>
            </a:r>
          </a:p>
        </p:txBody>
      </p:sp>
      <p:sp>
        <p:nvSpPr>
          <p:cNvPr id="116" name="Shape 116"/>
          <p:cNvSpPr txBox="1">
            <a:spLocks noGrp="1"/>
          </p:cNvSpPr>
          <p:nvPr>
            <p:ph type="subTitle" idx="1"/>
          </p:nvPr>
        </p:nvSpPr>
        <p:spPr>
          <a:xfrm>
            <a:off x="1524000" y="3964888"/>
            <a:ext cx="9144000" cy="1144133"/>
          </a:xfrm>
        </p:spPr>
        <p:txBody>
          <a:bodyPr/>
          <a:lstStyle/>
          <a:p>
            <a:pPr lvl="0"/>
            <a:r>
              <a:rPr lang="en-US" dirty="0">
                <a:sym typeface="Century Gothic"/>
              </a:rPr>
              <a:t>Direct Practice Skills for Evidence-Based Social Work: A Strengths-Based Text and Workbook</a:t>
            </a:r>
          </a:p>
        </p:txBody>
      </p:sp>
      <p:sp>
        <p:nvSpPr>
          <p:cNvPr id="4" name="Subtitle 2"/>
          <p:cNvSpPr>
            <a:spLocks/>
          </p:cNvSpPr>
          <p:nvPr/>
        </p:nvSpPr>
        <p:spPr bwMode="auto">
          <a:xfrm>
            <a:off x="810296" y="5576552"/>
            <a:ext cx="7772400" cy="40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000000"/>
                </a:solidFill>
                <a:latin typeface="Helvetica" pitchFamily="50" charset="0"/>
                <a:ea typeface="Helvetica Neue" pitchFamily="50" charset="0"/>
                <a:cs typeface="Helvetica Neue" pitchFamily="50" charset="0"/>
                <a:sym typeface="Helvetica" pitchFamily="50" charset="0"/>
              </a:defRPr>
            </a:lvl1pPr>
            <a:lvl2pPr marL="742950" indent="-285750" eaLnBrk="0" hangingPunct="0">
              <a:defRPr sz="3600">
                <a:solidFill>
                  <a:srgbClr val="000000"/>
                </a:solidFill>
                <a:latin typeface="Helvetica" pitchFamily="50" charset="0"/>
                <a:ea typeface="Helvetica Neue" pitchFamily="50" charset="0"/>
                <a:cs typeface="Helvetica Neue" pitchFamily="50" charset="0"/>
                <a:sym typeface="Helvetica" pitchFamily="50" charset="0"/>
              </a:defRPr>
            </a:lvl2pPr>
            <a:lvl3pPr marL="1143000" indent="-228600" eaLnBrk="0" hangingPunct="0">
              <a:defRPr sz="3600">
                <a:solidFill>
                  <a:srgbClr val="000000"/>
                </a:solidFill>
                <a:latin typeface="Helvetica" pitchFamily="50" charset="0"/>
                <a:ea typeface="Helvetica Neue" pitchFamily="50" charset="0"/>
                <a:cs typeface="Helvetica Neue" pitchFamily="50" charset="0"/>
                <a:sym typeface="Helvetica" pitchFamily="50" charset="0"/>
              </a:defRPr>
            </a:lvl3pPr>
            <a:lvl4pPr marL="1600200" indent="-228600" eaLnBrk="0" hangingPunct="0">
              <a:defRPr sz="3600">
                <a:solidFill>
                  <a:srgbClr val="000000"/>
                </a:solidFill>
                <a:latin typeface="Helvetica" pitchFamily="50" charset="0"/>
                <a:ea typeface="Helvetica Neue" pitchFamily="50" charset="0"/>
                <a:cs typeface="Helvetica Neue" pitchFamily="50" charset="0"/>
                <a:sym typeface="Helvetica" pitchFamily="50" charset="0"/>
              </a:defRPr>
            </a:lvl4pPr>
            <a:lvl5pPr marL="2057400" indent="-228600" eaLnBrk="0" hangingPunct="0">
              <a:defRPr sz="3600">
                <a:solidFill>
                  <a:srgbClr val="000000"/>
                </a:solidFill>
                <a:latin typeface="Helvetica" pitchFamily="50" charset="0"/>
                <a:ea typeface="Helvetica Neue" pitchFamily="50" charset="0"/>
                <a:cs typeface="Helvetica Neue" pitchFamily="50" charset="0"/>
                <a:sym typeface="Helvetica" pitchFamily="50" charset="0"/>
              </a:defRPr>
            </a:lvl5pPr>
            <a:lvl6pPr marL="2514600" indent="-228600" defTabSz="584200" eaLnBrk="0" fontAlgn="base" hangingPunct="0">
              <a:spcBef>
                <a:spcPct val="0"/>
              </a:spcBef>
              <a:spcAft>
                <a:spcPct val="0"/>
              </a:spcAft>
              <a:defRPr sz="3600">
                <a:solidFill>
                  <a:srgbClr val="000000"/>
                </a:solidFill>
                <a:latin typeface="Helvetica" pitchFamily="50" charset="0"/>
                <a:ea typeface="Helvetica Neue" pitchFamily="50" charset="0"/>
                <a:cs typeface="Helvetica Neue" pitchFamily="50" charset="0"/>
                <a:sym typeface="Helvetica" pitchFamily="50" charset="0"/>
              </a:defRPr>
            </a:lvl6pPr>
            <a:lvl7pPr marL="2971800" indent="-228600" defTabSz="584200" eaLnBrk="0" fontAlgn="base" hangingPunct="0">
              <a:spcBef>
                <a:spcPct val="0"/>
              </a:spcBef>
              <a:spcAft>
                <a:spcPct val="0"/>
              </a:spcAft>
              <a:defRPr sz="3600">
                <a:solidFill>
                  <a:srgbClr val="000000"/>
                </a:solidFill>
                <a:latin typeface="Helvetica" pitchFamily="50" charset="0"/>
                <a:ea typeface="Helvetica Neue" pitchFamily="50" charset="0"/>
                <a:cs typeface="Helvetica Neue" pitchFamily="50" charset="0"/>
                <a:sym typeface="Helvetica" pitchFamily="50" charset="0"/>
              </a:defRPr>
            </a:lvl7pPr>
            <a:lvl8pPr marL="3429000" indent="-228600" defTabSz="584200" eaLnBrk="0" fontAlgn="base" hangingPunct="0">
              <a:spcBef>
                <a:spcPct val="0"/>
              </a:spcBef>
              <a:spcAft>
                <a:spcPct val="0"/>
              </a:spcAft>
              <a:defRPr sz="3600">
                <a:solidFill>
                  <a:srgbClr val="000000"/>
                </a:solidFill>
                <a:latin typeface="Helvetica" pitchFamily="50" charset="0"/>
                <a:ea typeface="Helvetica Neue" pitchFamily="50" charset="0"/>
                <a:cs typeface="Helvetica Neue" pitchFamily="50" charset="0"/>
                <a:sym typeface="Helvetica" pitchFamily="50" charset="0"/>
              </a:defRPr>
            </a:lvl8pPr>
            <a:lvl9pPr marL="3886200" indent="-228600" defTabSz="584200" eaLnBrk="0" fontAlgn="base" hangingPunct="0">
              <a:spcBef>
                <a:spcPct val="0"/>
              </a:spcBef>
              <a:spcAft>
                <a:spcPct val="0"/>
              </a:spcAft>
              <a:defRPr sz="3600">
                <a:solidFill>
                  <a:srgbClr val="000000"/>
                </a:solidFill>
                <a:latin typeface="Helvetica" pitchFamily="50" charset="0"/>
                <a:ea typeface="Helvetica Neue" pitchFamily="50" charset="0"/>
                <a:cs typeface="Helvetica Neue" pitchFamily="50" charset="0"/>
                <a:sym typeface="Helvetica" pitchFamily="50" charset="0"/>
              </a:defRPr>
            </a:lvl9pPr>
          </a:lstStyle>
          <a:p>
            <a:pPr eaLnBrk="1" hangingPunct="1"/>
            <a:r>
              <a:rPr lang="en-US" altLang="en-US" sz="800" i="1" dirty="0">
                <a:solidFill>
                  <a:schemeClr val="tx1"/>
                </a:solidFill>
                <a:latin typeface="Times New Roman" pitchFamily="18" charset="0"/>
                <a:cs typeface="Times New Roman" pitchFamily="18" charset="0"/>
              </a:rPr>
              <a:t>Copyright Springer Publishing Company. All Rights Reserved.</a:t>
            </a:r>
          </a:p>
          <a:p>
            <a:r>
              <a:rPr lang="en-US" altLang="en-US" sz="800" i="1" dirty="0">
                <a:solidFill>
                  <a:schemeClr val="tx1"/>
                </a:solidFill>
                <a:latin typeface="Times New Roman" pitchFamily="18" charset="0"/>
                <a:cs typeface="Times New Roman" pitchFamily="18" charset="0"/>
              </a:rPr>
              <a:t>From: Direct Practice Skills for Evidence-Based Social Work</a:t>
            </a:r>
          </a:p>
          <a:p>
            <a:pPr eaLnBrk="1" hangingPunct="1"/>
            <a:r>
              <a:rPr lang="en-US" altLang="en-US" sz="800" i="1" dirty="0">
                <a:solidFill>
                  <a:schemeClr val="tx1"/>
                </a:solidFill>
                <a:latin typeface="Times New Roman" pitchFamily="18" charset="0"/>
                <a:cs typeface="Times New Roman" pitchFamily="18" charset="0"/>
              </a:rPr>
              <a:t>ISBN: 9780826136220</a:t>
            </a:r>
          </a:p>
          <a:p>
            <a:pPr eaLnBrk="1" hangingPunct="1"/>
            <a:endParaRPr lang="en-US" altLang="en-US" sz="800" b="1" dirty="0">
              <a:solidFill>
                <a:schemeClr val="tx1"/>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p:txBody>
          <a:bodyPr/>
          <a:lstStyle/>
          <a:p>
            <a:pPr lvl="0"/>
            <a:r>
              <a:rPr lang="en-US">
                <a:sym typeface="Century Gothic"/>
              </a:rPr>
              <a:t>Secure Attachment</a:t>
            </a:r>
            <a:endParaRPr lang="en-US" dirty="0">
              <a:sym typeface="Century Gothic"/>
            </a:endParaRPr>
          </a:p>
        </p:txBody>
      </p:sp>
      <p:sp>
        <p:nvSpPr>
          <p:cNvPr id="170" name="Shape 170"/>
          <p:cNvSpPr txBox="1">
            <a:spLocks noGrp="1"/>
          </p:cNvSpPr>
          <p:nvPr>
            <p:ph idx="1"/>
          </p:nvPr>
        </p:nvSpPr>
        <p:spPr/>
        <p:txBody>
          <a:bodyPr/>
          <a:lstStyle/>
          <a:p>
            <a:pPr lvl="0"/>
            <a:r>
              <a:rPr lang="en-US">
                <a:sym typeface="Century Gothic"/>
              </a:rPr>
              <a:t>A secure attachment is established by the provision of nurturance and care by the primary caregiver with the infant. The infant learns that the attachment is secure and develops confidence that the primary caregiver will consistently care for her even if the caregiver is temporarily absent. As a result, the infant can grow and develop without fear that the caregiver will abandon her and, therefore, there is a sense of emotional stability in the infant’s life. </a:t>
            </a:r>
            <a:endParaRPr lang="en-US" dirty="0">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p:txBody>
          <a:bodyPr/>
          <a:lstStyle/>
          <a:p>
            <a:pPr lvl="0"/>
            <a:r>
              <a:rPr lang="en-US">
                <a:sym typeface="Century Gothic"/>
              </a:rPr>
              <a:t>Insecure: Anxious/Ambivalent Attachment</a:t>
            </a:r>
            <a:endParaRPr lang="en-US" dirty="0">
              <a:sym typeface="Century Gothic"/>
            </a:endParaRPr>
          </a:p>
        </p:txBody>
      </p:sp>
      <p:sp>
        <p:nvSpPr>
          <p:cNvPr id="176" name="Shape 176"/>
          <p:cNvSpPr txBox="1">
            <a:spLocks noGrp="1"/>
          </p:cNvSpPr>
          <p:nvPr>
            <p:ph idx="1"/>
          </p:nvPr>
        </p:nvSpPr>
        <p:spPr/>
        <p:txBody>
          <a:bodyPr/>
          <a:lstStyle/>
          <a:p>
            <a:pPr lvl="0"/>
            <a:r>
              <a:rPr lang="en-US">
                <a:sym typeface="Century Gothic"/>
              </a:rPr>
              <a:t>The insecure anxious and ambivalent attachment style is established when the caregiver is inconsistent and unpredictable in caring for the infant. The caregiver vacillates between being nurturing and uncaring emotionally, verbally or behaviorally. The result of this behavior leads to the infant having a positive view of others but a negative self-concept. The infant becomes anxious due to the inconsistency of the primary caregiver to respond to her needs. </a:t>
            </a:r>
            <a:endParaRPr lang="en-US" dirty="0">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p:txBody>
          <a:bodyPr/>
          <a:lstStyle/>
          <a:p>
            <a:pPr lvl="0"/>
            <a:r>
              <a:rPr lang="en-US">
                <a:sym typeface="Century Gothic"/>
              </a:rPr>
              <a:t>Insecure: Anxious/Avoidant Attachment</a:t>
            </a:r>
            <a:endParaRPr lang="en-US" dirty="0">
              <a:sym typeface="Century Gothic"/>
            </a:endParaRPr>
          </a:p>
        </p:txBody>
      </p:sp>
      <p:sp>
        <p:nvSpPr>
          <p:cNvPr id="182" name="Shape 182"/>
          <p:cNvSpPr txBox="1">
            <a:spLocks noGrp="1"/>
          </p:cNvSpPr>
          <p:nvPr>
            <p:ph idx="1"/>
          </p:nvPr>
        </p:nvSpPr>
        <p:spPr/>
        <p:txBody>
          <a:bodyPr/>
          <a:lstStyle/>
          <a:p>
            <a:pPr lvl="0"/>
            <a:r>
              <a:rPr lang="en-US">
                <a:sym typeface="Century Gothic"/>
              </a:rPr>
              <a:t>The anxious</a:t>
            </a:r>
            <a:r>
              <a:rPr lang="en-US"/>
              <a:t>–</a:t>
            </a:r>
            <a:r>
              <a:rPr lang="en-US">
                <a:sym typeface="Century Gothic"/>
              </a:rPr>
              <a:t>avoidant style is established when the caregiver is highly critical and uncaring of the child’s needs. The child becomes distrusting and keeps others at arm’s length. The result of this style of attachment is a positive view of self but a negative view of others since the infant protects herself by blaming the caregiver rather than internalizing the criticism.</a:t>
            </a:r>
            <a:endParaRPr lang="en-US" dirty="0">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p:txBody>
          <a:bodyPr/>
          <a:lstStyle/>
          <a:p>
            <a:pPr lvl="0"/>
            <a:r>
              <a:rPr lang="en-US">
                <a:sym typeface="Century Gothic"/>
              </a:rPr>
              <a:t>Disorganized Attachment</a:t>
            </a:r>
            <a:endParaRPr lang="en-US" dirty="0">
              <a:sym typeface="Century Gothic"/>
            </a:endParaRPr>
          </a:p>
        </p:txBody>
      </p:sp>
      <p:sp>
        <p:nvSpPr>
          <p:cNvPr id="188" name="Shape 188"/>
          <p:cNvSpPr txBox="1">
            <a:spLocks noGrp="1"/>
          </p:cNvSpPr>
          <p:nvPr>
            <p:ph idx="1"/>
          </p:nvPr>
        </p:nvSpPr>
        <p:spPr/>
        <p:txBody>
          <a:bodyPr/>
          <a:lstStyle/>
          <a:p>
            <a:pPr lvl="0"/>
            <a:r>
              <a:rPr lang="en-US" dirty="0">
                <a:sym typeface="Century Gothic"/>
              </a:rPr>
              <a:t>The disorganized attachment style occurs when the caregiver is inconsistent, highly critical, and unavailable to nurture the infant. The infant develops a negative view of both herself and the caregiver leading to a highly insecure attachment style. As the child grows and develops, she has difficulty establishing close relationships, is unable to stabilize her emotions, and has difficulty coping with social demands and daily functioning (Blakely &amp; </a:t>
            </a:r>
            <a:r>
              <a:rPr lang="en-US" dirty="0" err="1">
                <a:sym typeface="Century Gothic"/>
              </a:rPr>
              <a:t>Dziadosz</a:t>
            </a:r>
            <a:r>
              <a:rPr lang="en-US" dirty="0">
                <a:sym typeface="Century Gothic"/>
              </a:rPr>
              <a:t>, 2015; </a:t>
            </a:r>
            <a:r>
              <a:rPr lang="en-US" dirty="0" err="1">
                <a:sym typeface="Century Gothic"/>
              </a:rPr>
              <a:t>Bowlby</a:t>
            </a:r>
            <a:r>
              <a:rPr lang="en-US" dirty="0">
                <a:sym typeface="Century Gothic"/>
              </a:rPr>
              <a:t>, 1969).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p:txBody>
          <a:bodyPr/>
          <a:lstStyle/>
          <a:p>
            <a:pPr lvl="0"/>
            <a:r>
              <a:rPr lang="en-US">
                <a:sym typeface="Century Gothic"/>
              </a:rPr>
              <a:t>Cognitive Behavioral Theory</a:t>
            </a:r>
            <a:endParaRPr lang="en-US" dirty="0">
              <a:sym typeface="Century Gothic"/>
            </a:endParaRPr>
          </a:p>
        </p:txBody>
      </p:sp>
      <p:sp>
        <p:nvSpPr>
          <p:cNvPr id="194" name="Shape 194"/>
          <p:cNvSpPr txBox="1">
            <a:spLocks noGrp="1"/>
          </p:cNvSpPr>
          <p:nvPr>
            <p:ph idx="1"/>
          </p:nvPr>
        </p:nvSpPr>
        <p:spPr/>
        <p:txBody>
          <a:bodyPr>
            <a:normAutofit fontScale="77500" lnSpcReduction="20000"/>
          </a:bodyPr>
          <a:lstStyle/>
          <a:p>
            <a:pPr lvl="0"/>
            <a:r>
              <a:rPr lang="en-US" dirty="0"/>
              <a:t>A</a:t>
            </a:r>
            <a:r>
              <a:rPr lang="en-US" dirty="0">
                <a:sym typeface="Century Gothic"/>
              </a:rPr>
              <a:t>rguably the most often employed approach used by clinical practitioners, c</a:t>
            </a:r>
            <a:r>
              <a:rPr lang="en-US" dirty="0"/>
              <a:t>ognitive behavioral theory (CBT) </a:t>
            </a:r>
            <a:r>
              <a:rPr lang="en-US" dirty="0">
                <a:sym typeface="Century Gothic"/>
              </a:rPr>
              <a:t>is one of the most reputable theories in the field of social work. </a:t>
            </a:r>
          </a:p>
          <a:p>
            <a:pPr lvl="0"/>
            <a:r>
              <a:rPr lang="en-US" dirty="0">
                <a:sym typeface="Century Gothic"/>
              </a:rPr>
              <a:t>CBT combines two major theories of human behavior: behavioral theory and cognitive theory.</a:t>
            </a:r>
          </a:p>
          <a:p>
            <a:pPr lvl="0"/>
            <a:r>
              <a:rPr lang="en-US" dirty="0">
                <a:sym typeface="Century Gothic"/>
              </a:rPr>
              <a:t>The core of cognitive therapy is that a person’s thoughts can strongly influence the way a person feels.</a:t>
            </a:r>
          </a:p>
          <a:p>
            <a:pPr lvl="0"/>
            <a:r>
              <a:rPr lang="en-US" dirty="0">
                <a:sym typeface="Century Gothic"/>
              </a:rPr>
              <a:t>Cognitive therapy involves analyzing the client’s distorted beliefs that grew out of past experiences and helping the client change these beliefs to more rational ones. This process leads to a change in the client’s dysfunctional feelings and resolution of the emotional problem that the client initially acknowledged as problematic. </a:t>
            </a:r>
          </a:p>
          <a:p>
            <a:pPr lvl="0"/>
            <a:r>
              <a:rPr lang="en-US" dirty="0">
                <a:sym typeface="Century Gothic"/>
              </a:rPr>
              <a:t>Once a person’s thoughts, beliefs, and feelings that are causing dysfunctional behaviors are identified, the practitioner can assist the person in developing a repertoire of new behaviors that, in turn, challenge the existing ones.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p:txBody>
          <a:bodyPr/>
          <a:lstStyle/>
          <a:p>
            <a:pPr lvl="0"/>
            <a:r>
              <a:rPr lang="en-US">
                <a:sym typeface="Century Gothic"/>
              </a:rPr>
              <a:t>CBT Skills</a:t>
            </a:r>
            <a:endParaRPr lang="en-US" dirty="0">
              <a:sym typeface="Century Gothic"/>
            </a:endParaRPr>
          </a:p>
        </p:txBody>
      </p:sp>
      <p:sp>
        <p:nvSpPr>
          <p:cNvPr id="200" name="Shape 200"/>
          <p:cNvSpPr txBox="1">
            <a:spLocks noGrp="1"/>
          </p:cNvSpPr>
          <p:nvPr>
            <p:ph idx="1"/>
          </p:nvPr>
        </p:nvSpPr>
        <p:spPr/>
        <p:txBody>
          <a:bodyPr/>
          <a:lstStyle/>
          <a:p>
            <a:pPr marL="0" lvl="0" indent="0">
              <a:buNone/>
            </a:pPr>
            <a:r>
              <a:rPr lang="en-IN" dirty="0">
                <a:sym typeface="Century Gothic"/>
              </a:rPr>
              <a:t>Skills that have emerged from this approach include</a:t>
            </a:r>
          </a:p>
          <a:p>
            <a:pPr lvl="0"/>
            <a:r>
              <a:rPr lang="en-IN" dirty="0">
                <a:sym typeface="Century Gothic"/>
              </a:rPr>
              <a:t>Cognitive restructuring</a:t>
            </a:r>
          </a:p>
          <a:p>
            <a:pPr lvl="0"/>
            <a:r>
              <a:rPr lang="en-IN" dirty="0">
                <a:sym typeface="Century Gothic"/>
              </a:rPr>
              <a:t>Social skills intervention</a:t>
            </a:r>
          </a:p>
          <a:p>
            <a:pPr lvl="0"/>
            <a:r>
              <a:rPr lang="en-IN" dirty="0">
                <a:sym typeface="Century Gothic"/>
              </a:rPr>
              <a:t>Problem-solving therapy</a:t>
            </a:r>
          </a:p>
          <a:p>
            <a:pPr lvl="0"/>
            <a:r>
              <a:rPr lang="en-IN" dirty="0">
                <a:sym typeface="Century Gothic"/>
              </a:rPr>
              <a:t>Systematic desensitization</a:t>
            </a:r>
          </a:p>
          <a:p>
            <a:pPr lvl="0"/>
            <a:r>
              <a:rPr lang="en-IN" dirty="0">
                <a:sym typeface="Century Gothic"/>
              </a:rPr>
              <a:t>Use of role-play techniques </a:t>
            </a:r>
          </a:p>
          <a:p>
            <a:pPr lvl="0"/>
            <a:endParaRPr lang="en-IN" dirty="0">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p:txBody>
          <a:bodyPr/>
          <a:lstStyle/>
          <a:p>
            <a:pPr lvl="0"/>
            <a:r>
              <a:rPr lang="en-US">
                <a:sym typeface="Century Gothic"/>
              </a:rPr>
              <a:t>Social Constructivism </a:t>
            </a:r>
          </a:p>
        </p:txBody>
      </p:sp>
      <p:sp>
        <p:nvSpPr>
          <p:cNvPr id="206" name="Shape 206"/>
          <p:cNvSpPr txBox="1">
            <a:spLocks noGrp="1"/>
          </p:cNvSpPr>
          <p:nvPr>
            <p:ph idx="1"/>
          </p:nvPr>
        </p:nvSpPr>
        <p:spPr/>
        <p:txBody>
          <a:bodyPr/>
          <a:lstStyle/>
          <a:p>
            <a:pPr lvl="0"/>
            <a:r>
              <a:rPr lang="en-IN">
                <a:sym typeface="Century Gothic"/>
              </a:rPr>
              <a:t>Social constructivist theory is based on the belief that reality is not an objective experience but rather a creation formed from an individual’s perceptions, experiences, and social relationships.</a:t>
            </a:r>
          </a:p>
          <a:p>
            <a:pPr lvl="0"/>
            <a:r>
              <a:rPr lang="en-IN">
                <a:sym typeface="Century Gothic"/>
              </a:rPr>
              <a:t>This belief is complementary to social work values in that it recognizes the influential interplay between the individual and the environment in shaping how one perceives, understands, and interacts with the world. </a:t>
            </a:r>
          </a:p>
          <a:p>
            <a:pPr lvl="0"/>
            <a:endParaRPr lang="en-IN" dirty="0">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p:txBody>
          <a:bodyPr/>
          <a:lstStyle/>
          <a:p>
            <a:pPr lvl="0"/>
            <a:r>
              <a:rPr lang="en-US">
                <a:sym typeface="Century Gothic"/>
              </a:rPr>
              <a:t>Social Constructivism</a:t>
            </a:r>
            <a:r>
              <a:rPr lang="en-US"/>
              <a:t>—B</a:t>
            </a:r>
            <a:r>
              <a:rPr lang="en-US">
                <a:sym typeface="Century Gothic"/>
              </a:rPr>
              <a:t>asic Tenets  </a:t>
            </a:r>
            <a:endParaRPr lang="en-US" dirty="0">
              <a:sym typeface="Century Gothic"/>
            </a:endParaRPr>
          </a:p>
        </p:txBody>
      </p:sp>
      <p:sp>
        <p:nvSpPr>
          <p:cNvPr id="212" name="Shape 212"/>
          <p:cNvSpPr txBox="1">
            <a:spLocks noGrp="1"/>
          </p:cNvSpPr>
          <p:nvPr>
            <p:ph idx="1"/>
          </p:nvPr>
        </p:nvSpPr>
        <p:spPr/>
        <p:txBody>
          <a:bodyPr>
            <a:normAutofit fontScale="77500" lnSpcReduction="20000"/>
          </a:bodyPr>
          <a:lstStyle/>
          <a:p>
            <a:pPr marL="0" lvl="0" indent="0">
              <a:buNone/>
            </a:pPr>
            <a:r>
              <a:rPr lang="en-US" dirty="0">
                <a:sym typeface="Century Gothic"/>
              </a:rPr>
              <a:t>The basic tenets of Social Constructivism are</a:t>
            </a:r>
          </a:p>
          <a:p>
            <a:pPr lvl="0"/>
            <a:r>
              <a:rPr lang="en-US" dirty="0">
                <a:sym typeface="Century Gothic"/>
              </a:rPr>
              <a:t>Every person develops her own reality and unique perception of the world.</a:t>
            </a:r>
          </a:p>
          <a:p>
            <a:pPr lvl="0"/>
            <a:r>
              <a:rPr lang="en-US" dirty="0">
                <a:sym typeface="Century Gothic"/>
              </a:rPr>
              <a:t>People actively engage with their environment and use these experiences to formulate their knowledge of the world. </a:t>
            </a:r>
          </a:p>
          <a:p>
            <a:pPr lvl="0"/>
            <a:r>
              <a:rPr lang="en-US" dirty="0">
                <a:sym typeface="Century Gothic"/>
              </a:rPr>
              <a:t>An individual’s values and beliefs are influenced by the societal norms and historical contexts in which she lives. However, these values and beliefs are filtered through an individual’s unique perspective of the world and therefore, may be different than the larger society. </a:t>
            </a:r>
          </a:p>
          <a:p>
            <a:pPr lvl="0"/>
            <a:r>
              <a:rPr lang="en-US" dirty="0">
                <a:sym typeface="Century Gothic"/>
              </a:rPr>
              <a:t>A person’s perception of reality is expressed through her own understanding and use of language. </a:t>
            </a:r>
          </a:p>
          <a:p>
            <a:pPr lvl="0"/>
            <a:r>
              <a:rPr lang="en-US" dirty="0">
                <a:sym typeface="Century Gothic"/>
              </a:rPr>
              <a:t>Reality of the world is an agreement between individuals, families, communities, and the larger society. Since every person has her own reality it is impossible to “know” the reality of another person; therefore, when interacting with others we come to an agreement about what we consider factual information about the world.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p:txBody>
          <a:bodyPr/>
          <a:lstStyle/>
          <a:p>
            <a:pPr lvl="0"/>
            <a:r>
              <a:rPr lang="en-US">
                <a:sym typeface="Century Gothic"/>
              </a:rPr>
              <a:t>Solution-Focused Practice</a:t>
            </a:r>
            <a:endParaRPr lang="en-US" dirty="0">
              <a:sym typeface="Century Gothic"/>
            </a:endParaRPr>
          </a:p>
        </p:txBody>
      </p:sp>
      <p:sp>
        <p:nvSpPr>
          <p:cNvPr id="218" name="Shape 218"/>
          <p:cNvSpPr txBox="1">
            <a:spLocks noGrp="1"/>
          </p:cNvSpPr>
          <p:nvPr>
            <p:ph idx="1"/>
          </p:nvPr>
        </p:nvSpPr>
        <p:spPr/>
        <p:txBody>
          <a:bodyPr>
            <a:normAutofit fontScale="92500" lnSpcReduction="10000"/>
          </a:bodyPr>
          <a:lstStyle/>
          <a:p>
            <a:pPr lvl="0"/>
            <a:r>
              <a:rPr lang="en-US" dirty="0">
                <a:sym typeface="Century Gothic"/>
              </a:rPr>
              <a:t>This practice, and other brief therapies like it, emerged from the need for short-term interventions that could be used rather than traditional long-term therapy. </a:t>
            </a:r>
          </a:p>
          <a:p>
            <a:pPr lvl="0"/>
            <a:r>
              <a:rPr lang="en-US" dirty="0">
                <a:sym typeface="Century Gothic"/>
              </a:rPr>
              <a:t>Solution-focused practice aims to discover what the client is doing right in the present and imaginable future and counsels the client to do more of the positive behaviors.</a:t>
            </a:r>
          </a:p>
          <a:p>
            <a:pPr lvl="0"/>
            <a:r>
              <a:rPr lang="en-US" dirty="0">
                <a:sym typeface="Century Gothic"/>
              </a:rPr>
              <a:t>Some of the basic assumptions underlying solution-focused practice include</a:t>
            </a:r>
          </a:p>
          <a:p>
            <a:pPr marL="914400" lvl="1" indent="-457200">
              <a:buFont typeface="+mj-lt"/>
              <a:buAutoNum type="arabicPeriod"/>
            </a:pPr>
            <a:r>
              <a:rPr lang="en-US" dirty="0">
                <a:sym typeface="Century Gothic"/>
              </a:rPr>
              <a:t>If it </a:t>
            </a:r>
            <a:r>
              <a:rPr lang="en-US" dirty="0" err="1">
                <a:sym typeface="Century Gothic"/>
              </a:rPr>
              <a:t>ain’t</a:t>
            </a:r>
            <a:r>
              <a:rPr lang="en-US" dirty="0">
                <a:sym typeface="Century Gothic"/>
              </a:rPr>
              <a:t> broke; don’t fix it.</a:t>
            </a:r>
          </a:p>
          <a:p>
            <a:pPr marL="914400" lvl="1" indent="-457200">
              <a:buFont typeface="+mj-lt"/>
              <a:buAutoNum type="arabicPeriod"/>
            </a:pPr>
            <a:r>
              <a:rPr lang="en-US" dirty="0">
                <a:sym typeface="Century Gothic"/>
              </a:rPr>
              <a:t>Once you know what works, do more of it.</a:t>
            </a:r>
          </a:p>
          <a:p>
            <a:pPr marL="914400" lvl="1" indent="-457200">
              <a:buFont typeface="+mj-lt"/>
              <a:buAutoNum type="arabicPeriod"/>
            </a:pPr>
            <a:r>
              <a:rPr lang="en-US" dirty="0">
                <a:sym typeface="Century Gothic"/>
              </a:rPr>
              <a:t>If it doesn’t work, don’t do it again; do something different (</a:t>
            </a:r>
            <a:r>
              <a:rPr lang="en-US" dirty="0" err="1">
                <a:sym typeface="Century Gothic"/>
              </a:rPr>
              <a:t>Teater</a:t>
            </a:r>
            <a:r>
              <a:rPr lang="en-US" dirty="0">
                <a:sym typeface="Century Gothic"/>
              </a:rPr>
              <a:t>, 2014, p. 172).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p:txBody>
          <a:bodyPr/>
          <a:lstStyle/>
          <a:p>
            <a:pPr lvl="0"/>
            <a:r>
              <a:rPr lang="en-US">
                <a:sym typeface="Century Gothic"/>
              </a:rPr>
              <a:t>Crisis Theory </a:t>
            </a:r>
            <a:endParaRPr lang="en-US" dirty="0">
              <a:sym typeface="Century Gothic"/>
            </a:endParaRPr>
          </a:p>
        </p:txBody>
      </p:sp>
      <p:sp>
        <p:nvSpPr>
          <p:cNvPr id="224" name="Shape 224"/>
          <p:cNvSpPr txBox="1">
            <a:spLocks noGrp="1"/>
          </p:cNvSpPr>
          <p:nvPr>
            <p:ph idx="1"/>
          </p:nvPr>
        </p:nvSpPr>
        <p:spPr/>
        <p:txBody>
          <a:bodyPr>
            <a:normAutofit fontScale="92500" lnSpcReduction="10000"/>
          </a:bodyPr>
          <a:lstStyle/>
          <a:p>
            <a:pPr lvl="0"/>
            <a:r>
              <a:rPr lang="en-US" dirty="0">
                <a:sym typeface="Century Gothic"/>
              </a:rPr>
              <a:t>Crisis Theory suggests that people develop adaptive coping mechanisms throughout their lives. However, the coping mechanisms may prove inadequate under extremely stressful conditions.</a:t>
            </a:r>
          </a:p>
          <a:p>
            <a:pPr lvl="0"/>
            <a:r>
              <a:rPr lang="en-US" dirty="0">
                <a:sym typeface="Century Gothic"/>
              </a:rPr>
              <a:t>It is important, however, to note that the definition of crisis is not based on the kind of event that occurred, but rather on the individual’s inability to cope with it. What is experienced as a crisis for one, therefore, may be merely a stressful situation for another.</a:t>
            </a:r>
          </a:p>
          <a:p>
            <a:pPr lvl="0"/>
            <a:r>
              <a:rPr lang="en-US" dirty="0">
                <a:sym typeface="Century Gothic"/>
              </a:rPr>
              <a:t>The practice of crisis intervention has evolved to recognize that crises present opportunities to not only return individuals to their previous state of functioning, but to assist them in growing beyond their prior capacities and expand their growth enhancing coping and problem-solving skills (</a:t>
            </a:r>
            <a:r>
              <a:rPr lang="en-US" dirty="0" err="1">
                <a:sym typeface="Century Gothic"/>
              </a:rPr>
              <a:t>Teater</a:t>
            </a:r>
            <a:r>
              <a:rPr lang="en-US" dirty="0">
                <a:sym typeface="Century Gothic"/>
              </a:rPr>
              <a:t>, 2014).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p:nvPr/>
        </p:nvSpPr>
        <p:spPr>
          <a:xfrm>
            <a:off x="1128778" y="2718485"/>
            <a:ext cx="9910119" cy="353943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0" i="1" u="none" strike="noStrike" cap="none" dirty="0">
                <a:solidFill>
                  <a:srgbClr val="44546A"/>
                </a:solidFill>
                <a:latin typeface="+mn-lt"/>
                <a:ea typeface="Century Gothic"/>
                <a:cs typeface="Century Gothic"/>
                <a:sym typeface="Century Gothic"/>
              </a:rPr>
              <a:t>“Social work is about facilitating the challenges and strengths of little systems-like people-with the challenges and strengths of big systems-like communities, governments, and countries . . . Social work is that place ‘where the individual and society reach out for one another.’ Think about that. That’s a big idea.”</a:t>
            </a:r>
          </a:p>
          <a:p>
            <a:pPr marL="0" marR="0" lvl="0" indent="0" algn="ctr" rtl="0">
              <a:spcBef>
                <a:spcPts val="0"/>
              </a:spcBef>
              <a:buSzPct val="25000"/>
              <a:buNone/>
            </a:pPr>
            <a:r>
              <a:rPr lang="en-US" sz="2800" b="0" i="1" u="none" strike="noStrike" cap="none" dirty="0">
                <a:solidFill>
                  <a:srgbClr val="44546A"/>
                </a:solidFill>
                <a:latin typeface="+mn-lt"/>
                <a:ea typeface="Century Gothic"/>
                <a:cs typeface="Century Gothic"/>
                <a:sym typeface="Century Gothic"/>
              </a:rPr>
              <a:t> </a:t>
            </a:r>
            <a:r>
              <a:rPr lang="en-US" sz="2800" b="1" i="1" u="none" strike="noStrike" cap="none" dirty="0">
                <a:solidFill>
                  <a:srgbClr val="44546A"/>
                </a:solidFill>
                <a:latin typeface="+mn-lt"/>
                <a:ea typeface="Century Gothic"/>
                <a:cs typeface="Century Gothic"/>
                <a:sym typeface="Century Gothic"/>
              </a:rPr>
              <a:t>– Ogden W. Rogers, Beginnings Middles, &amp; Ends: Sideways Stories on the Art &amp; Soul of Social Work</a:t>
            </a:r>
          </a:p>
        </p:txBody>
      </p:sp>
      <p:sp>
        <p:nvSpPr>
          <p:cNvPr id="122" name="Shape 122"/>
          <p:cNvSpPr txBox="1"/>
          <p:nvPr/>
        </p:nvSpPr>
        <p:spPr>
          <a:xfrm>
            <a:off x="1114264" y="1044231"/>
            <a:ext cx="9910119" cy="138499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0" i="1" u="none" strike="noStrike" cap="none" dirty="0">
                <a:solidFill>
                  <a:srgbClr val="44546A"/>
                </a:solidFill>
                <a:latin typeface="+mn-lt"/>
                <a:ea typeface="Century Gothic"/>
                <a:cs typeface="Century Gothic"/>
                <a:sym typeface="Century Gothic"/>
              </a:rPr>
              <a:t>“The greatest good you can do for another is not just share your riches, but reveal to them their own.” </a:t>
            </a:r>
          </a:p>
          <a:p>
            <a:pPr marL="0" marR="0" lvl="0" indent="0" algn="ctr" rtl="0">
              <a:spcBef>
                <a:spcPts val="0"/>
              </a:spcBef>
              <a:buSzPct val="25000"/>
              <a:buNone/>
            </a:pPr>
            <a:r>
              <a:rPr lang="en-US" sz="2800" b="1" i="1" u="none" strike="noStrike" cap="none" dirty="0">
                <a:solidFill>
                  <a:srgbClr val="44546A"/>
                </a:solidFill>
                <a:latin typeface="+mn-lt"/>
                <a:ea typeface="Century Gothic"/>
                <a:cs typeface="Century Gothic"/>
                <a:sym typeface="Century Gothic"/>
              </a:rPr>
              <a:t>– Benjamin Disraeli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p:txBody>
          <a:bodyPr/>
          <a:lstStyle/>
          <a:p>
            <a:pPr lvl="0"/>
            <a:r>
              <a:rPr lang="en-US">
                <a:sym typeface="Century Gothic"/>
              </a:rPr>
              <a:t>Crisis Theory Intervention Model</a:t>
            </a:r>
            <a:endParaRPr lang="en-US" dirty="0">
              <a:sym typeface="Century Gothic"/>
            </a:endParaRPr>
          </a:p>
        </p:txBody>
      </p:sp>
      <p:sp>
        <p:nvSpPr>
          <p:cNvPr id="230" name="Shape 230"/>
          <p:cNvSpPr txBox="1">
            <a:spLocks noGrp="1"/>
          </p:cNvSpPr>
          <p:nvPr>
            <p:ph idx="1"/>
          </p:nvPr>
        </p:nvSpPr>
        <p:spPr/>
        <p:txBody>
          <a:bodyPr>
            <a:normAutofit fontScale="92500" lnSpcReduction="10000"/>
          </a:bodyPr>
          <a:lstStyle/>
          <a:p>
            <a:pPr marL="0" lvl="0" indent="0">
              <a:buNone/>
            </a:pPr>
            <a:r>
              <a:rPr lang="en-US" dirty="0">
                <a:sym typeface="Century Gothic"/>
              </a:rPr>
              <a:t>Robert’s (2005) developed a seven-staged intervention model for crisis intervention. This model includes</a:t>
            </a:r>
          </a:p>
          <a:p>
            <a:pPr marL="514350" lvl="0" indent="-514350">
              <a:buSzPct val="100000"/>
              <a:buFont typeface="+mj-lt"/>
              <a:buAutoNum type="arabicPeriod"/>
            </a:pPr>
            <a:r>
              <a:rPr lang="en-US" dirty="0">
                <a:sym typeface="Century Gothic"/>
              </a:rPr>
              <a:t>Performing a comprehensive assessment that is focused on safety and lethality</a:t>
            </a:r>
          </a:p>
          <a:p>
            <a:pPr marL="514350" lvl="0" indent="-514350">
              <a:buSzPct val="100000"/>
              <a:buFont typeface="+mj-lt"/>
              <a:buAutoNum type="arabicPeriod"/>
            </a:pPr>
            <a:r>
              <a:rPr lang="en-US" dirty="0">
                <a:sym typeface="Century Gothic"/>
              </a:rPr>
              <a:t>Building rapport and working collaboratively with the client</a:t>
            </a:r>
          </a:p>
          <a:p>
            <a:pPr marL="514350" lvl="0" indent="-514350">
              <a:buSzPct val="100000"/>
              <a:buFont typeface="+mj-lt"/>
              <a:buAutoNum type="arabicPeriod"/>
            </a:pPr>
            <a:r>
              <a:rPr lang="en-US" dirty="0">
                <a:sym typeface="Century Gothic"/>
              </a:rPr>
              <a:t>Identifying major challenges/problem(s)</a:t>
            </a:r>
          </a:p>
          <a:p>
            <a:pPr marL="514350" lvl="0" indent="-514350">
              <a:buSzPct val="100000"/>
              <a:buFont typeface="+mj-lt"/>
              <a:buAutoNum type="arabicPeriod"/>
            </a:pPr>
            <a:r>
              <a:rPr lang="en-US" dirty="0">
                <a:sym typeface="Century Gothic"/>
              </a:rPr>
              <a:t>Allowing the client to work through feelings</a:t>
            </a:r>
          </a:p>
          <a:p>
            <a:pPr marL="514350" lvl="0" indent="-514350">
              <a:buSzPct val="100000"/>
              <a:buFont typeface="+mj-lt"/>
              <a:buAutoNum type="arabicPeriod"/>
            </a:pPr>
            <a:r>
              <a:rPr lang="en-US" dirty="0">
                <a:sym typeface="Century Gothic"/>
              </a:rPr>
              <a:t>Cultivating alternatives and solutions</a:t>
            </a:r>
          </a:p>
          <a:p>
            <a:pPr marL="514350" lvl="0" indent="-514350">
              <a:buSzPct val="100000"/>
              <a:buFont typeface="+mj-lt"/>
              <a:buAutoNum type="arabicPeriod"/>
            </a:pPr>
            <a:r>
              <a:rPr lang="en-US" dirty="0">
                <a:sym typeface="Century Gothic"/>
              </a:rPr>
              <a:t>Developing a plan of action</a:t>
            </a:r>
          </a:p>
          <a:p>
            <a:pPr marL="514350" lvl="0" indent="-514350">
              <a:buSzPct val="100000"/>
              <a:buFont typeface="+mj-lt"/>
              <a:buAutoNum type="arabicPeriod"/>
            </a:pPr>
            <a:r>
              <a:rPr lang="en-US" dirty="0">
                <a:sym typeface="Century Gothic"/>
              </a:rPr>
              <a:t>Client follow-up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p:txBody>
          <a:bodyPr/>
          <a:lstStyle/>
          <a:p>
            <a:pPr lvl="0"/>
            <a:r>
              <a:rPr lang="en-US">
                <a:sym typeface="Century Gothic"/>
              </a:rPr>
              <a:t>Empowerment Approach in Social Work</a:t>
            </a:r>
            <a:endParaRPr lang="en-US" dirty="0">
              <a:sym typeface="Century Gothic"/>
            </a:endParaRPr>
          </a:p>
        </p:txBody>
      </p:sp>
      <p:sp>
        <p:nvSpPr>
          <p:cNvPr id="236" name="Shape 236"/>
          <p:cNvSpPr txBox="1">
            <a:spLocks noGrp="1"/>
          </p:cNvSpPr>
          <p:nvPr>
            <p:ph idx="1"/>
          </p:nvPr>
        </p:nvSpPr>
        <p:spPr/>
        <p:txBody>
          <a:bodyPr>
            <a:normAutofit fontScale="85000" lnSpcReduction="20000"/>
          </a:bodyPr>
          <a:lstStyle/>
          <a:p>
            <a:pPr lvl="0"/>
            <a:r>
              <a:rPr lang="en-IN" dirty="0">
                <a:sym typeface="Century Gothic"/>
              </a:rPr>
              <a:t>The empowerment approach has been utilized by social workers since its inception with the settlement movement of Jane Addams and is an important component of the social work mission to assist those in need by working at the micro, mezzo, and macro levels (Lee &amp; Hudson, 2011).</a:t>
            </a:r>
          </a:p>
          <a:p>
            <a:pPr lvl="0"/>
            <a:r>
              <a:rPr lang="en-IN" dirty="0">
                <a:sym typeface="Century Gothic"/>
              </a:rPr>
              <a:t>It can be a stand-alone approach to working with individuals, groups, and organizations but can also be integrated into other methods of social work practice.</a:t>
            </a:r>
          </a:p>
          <a:p>
            <a:pPr lvl="0"/>
            <a:r>
              <a:rPr lang="en-IN" dirty="0">
                <a:sym typeface="Century Gothic"/>
              </a:rPr>
              <a:t>Lee and Hudson (2011) outline three important dimensions of empowerment that constitute this approach in social work. These include the following:</a:t>
            </a:r>
          </a:p>
          <a:p>
            <a:pPr marL="914400" lvl="1" indent="-457200">
              <a:buFont typeface="+mj-lt"/>
              <a:buAutoNum type="arabicPeriod"/>
            </a:pPr>
            <a:r>
              <a:rPr lang="en-IN" dirty="0">
                <a:sym typeface="Century Gothic"/>
              </a:rPr>
              <a:t>The development of a self-esteem and confidence.</a:t>
            </a:r>
          </a:p>
          <a:p>
            <a:pPr marL="914400" lvl="1" indent="-457200">
              <a:buFont typeface="+mj-lt"/>
              <a:buAutoNum type="arabicPeriod"/>
            </a:pPr>
            <a:r>
              <a:rPr lang="en-IN" dirty="0">
                <a:sym typeface="Century Gothic"/>
              </a:rPr>
              <a:t>The development of an arsenal of knowledge that allows for an understanding of the social and political forces that impact the environment in which the individual lives.</a:t>
            </a:r>
          </a:p>
          <a:p>
            <a:pPr marL="914400" lvl="1" indent="-457200">
              <a:buFont typeface="+mj-lt"/>
              <a:buAutoNum type="arabicPeriod"/>
            </a:pPr>
            <a:r>
              <a:rPr lang="en-IN" dirty="0">
                <a:sym typeface="Century Gothic"/>
              </a:rPr>
              <a:t>The abilities necessary to attain personal and societal goals. </a:t>
            </a:r>
          </a:p>
          <a:p>
            <a:pPr lvl="0"/>
            <a:endParaRPr lang="en-IN" dirty="0">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p:txBody>
          <a:bodyPr/>
          <a:lstStyle/>
          <a:p>
            <a:pPr lvl="0"/>
            <a:r>
              <a:rPr lang="en-US">
                <a:sym typeface="Century Gothic"/>
              </a:rPr>
              <a:t>The Strengths-Based Perspective </a:t>
            </a:r>
            <a:endParaRPr lang="en-US" dirty="0">
              <a:sym typeface="Century Gothic"/>
            </a:endParaRPr>
          </a:p>
        </p:txBody>
      </p:sp>
      <p:sp>
        <p:nvSpPr>
          <p:cNvPr id="242" name="Shape 242"/>
          <p:cNvSpPr txBox="1">
            <a:spLocks noGrp="1"/>
          </p:cNvSpPr>
          <p:nvPr>
            <p:ph idx="1"/>
          </p:nvPr>
        </p:nvSpPr>
        <p:spPr/>
        <p:txBody>
          <a:bodyPr>
            <a:normAutofit fontScale="92500" lnSpcReduction="20000"/>
          </a:bodyPr>
          <a:lstStyle/>
          <a:p>
            <a:pPr lvl="0"/>
            <a:r>
              <a:rPr lang="en-IN" dirty="0">
                <a:sym typeface="Century Gothic"/>
              </a:rPr>
              <a:t>This perspective holds the belief that every person has dignity and worth and that practitioners are collaborators with clients in a </a:t>
            </a:r>
            <a:r>
              <a:rPr lang="en-IN" dirty="0" err="1">
                <a:sym typeface="Century Gothic"/>
              </a:rPr>
              <a:t>nonhierarchical</a:t>
            </a:r>
            <a:r>
              <a:rPr lang="en-IN" dirty="0">
                <a:sym typeface="Century Gothic"/>
              </a:rPr>
              <a:t> manner.</a:t>
            </a:r>
          </a:p>
          <a:p>
            <a:pPr lvl="0"/>
            <a:r>
              <a:rPr lang="en-IN" dirty="0">
                <a:sym typeface="Century Gothic"/>
              </a:rPr>
              <a:t>People possess individual and environmental strengths that can be used to improve their lives. Individual strengths are unique to each person and include aspirations, competencies, and confidence.</a:t>
            </a:r>
          </a:p>
          <a:p>
            <a:pPr lvl="0"/>
            <a:r>
              <a:rPr lang="en-IN" dirty="0">
                <a:sym typeface="Century Gothic"/>
              </a:rPr>
              <a:t>Environmental factors that are considered strengths include resources, social relationships, and opportunities. Resources include economic and/or financial support, community programs, access to information, and services, along with other tangible reserves. Social relations encompass family, friends, </a:t>
            </a:r>
            <a:r>
              <a:rPr lang="en-IN" dirty="0" err="1">
                <a:sym typeface="Century Gothic"/>
              </a:rPr>
              <a:t>neighbors</a:t>
            </a:r>
            <a:r>
              <a:rPr lang="en-IN" dirty="0">
                <a:sym typeface="Century Gothic"/>
              </a:rPr>
              <a:t>, </a:t>
            </a:r>
            <a:r>
              <a:rPr lang="en-IN" dirty="0" err="1">
                <a:sym typeface="Century Gothic"/>
              </a:rPr>
              <a:t>coworkers</a:t>
            </a:r>
            <a:r>
              <a:rPr lang="en-IN" dirty="0">
                <a:sym typeface="Century Gothic"/>
              </a:rPr>
              <a:t>, and other associations or connections. Opportunities refer to the spaces that are waiting to be filled and represent positive events that can potentially change one’s life.</a:t>
            </a:r>
          </a:p>
          <a:p>
            <a:pPr lvl="0"/>
            <a:endParaRPr lang="en-IN" dirty="0">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p:txBody>
          <a:bodyPr/>
          <a:lstStyle/>
          <a:p>
            <a:pPr lvl="0"/>
            <a:r>
              <a:rPr lang="en-US" dirty="0">
                <a:sym typeface="Century Gothic"/>
              </a:rPr>
              <a:t>The Strengths-Based Perspective, </a:t>
            </a:r>
            <a:r>
              <a:rPr lang="en-US" sz="2800" dirty="0">
                <a:sym typeface="Century Gothic"/>
              </a:rPr>
              <a:t>continued</a:t>
            </a:r>
            <a:r>
              <a:rPr lang="en-US" dirty="0">
                <a:sym typeface="Century Gothic"/>
              </a:rPr>
              <a:t> </a:t>
            </a:r>
          </a:p>
        </p:txBody>
      </p:sp>
      <p:sp>
        <p:nvSpPr>
          <p:cNvPr id="248" name="Shape 248"/>
          <p:cNvSpPr txBox="1">
            <a:spLocks noGrp="1"/>
          </p:cNvSpPr>
          <p:nvPr>
            <p:ph idx="1"/>
          </p:nvPr>
        </p:nvSpPr>
        <p:spPr/>
        <p:txBody>
          <a:bodyPr/>
          <a:lstStyle/>
          <a:p>
            <a:pPr lvl="0"/>
            <a:r>
              <a:rPr lang="en-IN" dirty="0">
                <a:sym typeface="Century Gothic"/>
              </a:rPr>
              <a:t>By utilizing the strengths perspective in direct practice, the practitioner views the individual and the environment from the perspective of abundance versus scarcity. </a:t>
            </a:r>
          </a:p>
          <a:p>
            <a:pPr lvl="0"/>
            <a:r>
              <a:rPr lang="en-IN" dirty="0">
                <a:sym typeface="Century Gothic"/>
              </a:rPr>
              <a:t>Focusing on client strengths rather than deficits provides the practitioner with a valuable tool that can aid in assessment and intervention. It effectively highlights aspects of the person and their environment that can be utilized and enhanced to assist in the achievement of goals and promote positive growth.</a:t>
            </a:r>
          </a:p>
          <a:p>
            <a:pPr lvl="0"/>
            <a:endParaRPr lang="en-IN" dirty="0">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p:txBody>
          <a:bodyPr/>
          <a:lstStyle/>
          <a:p>
            <a:pPr lvl="0"/>
            <a:r>
              <a:rPr lang="en-IN" dirty="0"/>
              <a:t>Strengths-Based Direct Practice Framework </a:t>
            </a:r>
          </a:p>
        </p:txBody>
      </p:sp>
      <p:sp>
        <p:nvSpPr>
          <p:cNvPr id="254" name="Shape 254"/>
          <p:cNvSpPr txBox="1">
            <a:spLocks noGrp="1"/>
          </p:cNvSpPr>
          <p:nvPr>
            <p:ph idx="1"/>
          </p:nvPr>
        </p:nvSpPr>
        <p:spPr/>
        <p:txBody>
          <a:bodyPr>
            <a:normAutofit/>
          </a:bodyPr>
          <a:lstStyle/>
          <a:p>
            <a:pPr marL="514350" lvl="0" indent="-514350">
              <a:buSzPct val="100000"/>
              <a:buFont typeface="+mj-lt"/>
              <a:buAutoNum type="arabicPeriod"/>
            </a:pPr>
            <a:r>
              <a:rPr lang="en-IN" dirty="0"/>
              <a:t>Given the appropriate support and guidance, all persons have the capacity to improve their lives. Clients benefit by knowing that respectful and non-judgmental support is available to them as they work to achieve their goals. </a:t>
            </a:r>
          </a:p>
          <a:p>
            <a:pPr marL="514350" lvl="0" indent="-514350">
              <a:buSzPct val="100000"/>
              <a:buFont typeface="+mj-lt"/>
              <a:buAutoNum type="arabicPeriod"/>
            </a:pPr>
            <a:r>
              <a:rPr lang="en-IN" dirty="0"/>
              <a:t>All persons have individual and environmental strengths that can assist them throughout the helping process. Clients benefit from the reinforcement of those strengths and the encouragement to consciously employ them during the helping process.</a:t>
            </a:r>
          </a:p>
          <a:p>
            <a:pPr marL="514350" lvl="0" indent="-514350">
              <a:buSzPct val="100000"/>
              <a:buFont typeface="+mj-lt"/>
              <a:buAutoNum type="arabicPeriod"/>
            </a:pPr>
            <a:r>
              <a:rPr lang="en-IN" dirty="0"/>
              <a:t>The helping process is fertile ground for personal growth and the development or enhancement of the clients’ strengths.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838200" y="74845"/>
            <a:ext cx="10803340" cy="1325563"/>
          </a:xfrm>
        </p:spPr>
        <p:txBody>
          <a:bodyPr>
            <a:normAutofit/>
          </a:bodyPr>
          <a:lstStyle/>
          <a:p>
            <a:pPr lvl="0"/>
            <a:r>
              <a:rPr lang="en-IN" dirty="0"/>
              <a:t>Strengths-Based Direct Practice Framework, </a:t>
            </a:r>
            <a:r>
              <a:rPr lang="en-IN" sz="2800" dirty="0"/>
              <a:t>continued</a:t>
            </a:r>
          </a:p>
        </p:txBody>
      </p:sp>
      <p:sp>
        <p:nvSpPr>
          <p:cNvPr id="260" name="Shape 260"/>
          <p:cNvSpPr txBox="1">
            <a:spLocks noGrp="1"/>
          </p:cNvSpPr>
          <p:nvPr>
            <p:ph idx="1"/>
          </p:nvPr>
        </p:nvSpPr>
        <p:spPr/>
        <p:txBody>
          <a:bodyPr>
            <a:normAutofit/>
          </a:bodyPr>
          <a:lstStyle/>
          <a:p>
            <a:pPr marL="514350" lvl="0" indent="-514350">
              <a:buSzPct val="100000"/>
              <a:buFont typeface="+mj-lt"/>
              <a:buAutoNum type="arabicPeriod" startAt="4"/>
            </a:pPr>
            <a:r>
              <a:rPr lang="en-IN" dirty="0"/>
              <a:t>Improving one’s life is a gradual process that takes varying amounts of time and effort. Experiences of discomfort and resistance to change are expected reactions in the helping process and are not inherently pathological or indicative of weakness.</a:t>
            </a:r>
          </a:p>
          <a:p>
            <a:pPr marL="514350" lvl="0" indent="-514350">
              <a:buSzPct val="100000"/>
              <a:buFont typeface="+mj-lt"/>
              <a:buAutoNum type="arabicPeriod" startAt="4"/>
            </a:pPr>
            <a:r>
              <a:rPr lang="en-IN" dirty="0"/>
              <a:t>The quality of the helping relationship can either help or hinder clients’ capacities to make improvements in their lives.</a:t>
            </a:r>
          </a:p>
          <a:p>
            <a:pPr marL="514350" lvl="0" indent="-514350">
              <a:buSzPct val="100000"/>
              <a:buFont typeface="+mj-lt"/>
              <a:buAutoNum type="arabicPeriod" startAt="4"/>
            </a:pPr>
            <a:r>
              <a:rPr lang="en-IN" dirty="0"/>
              <a:t>Interactions with clients should aim to support clients’ aspirations, competencies, confidence, and individual and environmental strengths.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838200" y="74845"/>
            <a:ext cx="10803340" cy="1325563"/>
          </a:xfrm>
        </p:spPr>
        <p:txBody>
          <a:bodyPr>
            <a:normAutofit/>
          </a:bodyPr>
          <a:lstStyle/>
          <a:p>
            <a:pPr lvl="0"/>
            <a:r>
              <a:rPr lang="en-IN" dirty="0"/>
              <a:t>Strengths-Based Direct Practice Framework, </a:t>
            </a:r>
            <a:r>
              <a:rPr lang="en-IN" sz="2800" dirty="0"/>
              <a:t>continued</a:t>
            </a:r>
            <a:endParaRPr lang="en-IN" dirty="0"/>
          </a:p>
        </p:txBody>
      </p:sp>
      <p:sp>
        <p:nvSpPr>
          <p:cNvPr id="266" name="Shape 266"/>
          <p:cNvSpPr txBox="1">
            <a:spLocks noGrp="1"/>
          </p:cNvSpPr>
          <p:nvPr>
            <p:ph idx="1"/>
          </p:nvPr>
        </p:nvSpPr>
        <p:spPr/>
        <p:txBody>
          <a:bodyPr>
            <a:normAutofit/>
          </a:bodyPr>
          <a:lstStyle/>
          <a:p>
            <a:pPr marL="514350" lvl="0" indent="-514350">
              <a:buSzPct val="100000"/>
              <a:buFont typeface="+mj-lt"/>
              <a:buAutoNum type="arabicPeriod" startAt="7"/>
            </a:pPr>
            <a:r>
              <a:rPr lang="en-IN" dirty="0"/>
              <a:t>Consideration of a client’s cultural background aids in the understanding of the client’s circumstances and life experiences, and thus enhances the helping process.</a:t>
            </a:r>
          </a:p>
          <a:p>
            <a:pPr marL="514350" lvl="0" indent="-514350">
              <a:buSzPct val="100000"/>
              <a:buFont typeface="+mj-lt"/>
              <a:buAutoNum type="arabicPeriod" startAt="7"/>
            </a:pPr>
            <a:r>
              <a:rPr lang="en-IN" dirty="0"/>
              <a:t>All persons are impacted to varying degrees by the interactions they have with other people. Maintaining awareness of how interactions are being received by clients is essential to a productive helping relationship. </a:t>
            </a:r>
          </a:p>
          <a:p>
            <a:pPr marL="514350" lvl="0" indent="-514350">
              <a:buSzPct val="100000"/>
              <a:buFont typeface="+mj-lt"/>
              <a:buAutoNum type="arabicPeriod" startAt="7"/>
            </a:pPr>
            <a:r>
              <a:rPr lang="en-IN" dirty="0"/>
              <a:t>When communicating with clients, the worker should use verbal statements, listening styles, and body language that </a:t>
            </a:r>
            <a:r>
              <a:rPr lang="en-IN" dirty="0" err="1"/>
              <a:t>honor</a:t>
            </a:r>
            <a:r>
              <a:rPr lang="en-IN" dirty="0"/>
              <a:t> the value and dignity of clients.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838200" y="74845"/>
            <a:ext cx="10515600" cy="1325563"/>
          </a:xfrm>
        </p:spPr>
        <p:txBody>
          <a:bodyPr/>
          <a:lstStyle/>
          <a:p>
            <a:pPr lvl="0"/>
            <a:r>
              <a:rPr lang="en-US" dirty="0"/>
              <a:t>Strengths-Based Direct Practice Framework,</a:t>
            </a:r>
            <a:r>
              <a:rPr lang="en-US" dirty="0">
                <a:sym typeface="Century Gothic"/>
              </a:rPr>
              <a:t> </a:t>
            </a:r>
            <a:r>
              <a:rPr lang="en-US" sz="2800" dirty="0">
                <a:sym typeface="Century Gothic"/>
              </a:rPr>
              <a:t>continued</a:t>
            </a:r>
            <a:r>
              <a:rPr lang="en-US" sz="2800" dirty="0"/>
              <a:t> </a:t>
            </a:r>
          </a:p>
        </p:txBody>
      </p:sp>
      <p:sp>
        <p:nvSpPr>
          <p:cNvPr id="272" name="Shape 272"/>
          <p:cNvSpPr txBox="1">
            <a:spLocks noGrp="1"/>
          </p:cNvSpPr>
          <p:nvPr>
            <p:ph idx="1"/>
          </p:nvPr>
        </p:nvSpPr>
        <p:spPr/>
        <p:txBody>
          <a:bodyPr/>
          <a:lstStyle/>
          <a:p>
            <a:pPr marL="514350" lvl="0" indent="-514350">
              <a:buSzPct val="100000"/>
              <a:buFont typeface="+mj-lt"/>
              <a:buAutoNum type="arabicPeriod" startAt="10"/>
            </a:pPr>
            <a:r>
              <a:rPr lang="en-IN" dirty="0"/>
              <a:t>Clients are more receptive to opportunities when interactions contain elements of unconditional and genuine positive regard and an emphasis on their individual and environmental strengths.</a:t>
            </a:r>
          </a:p>
          <a:p>
            <a:pPr marL="514350" lvl="0" indent="-514350">
              <a:buSzPct val="100000"/>
              <a:buFont typeface="+mj-lt"/>
              <a:buAutoNum type="arabicPeriod" startAt="10"/>
            </a:pPr>
            <a:r>
              <a:rPr lang="en-IN" dirty="0"/>
              <a:t>All interactions are an opportunity for both the worker and client to learn and grow. Rather than an authoritarian relationship, the practitioner collaborates in an egalitarian manner.</a:t>
            </a:r>
          </a:p>
          <a:p>
            <a:pPr marL="514350" lvl="0" indent="-514350">
              <a:buSzPct val="100000"/>
              <a:buFont typeface="+mj-lt"/>
              <a:buAutoNum type="arabicPeriod" startAt="10"/>
            </a:pPr>
            <a:r>
              <a:rPr lang="en-IN" dirty="0"/>
              <a:t>Practitioners should remain mindful of how social and economic disparities may impact their clients. The practitioner’s belief in social justice leads to action-oriented responses when confronted with societal inequities, injustices, and discrimination.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838200" y="74845"/>
            <a:ext cx="10803340" cy="1325563"/>
          </a:xfrm>
        </p:spPr>
        <p:txBody>
          <a:bodyPr>
            <a:normAutofit/>
          </a:bodyPr>
          <a:lstStyle/>
          <a:p>
            <a:pPr lvl="0"/>
            <a:r>
              <a:rPr lang="en-IN" dirty="0"/>
              <a:t>Strengths-Based Direct Practice Framework, </a:t>
            </a:r>
            <a:r>
              <a:rPr lang="en-IN" sz="2800" dirty="0"/>
              <a:t>continued</a:t>
            </a:r>
            <a:endParaRPr lang="en-US" dirty="0"/>
          </a:p>
        </p:txBody>
      </p:sp>
      <p:sp>
        <p:nvSpPr>
          <p:cNvPr id="278" name="Shape 278"/>
          <p:cNvSpPr txBox="1">
            <a:spLocks noGrp="1"/>
          </p:cNvSpPr>
          <p:nvPr>
            <p:ph idx="1"/>
          </p:nvPr>
        </p:nvSpPr>
        <p:spPr/>
        <p:txBody>
          <a:bodyPr/>
          <a:lstStyle/>
          <a:p>
            <a:pPr marL="514350" lvl="0" indent="-514350">
              <a:buSzPct val="100000"/>
              <a:buFont typeface="+mj-lt"/>
              <a:buAutoNum type="arabicPeriod" startAt="13"/>
            </a:pPr>
            <a:r>
              <a:rPr lang="en-IN" dirty="0"/>
              <a:t>Making changes often requires clients to acquire different thoughts, feelings, and behaviors which increase feelings of fear and vulnerability. Adherence to ethical principles of practice provides the necessary safety for these changes to occur and protects clients from unnecessary harm while pursuing their goals. </a:t>
            </a:r>
          </a:p>
          <a:p>
            <a:pPr lvl="0"/>
            <a:endParaRPr lang="en-IN" dirty="0"/>
          </a:p>
          <a:p>
            <a:pPr marL="0" lvl="0" indent="0" algn="r">
              <a:buNone/>
            </a:pPr>
            <a:r>
              <a:rPr lang="en-IN" dirty="0"/>
              <a:t>Developed by E. Pomeroy and R. B. Garcia</a:t>
            </a:r>
          </a:p>
          <a:p>
            <a:pPr lvl="0"/>
            <a:endParaRPr lang="en-IN" dirty="0"/>
          </a:p>
          <a:p>
            <a:pPr lvl="0"/>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p:txBody>
          <a:bodyPr/>
          <a:lstStyle/>
          <a:p>
            <a:pPr lvl="0"/>
            <a:r>
              <a:rPr lang="en-US" dirty="0">
                <a:sym typeface="Century Gothic"/>
              </a:rPr>
              <a:t>Personal Reflections</a:t>
            </a:r>
          </a:p>
        </p:txBody>
      </p:sp>
      <p:sp>
        <p:nvSpPr>
          <p:cNvPr id="284" name="Shape 284"/>
          <p:cNvSpPr txBox="1">
            <a:spLocks noGrp="1"/>
          </p:cNvSpPr>
          <p:nvPr>
            <p:ph idx="1"/>
          </p:nvPr>
        </p:nvSpPr>
        <p:spPr/>
        <p:txBody>
          <a:bodyPr/>
          <a:lstStyle/>
          <a:p>
            <a:pPr marL="514350" lvl="0" indent="-514350">
              <a:buSzPct val="100000"/>
              <a:buFont typeface="+mj-lt"/>
              <a:buAutoNum type="arabicPeriod"/>
            </a:pPr>
            <a:r>
              <a:rPr lang="en-IN" dirty="0">
                <a:sym typeface="Century Gothic"/>
              </a:rPr>
              <a:t>Using the strengths perspective, identify your personal strengths. Be sure to include individual and environmental strengths. If you were the social worker for in the above case scenario, how would these strengths benefit your work with this family?</a:t>
            </a:r>
          </a:p>
          <a:p>
            <a:pPr marL="514350" lvl="0" indent="-514350">
              <a:buSzPct val="100000"/>
              <a:buFont typeface="+mj-lt"/>
              <a:buAutoNum type="arabicPeriod"/>
            </a:pPr>
            <a:r>
              <a:rPr lang="en-IN" dirty="0">
                <a:sym typeface="Century Gothic"/>
              </a:rPr>
              <a:t>If you were a client, how might the P-I-E perspective apply to your life? Make a P-I-E chart that represents your current life situation.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p:txBody>
          <a:bodyPr/>
          <a:lstStyle/>
          <a:p>
            <a:pPr lvl="0"/>
            <a:r>
              <a:rPr lang="en-US" dirty="0">
                <a:sym typeface="Century Gothic"/>
              </a:rPr>
              <a:t>Purpose of Theories in Social Work</a:t>
            </a:r>
          </a:p>
        </p:txBody>
      </p:sp>
      <p:sp>
        <p:nvSpPr>
          <p:cNvPr id="128" name="Shape 128"/>
          <p:cNvSpPr txBox="1">
            <a:spLocks noGrp="1"/>
          </p:cNvSpPr>
          <p:nvPr>
            <p:ph idx="1"/>
          </p:nvPr>
        </p:nvSpPr>
        <p:spPr/>
        <p:txBody>
          <a:bodyPr/>
          <a:lstStyle/>
          <a:p>
            <a:pPr lvl="0"/>
            <a:r>
              <a:rPr lang="en-US" dirty="0">
                <a:sym typeface="Century Gothic"/>
              </a:rPr>
              <a:t>Theories are useful because they provide a framework for conducting assessments, a methodology for organizing the necessary client information, as well as the choice of interventions.  Furthermore, social work values are embedded in the theories and frameworks developed by the profession.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p:txBody>
          <a:bodyPr/>
          <a:lstStyle/>
          <a:p>
            <a:pPr lvl="0"/>
            <a:r>
              <a:rPr lang="en-US" dirty="0">
                <a:sym typeface="Century Gothic"/>
              </a:rPr>
              <a:t>Systems Theory </a:t>
            </a:r>
          </a:p>
        </p:txBody>
      </p:sp>
      <p:sp>
        <p:nvSpPr>
          <p:cNvPr id="134" name="Shape 134"/>
          <p:cNvSpPr txBox="1">
            <a:spLocks noGrp="1"/>
          </p:cNvSpPr>
          <p:nvPr>
            <p:ph idx="1"/>
          </p:nvPr>
        </p:nvSpPr>
        <p:spPr/>
        <p:txBody>
          <a:bodyPr>
            <a:normAutofit lnSpcReduction="10000"/>
          </a:bodyPr>
          <a:lstStyle/>
          <a:p>
            <a:pPr lvl="0"/>
            <a:r>
              <a:rPr lang="en-US">
                <a:sym typeface="Century Gothic"/>
              </a:rPr>
              <a:t>The overarching theory that is most widely accepted as the bedrock of social work practice is systems theory. Systems theory has its origins in the natural sciences (biology, physics, and mathematics) and spread to the social sciences (psychology, sociology, and anthropology) over many decades. </a:t>
            </a:r>
          </a:p>
          <a:p>
            <a:pPr lvl="0"/>
            <a:r>
              <a:rPr lang="en-US">
                <a:sym typeface="Century Gothic"/>
              </a:rPr>
              <a:t>According to systems theory, the focus of analysis is on the interactions between the individual and the environment. Systems theory advanced social work intervention in the client’s environment, in addition to focusing on individual factors that may be hampering the person’s ability to interact successfully with subsystems (such as family, friends, or coworkers). </a:t>
            </a:r>
            <a:endParaRPr lang="en-US" dirty="0">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p:txBody>
          <a:bodyPr/>
          <a:lstStyle/>
          <a:p>
            <a:pPr lvl="0"/>
            <a:r>
              <a:rPr lang="en-US">
                <a:sym typeface="Century Gothic"/>
              </a:rPr>
              <a:t>Systems Theory</a:t>
            </a:r>
            <a:r>
              <a:rPr lang="en-US"/>
              <a:t>—</a:t>
            </a:r>
            <a:r>
              <a:rPr lang="en-US">
                <a:sym typeface="Century Gothic"/>
              </a:rPr>
              <a:t>Critical Terms </a:t>
            </a:r>
            <a:endParaRPr lang="en-US" dirty="0">
              <a:sym typeface="Century Gothic"/>
            </a:endParaRPr>
          </a:p>
        </p:txBody>
      </p:sp>
      <p:sp>
        <p:nvSpPr>
          <p:cNvPr id="140" name="Shape 140"/>
          <p:cNvSpPr txBox="1">
            <a:spLocks noGrp="1"/>
          </p:cNvSpPr>
          <p:nvPr>
            <p:ph idx="1"/>
          </p:nvPr>
        </p:nvSpPr>
        <p:spPr/>
        <p:txBody>
          <a:bodyPr/>
          <a:lstStyle/>
          <a:p>
            <a:pPr lvl="0"/>
            <a:r>
              <a:rPr lang="en-US">
                <a:sym typeface="Century Gothic"/>
              </a:rPr>
              <a:t>Open systems</a:t>
            </a:r>
          </a:p>
          <a:p>
            <a:pPr lvl="0"/>
            <a:r>
              <a:rPr lang="en-US">
                <a:sym typeface="Century Gothic"/>
              </a:rPr>
              <a:t>Closed systems</a:t>
            </a:r>
          </a:p>
          <a:p>
            <a:pPr lvl="0"/>
            <a:r>
              <a:rPr lang="en-US">
                <a:sym typeface="Century Gothic"/>
              </a:rPr>
              <a:t>Subsystem</a:t>
            </a:r>
          </a:p>
          <a:p>
            <a:pPr lvl="0"/>
            <a:r>
              <a:rPr lang="en-US">
                <a:sym typeface="Century Gothic"/>
              </a:rPr>
              <a:t>Homeostasis</a:t>
            </a:r>
          </a:p>
          <a:p>
            <a:pPr lvl="0"/>
            <a:r>
              <a:rPr lang="en-US">
                <a:sym typeface="Century Gothic"/>
              </a:rPr>
              <a:t>Equilibrium/disequilibrium</a:t>
            </a:r>
          </a:p>
          <a:p>
            <a:pPr lvl="0"/>
            <a:r>
              <a:rPr lang="en-US">
                <a:sym typeface="Century Gothic"/>
              </a:rPr>
              <a:t>Entropy</a:t>
            </a:r>
          </a:p>
          <a:p>
            <a:pPr lvl="0"/>
            <a:r>
              <a:rPr lang="en-US">
                <a:sym typeface="Century Gothic"/>
              </a:rPr>
              <a:t>Negentropy</a:t>
            </a:r>
          </a:p>
          <a:p>
            <a:pPr lvl="0"/>
            <a:r>
              <a:rPr lang="en-US">
                <a:sym typeface="Century Gothic"/>
              </a:rPr>
              <a:t>Equifinality </a:t>
            </a:r>
            <a:endParaRPr lang="en-US" dirty="0">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p:txBody>
          <a:bodyPr/>
          <a:lstStyle/>
          <a:p>
            <a:pPr lvl="0"/>
            <a:r>
              <a:rPr lang="en-US">
                <a:sym typeface="Century Gothic"/>
              </a:rPr>
              <a:t>Limits of Systems Theory </a:t>
            </a:r>
            <a:endParaRPr lang="en-US" dirty="0">
              <a:sym typeface="Century Gothic"/>
            </a:endParaRPr>
          </a:p>
        </p:txBody>
      </p:sp>
      <p:sp>
        <p:nvSpPr>
          <p:cNvPr id="146" name="Shape 146"/>
          <p:cNvSpPr txBox="1">
            <a:spLocks noGrp="1"/>
          </p:cNvSpPr>
          <p:nvPr>
            <p:ph idx="1"/>
          </p:nvPr>
        </p:nvSpPr>
        <p:spPr/>
        <p:txBody>
          <a:bodyPr/>
          <a:lstStyle/>
          <a:p>
            <a:pPr lvl="0"/>
            <a:r>
              <a:rPr lang="en-US">
                <a:sym typeface="Century Gothic"/>
              </a:rPr>
              <a:t>These system concepts fit well with the multifaceted work that social workers perform and, are extensively utilized for assessment purposes (Teater, 2014).  However, critics of systems theory suggested that it has limited usefulness to a profession as practice oriented as social work (Germain, 1973). </a:t>
            </a:r>
          </a:p>
          <a:p>
            <a:pPr lvl="0"/>
            <a:r>
              <a:rPr lang="en-US">
                <a:sym typeface="Century Gothic"/>
              </a:rPr>
              <a:t>While providing a schema for thinking about the individual and the environment in which the person resides, it was difficult to find practical applications for this theory. </a:t>
            </a:r>
            <a:endParaRPr lang="en-US" dirty="0">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p:txBody>
          <a:bodyPr/>
          <a:lstStyle/>
          <a:p>
            <a:pPr lvl="0"/>
            <a:r>
              <a:rPr lang="en-US">
                <a:sym typeface="Century Gothic"/>
              </a:rPr>
              <a:t>Ecosystems Theory</a:t>
            </a:r>
            <a:endParaRPr lang="en-US" dirty="0">
              <a:sym typeface="Century Gothic"/>
            </a:endParaRPr>
          </a:p>
        </p:txBody>
      </p:sp>
      <p:sp>
        <p:nvSpPr>
          <p:cNvPr id="152" name="Shape 152"/>
          <p:cNvSpPr txBox="1">
            <a:spLocks noGrp="1"/>
          </p:cNvSpPr>
          <p:nvPr>
            <p:ph idx="1"/>
          </p:nvPr>
        </p:nvSpPr>
        <p:spPr/>
        <p:txBody>
          <a:bodyPr>
            <a:normAutofit lnSpcReduction="10000"/>
          </a:bodyPr>
          <a:lstStyle/>
          <a:p>
            <a:pPr lvl="0"/>
            <a:r>
              <a:rPr lang="en-US">
                <a:sym typeface="Century Gothic"/>
              </a:rPr>
              <a:t>Ecosystems theory is based on the natural science of ecosystems and the concept that all organisms are interdependent with the environment in which they live. An organism’s survival is dependent on the environmental conditions in which it lives, and stress in the environment can significantly impact an organism in both a positive and negative manner. </a:t>
            </a:r>
          </a:p>
          <a:p>
            <a:pPr lvl="0"/>
            <a:r>
              <a:rPr lang="en-US">
                <a:sym typeface="Century Gothic"/>
              </a:rPr>
              <a:t>Ecological perspectives are useful for improving the client’s functioning by shifting the focus of interventions from the individual (e.g., client’s behavior/deficits) to the client’s system interrelationships (e.g., individual, family, social, school, community, etc.) in an effort to capitalize on the client’s strengths and the resources in their environment.</a:t>
            </a:r>
            <a:endParaRPr lang="en-US" dirty="0">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p:txBody>
          <a:bodyPr/>
          <a:lstStyle/>
          <a:p>
            <a:pPr lvl="0"/>
            <a:r>
              <a:rPr lang="en-US">
                <a:sym typeface="Century Gothic"/>
              </a:rPr>
              <a:t>Person-in-Environment Perspective</a:t>
            </a:r>
            <a:endParaRPr lang="en-US" dirty="0">
              <a:sym typeface="Century Gothic"/>
            </a:endParaRPr>
          </a:p>
        </p:txBody>
      </p:sp>
      <p:sp>
        <p:nvSpPr>
          <p:cNvPr id="158" name="Shape 158"/>
          <p:cNvSpPr txBox="1">
            <a:spLocks noGrp="1"/>
          </p:cNvSpPr>
          <p:nvPr>
            <p:ph idx="1"/>
          </p:nvPr>
        </p:nvSpPr>
        <p:spPr/>
        <p:txBody>
          <a:bodyPr>
            <a:normAutofit fontScale="85000" lnSpcReduction="20000"/>
          </a:bodyPr>
          <a:lstStyle/>
          <a:p>
            <a:pPr lvl="0"/>
            <a:r>
              <a:rPr lang="en-US" dirty="0">
                <a:sym typeface="Century Gothic"/>
              </a:rPr>
              <a:t>Rogge and Cox (2002) state that “the </a:t>
            </a:r>
            <a:r>
              <a:rPr lang="en-US" dirty="0"/>
              <a:t>P-I-E</a:t>
            </a:r>
            <a:r>
              <a:rPr lang="en-US" dirty="0">
                <a:sym typeface="Century Gothic"/>
              </a:rPr>
              <a:t> perspective emphasizes social work knowledge and skills that improve the contextual goodness-of-fit, mutual transactions between, and adaptations of individuals and their environment” </a:t>
            </a:r>
            <a:br>
              <a:rPr lang="en-US" dirty="0">
                <a:sym typeface="Century Gothic"/>
              </a:rPr>
            </a:br>
            <a:r>
              <a:rPr lang="en-US" dirty="0">
                <a:sym typeface="Century Gothic"/>
              </a:rPr>
              <a:t>(p. 49). </a:t>
            </a:r>
          </a:p>
          <a:p>
            <a:pPr lvl="0"/>
            <a:r>
              <a:rPr lang="en-US" dirty="0">
                <a:sym typeface="Century Gothic"/>
              </a:rPr>
              <a:t>This perspective grew out of systems theory and the ecological model. </a:t>
            </a:r>
          </a:p>
          <a:p>
            <a:pPr lvl="0"/>
            <a:r>
              <a:rPr lang="en-US" dirty="0"/>
              <a:t>Person-in-environment (</a:t>
            </a:r>
            <a:r>
              <a:rPr lang="en-US" dirty="0">
                <a:sym typeface="Century Gothic"/>
              </a:rPr>
              <a:t>P-I-E) considers human interactions that occur in the social and environmental spheres. These interactions may consist of transactions that include dyads, families, communities, bureaucracies, or even the natural environment. </a:t>
            </a:r>
          </a:p>
          <a:p>
            <a:pPr lvl="0"/>
            <a:r>
              <a:rPr lang="en-US" dirty="0">
                <a:sym typeface="Century Gothic"/>
              </a:rPr>
              <a:t>For direct practice social workers, the P-I-E framework can be useful in conducting a psychosocial assessment by outlining the various psychological, biological, social, and environmental domains that should be examined in order to develop a full understanding of the individual’s or family’s situation.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p:txBody>
          <a:bodyPr/>
          <a:lstStyle/>
          <a:p>
            <a:pPr lvl="0"/>
            <a:r>
              <a:rPr lang="en-US">
                <a:sym typeface="Century Gothic"/>
              </a:rPr>
              <a:t>Attachment Theory </a:t>
            </a:r>
            <a:endParaRPr lang="en-US" dirty="0">
              <a:sym typeface="Century Gothic"/>
            </a:endParaRPr>
          </a:p>
        </p:txBody>
      </p:sp>
      <p:sp>
        <p:nvSpPr>
          <p:cNvPr id="164" name="Shape 164"/>
          <p:cNvSpPr txBox="1">
            <a:spLocks noGrp="1"/>
          </p:cNvSpPr>
          <p:nvPr>
            <p:ph idx="1"/>
          </p:nvPr>
        </p:nvSpPr>
        <p:spPr/>
        <p:txBody>
          <a:bodyPr>
            <a:normAutofit fontScale="92500" lnSpcReduction="10000"/>
          </a:bodyPr>
          <a:lstStyle/>
          <a:p>
            <a:pPr lvl="0"/>
            <a:r>
              <a:rPr lang="en-US" dirty="0">
                <a:sym typeface="Century Gothic"/>
              </a:rPr>
              <a:t>Noted pioneers of this theory are John Bowlby and Mary Ainsworth. </a:t>
            </a:r>
          </a:p>
          <a:p>
            <a:pPr lvl="0"/>
            <a:r>
              <a:rPr lang="en-US" dirty="0">
                <a:sym typeface="Century Gothic"/>
              </a:rPr>
              <a:t>“Attachment” may be defined as the propensity for humans to form close affectional bonds with specific other human beings. Separation from these individuals leads to emotional distress. There are currently four recognized attachment styles: secure, insecure</a:t>
            </a:r>
            <a:r>
              <a:rPr lang="en-US" dirty="0"/>
              <a:t>—</a:t>
            </a:r>
            <a:r>
              <a:rPr lang="en-US" dirty="0">
                <a:sym typeface="Century Gothic"/>
              </a:rPr>
              <a:t>anxious ambivalent, insecure</a:t>
            </a:r>
            <a:r>
              <a:rPr lang="en-US" dirty="0"/>
              <a:t>—</a:t>
            </a:r>
            <a:r>
              <a:rPr lang="en-US" dirty="0">
                <a:sym typeface="Century Gothic"/>
              </a:rPr>
              <a:t>anxious avoidant, and disorganized attachment. </a:t>
            </a:r>
          </a:p>
          <a:p>
            <a:pPr lvl="0"/>
            <a:r>
              <a:rPr lang="en-US" dirty="0">
                <a:sym typeface="Century Gothic"/>
              </a:rPr>
              <a:t>This theory posits that if a child feels secure, she will establish positive relationships and a secure base from which to navigate life’s demands. If a child develops a negative self-concept and distrust of others, the child will have difficulties emotionally and socially as well as with activities of daily functioning. Developing a secure attachment in infancy, therefore, is key to healthy growth and stable relationships in childhood and adulthood.</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CH02_Direct_Practice_Skills_for_Evidence_Based_Social_Work</Template>
  <TotalTime>0</TotalTime>
  <Words>2766</Words>
  <Application>Microsoft Office PowerPoint</Application>
  <PresentationFormat>Widescreen</PresentationFormat>
  <Paragraphs>126</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Wingdings</vt:lpstr>
      <vt:lpstr>Times New Roman</vt:lpstr>
      <vt:lpstr>Calibri Light</vt:lpstr>
      <vt:lpstr>Calibri</vt:lpstr>
      <vt:lpstr>Arial</vt:lpstr>
      <vt:lpstr>Century Gothic</vt:lpstr>
      <vt:lpstr>1_Office Theme</vt:lpstr>
      <vt:lpstr>Chapter 3: Social Work Theories, Practice Models, and the Strengths-Based Direct Practice Framework</vt:lpstr>
      <vt:lpstr>PowerPoint Presentation</vt:lpstr>
      <vt:lpstr>Purpose of Theories in Social Work</vt:lpstr>
      <vt:lpstr>Systems Theory </vt:lpstr>
      <vt:lpstr>Systems Theory—Critical Terms </vt:lpstr>
      <vt:lpstr>Limits of Systems Theory </vt:lpstr>
      <vt:lpstr>Ecosystems Theory</vt:lpstr>
      <vt:lpstr>Person-in-Environment Perspective</vt:lpstr>
      <vt:lpstr>Attachment Theory </vt:lpstr>
      <vt:lpstr>Secure Attachment</vt:lpstr>
      <vt:lpstr>Insecure: Anxious/Ambivalent Attachment</vt:lpstr>
      <vt:lpstr>Insecure: Anxious/Avoidant Attachment</vt:lpstr>
      <vt:lpstr>Disorganized Attachment</vt:lpstr>
      <vt:lpstr>Cognitive Behavioral Theory</vt:lpstr>
      <vt:lpstr>CBT Skills</vt:lpstr>
      <vt:lpstr>Social Constructivism </vt:lpstr>
      <vt:lpstr>Social Constructivism—Basic Tenets  </vt:lpstr>
      <vt:lpstr>Solution-Focused Practice</vt:lpstr>
      <vt:lpstr>Crisis Theory </vt:lpstr>
      <vt:lpstr>Crisis Theory Intervention Model</vt:lpstr>
      <vt:lpstr>Empowerment Approach in Social Work</vt:lpstr>
      <vt:lpstr>The Strengths-Based Perspective </vt:lpstr>
      <vt:lpstr>The Strengths-Based Perspective, continued </vt:lpstr>
      <vt:lpstr>Strengths-Based Direct Practice Framework </vt:lpstr>
      <vt:lpstr>Strengths-Based Direct Practice Framework, continued</vt:lpstr>
      <vt:lpstr>Strengths-Based Direct Practice Framework, continued</vt:lpstr>
      <vt:lpstr>Strengths-Based Direct Practice Framework, continued </vt:lpstr>
      <vt:lpstr>Strengths-Based Direct Practice Framework, continued</vt:lpstr>
      <vt:lpstr>Personal 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Social Work Theories, Practice Models and the Strengths-Based Direct Practice Framework</dc:title>
  <dc:creator>Pomeroy, Elizabeth C</dc:creator>
  <cp:lastModifiedBy>Dr. Katy Baugus</cp:lastModifiedBy>
  <cp:revision>87</cp:revision>
  <dcterms:modified xsi:type="dcterms:W3CDTF">2022-02-01T06:33:47Z</dcterms:modified>
</cp:coreProperties>
</file>