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Lst>
  <p:notesMasterIdLst>
    <p:notesMasterId r:id="rId20"/>
  </p:notesMasterIdLst>
  <p:handoutMasterIdLst>
    <p:handoutMasterId r:id="rId21"/>
  </p:handoutMasterIdLst>
  <p:sldIdLst>
    <p:sldId id="256" r:id="rId2"/>
    <p:sldId id="259" r:id="rId3"/>
    <p:sldId id="262" r:id="rId4"/>
    <p:sldId id="260"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2413"/>
    <a:srgbClr val="669933"/>
    <a:srgbClr val="4289A4"/>
    <a:srgbClr val="4FA0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84" d="100"/>
          <a:sy n="84" d="100"/>
        </p:scale>
        <p:origin x="1176"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B32B4E20-F225-DD44-A18F-7173669CED76}" type="slidenum">
              <a:rPr/>
              <a:pPr>
                <a:defRPr/>
              </a:pPr>
              <a:t>‹#›</a:t>
            </a:fld>
            <a:endParaRPr lang="en-US"/>
          </a:p>
        </p:txBody>
      </p:sp>
    </p:spTree>
    <p:extLst>
      <p:ext uri="{BB962C8B-B14F-4D97-AF65-F5344CB8AC3E}">
        <p14:creationId xmlns:p14="http://schemas.microsoft.com/office/powerpoint/2010/main" val="26859156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39013028-E4E1-0A44-8B8C-D48051DAA7DF}" type="slidenum">
              <a:rPr/>
              <a:pPr>
                <a:defRPr/>
              </a:pPr>
              <a:t>‹#›</a:t>
            </a:fld>
            <a:endParaRPr lang="en-US"/>
          </a:p>
        </p:txBody>
      </p:sp>
    </p:spTree>
    <p:extLst>
      <p:ext uri="{BB962C8B-B14F-4D97-AF65-F5344CB8AC3E}">
        <p14:creationId xmlns:p14="http://schemas.microsoft.com/office/powerpoint/2010/main" val="1634190153"/>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 name="Picture 12" descr="Froeb5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Footer Placeholder 1"/>
          <p:cNvSpPr txBox="1">
            <a:spLocks/>
          </p:cNvSpPr>
          <p:nvPr/>
        </p:nvSpPr>
        <p:spPr>
          <a:xfrm>
            <a:off x="104775" y="6255777"/>
            <a:ext cx="8963134" cy="465698"/>
          </a:xfrm>
          <a:prstGeom prst="rect">
            <a:avLst/>
          </a:prstGeom>
          <a:ln>
            <a:noFill/>
          </a:ln>
        </p:spPr>
        <p:txBody>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900" b="0">
                <a:solidFill>
                  <a:schemeClr val="bg1">
                    <a:lumMod val="50000"/>
                  </a:schemeClr>
                </a:solidFill>
                <a:latin typeface="Arial Narrow"/>
                <a:cs typeface="Arial Narrow"/>
              </a:rPr>
              <a:t>©2018 Cengage Learning.  </a:t>
            </a:r>
            <a:r>
              <a:rPr lang="en-US" sz="900" b="0" i="1" kern="1200">
                <a:solidFill>
                  <a:schemeClr val="bg1">
                    <a:lumMod val="50000"/>
                  </a:schemeClr>
                </a:solidFill>
                <a:latin typeface="Arial Narrow"/>
                <a:ea typeface="+mn-ea"/>
                <a:cs typeface="Arial Narrow"/>
              </a:rPr>
              <a:t>All Rights Reserved. May not be copied, scanned, or duplicated, in whole or in part, except for use as permitted in a license distributed with a certain product or service or otherwise on a password-protected website for classroom use.</a:t>
            </a:r>
            <a:r>
              <a:rPr lang="en-US" sz="900" b="0" i="0" kern="1200" baseline="0">
                <a:solidFill>
                  <a:schemeClr val="bg1">
                    <a:lumMod val="50000"/>
                  </a:schemeClr>
                </a:solidFill>
                <a:latin typeface="Arial Narrow"/>
                <a:ea typeface="+mn-ea"/>
                <a:cs typeface="Arial Narrow"/>
              </a:rPr>
              <a:t>     </a:t>
            </a:r>
            <a:r>
              <a:rPr lang="en-US" sz="900" kern="700" spc="50">
                <a:solidFill>
                  <a:schemeClr val="bg1">
                    <a:lumMod val="50000"/>
                  </a:schemeClr>
                </a:solidFill>
                <a:latin typeface="Arial Narrow"/>
                <a:cs typeface="Arial Narrow"/>
              </a:rPr>
              <a:t>©Kamira/Shutterstock Images</a:t>
            </a:r>
          </a:p>
        </p:txBody>
      </p:sp>
      <p:sp>
        <p:nvSpPr>
          <p:cNvPr id="2" name="Title 1"/>
          <p:cNvSpPr>
            <a:spLocks noGrp="1"/>
          </p:cNvSpPr>
          <p:nvPr>
            <p:ph type="ctrTitle"/>
          </p:nvPr>
        </p:nvSpPr>
        <p:spPr>
          <a:xfrm>
            <a:off x="2641430" y="3508635"/>
            <a:ext cx="5725412" cy="3218188"/>
          </a:xfrm>
        </p:spPr>
        <p:txBody>
          <a:bodyPr anchor="t">
            <a:normAutofit/>
          </a:bodyPr>
          <a:lstStyle>
            <a:lvl1pPr algn="l">
              <a:lnSpc>
                <a:spcPct val="90000"/>
              </a:lnSpc>
              <a:defRPr sz="5400" b="1" i="0" spc="-100">
                <a:solidFill>
                  <a:srgbClr val="342413"/>
                </a:solidFill>
                <a:latin typeface="Franklin Gothic Medium"/>
                <a:cs typeface="Franklin Gothic Medium"/>
              </a:defRPr>
            </a:lvl1pPr>
          </a:lstStyle>
          <a:p>
            <a:r>
              <a:rPr lang="en-US"/>
              <a:t>Click to edit Master title style</a:t>
            </a:r>
          </a:p>
        </p:txBody>
      </p:sp>
      <p:sp>
        <p:nvSpPr>
          <p:cNvPr id="3" name="Subtitle 2"/>
          <p:cNvSpPr>
            <a:spLocks noGrp="1"/>
          </p:cNvSpPr>
          <p:nvPr>
            <p:ph type="subTitle" idx="1" hasCustomPrompt="1"/>
          </p:nvPr>
        </p:nvSpPr>
        <p:spPr>
          <a:xfrm>
            <a:off x="1416858" y="3429000"/>
            <a:ext cx="1268396" cy="1063403"/>
          </a:xfrm>
        </p:spPr>
        <p:txBody>
          <a:bodyPr>
            <a:noAutofit/>
          </a:bodyPr>
          <a:lstStyle>
            <a:lvl1pPr marL="0" indent="0" algn="l">
              <a:buNone/>
              <a:defRPr sz="5400" b="0" i="0">
                <a:solidFill>
                  <a:srgbClr val="FFFFFF"/>
                </a:solidFill>
                <a:latin typeface="Franklin Gothic Book"/>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1</a:t>
            </a:r>
          </a:p>
        </p:txBody>
      </p:sp>
      <p:sp>
        <p:nvSpPr>
          <p:cNvPr id="11" name="Date Placeholder 3"/>
          <p:cNvSpPr>
            <a:spLocks noGrp="1"/>
          </p:cNvSpPr>
          <p:nvPr>
            <p:ph type="dt" sz="half" idx="10"/>
          </p:nvPr>
        </p:nvSpPr>
        <p:spPr/>
        <p:txBody>
          <a:bodyPr/>
          <a:lstStyle>
            <a:lvl1pPr>
              <a:defRPr/>
            </a:lvl1pPr>
          </a:lstStyle>
          <a:p>
            <a:pPr>
              <a:defRPr/>
            </a:pPr>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4" name="Subtitle 2"/>
          <p:cNvSpPr txBox="1">
            <a:spLocks/>
          </p:cNvSpPr>
          <p:nvPr userDrawn="1"/>
        </p:nvSpPr>
        <p:spPr bwMode="auto">
          <a:xfrm>
            <a:off x="303378" y="3801822"/>
            <a:ext cx="1113480" cy="4176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0" indent="0" algn="ctr" defTabSz="457200" rtl="0" eaLnBrk="1" fontAlgn="base" hangingPunct="1">
              <a:spcBef>
                <a:spcPct val="20000"/>
              </a:spcBef>
              <a:spcAft>
                <a:spcPct val="0"/>
              </a:spcAft>
              <a:buFont typeface="Arial" charset="0"/>
              <a:buNone/>
              <a:defRPr sz="5400" b="0" i="0" kern="1200">
                <a:solidFill>
                  <a:srgbClr val="FFFFFF"/>
                </a:solidFill>
                <a:latin typeface="Franklin Gothic Book"/>
                <a:ea typeface="ＭＳ Ｐゴシック" charset="0"/>
                <a:cs typeface="Franklin Gothic Book"/>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sz="1400"/>
              <a:t>CHAPTER</a:t>
            </a:r>
          </a:p>
        </p:txBody>
      </p:sp>
    </p:spTree>
    <p:extLst>
      <p:ext uri="{BB962C8B-B14F-4D97-AF65-F5344CB8AC3E}">
        <p14:creationId xmlns:p14="http://schemas.microsoft.com/office/powerpoint/2010/main" val="955858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Froeb5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Footer Placeholder 1"/>
          <p:cNvSpPr txBox="1">
            <a:spLocks/>
          </p:cNvSpPr>
          <p:nvPr/>
        </p:nvSpPr>
        <p:spPr>
          <a:xfrm>
            <a:off x="104775" y="6521450"/>
            <a:ext cx="8243888" cy="331788"/>
          </a:xfrm>
          <a:prstGeom prst="rect">
            <a:avLst/>
          </a:prstGeom>
          <a:ln>
            <a:noFill/>
          </a:ln>
        </p:spPr>
        <p:txBody>
          <a:bodyPr lIns="0" tIns="0" rIns="0" bIns="0"/>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900" b="0">
                <a:solidFill>
                  <a:schemeClr val="bg1">
                    <a:lumMod val="50000"/>
                  </a:schemeClr>
                </a:solidFill>
                <a:latin typeface="Arial Narrow"/>
                <a:cs typeface="Arial Narrow"/>
              </a:rPr>
              <a:t>©2018 Cengage Learning.  </a:t>
            </a:r>
            <a:r>
              <a:rPr lang="en-US" sz="900" b="0" i="1" kern="1200">
                <a:solidFill>
                  <a:schemeClr val="bg1">
                    <a:lumMod val="50000"/>
                  </a:schemeClr>
                </a:solidFill>
                <a:latin typeface="Arial Narrow"/>
                <a:ea typeface="+mn-ea"/>
                <a:cs typeface="Arial Narrow"/>
              </a:rPr>
              <a:t>All Rights Reserved. May not be copied, scanned, or duplicated, in whole or in part, except for use as permitted in a license distributed with a certain product or service or otherwise on a password-protected website for classroom use.  </a:t>
            </a:r>
            <a:r>
              <a:rPr lang="en-US" sz="900" b="0" i="0" kern="1200" baseline="0">
                <a:solidFill>
                  <a:schemeClr val="bg1">
                    <a:lumMod val="50000"/>
                  </a:schemeClr>
                </a:solidFill>
                <a:latin typeface="Arial Narrow"/>
                <a:ea typeface="+mn-ea"/>
                <a:cs typeface="Arial Narrow"/>
              </a:rPr>
              <a:t>    </a:t>
            </a:r>
            <a:r>
              <a:rPr lang="en-US" sz="900" kern="700" spc="50">
                <a:solidFill>
                  <a:schemeClr val="bg1">
                    <a:lumMod val="50000"/>
                  </a:schemeClr>
                </a:solidFill>
                <a:latin typeface="Arial Narrow"/>
                <a:cs typeface="Arial Narrow"/>
              </a:rPr>
              <a:t>©Kamira/Shutterstock Images</a:t>
            </a:r>
          </a:p>
        </p:txBody>
      </p:sp>
      <p:sp>
        <p:nvSpPr>
          <p:cNvPr id="2" name="Title 1"/>
          <p:cNvSpPr>
            <a:spLocks noGrp="1"/>
          </p:cNvSpPr>
          <p:nvPr>
            <p:ph type="title" hasCustomPrompt="1"/>
          </p:nvPr>
        </p:nvSpPr>
        <p:spPr>
          <a:xfrm>
            <a:off x="457200" y="4610"/>
            <a:ext cx="8229600" cy="816148"/>
          </a:xfrm>
          <a:effectLst>
            <a:outerShdw blurRad="50800" dist="38100" dir="2700000" algn="tl" rotWithShape="0">
              <a:prstClr val="black">
                <a:alpha val="40000"/>
              </a:prstClr>
            </a:outerShdw>
          </a:effectLst>
        </p:spPr>
        <p:txBody>
          <a:bodyPr>
            <a:normAutofit/>
          </a:bodyPr>
          <a:lstStyle>
            <a:lvl1pPr algn="ctr">
              <a:defRPr sz="2800" b="1">
                <a:solidFill>
                  <a:schemeClr val="bg1"/>
                </a:solidFill>
                <a:latin typeface="Franklin Gothic Medium"/>
                <a:cs typeface="Franklin Gothic Medium"/>
              </a:defRPr>
            </a:lvl1pPr>
          </a:lstStyle>
          <a:p>
            <a:r>
              <a:rPr lang="en-US"/>
              <a:t>CLICK TO EDIT MASTER TITLE STYLE</a:t>
            </a:r>
          </a:p>
        </p:txBody>
      </p:sp>
      <p:sp>
        <p:nvSpPr>
          <p:cNvPr id="3" name="Content Placeholder 2"/>
          <p:cNvSpPr>
            <a:spLocks noGrp="1"/>
          </p:cNvSpPr>
          <p:nvPr>
            <p:ph idx="1"/>
          </p:nvPr>
        </p:nvSpPr>
        <p:spPr>
          <a:xfrm>
            <a:off x="457200" y="1255714"/>
            <a:ext cx="8229600" cy="4870450"/>
          </a:xfrm>
        </p:spPr>
        <p:txBody>
          <a:bodyPr/>
          <a:lstStyle>
            <a:lvl1pPr marL="438912" indent="-438912">
              <a:spcBef>
                <a:spcPts val="1368"/>
              </a:spcBef>
              <a:spcAft>
                <a:spcPts val="0"/>
              </a:spcAft>
              <a:buClr>
                <a:srgbClr val="F7DB27"/>
              </a:buClr>
              <a:buSzPct val="100000"/>
              <a:buFont typeface="Lucida Grande"/>
              <a:buChar char="●"/>
              <a:defRPr sz="2800">
                <a:solidFill>
                  <a:srgbClr val="342413"/>
                </a:solidFill>
                <a:latin typeface="Times New Roman"/>
                <a:cs typeface="Times New Roman"/>
              </a:defRPr>
            </a:lvl1pPr>
            <a:lvl2pPr marL="742950" indent="-285750">
              <a:buClr>
                <a:srgbClr val="4289A4"/>
              </a:buClr>
              <a:buSzPct val="100000"/>
              <a:buFont typeface="Arial"/>
              <a:buChar char="•"/>
              <a:defRPr sz="2600" i="1">
                <a:solidFill>
                  <a:srgbClr val="342413"/>
                </a:solidFill>
                <a:latin typeface="Times New Roman"/>
                <a:cs typeface="Times New Roman"/>
              </a:defRPr>
            </a:lvl2pPr>
            <a:lvl3pPr>
              <a:defRPr sz="2200">
                <a:solidFill>
                  <a:srgbClr val="342413"/>
                </a:solidFill>
                <a:latin typeface="Times New Roman"/>
                <a:cs typeface="Times New Roman"/>
              </a:defRPr>
            </a:lvl3pPr>
            <a:lvl4pPr>
              <a:defRPr>
                <a:solidFill>
                  <a:srgbClr val="342413"/>
                </a:solidFill>
                <a:latin typeface="Times New Roman"/>
                <a:cs typeface="Times New Roman"/>
              </a:defRPr>
            </a:lvl4pPr>
            <a:lvl5pPr>
              <a:defRPr>
                <a:solidFill>
                  <a:srgbClr val="342413"/>
                </a:solidFill>
                <a:latin typeface="Times New Roman"/>
                <a:cs typeface="Times New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119063" y="6134100"/>
            <a:ext cx="2133600" cy="365125"/>
          </a:xfrm>
        </p:spPr>
        <p:txBody>
          <a:bodyPr/>
          <a:lstStyle>
            <a:lvl1pPr>
              <a:defRPr/>
            </a:lvl1pPr>
          </a:lstStyle>
          <a:p>
            <a:pPr>
              <a:defRPr/>
            </a:pPr>
            <a:endParaRPr lang="en-US"/>
          </a:p>
        </p:txBody>
      </p:sp>
      <p:sp>
        <p:nvSpPr>
          <p:cNvPr id="8" name="Slide Number Placeholder 5"/>
          <p:cNvSpPr>
            <a:spLocks noGrp="1"/>
          </p:cNvSpPr>
          <p:nvPr>
            <p:ph type="sldNum" sz="quarter" idx="11"/>
          </p:nvPr>
        </p:nvSpPr>
        <p:spPr>
          <a:xfrm>
            <a:off x="6953250" y="6486525"/>
            <a:ext cx="2133600" cy="365125"/>
          </a:xfrm>
        </p:spPr>
        <p:txBody>
          <a:bodyPr/>
          <a:lstStyle>
            <a:lvl1pPr>
              <a:defRPr b="1">
                <a:solidFill>
                  <a:srgbClr val="342413"/>
                </a:solidFill>
                <a:latin typeface="Franklin Gothic Medium"/>
                <a:cs typeface="Franklin Gothic Medium"/>
              </a:defRPr>
            </a:lvl1pPr>
          </a:lstStyle>
          <a:p>
            <a:pPr>
              <a:defRPr/>
            </a:pPr>
            <a:fld id="{A6D50E70-BEDF-834C-9438-BE6C824B6F6D}" type="slidenum">
              <a:rPr lang="en-US"/>
              <a:pPr>
                <a:defRPr/>
              </a:pPr>
              <a:t>‹#›</a:t>
            </a:fld>
            <a:endParaRPr lang="en-US"/>
          </a:p>
        </p:txBody>
      </p:sp>
    </p:spTree>
    <p:extLst>
      <p:ext uri="{BB962C8B-B14F-4D97-AF65-F5344CB8AC3E}">
        <p14:creationId xmlns:p14="http://schemas.microsoft.com/office/powerpoint/2010/main" val="3438142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3" descr="Froeb5e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Footer Placeholder 1"/>
          <p:cNvSpPr txBox="1">
            <a:spLocks/>
          </p:cNvSpPr>
          <p:nvPr/>
        </p:nvSpPr>
        <p:spPr>
          <a:xfrm>
            <a:off x="104775" y="6521450"/>
            <a:ext cx="8243888" cy="331788"/>
          </a:xfrm>
          <a:prstGeom prst="rect">
            <a:avLst/>
          </a:prstGeom>
          <a:ln>
            <a:noFill/>
          </a:ln>
        </p:spPr>
        <p:txBody>
          <a:bodyPr lIns="0" tIns="0" rIns="0" bIns="0"/>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900" b="0">
                <a:solidFill>
                  <a:schemeClr val="bg1">
                    <a:lumMod val="50000"/>
                  </a:schemeClr>
                </a:solidFill>
                <a:latin typeface="Arial Narrow"/>
                <a:cs typeface="Arial Narrow"/>
              </a:rPr>
              <a:t>©2018 Cengage Learning.  </a:t>
            </a:r>
            <a:r>
              <a:rPr lang="en-US" sz="900" b="0" i="1" kern="1200">
                <a:solidFill>
                  <a:schemeClr val="bg1">
                    <a:lumMod val="50000"/>
                  </a:schemeClr>
                </a:solidFill>
                <a:latin typeface="Arial Narrow"/>
                <a:ea typeface="+mn-ea"/>
                <a:cs typeface="Arial Narrow"/>
              </a:rPr>
              <a:t>All Rights Reserved. May not be copied, scanned, or duplicated, in whole or in part, except for use as permitted in a license distributed with a certain product or service or otherwise on a password-protected website for classroom use.  </a:t>
            </a:r>
            <a:r>
              <a:rPr lang="en-US" sz="900" b="0" i="0" kern="1200" baseline="0">
                <a:solidFill>
                  <a:schemeClr val="bg1">
                    <a:lumMod val="50000"/>
                  </a:schemeClr>
                </a:solidFill>
                <a:latin typeface="Arial Narrow"/>
                <a:ea typeface="+mn-ea"/>
                <a:cs typeface="Arial Narrow"/>
              </a:rPr>
              <a:t>    </a:t>
            </a:r>
            <a:r>
              <a:rPr lang="en-US" sz="900" kern="700" spc="50">
                <a:solidFill>
                  <a:schemeClr val="bg1">
                    <a:lumMod val="50000"/>
                  </a:schemeClr>
                </a:solidFill>
                <a:latin typeface="Arial Narrow"/>
                <a:cs typeface="Arial Narrow"/>
              </a:rPr>
              <a:t>©Kamira/Shutterstock Images</a:t>
            </a:r>
          </a:p>
        </p:txBody>
      </p:sp>
      <p:sp>
        <p:nvSpPr>
          <p:cNvPr id="2" name="Title 1"/>
          <p:cNvSpPr>
            <a:spLocks noGrp="1"/>
          </p:cNvSpPr>
          <p:nvPr>
            <p:ph type="title" hasCustomPrompt="1"/>
          </p:nvPr>
        </p:nvSpPr>
        <p:spPr>
          <a:xfrm>
            <a:off x="457200" y="4610"/>
            <a:ext cx="8229600" cy="816148"/>
          </a:xfrm>
          <a:effectLst>
            <a:outerShdw blurRad="50800" dist="38100" dir="2700000" algn="tl" rotWithShape="0">
              <a:prstClr val="black">
                <a:alpha val="40000"/>
              </a:prstClr>
            </a:outerShdw>
          </a:effectLst>
        </p:spPr>
        <p:txBody>
          <a:bodyPr>
            <a:normAutofit/>
          </a:bodyPr>
          <a:lstStyle>
            <a:lvl1pPr algn="ctr">
              <a:defRPr sz="2800" b="1">
                <a:solidFill>
                  <a:schemeClr val="bg1"/>
                </a:solidFill>
                <a:latin typeface="Franklin Gothic Medium"/>
                <a:cs typeface="Franklin Gothic Medium"/>
              </a:defRPr>
            </a:lvl1pPr>
          </a:lstStyle>
          <a:p>
            <a:r>
              <a:rPr lang="en-US"/>
              <a:t>SUMMARY OF MAIN POINTS</a:t>
            </a:r>
            <a:endParaRPr lang="en-US" dirty="0"/>
          </a:p>
        </p:txBody>
      </p:sp>
      <p:sp>
        <p:nvSpPr>
          <p:cNvPr id="3" name="Content Placeholder 2"/>
          <p:cNvSpPr>
            <a:spLocks noGrp="1"/>
          </p:cNvSpPr>
          <p:nvPr>
            <p:ph idx="1"/>
          </p:nvPr>
        </p:nvSpPr>
        <p:spPr>
          <a:xfrm>
            <a:off x="457200" y="1255714"/>
            <a:ext cx="8229600" cy="4870450"/>
          </a:xfrm>
        </p:spPr>
        <p:txBody>
          <a:bodyPr/>
          <a:lstStyle>
            <a:lvl1pPr marL="438912" indent="-438912">
              <a:spcBef>
                <a:spcPts val="1368"/>
              </a:spcBef>
              <a:spcAft>
                <a:spcPts val="0"/>
              </a:spcAft>
              <a:buClr>
                <a:srgbClr val="F7DB27"/>
              </a:buClr>
              <a:buSzPct val="100000"/>
              <a:buFont typeface="Lucida Grande"/>
              <a:buChar char="●"/>
              <a:defRPr sz="2800">
                <a:solidFill>
                  <a:srgbClr val="342413"/>
                </a:solidFill>
                <a:latin typeface="Times New Roman"/>
                <a:cs typeface="Times New Roman"/>
              </a:defRPr>
            </a:lvl1pPr>
            <a:lvl2pPr marL="742950" indent="-285750">
              <a:buClr>
                <a:srgbClr val="4289A4"/>
              </a:buClr>
              <a:buSzPct val="100000"/>
              <a:buFont typeface="Arial"/>
              <a:buChar char="•"/>
              <a:defRPr sz="2600" i="1">
                <a:solidFill>
                  <a:srgbClr val="342413"/>
                </a:solidFill>
                <a:latin typeface="Times New Roman"/>
                <a:cs typeface="Times New Roman"/>
              </a:defRPr>
            </a:lvl2pPr>
            <a:lvl3pPr>
              <a:defRPr sz="2200">
                <a:solidFill>
                  <a:srgbClr val="342413"/>
                </a:solidFill>
                <a:latin typeface="Times New Roman"/>
                <a:cs typeface="Times New Roman"/>
              </a:defRPr>
            </a:lvl3pPr>
            <a:lvl4pPr>
              <a:defRPr>
                <a:solidFill>
                  <a:srgbClr val="342413"/>
                </a:solidFill>
                <a:latin typeface="Times New Roman"/>
                <a:cs typeface="Times New Roman"/>
              </a:defRPr>
            </a:lvl4pPr>
            <a:lvl5pPr>
              <a:defRPr>
                <a:solidFill>
                  <a:srgbClr val="342413"/>
                </a:solidFill>
                <a:latin typeface="Times New Roman"/>
                <a:cs typeface="Times New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119063" y="6134100"/>
            <a:ext cx="2133600" cy="365125"/>
          </a:xfrm>
        </p:spPr>
        <p:txBody>
          <a:bodyPr/>
          <a:lstStyle>
            <a:lvl1pPr>
              <a:defRPr/>
            </a:lvl1pPr>
          </a:lstStyle>
          <a:p>
            <a:pPr>
              <a:defRPr/>
            </a:pPr>
            <a:endParaRPr lang="en-US"/>
          </a:p>
        </p:txBody>
      </p:sp>
      <p:sp>
        <p:nvSpPr>
          <p:cNvPr id="8" name="Slide Number Placeholder 5"/>
          <p:cNvSpPr>
            <a:spLocks noGrp="1"/>
          </p:cNvSpPr>
          <p:nvPr>
            <p:ph type="sldNum" sz="quarter" idx="11"/>
          </p:nvPr>
        </p:nvSpPr>
        <p:spPr>
          <a:xfrm>
            <a:off x="6953250" y="6486525"/>
            <a:ext cx="2133600" cy="365125"/>
          </a:xfrm>
        </p:spPr>
        <p:txBody>
          <a:bodyPr/>
          <a:lstStyle>
            <a:lvl1pPr>
              <a:defRPr b="1">
                <a:solidFill>
                  <a:srgbClr val="342413"/>
                </a:solidFill>
                <a:latin typeface="Franklin Gothic Medium"/>
                <a:cs typeface="Franklin Gothic Medium"/>
              </a:defRPr>
            </a:lvl1pPr>
          </a:lstStyle>
          <a:p>
            <a:pPr>
              <a:defRPr/>
            </a:pPr>
            <a:fld id="{A6D50E70-BEDF-834C-9438-BE6C824B6F6D}" type="slidenum">
              <a:rPr lang="en-US"/>
              <a:pPr>
                <a:defRPr/>
              </a:pPr>
              <a:t>‹#›</a:t>
            </a:fld>
            <a:endParaRPr lang="en-US"/>
          </a:p>
        </p:txBody>
      </p:sp>
    </p:spTree>
    <p:extLst>
      <p:ext uri="{BB962C8B-B14F-4D97-AF65-F5344CB8AC3E}">
        <p14:creationId xmlns:p14="http://schemas.microsoft.com/office/powerpoint/2010/main" val="597992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5" name="Picture 4" descr="Froeb5e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Footer Placeholder 1"/>
          <p:cNvSpPr txBox="1">
            <a:spLocks/>
          </p:cNvSpPr>
          <p:nvPr/>
        </p:nvSpPr>
        <p:spPr>
          <a:xfrm>
            <a:off x="104775" y="6521450"/>
            <a:ext cx="8243888" cy="331788"/>
          </a:xfrm>
          <a:prstGeom prst="rect">
            <a:avLst/>
          </a:prstGeom>
          <a:ln>
            <a:noFill/>
          </a:ln>
        </p:spPr>
        <p:txBody>
          <a:bodyPr lIns="0" tIns="0" rIns="0" bIns="0"/>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900" b="0">
                <a:solidFill>
                  <a:schemeClr val="bg1">
                    <a:lumMod val="50000"/>
                  </a:schemeClr>
                </a:solidFill>
                <a:latin typeface="Arial Narrow"/>
                <a:cs typeface="Arial Narrow"/>
              </a:rPr>
              <a:t>©2018 Cengage Learning.  </a:t>
            </a:r>
            <a:r>
              <a:rPr lang="en-US" sz="900" b="0" i="1" kern="1200">
                <a:solidFill>
                  <a:schemeClr val="bg1">
                    <a:lumMod val="50000"/>
                  </a:schemeClr>
                </a:solidFill>
                <a:latin typeface="Arial Narrow"/>
                <a:ea typeface="+mn-ea"/>
                <a:cs typeface="Arial Narrow"/>
              </a:rPr>
              <a:t>All Rights Reserved. May not be copied, scanned, or duplicated, in whole or in part, except for use as permitted in a license distributed with a certain product or service or otherwise on a password-protected website for classroom use.  </a:t>
            </a:r>
            <a:r>
              <a:rPr lang="en-US" sz="900" b="0" i="0" kern="1200" baseline="0">
                <a:solidFill>
                  <a:schemeClr val="bg1">
                    <a:lumMod val="50000"/>
                  </a:schemeClr>
                </a:solidFill>
                <a:latin typeface="Arial Narrow"/>
                <a:ea typeface="+mn-ea"/>
                <a:cs typeface="Arial Narrow"/>
              </a:rPr>
              <a:t>    </a:t>
            </a:r>
            <a:r>
              <a:rPr lang="en-US" sz="900" kern="700" spc="50">
                <a:solidFill>
                  <a:schemeClr val="bg1">
                    <a:lumMod val="50000"/>
                  </a:schemeClr>
                </a:solidFill>
                <a:latin typeface="Arial Narrow"/>
                <a:cs typeface="Arial Narrow"/>
              </a:rPr>
              <a:t>©Kamira/Shutterstock Images</a:t>
            </a:r>
          </a:p>
        </p:txBody>
      </p:sp>
      <p:sp>
        <p:nvSpPr>
          <p:cNvPr id="2" name="Title 1"/>
          <p:cNvSpPr>
            <a:spLocks noGrp="1"/>
          </p:cNvSpPr>
          <p:nvPr>
            <p:ph type="title" hasCustomPrompt="1"/>
          </p:nvPr>
        </p:nvSpPr>
        <p:spPr>
          <a:xfrm>
            <a:off x="457200" y="4610"/>
            <a:ext cx="8229600" cy="816148"/>
          </a:xfrm>
          <a:effectLst>
            <a:outerShdw blurRad="50800" dist="38100" dir="2700000" algn="tl" rotWithShape="0">
              <a:prstClr val="black">
                <a:alpha val="40000"/>
              </a:prstClr>
            </a:outerShdw>
          </a:effectLst>
        </p:spPr>
        <p:txBody>
          <a:bodyPr>
            <a:normAutofit/>
          </a:bodyPr>
          <a:lstStyle>
            <a:lvl1pPr algn="ctr">
              <a:defRPr sz="2800" b="1">
                <a:solidFill>
                  <a:schemeClr val="tx1"/>
                </a:solidFill>
                <a:latin typeface="Franklin Gothic Medium"/>
                <a:cs typeface="Franklin Gothic Medium"/>
              </a:defRPr>
            </a:lvl1pPr>
          </a:lstStyle>
          <a:p>
            <a:r>
              <a:rPr lang="en-US"/>
              <a:t>CLICK TO EDIT MASTER TITLE STYLE</a:t>
            </a:r>
          </a:p>
        </p:txBody>
      </p:sp>
      <p:sp>
        <p:nvSpPr>
          <p:cNvPr id="3" name="Content Placeholder 2"/>
          <p:cNvSpPr>
            <a:spLocks noGrp="1"/>
          </p:cNvSpPr>
          <p:nvPr>
            <p:ph idx="1"/>
          </p:nvPr>
        </p:nvSpPr>
        <p:spPr>
          <a:xfrm>
            <a:off x="457200" y="1255714"/>
            <a:ext cx="8229600" cy="4870450"/>
          </a:xfrm>
        </p:spPr>
        <p:txBody>
          <a:bodyPr/>
          <a:lstStyle>
            <a:lvl1pPr marL="438912" indent="-438912">
              <a:spcBef>
                <a:spcPts val="1368"/>
              </a:spcBef>
              <a:spcAft>
                <a:spcPts val="0"/>
              </a:spcAft>
              <a:buClr>
                <a:srgbClr val="F7DB27"/>
              </a:buClr>
              <a:buSzPct val="100000"/>
              <a:buFont typeface="Lucida Grande"/>
              <a:buChar char="●"/>
              <a:defRPr sz="2800">
                <a:solidFill>
                  <a:srgbClr val="342413"/>
                </a:solidFill>
                <a:latin typeface="Times New Roman"/>
                <a:cs typeface="Times New Roman"/>
              </a:defRPr>
            </a:lvl1pPr>
            <a:lvl2pPr marL="742950" indent="-285750">
              <a:buClr>
                <a:srgbClr val="4289A4"/>
              </a:buClr>
              <a:buSzPct val="100000"/>
              <a:buFont typeface="Arial"/>
              <a:buChar char="•"/>
              <a:defRPr sz="2600" i="1">
                <a:solidFill>
                  <a:srgbClr val="342413"/>
                </a:solidFill>
                <a:latin typeface="Times New Roman"/>
                <a:cs typeface="Times New Roman"/>
              </a:defRPr>
            </a:lvl2pPr>
            <a:lvl3pPr>
              <a:defRPr sz="2200">
                <a:solidFill>
                  <a:srgbClr val="342413"/>
                </a:solidFill>
                <a:latin typeface="Times New Roman"/>
                <a:cs typeface="Times New Roman"/>
              </a:defRPr>
            </a:lvl3pPr>
            <a:lvl4pPr>
              <a:defRPr>
                <a:solidFill>
                  <a:srgbClr val="342413"/>
                </a:solidFill>
                <a:latin typeface="Times New Roman"/>
                <a:cs typeface="Times New Roman"/>
              </a:defRPr>
            </a:lvl4pPr>
            <a:lvl5pPr>
              <a:defRPr>
                <a:solidFill>
                  <a:srgbClr val="342413"/>
                </a:solidFill>
                <a:latin typeface="Times New Roman"/>
                <a:cs typeface="Times New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119063" y="6134100"/>
            <a:ext cx="2133600" cy="365125"/>
          </a:xfrm>
        </p:spPr>
        <p:txBody>
          <a:bodyPr/>
          <a:lstStyle>
            <a:lvl1pPr>
              <a:defRPr/>
            </a:lvl1pPr>
          </a:lstStyle>
          <a:p>
            <a:pPr>
              <a:defRPr/>
            </a:pPr>
            <a:endParaRPr lang="en-US"/>
          </a:p>
        </p:txBody>
      </p:sp>
      <p:sp>
        <p:nvSpPr>
          <p:cNvPr id="8" name="Slide Number Placeholder 5"/>
          <p:cNvSpPr>
            <a:spLocks noGrp="1"/>
          </p:cNvSpPr>
          <p:nvPr>
            <p:ph type="sldNum" sz="quarter" idx="11"/>
          </p:nvPr>
        </p:nvSpPr>
        <p:spPr>
          <a:xfrm>
            <a:off x="6953250" y="6486525"/>
            <a:ext cx="2133600" cy="365125"/>
          </a:xfrm>
        </p:spPr>
        <p:txBody>
          <a:bodyPr/>
          <a:lstStyle>
            <a:lvl1pPr>
              <a:defRPr b="1">
                <a:solidFill>
                  <a:srgbClr val="342413"/>
                </a:solidFill>
                <a:latin typeface="Franklin Gothic Medium"/>
                <a:cs typeface="Franklin Gothic Medium"/>
              </a:defRPr>
            </a:lvl1pPr>
          </a:lstStyle>
          <a:p>
            <a:pPr>
              <a:defRPr/>
            </a:pPr>
            <a:fld id="{A6D50E70-BEDF-834C-9438-BE6C824B6F6D}" type="slidenum">
              <a:rPr lang="en-US"/>
              <a:pPr>
                <a:defRPr/>
              </a:pPr>
              <a:t>‹#›</a:t>
            </a:fld>
            <a:endParaRPr lang="en-US"/>
          </a:p>
        </p:txBody>
      </p:sp>
    </p:spTree>
    <p:extLst>
      <p:ext uri="{BB962C8B-B14F-4D97-AF65-F5344CB8AC3E}">
        <p14:creationId xmlns:p14="http://schemas.microsoft.com/office/powerpoint/2010/main" val="1357162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4FA0B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 Same Side Corner Rectangle 4"/>
          <p:cNvSpPr/>
          <p:nvPr/>
        </p:nvSpPr>
        <p:spPr>
          <a:xfrm rot="16200000">
            <a:off x="1698625" y="-862012"/>
            <a:ext cx="5976938" cy="8913812"/>
          </a:xfrm>
          <a:prstGeom prst="round2SameRect">
            <a:avLst>
              <a:gd name="adj1" fmla="val 9335"/>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ooter Placeholder 1"/>
          <p:cNvSpPr txBox="1">
            <a:spLocks/>
          </p:cNvSpPr>
          <p:nvPr/>
        </p:nvSpPr>
        <p:spPr>
          <a:xfrm>
            <a:off x="104775" y="6623050"/>
            <a:ext cx="8243888" cy="225425"/>
          </a:xfrm>
          <a:prstGeom prst="rect">
            <a:avLst/>
          </a:prstGeom>
          <a:ln>
            <a:noFill/>
          </a:ln>
        </p:spPr>
        <p:txBody>
          <a:bodyPr lIns="0" tIns="0" rIns="0" bIns="0"/>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900" kern="700" spc="50">
                <a:solidFill>
                  <a:schemeClr val="tx1">
                    <a:lumMod val="65000"/>
                    <a:lumOff val="35000"/>
                  </a:schemeClr>
                </a:solidFill>
                <a:latin typeface="Arial Narrow"/>
                <a:cs typeface="Arial Narrow"/>
              </a:rPr>
              <a:t>Copyright ©2016 Cengage Learning. All Rights Reserved. May not be scanned, copied or duplicated, or posted to a publicly accessible website, in whole or in part.</a:t>
            </a:r>
          </a:p>
        </p:txBody>
      </p:sp>
      <p:sp>
        <p:nvSpPr>
          <p:cNvPr id="7" name="Round Same Side Corner Rectangle 6"/>
          <p:cNvSpPr/>
          <p:nvPr/>
        </p:nvSpPr>
        <p:spPr>
          <a:xfrm rot="16200000">
            <a:off x="4592638" y="-3832225"/>
            <a:ext cx="731838" cy="8396287"/>
          </a:xfrm>
          <a:prstGeom prst="round2SameRect">
            <a:avLst>
              <a:gd name="adj1" fmla="val 31083"/>
              <a:gd name="adj2" fmla="val 0"/>
            </a:avLst>
          </a:prstGeom>
          <a:solidFill>
            <a:srgbClr val="6699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996950" y="123825"/>
            <a:ext cx="5973763" cy="431800"/>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US" sz="2800" b="1" spc="100">
                <a:solidFill>
                  <a:srgbClr val="FFFFFF"/>
                </a:solidFill>
                <a:latin typeface="Franklin Gothic Medium"/>
                <a:ea typeface="+mn-ea"/>
                <a:cs typeface="Franklin Gothic Medium"/>
              </a:rPr>
              <a:t>SUMMARY OF MAIN POINTS</a:t>
            </a:r>
          </a:p>
        </p:txBody>
      </p:sp>
      <p:sp>
        <p:nvSpPr>
          <p:cNvPr id="3" name="Content Placeholder 2"/>
          <p:cNvSpPr>
            <a:spLocks noGrp="1"/>
          </p:cNvSpPr>
          <p:nvPr>
            <p:ph idx="1"/>
          </p:nvPr>
        </p:nvSpPr>
        <p:spPr>
          <a:xfrm>
            <a:off x="536433" y="843050"/>
            <a:ext cx="8150367" cy="5656399"/>
          </a:xfrm>
        </p:spPr>
        <p:txBody>
          <a:bodyPr lIns="0" tIns="0" rIns="0" bIns="0" spcCol="274320">
            <a:noAutofit/>
          </a:bodyPr>
          <a:lstStyle>
            <a:lvl1pPr marL="438912" indent="-438912">
              <a:spcBef>
                <a:spcPts val="1368"/>
              </a:spcBef>
              <a:buClr>
                <a:srgbClr val="669933"/>
              </a:buClr>
              <a:buSzPct val="100000"/>
              <a:buFont typeface="Lucida Grande"/>
              <a:buChar char="●"/>
              <a:defRPr sz="3000">
                <a:solidFill>
                  <a:srgbClr val="342413"/>
                </a:solidFill>
                <a:latin typeface="Times New Roman"/>
                <a:cs typeface="Times New Roman"/>
              </a:defRPr>
            </a:lvl1pPr>
            <a:lvl2pPr marL="742950" indent="-285750">
              <a:buClr>
                <a:srgbClr val="4289A4"/>
              </a:buClr>
              <a:buSzPct val="100000"/>
              <a:buFont typeface="Arial"/>
              <a:buChar char="•"/>
              <a:defRPr i="1">
                <a:solidFill>
                  <a:srgbClr val="342413"/>
                </a:solidFill>
                <a:latin typeface="Times New Roman"/>
                <a:cs typeface="Times New Roman"/>
              </a:defRPr>
            </a:lvl2pPr>
            <a:lvl3pPr>
              <a:defRPr>
                <a:solidFill>
                  <a:srgbClr val="FFFFFF"/>
                </a:solidFill>
                <a:latin typeface="Times New Roman"/>
                <a:cs typeface="Times New Roman"/>
              </a:defRPr>
            </a:lvl3pPr>
            <a:lvl4pPr>
              <a:defRPr>
                <a:solidFill>
                  <a:srgbClr val="FFFFFF"/>
                </a:solidFill>
                <a:latin typeface="Times New Roman"/>
                <a:cs typeface="Times New Roman"/>
              </a:defRPr>
            </a:lvl4pPr>
            <a:lvl5pPr>
              <a:defRPr>
                <a:solidFill>
                  <a:srgbClr val="FFFFFF"/>
                </a:solidFill>
                <a:latin typeface="Times New Roman"/>
                <a:cs typeface="Times New Roman"/>
              </a:defRPr>
            </a:lvl5pPr>
          </a:lstStyle>
          <a:p>
            <a:pPr lvl="0"/>
            <a:r>
              <a:rPr lang="en-US"/>
              <a:t>Click to edit Master text styles</a:t>
            </a:r>
          </a:p>
          <a:p>
            <a:pPr lvl="1"/>
            <a:r>
              <a:rPr lang="en-US"/>
              <a:t>Second level</a:t>
            </a:r>
          </a:p>
        </p:txBody>
      </p:sp>
      <p:sp>
        <p:nvSpPr>
          <p:cNvPr id="9" name="Date Placeholder 3"/>
          <p:cNvSpPr>
            <a:spLocks noGrp="1"/>
          </p:cNvSpPr>
          <p:nvPr>
            <p:ph type="dt" sz="half" idx="10"/>
          </p:nvPr>
        </p:nvSpPr>
        <p:spPr>
          <a:xfrm>
            <a:off x="119063" y="6134100"/>
            <a:ext cx="2133600" cy="365125"/>
          </a:xfrm>
        </p:spPr>
        <p:txBody>
          <a:bodyPr/>
          <a:lstStyle>
            <a:lvl1pPr>
              <a:defRPr/>
            </a:lvl1pPr>
          </a:lstStyle>
          <a:p>
            <a:pPr>
              <a:defRPr/>
            </a:pPr>
            <a:endParaRPr lang="en-US"/>
          </a:p>
        </p:txBody>
      </p:sp>
      <p:sp>
        <p:nvSpPr>
          <p:cNvPr id="10" name="Slide Number Placeholder 5"/>
          <p:cNvSpPr>
            <a:spLocks noGrp="1"/>
          </p:cNvSpPr>
          <p:nvPr>
            <p:ph type="sldNum" sz="quarter" idx="11"/>
          </p:nvPr>
        </p:nvSpPr>
        <p:spPr>
          <a:xfrm>
            <a:off x="6953250" y="6497638"/>
            <a:ext cx="2133600" cy="365125"/>
          </a:xfrm>
        </p:spPr>
        <p:txBody>
          <a:bodyPr/>
          <a:lstStyle>
            <a:lvl1pPr>
              <a:defRPr b="1">
                <a:solidFill>
                  <a:srgbClr val="FFFFFF"/>
                </a:solidFill>
                <a:latin typeface="Franklin Gothic Medium"/>
                <a:cs typeface="Franklin Gothic Medium"/>
              </a:defRPr>
            </a:lvl1pPr>
          </a:lstStyle>
          <a:p>
            <a:pPr>
              <a:defRPr/>
            </a:pPr>
            <a:fld id="{CA67C160-E87A-6546-B849-16CD74EAFEFA}" type="slidenum">
              <a:rPr lang="en-US"/>
              <a:pPr>
                <a:defRPr/>
              </a:pPr>
              <a:t>‹#›</a:t>
            </a:fld>
            <a:endParaRPr lang="en-US"/>
          </a:p>
        </p:txBody>
      </p:sp>
      <p:sp>
        <p:nvSpPr>
          <p:cNvPr id="11" name="Text Placeholder 10"/>
          <p:cNvSpPr>
            <a:spLocks noGrp="1"/>
          </p:cNvSpPr>
          <p:nvPr>
            <p:ph type="body" sz="quarter" idx="12"/>
          </p:nvPr>
        </p:nvSpPr>
        <p:spPr>
          <a:xfrm>
            <a:off x="5644200" y="196283"/>
            <a:ext cx="2860675" cy="535556"/>
          </a:xfrm>
        </p:spPr>
        <p:txBody>
          <a:bodyPr/>
          <a:lstStyle>
            <a:lvl1pPr marL="0" indent="0">
              <a:buFontTx/>
              <a:buNone/>
              <a:defRPr sz="1800" b="0" i="1">
                <a:solidFill>
                  <a:schemeClr val="bg1"/>
                </a:solidFill>
                <a:latin typeface="Franklin Gothic Book"/>
                <a:cs typeface="Franklin Gothic Book"/>
              </a:defRPr>
            </a:lvl1pPr>
          </a:lstStyle>
          <a:p>
            <a:pPr lvl="0"/>
            <a:r>
              <a:rPr lang="en-US"/>
              <a:t>Click to edit Master text styles</a:t>
            </a:r>
          </a:p>
        </p:txBody>
      </p:sp>
    </p:spTree>
    <p:extLst>
      <p:ext uri="{BB962C8B-B14F-4D97-AF65-F5344CB8AC3E}">
        <p14:creationId xmlns:p14="http://schemas.microsoft.com/office/powerpoint/2010/main" val="19575080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70B00092-D649-9842-8CCA-FA97C02035E6}" type="slidenum">
              <a:rPr/>
              <a:pPr>
                <a:defRPr/>
              </a:pPr>
              <a:t>‹#›</a:t>
            </a:fld>
            <a:endParaRPr lang="en-US"/>
          </a:p>
        </p:txBody>
      </p:sp>
    </p:spTree>
    <p:extLst>
      <p:ext uri="{BB962C8B-B14F-4D97-AF65-F5344CB8AC3E}">
        <p14:creationId xmlns:p14="http://schemas.microsoft.com/office/powerpoint/2010/main" val="21635921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fontAlgn="auto">
              <a:spcAft>
                <a:spcPts val="0"/>
              </a:spcAft>
              <a:defRPr/>
            </a:pPr>
            <a:r>
              <a:rPr lang="en-US">
                <a:ea typeface="+mj-ea"/>
              </a:rPr>
              <a:t>Relationships </a:t>
            </a:r>
            <a:br>
              <a:rPr lang="en-US">
                <a:ea typeface="+mj-ea"/>
              </a:rPr>
            </a:br>
            <a:r>
              <a:rPr lang="en-US">
                <a:ea typeface="+mj-ea"/>
              </a:rPr>
              <a:t>Between Industries: </a:t>
            </a:r>
            <a:br>
              <a:rPr lang="en-US">
                <a:ea typeface="+mj-ea"/>
              </a:rPr>
            </a:br>
            <a:r>
              <a:rPr lang="en-US" sz="4000" b="0" i="1">
                <a:ea typeface="+mj-ea"/>
              </a:rPr>
              <a:t>The Forces Moving Us Toward Long-Run Equilibrium</a:t>
            </a:r>
          </a:p>
        </p:txBody>
      </p:sp>
      <p:sp>
        <p:nvSpPr>
          <p:cNvPr id="6146" name="Subtitle 2"/>
          <p:cNvSpPr>
            <a:spLocks noGrp="1"/>
          </p:cNvSpPr>
          <p:nvPr>
            <p:ph type="subTitle" idx="1"/>
          </p:nvPr>
        </p:nvSpPr>
        <p:spPr>
          <a:xfrm>
            <a:off x="1554480" y="3427730"/>
            <a:ext cx="6281738" cy="1392238"/>
          </a:xfrm>
        </p:spPr>
        <p:txBody>
          <a:bodyPr/>
          <a:lstStyle/>
          <a:p>
            <a:r>
              <a:rPr lang="en-US" dirty="0">
                <a:latin typeface="Franklin Gothic Book" charset="0"/>
                <a:cs typeface="Franklin Gothic Book" charset="0"/>
              </a:rPr>
              <a:t>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Indifference Principle</a:t>
            </a:r>
          </a:p>
        </p:txBody>
      </p:sp>
      <p:sp>
        <p:nvSpPr>
          <p:cNvPr id="3" name="Content Placeholder 2"/>
          <p:cNvSpPr>
            <a:spLocks noGrp="1"/>
          </p:cNvSpPr>
          <p:nvPr>
            <p:ph idx="1"/>
          </p:nvPr>
        </p:nvSpPr>
        <p:spPr/>
        <p:txBody>
          <a:bodyPr/>
          <a:lstStyle/>
          <a:p>
            <a:r>
              <a:rPr lang="en-US" sz="2800"/>
              <a:t>The ability of assets to move from lower- to higher-valued uses is the force that moves an industry toward long-run equilibrium</a:t>
            </a:r>
          </a:p>
          <a:p>
            <a:r>
              <a:rPr lang="en-US" sz="2800" b="1" i="1"/>
              <a:t>Indifference principle</a:t>
            </a:r>
            <a:r>
              <a:rPr lang="en-US" sz="2800"/>
              <a:t>: If an asset is mobile, then in long-run equilibrium, the asset will be indifferent about where it is used; that is, it will make the same profit no matter where it goes</a:t>
            </a:r>
          </a:p>
          <a:p>
            <a:r>
              <a:rPr lang="en-US" sz="2800"/>
              <a:t>Labor and capital are generally highly mobile assets</a:t>
            </a:r>
          </a:p>
          <a:p>
            <a:pPr lvl="1"/>
            <a:r>
              <a:rPr lang="en-US"/>
              <a:t>They flow into an industry when profits are high and out of an industry when profits are negative</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10</a:t>
            </a:fld>
            <a:endParaRPr lang="en-US"/>
          </a:p>
        </p:txBody>
      </p:sp>
    </p:spTree>
    <p:extLst>
      <p:ext uri="{BB962C8B-B14F-4D97-AF65-F5344CB8AC3E}">
        <p14:creationId xmlns:p14="http://schemas.microsoft.com/office/powerpoint/2010/main" val="4197362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Indifference Principle Example</a:t>
            </a:r>
          </a:p>
        </p:txBody>
      </p:sp>
      <p:sp>
        <p:nvSpPr>
          <p:cNvPr id="3" name="Content Placeholder 2"/>
          <p:cNvSpPr>
            <a:spLocks noGrp="1"/>
          </p:cNvSpPr>
          <p:nvPr>
            <p:ph idx="1"/>
          </p:nvPr>
        </p:nvSpPr>
        <p:spPr/>
        <p:txBody>
          <a:bodyPr/>
          <a:lstStyle/>
          <a:p>
            <a:r>
              <a:rPr lang="en-US"/>
              <a:t>Suppose San Diego, CA is more attractive to live in than Nashville, TN</a:t>
            </a:r>
          </a:p>
          <a:p>
            <a:r>
              <a:rPr lang="en-US"/>
              <a:t>If labor is mobile, people will move from Nashville to San Diego</a:t>
            </a:r>
          </a:p>
          <a:p>
            <a:pPr lvl="1"/>
            <a:r>
              <a:rPr lang="en-US"/>
              <a:t>This will increase demand for housing </a:t>
            </a:r>
            <a:r>
              <a:rPr lang="en-US" spc="300">
                <a:latin typeface="Wingdings 3" charset="2"/>
                <a:cs typeface="Wingdings 3" charset="2"/>
              </a:rPr>
              <a:t>g</a:t>
            </a:r>
            <a:r>
              <a:rPr lang="en-US"/>
              <a:t>housing prices will increase to a point where San Diego becomes as unattractive as Nashville </a:t>
            </a:r>
            <a:r>
              <a:rPr lang="en-US" spc="300">
                <a:latin typeface="Wingdings 3" charset="2"/>
                <a:cs typeface="Wingdings 3" charset="2"/>
              </a:rPr>
              <a:t>g</a:t>
            </a:r>
            <a:r>
              <a:rPr lang="en-US"/>
              <a:t> migration to San Diego will stop </a:t>
            </a:r>
            <a:r>
              <a:rPr lang="en-US" spc="300">
                <a:latin typeface="Wingdings 3" charset="2"/>
                <a:cs typeface="Wingdings 3" charset="2"/>
              </a:rPr>
              <a:t>g</a:t>
            </a:r>
            <a:r>
              <a:rPr lang="en-US"/>
              <a:t> long run equilibrium!</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11</a:t>
            </a:fld>
            <a:endParaRPr lang="en-US"/>
          </a:p>
        </p:txBody>
      </p:sp>
    </p:spTree>
    <p:extLst>
      <p:ext uri="{BB962C8B-B14F-4D97-AF65-F5344CB8AC3E}">
        <p14:creationId xmlns:p14="http://schemas.microsoft.com/office/powerpoint/2010/main" val="3618902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Compensating Wage Differentials</a:t>
            </a:r>
          </a:p>
        </p:txBody>
      </p:sp>
      <p:sp>
        <p:nvSpPr>
          <p:cNvPr id="3" name="Content Placeholder 2"/>
          <p:cNvSpPr>
            <a:spLocks noGrp="1"/>
          </p:cNvSpPr>
          <p:nvPr>
            <p:ph idx="1"/>
          </p:nvPr>
        </p:nvSpPr>
        <p:spPr>
          <a:xfrm>
            <a:off x="457200" y="1255714"/>
            <a:ext cx="8229600" cy="5450394"/>
          </a:xfrm>
        </p:spPr>
        <p:txBody>
          <a:bodyPr>
            <a:normAutofit lnSpcReduction="10000"/>
          </a:bodyPr>
          <a:lstStyle/>
          <a:p>
            <a:pPr>
              <a:lnSpc>
                <a:spcPct val="110000"/>
              </a:lnSpc>
            </a:pPr>
            <a:r>
              <a:rPr lang="en-US"/>
              <a:t>Wages adjust to restore equilibrium</a:t>
            </a:r>
          </a:p>
          <a:p>
            <a:pPr lvl="1">
              <a:lnSpc>
                <a:spcPct val="110000"/>
              </a:lnSpc>
            </a:pPr>
            <a:r>
              <a:rPr lang="en-US"/>
              <a:t>The indifference principle tells us that in long-run equilibrium, all professions should be equally attractive, provided labor is mobile</a:t>
            </a:r>
          </a:p>
          <a:p>
            <a:pPr lvl="1">
              <a:lnSpc>
                <a:spcPct val="110000"/>
              </a:lnSpc>
            </a:pPr>
            <a:r>
              <a:rPr lang="en-US"/>
              <a:t>Once long-run equilibrium is reached, differences in wages are “compensating wage differentials” </a:t>
            </a:r>
          </a:p>
          <a:p>
            <a:pPr>
              <a:lnSpc>
                <a:spcPct val="110000"/>
              </a:lnSpc>
            </a:pPr>
            <a:r>
              <a:rPr lang="en-US" b="1"/>
              <a:t>Compensating wage differentials </a:t>
            </a:r>
            <a:r>
              <a:rPr lang="en-US"/>
              <a:t>reflect differences in the inherent attractiveness of various professions</a:t>
            </a:r>
          </a:p>
          <a:p>
            <a:pPr lvl="1">
              <a:lnSpc>
                <a:spcPct val="110000"/>
              </a:lnSpc>
            </a:pPr>
            <a:r>
              <a:rPr lang="en-US"/>
              <a:t>Example: embalmers make 30% more than rehabilitation counselors because it is considered a relatively unattractive profession</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12</a:t>
            </a:fld>
            <a:endParaRPr lang="en-US"/>
          </a:p>
        </p:txBody>
      </p:sp>
    </p:spTree>
    <p:extLst>
      <p:ext uri="{BB962C8B-B14F-4D97-AF65-F5344CB8AC3E}">
        <p14:creationId xmlns:p14="http://schemas.microsoft.com/office/powerpoint/2010/main" val="4263485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Finance: Risk vs. Return</a:t>
            </a:r>
          </a:p>
        </p:txBody>
      </p:sp>
      <p:sp>
        <p:nvSpPr>
          <p:cNvPr id="3" name="Content Placeholder 2"/>
          <p:cNvSpPr>
            <a:spLocks noGrp="1"/>
          </p:cNvSpPr>
          <p:nvPr>
            <p:ph idx="1"/>
          </p:nvPr>
        </p:nvSpPr>
        <p:spPr>
          <a:xfrm>
            <a:off x="457200" y="1255714"/>
            <a:ext cx="8229600" cy="5595936"/>
          </a:xfrm>
        </p:spPr>
        <p:txBody>
          <a:bodyPr>
            <a:normAutofit fontScale="77500" lnSpcReduction="20000"/>
          </a:bodyPr>
          <a:lstStyle/>
          <a:p>
            <a:pPr>
              <a:lnSpc>
                <a:spcPct val="110000"/>
              </a:lnSpc>
            </a:pPr>
            <a:r>
              <a:rPr lang="en-US"/>
              <a:t>Can apply long-run analysis to fundamental relationships </a:t>
            </a:r>
            <a:br>
              <a:rPr lang="en-US"/>
            </a:br>
            <a:r>
              <a:rPr lang="en-US"/>
              <a:t>in finance </a:t>
            </a:r>
          </a:p>
          <a:p>
            <a:pPr lvl="1">
              <a:lnSpc>
                <a:spcPct val="110000"/>
              </a:lnSpc>
            </a:pPr>
            <a:r>
              <a:rPr lang="en-US"/>
              <a:t>Investors prefer higher returns and lower risk  if two investment options have the same return and one is less risky, the less risky one will be chosen and it will bid up the price of the less risky investment </a:t>
            </a:r>
          </a:p>
          <a:p>
            <a:pPr lvl="1">
              <a:lnSpc>
                <a:spcPct val="110000"/>
              </a:lnSpc>
            </a:pPr>
            <a:r>
              <a:rPr lang="en-US"/>
              <a:t>The higher price decreases the investment’s expected rage of return </a:t>
            </a:r>
          </a:p>
          <a:p>
            <a:pPr lvl="1">
              <a:lnSpc>
                <a:spcPct val="110000"/>
              </a:lnSpc>
            </a:pPr>
            <a:r>
              <a:rPr lang="en-US"/>
              <a:t>Therefore, n equilibrium, differences in the rate of return reflect differences in the riskiness of the investment, e.g. risk premium</a:t>
            </a:r>
          </a:p>
          <a:p>
            <a:pPr marL="0" indent="0" algn="ctr">
              <a:lnSpc>
                <a:spcPct val="110000"/>
              </a:lnSpc>
              <a:spcBef>
                <a:spcPts val="900"/>
              </a:spcBef>
              <a:buNone/>
            </a:pPr>
            <a:r>
              <a:rPr lang="en-US" sz="2900" b="1">
                <a:solidFill>
                  <a:srgbClr val="4289A4"/>
                </a:solidFill>
                <a:latin typeface="+mn-lt"/>
              </a:rPr>
              <a:t>Expected return = (E[P</a:t>
            </a:r>
            <a:r>
              <a:rPr lang="en-US" sz="2900" b="1" baseline="-25000">
                <a:solidFill>
                  <a:srgbClr val="4289A4"/>
                </a:solidFill>
                <a:latin typeface="+mn-lt"/>
              </a:rPr>
              <a:t>t+1</a:t>
            </a:r>
            <a:r>
              <a:rPr lang="en-US" sz="2900" b="1">
                <a:solidFill>
                  <a:srgbClr val="4289A4"/>
                </a:solidFill>
                <a:latin typeface="+mn-lt"/>
              </a:rPr>
              <a:t>] - P</a:t>
            </a:r>
            <a:r>
              <a:rPr lang="en-US" sz="2900" b="1" baseline="-25000">
                <a:solidFill>
                  <a:srgbClr val="4289A4"/>
                </a:solidFill>
                <a:latin typeface="+mn-lt"/>
              </a:rPr>
              <a:t>t</a:t>
            </a:r>
            <a:r>
              <a:rPr lang="en-US" sz="2900" b="1">
                <a:solidFill>
                  <a:srgbClr val="4289A4"/>
                </a:solidFill>
                <a:latin typeface="+mn-lt"/>
              </a:rPr>
              <a:t>)/P</a:t>
            </a:r>
            <a:r>
              <a:rPr lang="en-US" sz="2900" b="1" baseline="-25000">
                <a:solidFill>
                  <a:srgbClr val="4289A4"/>
                </a:solidFill>
                <a:latin typeface="+mn-lt"/>
              </a:rPr>
              <a:t>t</a:t>
            </a:r>
          </a:p>
          <a:p>
            <a:pPr>
              <a:lnSpc>
                <a:spcPct val="110000"/>
              </a:lnSpc>
              <a:spcBef>
                <a:spcPts val="1000"/>
              </a:spcBef>
            </a:pPr>
            <a:r>
              <a:rPr lang="en-US"/>
              <a:t>The higher return on a risky stock is known as the risk premium</a:t>
            </a:r>
          </a:p>
          <a:p>
            <a:pPr>
              <a:lnSpc>
                <a:spcPct val="110000"/>
              </a:lnSpc>
              <a:spcBef>
                <a:spcPts val="1000"/>
              </a:spcBef>
            </a:pPr>
            <a:r>
              <a:rPr lang="en-US"/>
              <a:t>In equilibrium, differences in the rate of return reflect differences in the riskiness of an investment. </a:t>
            </a:r>
          </a:p>
          <a:p>
            <a:pPr>
              <a:lnSpc>
                <a:spcPct val="110000"/>
              </a:lnSpc>
              <a:spcBef>
                <a:spcPts val="1000"/>
              </a:spcBef>
            </a:pPr>
            <a:r>
              <a:rPr lang="en-US"/>
              <a:t>Risk premia are analogous to compensating wage differentials:  just as workers are compensated for unpleasant work, so too are investors compensated for bearing risk</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13</a:t>
            </a:fld>
            <a:endParaRPr lang="en-US"/>
          </a:p>
        </p:txBody>
      </p:sp>
    </p:spTree>
    <p:extLst>
      <p:ext uri="{BB962C8B-B14F-4D97-AF65-F5344CB8AC3E}">
        <p14:creationId xmlns:p14="http://schemas.microsoft.com/office/powerpoint/2010/main" val="2611661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Stock Volatility and Returns</a:t>
            </a:r>
          </a:p>
        </p:txBody>
      </p:sp>
      <p:sp>
        <p:nvSpPr>
          <p:cNvPr id="3" name="Content Placeholder 2"/>
          <p:cNvSpPr>
            <a:spLocks noGrp="1"/>
          </p:cNvSpPr>
          <p:nvPr>
            <p:ph idx="1"/>
          </p:nvPr>
        </p:nvSpPr>
        <p:spPr>
          <a:xfrm>
            <a:off x="457200" y="1255715"/>
            <a:ext cx="8229600" cy="1944686"/>
          </a:xfrm>
        </p:spPr>
        <p:txBody>
          <a:bodyPr>
            <a:normAutofit fontScale="70000" lnSpcReduction="20000"/>
          </a:bodyPr>
          <a:lstStyle/>
          <a:p>
            <a:pPr>
              <a:spcBef>
                <a:spcPts val="768"/>
              </a:spcBef>
            </a:pPr>
            <a:r>
              <a:rPr lang="en-US"/>
              <a:t>CBOE Volatility Index (VIX) against the price of the S&amp;P 500 stock index (GSPC)</a:t>
            </a:r>
          </a:p>
          <a:p>
            <a:pPr>
              <a:spcBef>
                <a:spcPts val="768"/>
              </a:spcBef>
            </a:pPr>
            <a:r>
              <a:rPr lang="en-US"/>
              <a:t>From Fall of 2008 through the Spring of 2009, the stock market declined by about 50% while the volatility index increased by about 100%</a:t>
            </a:r>
          </a:p>
          <a:p>
            <a:pPr>
              <a:spcBef>
                <a:spcPts val="768"/>
              </a:spcBef>
            </a:pPr>
            <a:r>
              <a:rPr lang="en-US"/>
              <a:t>Greater volatility reduced stock prices, increased expected returns to compensate investors for bearing more risk</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14</a:t>
            </a:fld>
            <a:endParaRPr lang="en-US"/>
          </a:p>
        </p:txBody>
      </p:sp>
      <p:pic>
        <p:nvPicPr>
          <p:cNvPr id="5" name="Picture 2" descr="Screenshot 2014-09-03 17.11.5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2593" y="3011684"/>
            <a:ext cx="5738813" cy="317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1245393" y="3316484"/>
            <a:ext cx="430887" cy="2681483"/>
          </a:xfrm>
          <a:prstGeom prst="rect">
            <a:avLst/>
          </a:prstGeom>
          <a:noFill/>
        </p:spPr>
        <p:txBody>
          <a:bodyPr vert="vert270" wrap="none">
            <a:spAutoFit/>
          </a:bodyPr>
          <a:lstStyle/>
          <a:p>
            <a:pPr eaLnBrk="1" hangingPunct="1">
              <a:defRPr/>
            </a:pPr>
            <a:r>
              <a:rPr lang="en-US" sz="1600" dirty="0">
                <a:ea typeface="ＭＳ Ｐゴシック" charset="0"/>
                <a:cs typeface="ＭＳ Ｐゴシック" charset="0"/>
              </a:rPr>
              <a:t>Change since Jan. 2008 (%)</a:t>
            </a:r>
          </a:p>
        </p:txBody>
      </p:sp>
    </p:spTree>
    <p:extLst>
      <p:ext uri="{BB962C8B-B14F-4D97-AF65-F5344CB8AC3E}">
        <p14:creationId xmlns:p14="http://schemas.microsoft.com/office/powerpoint/2010/main" val="2583497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Historical Equity Risk Premium</a:t>
            </a:r>
          </a:p>
        </p:txBody>
      </p:sp>
      <p:sp>
        <p:nvSpPr>
          <p:cNvPr id="3" name="Content Placeholder 2"/>
          <p:cNvSpPr>
            <a:spLocks noGrp="1"/>
          </p:cNvSpPr>
          <p:nvPr>
            <p:ph idx="1"/>
          </p:nvPr>
        </p:nvSpPr>
        <p:spPr>
          <a:xfrm>
            <a:off x="457200" y="1255715"/>
            <a:ext cx="8229600" cy="1892660"/>
          </a:xfrm>
        </p:spPr>
        <p:txBody>
          <a:bodyPr>
            <a:normAutofit fontScale="70000" lnSpcReduction="20000"/>
          </a:bodyPr>
          <a:lstStyle/>
          <a:p>
            <a:pPr>
              <a:spcBef>
                <a:spcPts val="768"/>
              </a:spcBef>
            </a:pPr>
            <a:r>
              <a:rPr lang="en-US"/>
              <a:t>Government bonds are considered risk-free, they returned 1.7% over the last 80 years while stocks returned 6.9%. </a:t>
            </a:r>
          </a:p>
          <a:p>
            <a:pPr>
              <a:spcBef>
                <a:spcPts val="768"/>
              </a:spcBef>
            </a:pPr>
            <a:r>
              <a:rPr lang="en-US"/>
              <a:t>The difference is a risk premium that compensates investors for holding the more risky stocks</a:t>
            </a:r>
          </a:p>
          <a:p>
            <a:pPr>
              <a:spcBef>
                <a:spcPts val="768"/>
              </a:spcBef>
            </a:pPr>
            <a:r>
              <a:rPr lang="en-US"/>
              <a:t>The equity risk premium of stocks over bonds (in the graph below) has varied over time, from 0% to 9%</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15</a:t>
            </a:fld>
            <a:endParaRPr lang="en-US"/>
          </a:p>
        </p:txBody>
      </p:sp>
      <p:pic>
        <p:nvPicPr>
          <p:cNvPr id="5" name="Picture 1" descr="Screenshot 2014-09-03 17.15.07.png"/>
          <p:cNvPicPr>
            <a:picLocks noChangeAspect="1"/>
          </p:cNvPicPr>
          <p:nvPr/>
        </p:nvPicPr>
        <p:blipFill rotWithShape="1">
          <a:blip r:embed="rId2">
            <a:extLst>
              <a:ext uri="{28A0092B-C50C-407E-A947-70E740481C1C}">
                <a14:useLocalDpi xmlns:a14="http://schemas.microsoft.com/office/drawing/2010/main" val="0"/>
              </a:ext>
            </a:extLst>
          </a:blip>
          <a:srcRect l="2846" t="5366" r="2831" b="4100"/>
          <a:stretch/>
        </p:blipFill>
        <p:spPr bwMode="auto">
          <a:xfrm>
            <a:off x="1589216" y="3276947"/>
            <a:ext cx="5965568" cy="3005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48504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058"/>
            <a:ext cx="8629650" cy="816148"/>
          </a:xfrm>
        </p:spPr>
        <p:txBody>
          <a:bodyPr>
            <a:normAutofit/>
          </a:bodyPr>
          <a:lstStyle/>
          <a:p>
            <a:r>
              <a:rPr lang="en-US"/>
              <a:t>Monopoly-Different Story, Same Ending</a:t>
            </a:r>
          </a:p>
        </p:txBody>
      </p:sp>
      <p:sp>
        <p:nvSpPr>
          <p:cNvPr id="3" name="Content Placeholder 2"/>
          <p:cNvSpPr>
            <a:spLocks noGrp="1"/>
          </p:cNvSpPr>
          <p:nvPr>
            <p:ph idx="1"/>
          </p:nvPr>
        </p:nvSpPr>
        <p:spPr>
          <a:xfrm>
            <a:off x="457200" y="1255714"/>
            <a:ext cx="8229600" cy="5130477"/>
          </a:xfrm>
        </p:spPr>
        <p:txBody>
          <a:bodyPr>
            <a:normAutofit fontScale="85000" lnSpcReduction="20000"/>
          </a:bodyPr>
          <a:lstStyle/>
          <a:p>
            <a:r>
              <a:rPr lang="en-US"/>
              <a:t>Monopoly firms have attributes that protect them from the forces of competition:</a:t>
            </a:r>
          </a:p>
          <a:p>
            <a:pPr lvl="1"/>
            <a:r>
              <a:rPr lang="en-US"/>
              <a:t>They produce a product or service with no close substitutes</a:t>
            </a:r>
          </a:p>
          <a:p>
            <a:pPr lvl="1"/>
            <a:r>
              <a:rPr lang="en-US"/>
              <a:t>they have no rivals</a:t>
            </a:r>
          </a:p>
          <a:p>
            <a:pPr lvl="1"/>
            <a:r>
              <a:rPr lang="en-US"/>
              <a:t>there are barriers to entry, so no other firms can enter the industry.</a:t>
            </a:r>
          </a:p>
          <a:p>
            <a:r>
              <a:rPr lang="en-US" b="1"/>
              <a:t>Proposition</a:t>
            </a:r>
            <a:r>
              <a:rPr lang="en-US"/>
              <a:t>:  In the very long run, monopoly profits are driven to zero by the same competitive forces though</a:t>
            </a:r>
          </a:p>
          <a:p>
            <a:pPr lvl="1">
              <a:lnSpc>
                <a:spcPct val="110000"/>
              </a:lnSpc>
            </a:pPr>
            <a:r>
              <a:rPr lang="en-US"/>
              <a:t>Entry makes demand more elastic (P-MC)/P=1/|e|, which forces price back down towards MC </a:t>
            </a:r>
          </a:p>
          <a:p>
            <a:pPr lvl="1">
              <a:lnSpc>
                <a:spcPct val="110000"/>
              </a:lnSpc>
            </a:pPr>
            <a:r>
              <a:rPr lang="en-US" b="1"/>
              <a:t>Example</a:t>
            </a:r>
            <a:r>
              <a:rPr lang="en-US"/>
              <a:t>: In Oct. 2001, Apple released the iPod, which was a unique, user-friendly product with low elasticity of demand and high margins. Rivals began producing competing music players, which made demand for iPods more elastic. This reduced price-cost margins and lowered profit for Apple.</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16</a:t>
            </a:fld>
            <a:endParaRPr lang="en-US"/>
          </a:p>
        </p:txBody>
      </p:sp>
    </p:spTree>
    <p:extLst>
      <p:ext uri="{BB962C8B-B14F-4D97-AF65-F5344CB8AC3E}">
        <p14:creationId xmlns:p14="http://schemas.microsoft.com/office/powerpoint/2010/main" val="369814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Title?</a:t>
            </a:r>
          </a:p>
        </p:txBody>
      </p:sp>
      <p:sp>
        <p:nvSpPr>
          <p:cNvPr id="6" name="Content Placeholder 5"/>
          <p:cNvSpPr>
            <a:spLocks noGrp="1"/>
          </p:cNvSpPr>
          <p:nvPr>
            <p:ph idx="1"/>
          </p:nvPr>
        </p:nvSpPr>
        <p:spPr>
          <a:xfrm>
            <a:off x="457200" y="1255714"/>
            <a:ext cx="7967936" cy="4870450"/>
          </a:xfrm>
        </p:spPr>
        <p:txBody>
          <a:bodyPr/>
          <a:lstStyle/>
          <a:p>
            <a:r>
              <a:rPr lang="en-US" sz="2800"/>
              <a:t>In 1924, Kleenex tissue was invented as a means to remove cold cream. </a:t>
            </a:r>
          </a:p>
          <a:p>
            <a:r>
              <a:rPr lang="en-US" sz="2800"/>
              <a:t>After studying customer usage habits, however, the manufacturer (Kimberly-Clark) realized that many customers were using the product as a disposable handkerchief.  The company switched its advertising focus, and sales more than doubled.</a:t>
            </a:r>
          </a:p>
          <a:p>
            <a:r>
              <a:rPr lang="en-US" sz="2800"/>
              <a:t>Kimberly-Clark built a leadership position by creating an innovative use for a relatively common product.</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17</a:t>
            </a:fld>
            <a:endParaRPr lang="en-US"/>
          </a:p>
        </p:txBody>
      </p:sp>
    </p:spTree>
    <p:extLst>
      <p:ext uri="{BB962C8B-B14F-4D97-AF65-F5344CB8AC3E}">
        <p14:creationId xmlns:p14="http://schemas.microsoft.com/office/powerpoint/2010/main" val="2226839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Title continued?</a:t>
            </a:r>
          </a:p>
        </p:txBody>
      </p:sp>
      <p:sp>
        <p:nvSpPr>
          <p:cNvPr id="3" name="Content Placeholder 2"/>
          <p:cNvSpPr>
            <a:spLocks noGrp="1"/>
          </p:cNvSpPr>
          <p:nvPr>
            <p:ph idx="1"/>
          </p:nvPr>
        </p:nvSpPr>
        <p:spPr>
          <a:xfrm>
            <a:off x="457200" y="1255713"/>
            <a:ext cx="8229600" cy="5121533"/>
          </a:xfrm>
        </p:spPr>
        <p:txBody>
          <a:bodyPr>
            <a:noAutofit/>
          </a:bodyPr>
          <a:lstStyle/>
          <a:p>
            <a:r>
              <a:rPr lang="en-US" sz="2400"/>
              <a:t>As others saw the profits, however, they moved into the market.</a:t>
            </a:r>
          </a:p>
          <a:p>
            <a:r>
              <a:rPr lang="en-US" sz="2400"/>
              <a:t>The managers of the company maintained profitability through a continuing stream of innovations and investment in advertising/promotion.</a:t>
            </a:r>
          </a:p>
          <a:p>
            <a:pPr lvl="1"/>
            <a:r>
              <a:rPr lang="en-US" sz="2000"/>
              <a:t>Printed tissue in the 1930’s</a:t>
            </a:r>
          </a:p>
          <a:p>
            <a:pPr lvl="1"/>
            <a:r>
              <a:rPr lang="en-US" sz="2000"/>
              <a:t>Eyeglass tissue in the 1940’s</a:t>
            </a:r>
          </a:p>
          <a:p>
            <a:pPr lvl="1"/>
            <a:r>
              <a:rPr lang="en-US" sz="2000"/>
              <a:t>Space-saving packaging in the 1960’s</a:t>
            </a:r>
          </a:p>
          <a:p>
            <a:pPr lvl="1"/>
            <a:r>
              <a:rPr lang="en-US" sz="2000"/>
              <a:t>Lotion-filled tissue in the 1980’s.  </a:t>
            </a:r>
          </a:p>
          <a:p>
            <a:r>
              <a:rPr lang="en-US" sz="2400"/>
              <a:t>Without this continuing stream of innovations and brand support, the product’s profits would have been slowly eroded away by the forces of competition.</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18</a:t>
            </a:fld>
            <a:endParaRPr lang="en-US"/>
          </a:p>
        </p:txBody>
      </p:sp>
    </p:spTree>
    <p:extLst>
      <p:ext uri="{BB962C8B-B14F-4D97-AF65-F5344CB8AC3E}">
        <p14:creationId xmlns:p14="http://schemas.microsoft.com/office/powerpoint/2010/main" val="3220711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r>
              <a:rPr lang="en-US" sz="2800"/>
              <a:t>A competitive firm can earn positive or negative profit in the short run until entry or exit occurs. In the long run, competitive firms are condemned to earn only an average rate of return.</a:t>
            </a:r>
          </a:p>
          <a:p>
            <a:r>
              <a:rPr lang="en-US" sz="2800"/>
              <a:t>Profit exhibits what is called mean reversion, or “regression toward the mean.”</a:t>
            </a:r>
          </a:p>
          <a:p>
            <a:r>
              <a:rPr lang="en-US" sz="2800"/>
              <a:t>If an asset is mobile, then in equilibrium the asset will be indifferent about where it is used (i.e., it will make the same profit no matter where it goes). This implies that unattractive jobs will pay compensating wage differentials, and risky investments will pay compensating risk differentials (or a risk premium).</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2</a:t>
            </a:fld>
            <a:endParaRPr lang="en-US"/>
          </a:p>
        </p:txBody>
      </p:sp>
    </p:spTree>
    <p:extLst>
      <p:ext uri="{BB962C8B-B14F-4D97-AF65-F5344CB8AC3E}">
        <p14:creationId xmlns:p14="http://schemas.microsoft.com/office/powerpoint/2010/main" val="2224375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r>
              <a:rPr lang="en-US" sz="2800"/>
              <a:t>The difference between stock returns and bond yields includes a compensating risk premium. When risk premia become too small, some investors view this as a time to get out of risky assets because the market may be ignoring risk in pursuit of higher returns. </a:t>
            </a:r>
          </a:p>
          <a:p>
            <a:r>
              <a:rPr lang="en-US" sz="2800"/>
              <a:t>Monopoly firms can earn positive profit for a longer period of time than competitive firms, but entry and imitation eventually erode their profit as well.</a:t>
            </a:r>
          </a:p>
        </p:txBody>
      </p:sp>
      <p:sp>
        <p:nvSpPr>
          <p:cNvPr id="3" name="Slide Number Placeholder 2"/>
          <p:cNvSpPr>
            <a:spLocks noGrp="1"/>
          </p:cNvSpPr>
          <p:nvPr>
            <p:ph type="sldNum" sz="quarter" idx="11"/>
          </p:nvPr>
        </p:nvSpPr>
        <p:spPr/>
        <p:txBody>
          <a:bodyPr/>
          <a:lstStyle/>
          <a:p>
            <a:pPr>
              <a:defRPr/>
            </a:pPr>
            <a:fld id="{CA67C160-E87A-6546-B849-16CD74EAFEFA}" type="slidenum">
              <a:rPr lang="en-US"/>
              <a:pPr>
                <a:defRPr/>
              </a:pPr>
              <a:t>3</a:t>
            </a:fld>
            <a:endParaRPr lang="en-US"/>
          </a:p>
        </p:txBody>
      </p:sp>
      <p:sp>
        <p:nvSpPr>
          <p:cNvPr id="4" name="Text Placeholder 3"/>
          <p:cNvSpPr>
            <a:spLocks noGrp="1"/>
          </p:cNvSpPr>
          <p:nvPr>
            <p:ph type="body" sz="quarter" idx="4294967295"/>
          </p:nvPr>
        </p:nvSpPr>
        <p:spPr>
          <a:xfrm>
            <a:off x="6283325" y="196850"/>
            <a:ext cx="2860675" cy="534988"/>
          </a:xfrm>
        </p:spPr>
        <p:txBody>
          <a:bodyPr/>
          <a:lstStyle/>
          <a:p>
            <a:r>
              <a:rPr lang="en-US"/>
              <a:t>continued</a:t>
            </a:r>
          </a:p>
        </p:txBody>
      </p:sp>
    </p:spTree>
    <p:extLst>
      <p:ext uri="{BB962C8B-B14F-4D97-AF65-F5344CB8AC3E}">
        <p14:creationId xmlns:p14="http://schemas.microsoft.com/office/powerpoint/2010/main" val="727121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Good to Great</a:t>
            </a:r>
          </a:p>
        </p:txBody>
      </p:sp>
      <p:sp>
        <p:nvSpPr>
          <p:cNvPr id="6" name="Content Placeholder 5"/>
          <p:cNvSpPr>
            <a:spLocks noGrp="1"/>
          </p:cNvSpPr>
          <p:nvPr>
            <p:ph idx="1"/>
          </p:nvPr>
        </p:nvSpPr>
        <p:spPr>
          <a:xfrm>
            <a:off x="457199" y="1255714"/>
            <a:ext cx="8296187" cy="5496076"/>
          </a:xfrm>
        </p:spPr>
        <p:txBody>
          <a:bodyPr>
            <a:normAutofit fontScale="92500" lnSpcReduction="10000"/>
          </a:bodyPr>
          <a:lstStyle/>
          <a:p>
            <a:r>
              <a:rPr lang="en-US"/>
              <a:t>In 2001, Jim Collin published Good to Great, a book detailing how 11 companies used management principals to go from “good” to “great”</a:t>
            </a:r>
          </a:p>
          <a:p>
            <a:pPr lvl="1"/>
            <a:r>
              <a:rPr lang="en-US"/>
              <a:t>By 2009 many of these same companies were bankrupt – they had done amazingly well during the research period but failed to outperform the market after the book’s publication. Why?</a:t>
            </a:r>
          </a:p>
          <a:p>
            <a:r>
              <a:rPr lang="en-US"/>
              <a:t>Mr. Collin’s made two fatal errors </a:t>
            </a:r>
          </a:p>
          <a:p>
            <a:pPr lvl="1"/>
            <a:r>
              <a:rPr lang="en-US"/>
              <a:t>The “fundamental error of attribution” </a:t>
            </a:r>
          </a:p>
          <a:p>
            <a:pPr lvl="2"/>
            <a:r>
              <a:rPr lang="en-US"/>
              <a:t>Successful firms aren’t necessarily successful because of their observed behavior (this will be discusses in a later chapter) </a:t>
            </a:r>
          </a:p>
          <a:p>
            <a:pPr lvl="1"/>
            <a:r>
              <a:rPr lang="en-US"/>
              <a:t>Ignoring long-run forces that erode profit</a:t>
            </a:r>
          </a:p>
          <a:p>
            <a:pPr lvl="2"/>
            <a:r>
              <a:rPr lang="en-US"/>
              <a:t>Competition erodes above-average profit (this will be discussed in this chapter)</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4</a:t>
            </a:fld>
            <a:endParaRPr lang="en-US"/>
          </a:p>
        </p:txBody>
      </p:sp>
    </p:spTree>
    <p:extLst>
      <p:ext uri="{BB962C8B-B14F-4D97-AF65-F5344CB8AC3E}">
        <p14:creationId xmlns:p14="http://schemas.microsoft.com/office/powerpoint/2010/main" val="3930488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Competitive Firms</a:t>
            </a:r>
          </a:p>
        </p:txBody>
      </p:sp>
      <p:sp>
        <p:nvSpPr>
          <p:cNvPr id="6" name="Content Placeholder 5"/>
          <p:cNvSpPr>
            <a:spLocks noGrp="1"/>
          </p:cNvSpPr>
          <p:nvPr>
            <p:ph idx="1"/>
          </p:nvPr>
        </p:nvSpPr>
        <p:spPr>
          <a:xfrm>
            <a:off x="457200" y="1255714"/>
            <a:ext cx="8351010" cy="5602286"/>
          </a:xfrm>
        </p:spPr>
        <p:txBody>
          <a:bodyPr>
            <a:normAutofit fontScale="92500" lnSpcReduction="10000"/>
          </a:bodyPr>
          <a:lstStyle/>
          <a:p>
            <a:r>
              <a:rPr lang="en-US" b="1"/>
              <a:t>Definition</a:t>
            </a:r>
            <a:r>
              <a:rPr lang="en-US"/>
              <a:t>: A competitive firm is one that cannot affect price.</a:t>
            </a:r>
          </a:p>
          <a:p>
            <a:pPr lvl="1"/>
            <a:r>
              <a:rPr lang="en-US" sz="2500"/>
              <a:t>They produce a product or service with very close substitutes so they have very elastic demand</a:t>
            </a:r>
          </a:p>
          <a:p>
            <a:pPr lvl="1"/>
            <a:r>
              <a:rPr lang="en-US" sz="2500"/>
              <a:t>They have many rivals and no cost advantage over them</a:t>
            </a:r>
          </a:p>
          <a:p>
            <a:pPr lvl="1"/>
            <a:r>
              <a:rPr lang="en-US" sz="2500"/>
              <a:t>The industry has no barriers to entry or exit</a:t>
            </a:r>
          </a:p>
          <a:p>
            <a:r>
              <a:rPr lang="en-US"/>
              <a:t>Competitive firms, </a:t>
            </a:r>
          </a:p>
          <a:p>
            <a:pPr lvl="1"/>
            <a:r>
              <a:rPr lang="en-US" sz="2500"/>
              <a:t>cannot affect price; they can choose only how much to produce</a:t>
            </a:r>
          </a:p>
          <a:p>
            <a:pPr lvl="1"/>
            <a:r>
              <a:rPr lang="en-US" sz="2500"/>
              <a:t>can sell all they want at the competitive price, so the marginal revenue of another unit is equal to the price (sometimes called “price taking” behavior).  </a:t>
            </a:r>
          </a:p>
          <a:p>
            <a:r>
              <a:rPr lang="en-US"/>
              <a:t>For competitive firms price = marginal revenue</a:t>
            </a:r>
          </a:p>
          <a:p>
            <a:pPr lvl="1"/>
            <a:r>
              <a:rPr lang="en-US" sz="2500"/>
              <a:t>so if P&gt;MC, produce more and if P&lt;MC, produce less</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5</a:t>
            </a:fld>
            <a:endParaRPr lang="en-US"/>
          </a:p>
        </p:txBody>
      </p:sp>
    </p:spTree>
    <p:extLst>
      <p:ext uri="{BB962C8B-B14F-4D97-AF65-F5344CB8AC3E}">
        <p14:creationId xmlns:p14="http://schemas.microsoft.com/office/powerpoint/2010/main" val="3637900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Competitive Firms </a:t>
            </a:r>
            <a:r>
              <a:rPr lang="en-US" sz="2000" i="1"/>
              <a:t>(cont.)</a:t>
            </a:r>
          </a:p>
        </p:txBody>
      </p:sp>
      <p:sp>
        <p:nvSpPr>
          <p:cNvPr id="6" name="Content Placeholder 5"/>
          <p:cNvSpPr>
            <a:spLocks noGrp="1"/>
          </p:cNvSpPr>
          <p:nvPr>
            <p:ph idx="1"/>
          </p:nvPr>
        </p:nvSpPr>
        <p:spPr>
          <a:xfrm>
            <a:off x="457200" y="1255713"/>
            <a:ext cx="8686800" cy="5595937"/>
          </a:xfrm>
        </p:spPr>
        <p:txBody>
          <a:bodyPr>
            <a:noAutofit/>
          </a:bodyPr>
          <a:lstStyle/>
          <a:p>
            <a:r>
              <a:rPr lang="en-US" sz="2800"/>
              <a:t>Perfect competition is a theoretical benchmark</a:t>
            </a:r>
          </a:p>
          <a:p>
            <a:pPr lvl="1"/>
            <a:r>
              <a:rPr lang="en-US" sz="2300"/>
              <a:t>No industry is perfectly competitive, but many industries </a:t>
            </a:r>
            <a:br>
              <a:rPr lang="en-US" sz="2300"/>
            </a:br>
            <a:r>
              <a:rPr lang="en-US" sz="2300"/>
              <a:t>come close to it</a:t>
            </a:r>
          </a:p>
          <a:p>
            <a:pPr lvl="1"/>
            <a:r>
              <a:rPr lang="en-US" sz="2300"/>
              <a:t>The benchmark is valuable to expose the forces that move </a:t>
            </a:r>
            <a:br>
              <a:rPr lang="en-US" sz="2300"/>
            </a:br>
            <a:r>
              <a:rPr lang="en-US" sz="2300"/>
              <a:t>prices and firm profit in the long run </a:t>
            </a:r>
          </a:p>
          <a:p>
            <a:r>
              <a:rPr lang="en-US" sz="2800"/>
              <a:t>A competitive firm can earn positive or negative </a:t>
            </a:r>
            <a:br>
              <a:rPr lang="en-US" sz="2800"/>
            </a:br>
            <a:r>
              <a:rPr lang="en-US" sz="2800"/>
              <a:t>profit, but only in the short-run.  In the long run:</a:t>
            </a:r>
          </a:p>
          <a:p>
            <a:pPr lvl="1"/>
            <a:r>
              <a:rPr lang="en-US" sz="2300"/>
              <a:t>Positive profit (P&gt;AC) leads to entry, decreasing price and profit</a:t>
            </a:r>
          </a:p>
          <a:p>
            <a:pPr lvl="1"/>
            <a:r>
              <a:rPr lang="en-US" sz="2300"/>
              <a:t>Negative profit (P&lt;AC) leads to exit, increasing price and profit</a:t>
            </a:r>
          </a:p>
          <a:p>
            <a:r>
              <a:rPr lang="en-US" sz="2800"/>
              <a:t>In the long-run, competitive firms are condemned </a:t>
            </a:r>
            <a:br>
              <a:rPr lang="en-US" sz="2800"/>
            </a:br>
            <a:r>
              <a:rPr lang="en-US" sz="2800"/>
              <a:t>to earn only an average rate of return.</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6</a:t>
            </a:fld>
            <a:endParaRPr lang="en-US"/>
          </a:p>
        </p:txBody>
      </p:sp>
    </p:spTree>
    <p:extLst>
      <p:ext uri="{BB962C8B-B14F-4D97-AF65-F5344CB8AC3E}">
        <p14:creationId xmlns:p14="http://schemas.microsoft.com/office/powerpoint/2010/main" val="3109457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Competitive Firms in the Long Run</a:t>
            </a:r>
          </a:p>
        </p:txBody>
      </p:sp>
      <p:sp>
        <p:nvSpPr>
          <p:cNvPr id="3" name="Content Placeholder 2"/>
          <p:cNvSpPr>
            <a:spLocks noGrp="1"/>
          </p:cNvSpPr>
          <p:nvPr>
            <p:ph idx="1"/>
          </p:nvPr>
        </p:nvSpPr>
        <p:spPr>
          <a:xfrm>
            <a:off x="457200" y="1255713"/>
            <a:ext cx="8229600" cy="5523485"/>
          </a:xfrm>
        </p:spPr>
        <p:txBody>
          <a:bodyPr>
            <a:normAutofit lnSpcReduction="10000"/>
          </a:bodyPr>
          <a:lstStyle/>
          <a:p>
            <a:r>
              <a:rPr lang="en-US" sz="2800"/>
              <a:t>Proposition:  In equilibrium, capital is indifferent between entering one industry or any other, because P=AC (economic profit is zero)</a:t>
            </a:r>
          </a:p>
          <a:p>
            <a:pPr lvl="1"/>
            <a:r>
              <a:rPr lang="en-US" sz="2400"/>
              <a:t>In the short run, a price increase that leads to a profit increase attracts capital to existing firms or new entrants come into the industry.</a:t>
            </a:r>
          </a:p>
          <a:p>
            <a:pPr lvl="1"/>
            <a:r>
              <a:rPr lang="en-US" sz="2400"/>
              <a:t>This increases supply, which leads to a decrease in price until firms are no longer earning above-average profit, so capital flow stops = long-run equilibrium </a:t>
            </a:r>
          </a:p>
          <a:p>
            <a:r>
              <a:rPr lang="en-US" sz="2800"/>
              <a:t>A competitive firm can earn positive or negative profit in the short run but only entry and exit occurs. In the long run, competitive firms earn only an average rate of return.</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7</a:t>
            </a:fld>
            <a:endParaRPr lang="en-US"/>
          </a:p>
        </p:txBody>
      </p:sp>
    </p:spTree>
    <p:extLst>
      <p:ext uri="{BB962C8B-B14F-4D97-AF65-F5344CB8AC3E}">
        <p14:creationId xmlns:p14="http://schemas.microsoft.com/office/powerpoint/2010/main" val="3437721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“Mean Reversion” of Profits</a:t>
            </a:r>
          </a:p>
        </p:txBody>
      </p:sp>
      <p:sp>
        <p:nvSpPr>
          <p:cNvPr id="3" name="Content Placeholder 2"/>
          <p:cNvSpPr>
            <a:spLocks noGrp="1"/>
          </p:cNvSpPr>
          <p:nvPr>
            <p:ph idx="1"/>
          </p:nvPr>
        </p:nvSpPr>
        <p:spPr>
          <a:xfrm>
            <a:off x="457200" y="1255714"/>
            <a:ext cx="8323598" cy="5595936"/>
          </a:xfrm>
        </p:spPr>
        <p:txBody>
          <a:bodyPr>
            <a:normAutofit/>
          </a:bodyPr>
          <a:lstStyle/>
          <a:p>
            <a:r>
              <a:rPr lang="en-US"/>
              <a:t>Asset flows (entry and exit) force price to average cost</a:t>
            </a:r>
          </a:p>
          <a:p>
            <a:pPr lvl="1"/>
            <a:r>
              <a:rPr lang="en-US"/>
              <a:t>e.g. even with demand and supply shocks that result in short-run price increases/decreases, </a:t>
            </a:r>
            <a:r>
              <a:rPr lang="en-US" i="0"/>
              <a:t>economic profit will always revert back to zero</a:t>
            </a:r>
          </a:p>
          <a:p>
            <a:pPr lvl="1"/>
            <a:r>
              <a:rPr lang="en-US"/>
              <a:t>We say that “profits exhibit </a:t>
            </a:r>
            <a:r>
              <a:rPr lang="en-US" b="1"/>
              <a:t>mean reversion</a:t>
            </a:r>
            <a:r>
              <a:rPr lang="en-US"/>
              <a:t>”</a:t>
            </a:r>
          </a:p>
          <a:p>
            <a:r>
              <a:rPr lang="en-US"/>
              <a:t>Silver lining to dark cloud (low profit will increase as firms exit the industry)</a:t>
            </a:r>
          </a:p>
          <a:p>
            <a:r>
              <a:rPr lang="en-US"/>
              <a:t>Reversion speed is 38% per year</a:t>
            </a:r>
          </a:p>
          <a:p>
            <a:pPr lvl="1"/>
            <a:r>
              <a:rPr lang="en-US"/>
              <a:t>So, if profits are 20% above the mean one year, in the next year they will be only 12.4% above the mean, on average</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8</a:t>
            </a:fld>
            <a:endParaRPr lang="en-US"/>
          </a:p>
        </p:txBody>
      </p:sp>
    </p:spTree>
    <p:extLst>
      <p:ext uri="{BB962C8B-B14F-4D97-AF65-F5344CB8AC3E}">
        <p14:creationId xmlns:p14="http://schemas.microsoft.com/office/powerpoint/2010/main" val="1382677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“Mean Reversion” of Profits </a:t>
            </a:r>
            <a:r>
              <a:rPr lang="en-US" sz="2000" i="1"/>
              <a:t>(cont.)</a:t>
            </a:r>
          </a:p>
        </p:txBody>
      </p:sp>
      <p:sp>
        <p:nvSpPr>
          <p:cNvPr id="3" name="Content Placeholder 2"/>
          <p:cNvSpPr>
            <a:spLocks noGrp="1"/>
          </p:cNvSpPr>
          <p:nvPr>
            <p:ph idx="1"/>
          </p:nvPr>
        </p:nvSpPr>
        <p:spPr>
          <a:xfrm>
            <a:off x="457199" y="1255714"/>
            <a:ext cx="8525725" cy="2873933"/>
          </a:xfrm>
        </p:spPr>
        <p:txBody>
          <a:bodyPr/>
          <a:lstStyle/>
          <a:p>
            <a:r>
              <a:rPr lang="en-US" sz="2400"/>
              <a:t>An analysis of over 700 business units found the 90% of both above-average and below-average profitability differentials disappeared over a 10-year period</a:t>
            </a:r>
          </a:p>
          <a:p>
            <a:r>
              <a:rPr lang="en-US" sz="2400"/>
              <a:t>Return on investment reverted back to the mean level of approximately 20% for both over- and underperformers (shown below)</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9</a:t>
            </a:fld>
            <a:endParaRPr lang="en-US"/>
          </a:p>
        </p:txBody>
      </p:sp>
      <p:pic>
        <p:nvPicPr>
          <p:cNvPr id="6" name="Picture 2" descr="Screenshot 2014-09-03 16.43.22.png"/>
          <p:cNvPicPr>
            <a:picLocks noChangeAspect="1"/>
          </p:cNvPicPr>
          <p:nvPr/>
        </p:nvPicPr>
        <p:blipFill rotWithShape="1">
          <a:blip r:embed="rId2">
            <a:extLst>
              <a:ext uri="{28A0092B-C50C-407E-A947-70E740481C1C}">
                <a14:useLocalDpi xmlns:a14="http://schemas.microsoft.com/office/drawing/2010/main" val="0"/>
              </a:ext>
            </a:extLst>
          </a:blip>
          <a:srcRect l="2939" t="4871" r="2673" b="4454"/>
          <a:stretch/>
        </p:blipFill>
        <p:spPr bwMode="auto">
          <a:xfrm>
            <a:off x="1952758" y="3649356"/>
            <a:ext cx="5238483" cy="2837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02914989"/>
      </p:ext>
    </p:extLst>
  </p:cSld>
  <p:clrMapOvr>
    <a:masterClrMapping/>
  </p:clrMapOvr>
</p:sld>
</file>

<file path=ppt/theme/theme1.xml><?xml version="1.0" encoding="utf-8"?>
<a:theme xmlns:a="http://schemas.openxmlformats.org/drawingml/2006/main" name="Froeb4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820</TotalTime>
  <Words>1397</Words>
  <Application>Microsoft Office PowerPoint</Application>
  <PresentationFormat>On-screen Show (4:3)</PresentationFormat>
  <Paragraphs>119</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ＭＳ Ｐゴシック</vt:lpstr>
      <vt:lpstr>Arial</vt:lpstr>
      <vt:lpstr>Arial Narrow</vt:lpstr>
      <vt:lpstr>Calibri</vt:lpstr>
      <vt:lpstr>Franklin Gothic Book</vt:lpstr>
      <vt:lpstr>Franklin Gothic Medium</vt:lpstr>
      <vt:lpstr>Lucida Grande</vt:lpstr>
      <vt:lpstr>Times New Roman</vt:lpstr>
      <vt:lpstr>Wingdings 3</vt:lpstr>
      <vt:lpstr>Froeb4eTemplate</vt:lpstr>
      <vt:lpstr>Relationships  Between Industries:  The Forces Moving Us Toward Long-Run Equilibrium</vt:lpstr>
      <vt:lpstr>PowerPoint Presentation</vt:lpstr>
      <vt:lpstr>PowerPoint Presentation</vt:lpstr>
      <vt:lpstr>Good to Great</vt:lpstr>
      <vt:lpstr>Competitive Firms</vt:lpstr>
      <vt:lpstr>Competitive Firms (cont.)</vt:lpstr>
      <vt:lpstr>Competitive Firms in the Long Run</vt:lpstr>
      <vt:lpstr>“Mean Reversion” of Profits</vt:lpstr>
      <vt:lpstr>“Mean Reversion” of Profits (cont.)</vt:lpstr>
      <vt:lpstr>Indifference Principle</vt:lpstr>
      <vt:lpstr>Indifference Principle Example</vt:lpstr>
      <vt:lpstr>Compensating Wage Differentials</vt:lpstr>
      <vt:lpstr>Finance: Risk vs. Return</vt:lpstr>
      <vt:lpstr>Stock Volatility and Returns</vt:lpstr>
      <vt:lpstr>Historical Equity Risk Premium</vt:lpstr>
      <vt:lpstr>Monopoly-Different Story, Same Ending</vt:lpstr>
      <vt:lpstr>Title?</vt:lpstr>
      <vt:lpstr>Title continued?</vt:lpstr>
    </vt:vector>
  </TitlesOfParts>
  <Company>just 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patti hudepohl</dc:creator>
  <cp:lastModifiedBy>Umbarger, Molly K</cp:lastModifiedBy>
  <cp:revision>59</cp:revision>
  <dcterms:created xsi:type="dcterms:W3CDTF">2014-12-12T21:22:25Z</dcterms:created>
  <dcterms:modified xsi:type="dcterms:W3CDTF">2017-09-26T19:01:14Z</dcterms:modified>
</cp:coreProperties>
</file>