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494" autoAdjust="0"/>
  </p:normalViewPr>
  <p:slideViewPr>
    <p:cSldViewPr snapToGrid="0">
      <p:cViewPr varScale="1">
        <p:scale>
          <a:sx n="104" d="100"/>
          <a:sy n="104" d="100"/>
        </p:scale>
        <p:origin x="83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2187015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78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680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549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282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445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731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268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095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8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8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9919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18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71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47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44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88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72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168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418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p:nvCxnSpPr>
        <p:spPr>
          <a:xfrm flipV="1">
            <a:off x="326571" y="664031"/>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00743" y="838200"/>
            <a:ext cx="54429" cy="601980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64029" y="979714"/>
            <a:ext cx="32657" cy="5878286"/>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05543" y="664029"/>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pic>
        <p:nvPicPr>
          <p:cNvPr id="18" name="Picture 3" descr="logo_spring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653" y="5263601"/>
            <a:ext cx="2456861" cy="6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userDrawn="1"/>
        </p:nvGrpSpPr>
        <p:grpSpPr>
          <a:xfrm rot="5400000">
            <a:off x="5546270" y="507311"/>
            <a:ext cx="544287" cy="11636829"/>
            <a:chOff x="3048000" y="272143"/>
            <a:chExt cx="544287" cy="6193973"/>
          </a:xfrm>
        </p:grpSpPr>
        <p:cxnSp>
          <p:nvCxnSpPr>
            <p:cNvPr id="25" name="Straight Connector 24"/>
            <p:cNvCxnSpPr/>
            <p:nvPr/>
          </p:nvCxnSpPr>
          <p:spPr>
            <a:xfrm flipV="1">
              <a:off x="3048000" y="272145"/>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222172" y="446314"/>
              <a:ext cx="54429" cy="601980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385458" y="587828"/>
              <a:ext cx="32657" cy="5878286"/>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26972" y="272143"/>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438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13E8FAB4-A3B5-4F7E-A33B-06354242F09D}" type="slidenum">
              <a:rPr lang="en-US" smtClean="0">
                <a:ea typeface="Century Gothic"/>
                <a:cs typeface="Century Gothic"/>
                <a:sym typeface="Century Gothic"/>
              </a:r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270310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13E8FAB4-A3B5-4F7E-A33B-06354242F09D}" type="slidenum">
              <a:rPr lang="en-US" smtClean="0">
                <a:ea typeface="Century Gothic"/>
                <a:cs typeface="Century Gothic"/>
                <a:sym typeface="Century Gothic"/>
              </a:r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102061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8"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13E8FAB4-A3B5-4F7E-A33B-06354242F09D}" type="slidenum">
              <a:rPr lang="en-US" smtClean="0">
                <a:ea typeface="Century Gothic"/>
                <a:cs typeface="Century Gothic"/>
                <a:sym typeface="Century Gothic"/>
              </a:r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2156050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8"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13E8FAB4-A3B5-4F7E-A33B-06354242F09D}" type="slidenum">
              <a:rPr lang="en-US" smtClean="0">
                <a:ea typeface="Century Gothic"/>
                <a:cs typeface="Century Gothic"/>
                <a:sym typeface="Century Gothic"/>
              </a:r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110459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SzPct val="7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p:nvCxnSpPr>
        <p:spPr>
          <a:xfrm>
            <a:off x="968829" y="1524001"/>
            <a:ext cx="11223171" cy="217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1386797"/>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6200000">
            <a:off x="8689534" y="2930981"/>
            <a:ext cx="6068785" cy="174168"/>
            <a:chOff x="1010966" y="3744046"/>
            <a:chExt cx="11353796" cy="163927"/>
          </a:xfrm>
        </p:grpSpPr>
        <p:cxnSp>
          <p:nvCxnSpPr>
            <p:cNvPr id="10" name="Straight Connector 9"/>
            <p:cNvCxnSpPr/>
            <p:nvPr/>
          </p:nvCxnSpPr>
          <p:spPr>
            <a:xfrm rot="5400000" flipV="1">
              <a:off x="6804299" y="-1784535"/>
              <a:ext cx="11518" cy="1106868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0966" y="3890510"/>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userDrawn="1"/>
        </p:nvSpPr>
        <p:spPr>
          <a:xfrm>
            <a:off x="3831772" y="6400799"/>
            <a:ext cx="4528457" cy="276999"/>
          </a:xfrm>
          <a:prstGeom prst="rect">
            <a:avLst/>
          </a:prstGeom>
          <a:noFill/>
        </p:spPr>
        <p:txBody>
          <a:bodyPr wrap="square" rtlCol="0">
            <a:spAutoFit/>
          </a:bodyPr>
          <a:lstStyle/>
          <a:p>
            <a:pPr algn="ctr"/>
            <a:r>
              <a:rPr lang="en-US" sz="1200" kern="1200" baseline="0" dirty="0">
                <a:solidFill>
                  <a:schemeClr val="tx2"/>
                </a:solidFill>
                <a:latin typeface="+mn-lt"/>
              </a:rPr>
              <a:t>©  Springer Publishing Company, LLC.</a:t>
            </a:r>
          </a:p>
        </p:txBody>
      </p:sp>
      <p:sp>
        <p:nvSpPr>
          <p:cNvPr id="14" name="Slide Number Placeholder 3"/>
          <p:cNvSpPr txBox="1">
            <a:spLocks/>
          </p:cNvSpPr>
          <p:nvPr userDrawn="1"/>
        </p:nvSpPr>
        <p:spPr>
          <a:xfrm>
            <a:off x="11448332" y="6384839"/>
            <a:ext cx="394648" cy="346881"/>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1200" b="0" i="0" u="none" strike="noStrike" cap="none">
                <a:solidFill>
                  <a:schemeClr val="tx2"/>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340F30DF-3D44-42A2-99CA-1F1CA7A0D2D4}" type="slidenum">
              <a:rPr lang="en-US" sz="1400" kern="1200" smtClean="0">
                <a:solidFill>
                  <a:srgbClr val="44546A"/>
                </a:solidFill>
                <a:latin typeface="+mn-lt"/>
              </a:rPr>
              <a:pPr/>
              <a:t>‹#›</a:t>
            </a:fld>
            <a:endParaRPr lang="en-US" sz="1400" kern="1200" dirty="0">
              <a:solidFill>
                <a:srgbClr val="44546A"/>
              </a:solidFill>
              <a:latin typeface="+mn-lt"/>
            </a:endParaRPr>
          </a:p>
        </p:txBody>
      </p:sp>
    </p:spTree>
    <p:extLst>
      <p:ext uri="{BB962C8B-B14F-4D97-AF65-F5344CB8AC3E}">
        <p14:creationId xmlns:p14="http://schemas.microsoft.com/office/powerpoint/2010/main" val="279779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a:off x="968829" y="1524001"/>
            <a:ext cx="11223171" cy="217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1386797"/>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6200000">
            <a:off x="8689534" y="2930981"/>
            <a:ext cx="6068785" cy="174168"/>
            <a:chOff x="1010966" y="3744046"/>
            <a:chExt cx="11353796" cy="163927"/>
          </a:xfrm>
        </p:grpSpPr>
        <p:cxnSp>
          <p:nvCxnSpPr>
            <p:cNvPr id="10" name="Straight Connector 9"/>
            <p:cNvCxnSpPr/>
            <p:nvPr/>
          </p:nvCxnSpPr>
          <p:spPr>
            <a:xfrm rot="5400000" flipV="1">
              <a:off x="6804299" y="-1784535"/>
              <a:ext cx="11518" cy="1106868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0966" y="3890510"/>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13E8FAB4-A3B5-4F7E-A33B-06354242F09D}" type="slidenum">
              <a:rPr lang="en-US" smtClean="0">
                <a:ea typeface="Century Gothic"/>
                <a:cs typeface="Century Gothic"/>
                <a:sym typeface="Century Gothic"/>
              </a:r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423840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36081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137177"/>
            <a:ext cx="10515600" cy="503647"/>
          </a:xfrm>
        </p:spPr>
        <p:txBody>
          <a:bodyPr anchor="ct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p:cNvGrpSpPr/>
          <p:nvPr/>
        </p:nvGrpSpPr>
        <p:grpSpPr>
          <a:xfrm rot="10800000">
            <a:off x="-6350" y="4714649"/>
            <a:ext cx="11353800" cy="158975"/>
            <a:chOff x="-10370574" y="2192339"/>
            <a:chExt cx="11353800" cy="158975"/>
          </a:xfrm>
        </p:grpSpPr>
        <p:cxnSp>
          <p:nvCxnSpPr>
            <p:cNvPr id="7" name="Straight Connector 6"/>
            <p:cNvCxnSpPr/>
            <p:nvPr userDrawn="1"/>
          </p:nvCxnSpPr>
          <p:spPr>
            <a:xfrm rot="10800000">
              <a:off x="-10239945" y="2329543"/>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10800000">
              <a:off x="-10370574" y="2192339"/>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5400000">
            <a:off x="-2519240" y="3736523"/>
            <a:ext cx="6068785" cy="174168"/>
            <a:chOff x="1010966" y="3744046"/>
            <a:chExt cx="11353796" cy="163927"/>
          </a:xfrm>
        </p:grpSpPr>
        <p:cxnSp>
          <p:nvCxnSpPr>
            <p:cNvPr id="10" name="Straight Connector 9"/>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13E8FAB4-A3B5-4F7E-A33B-06354242F09D}" type="slidenum">
              <a:rPr lang="en-US" smtClean="0">
                <a:ea typeface="Century Gothic"/>
                <a:cs typeface="Century Gothic"/>
                <a:sym typeface="Century Gothic"/>
              </a:r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33250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cxnSp>
        <p:nvCxnSpPr>
          <p:cNvPr id="8" name="Straight Connector 7"/>
          <p:cNvCxnSpPr/>
          <p:nvPr/>
        </p:nvCxnSpPr>
        <p:spPr>
          <a:xfrm>
            <a:off x="968829" y="1524001"/>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1386797"/>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rot="16200000">
            <a:off x="8689534" y="2930981"/>
            <a:ext cx="6068785" cy="174168"/>
            <a:chOff x="1010966" y="3744046"/>
            <a:chExt cx="11353796" cy="163927"/>
          </a:xfrm>
        </p:grpSpPr>
        <p:cxnSp>
          <p:nvCxnSpPr>
            <p:cNvPr id="11" name="Straight Connector 10"/>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13E8FAB4-A3B5-4F7E-A33B-06354242F09D}" type="slidenum">
              <a:rPr lang="en-US" smtClean="0">
                <a:ea typeface="Century Gothic"/>
                <a:cs typeface="Century Gothic"/>
                <a:sym typeface="Century Gothic"/>
              </a:r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244154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720491"/>
            <a:ext cx="5157787" cy="537484"/>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7926"/>
            <a:ext cx="5157787" cy="3873508"/>
          </a:xfrm>
        </p:spPr>
        <p:txBody>
          <a:bodyPr>
            <a:normAutofit/>
          </a:bodyPr>
          <a:lstStyle>
            <a:lvl1pPr>
              <a:buSzPct val="70000"/>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20491"/>
            <a:ext cx="5183188" cy="537484"/>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37926"/>
            <a:ext cx="5183188" cy="3873508"/>
          </a:xfrm>
        </p:spPr>
        <p:txBody>
          <a:bodyPr>
            <a:normAutofit/>
          </a:bodyPr>
          <a:lstStyle>
            <a:lvl1pPr>
              <a:buSzPct val="70000"/>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968829" y="1524001"/>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1386797"/>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16200000">
            <a:off x="8689534" y="2930981"/>
            <a:ext cx="6068785" cy="174168"/>
            <a:chOff x="1010966" y="3744046"/>
            <a:chExt cx="11353796" cy="163927"/>
          </a:xfrm>
        </p:grpSpPr>
        <p:cxnSp>
          <p:nvCxnSpPr>
            <p:cNvPr id="13" name="Straight Connector 12"/>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Slide Number Placeholder 5"/>
          <p:cNvSpPr>
            <a:spLocks noGrp="1"/>
          </p:cNvSpPr>
          <p:nvPr>
            <p:ph type="sldNum" sz="quarter" idx="10"/>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13E8FAB4-A3B5-4F7E-A33B-06354242F09D}" type="slidenum">
              <a:rPr lang="en-US" smtClean="0">
                <a:ea typeface="Century Gothic"/>
                <a:cs typeface="Century Gothic"/>
                <a:sym typeface="Century Gothic"/>
              </a:r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256848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720491"/>
            <a:ext cx="10514012" cy="537484"/>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7926"/>
            <a:ext cx="5157787" cy="3873508"/>
          </a:xfrm>
        </p:spPr>
        <p:txBody>
          <a:bodyPr>
            <a:normAutofit/>
          </a:bodyPr>
          <a:lstStyle>
            <a:lvl1pPr>
              <a:buSzPct val="70000"/>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72200" y="2337926"/>
            <a:ext cx="5183188" cy="3873508"/>
          </a:xfrm>
        </p:spPr>
        <p:txBody>
          <a:bodyPr>
            <a:normAutofit/>
          </a:bodyPr>
          <a:lstStyle>
            <a:lvl1pPr>
              <a:buSzPct val="70000"/>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968829" y="1524001"/>
            <a:ext cx="11223171" cy="217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1386797"/>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16200000">
            <a:off x="8689534" y="2930981"/>
            <a:ext cx="6068785" cy="174168"/>
            <a:chOff x="1010966" y="3744046"/>
            <a:chExt cx="11353796" cy="163927"/>
          </a:xfrm>
        </p:grpSpPr>
        <p:cxnSp>
          <p:nvCxnSpPr>
            <p:cNvPr id="13" name="Straight Connector 12"/>
            <p:cNvCxnSpPr/>
            <p:nvPr/>
          </p:nvCxnSpPr>
          <p:spPr>
            <a:xfrm rot="5400000" flipV="1">
              <a:off x="6804299" y="-1784535"/>
              <a:ext cx="11518" cy="1106868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0966" y="3890510"/>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6" name="Slide Number Placeholder 5"/>
          <p:cNvSpPr>
            <a:spLocks noGrp="1"/>
          </p:cNvSpPr>
          <p:nvPr>
            <p:ph type="sldNum" sz="quarter" idx="10"/>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13E8FAB4-A3B5-4F7E-A33B-06354242F09D}" type="slidenum">
              <a:rPr lang="en-US" smtClean="0">
                <a:ea typeface="Century Gothic"/>
                <a:cs typeface="Century Gothic"/>
                <a:sym typeface="Century Gothic"/>
              </a:rPr>
              <a:t>‹#›</a:t>
            </a:fld>
            <a:endParaRPr lang="en-US" dirty="0">
              <a:ea typeface="Century Gothic"/>
              <a:cs typeface="Century Gothic"/>
              <a:sym typeface="Century Gothic"/>
            </a:endParaRPr>
          </a:p>
        </p:txBody>
      </p:sp>
      <p:sp>
        <p:nvSpPr>
          <p:cNvPr id="15" name="TextBox 14"/>
          <p:cNvSpPr txBox="1"/>
          <p:nvPr userDrawn="1"/>
        </p:nvSpPr>
        <p:spPr>
          <a:xfrm>
            <a:off x="3831772" y="6400799"/>
            <a:ext cx="4528457" cy="276999"/>
          </a:xfrm>
          <a:prstGeom prst="rect">
            <a:avLst/>
          </a:prstGeom>
          <a:noFill/>
        </p:spPr>
        <p:txBody>
          <a:bodyPr wrap="square" rtlCol="0">
            <a:spAutoFit/>
          </a:bodyPr>
          <a:lstStyle/>
          <a:p>
            <a:pPr algn="ctr"/>
            <a:r>
              <a:rPr lang="en-US" sz="1200" kern="1200" baseline="0" dirty="0">
                <a:solidFill>
                  <a:schemeClr val="tx2"/>
                </a:solidFill>
                <a:latin typeface="+mn-lt"/>
              </a:rPr>
              <a:t>©  Springer Publishing Company, LLC.</a:t>
            </a:r>
          </a:p>
        </p:txBody>
      </p:sp>
    </p:spTree>
    <p:extLst>
      <p:ext uri="{BB962C8B-B14F-4D97-AF65-F5344CB8AC3E}">
        <p14:creationId xmlns:p14="http://schemas.microsoft.com/office/powerpoint/2010/main" val="426914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p:nvCxnSpPr>
        <p:spPr>
          <a:xfrm>
            <a:off x="968829" y="1524001"/>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1386797"/>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rot="16200000">
            <a:off x="8689534" y="2930981"/>
            <a:ext cx="6068785" cy="174168"/>
            <a:chOff x="1010966" y="3744046"/>
            <a:chExt cx="11353796" cy="163927"/>
          </a:xfrm>
        </p:grpSpPr>
        <p:cxnSp>
          <p:nvCxnSpPr>
            <p:cNvPr id="9" name="Straight Connector 8"/>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13E8FAB4-A3B5-4F7E-A33B-06354242F09D}" type="slidenum">
              <a:rPr lang="en-US" smtClean="0">
                <a:ea typeface="Century Gothic"/>
                <a:cs typeface="Century Gothic"/>
                <a:sym typeface="Century Gothic"/>
              </a:r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45056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13E8FAB4-A3B5-4F7E-A33B-06354242F09D}" type="slidenum">
              <a:rPr lang="en-US" smtClean="0">
                <a:ea typeface="Century Gothic"/>
                <a:cs typeface="Century Gothic"/>
                <a:sym typeface="Century Gothic"/>
              </a:r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240020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83720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6" r:id="rId3"/>
    <p:sldLayoutId id="2147483666" r:id="rId4"/>
    <p:sldLayoutId id="2147483667" r:id="rId5"/>
    <p:sldLayoutId id="2147483668" r:id="rId6"/>
    <p:sldLayoutId id="2147483675"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SzPct val="60000"/>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Calibri" panose="020F050202020403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885371" y="1122363"/>
            <a:ext cx="10813143" cy="2387600"/>
          </a:xfrm>
        </p:spPr>
        <p:txBody>
          <a:bodyPr>
            <a:noAutofit/>
          </a:bodyPr>
          <a:lstStyle/>
          <a:p>
            <a:pPr lvl="0"/>
            <a:r>
              <a:rPr lang="en-US" dirty="0">
                <a:sym typeface="Century Gothic"/>
              </a:rPr>
              <a:t>Chapter 2: Values and Ethical Foundations of Social Work Practice</a:t>
            </a:r>
          </a:p>
        </p:txBody>
      </p:sp>
      <p:sp>
        <p:nvSpPr>
          <p:cNvPr id="116" name="Shape 116"/>
          <p:cNvSpPr txBox="1">
            <a:spLocks noGrp="1"/>
          </p:cNvSpPr>
          <p:nvPr>
            <p:ph type="subTitle" idx="1"/>
          </p:nvPr>
        </p:nvSpPr>
        <p:spPr/>
        <p:txBody>
          <a:bodyPr/>
          <a:lstStyle/>
          <a:p>
            <a:pPr lvl="0"/>
            <a:r>
              <a:rPr lang="en-US" dirty="0">
                <a:sym typeface="Century Gothic"/>
              </a:rPr>
              <a:t>Direct Practice Skills for Evidence-Based Social Work: A Strengths-Based Text and Workbook</a:t>
            </a:r>
          </a:p>
        </p:txBody>
      </p:sp>
      <p:sp>
        <p:nvSpPr>
          <p:cNvPr id="4" name="Subtitle 2"/>
          <p:cNvSpPr>
            <a:spLocks/>
          </p:cNvSpPr>
          <p:nvPr/>
        </p:nvSpPr>
        <p:spPr bwMode="auto">
          <a:xfrm>
            <a:off x="810296" y="5576552"/>
            <a:ext cx="7772400" cy="40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1pPr>
            <a:lvl2pPr marL="742950" indent="-28575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2pPr>
            <a:lvl3pPr marL="1143000" indent="-22860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3pPr>
            <a:lvl4pPr marL="1600200" indent="-22860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4pPr>
            <a:lvl5pPr marL="2057400" indent="-22860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5pPr>
            <a:lvl6pPr marL="25146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6pPr>
            <a:lvl7pPr marL="29718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7pPr>
            <a:lvl8pPr marL="34290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8pPr>
            <a:lvl9pPr marL="38862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9pPr>
          </a:lstStyle>
          <a:p>
            <a:pPr eaLnBrk="1" hangingPunct="1"/>
            <a:r>
              <a:rPr lang="en-US" altLang="en-US" sz="800" i="1" dirty="0">
                <a:solidFill>
                  <a:schemeClr val="tx1"/>
                </a:solidFill>
                <a:latin typeface="Times New Roman" pitchFamily="18" charset="0"/>
                <a:cs typeface="Times New Roman" pitchFamily="18" charset="0"/>
              </a:rPr>
              <a:t>Copyright Springer Publishing Company. All Rights Reserved.</a:t>
            </a:r>
          </a:p>
          <a:p>
            <a:r>
              <a:rPr lang="en-US" altLang="en-US" sz="800" i="1" dirty="0">
                <a:solidFill>
                  <a:schemeClr val="tx1"/>
                </a:solidFill>
                <a:latin typeface="Times New Roman" pitchFamily="18" charset="0"/>
                <a:cs typeface="Times New Roman" pitchFamily="18" charset="0"/>
              </a:rPr>
              <a:t>From: Direct Practice Skills for Evidence-Based Social Work</a:t>
            </a:r>
          </a:p>
          <a:p>
            <a:pPr eaLnBrk="1" hangingPunct="1"/>
            <a:r>
              <a:rPr lang="en-US" altLang="en-US" sz="800" i="1" dirty="0">
                <a:solidFill>
                  <a:schemeClr val="tx1"/>
                </a:solidFill>
                <a:latin typeface="Times New Roman" pitchFamily="18" charset="0"/>
                <a:cs typeface="Times New Roman" pitchFamily="18" charset="0"/>
              </a:rPr>
              <a:t>ISBN: 9780826136220</a:t>
            </a:r>
          </a:p>
          <a:p>
            <a:pPr eaLnBrk="1" hangingPunct="1"/>
            <a:endParaRPr lang="en-US" altLang="en-US" sz="800" b="1" dirty="0">
              <a:solidFill>
                <a:schemeClr val="tx1"/>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p:txBody>
          <a:bodyPr/>
          <a:lstStyle/>
          <a:p>
            <a:pPr lvl="0"/>
            <a:r>
              <a:rPr lang="en-US" dirty="0">
                <a:sym typeface="Century Gothic"/>
              </a:rPr>
              <a:t>Examples, </a:t>
            </a:r>
            <a:r>
              <a:rPr lang="en-US" sz="2800" dirty="0">
                <a:sym typeface="Century Gothic"/>
              </a:rPr>
              <a:t>continued</a:t>
            </a:r>
            <a:r>
              <a:rPr lang="en-US" dirty="0">
                <a:sym typeface="Century Gothic"/>
              </a:rPr>
              <a:t> </a:t>
            </a:r>
          </a:p>
        </p:txBody>
      </p:sp>
      <p:sp>
        <p:nvSpPr>
          <p:cNvPr id="171" name="Shape 171"/>
          <p:cNvSpPr txBox="1">
            <a:spLocks noGrp="1"/>
          </p:cNvSpPr>
          <p:nvPr>
            <p:ph idx="1"/>
          </p:nvPr>
        </p:nvSpPr>
        <p:spPr/>
        <p:txBody>
          <a:bodyPr/>
          <a:lstStyle/>
          <a:p>
            <a:pPr marL="0" lvl="0" indent="0">
              <a:buNone/>
            </a:pPr>
            <a:r>
              <a:rPr lang="en-IN" dirty="0">
                <a:sym typeface="Century Gothic"/>
              </a:rPr>
              <a:t>The following scenario displays the ethical standard of </a:t>
            </a:r>
            <a:r>
              <a:rPr lang="en-IN" b="1" dirty="0">
                <a:sym typeface="Century Gothic"/>
              </a:rPr>
              <a:t>cultural competency and social justice:</a:t>
            </a:r>
          </a:p>
          <a:p>
            <a:pPr lvl="0"/>
            <a:r>
              <a:rPr lang="en-IN" dirty="0">
                <a:sym typeface="Century Gothic"/>
              </a:rPr>
              <a:t>A social worker gets a job working for an agency that provides services to a large number of immigrants from Latin American countries. She decides to take a course in cross-cultural studies at the local University because she doesn’t feel she is familiar with most of the countries’ cultures. </a:t>
            </a:r>
          </a:p>
          <a:p>
            <a:pPr lvl="0"/>
            <a:endParaRPr lang="en-IN" dirty="0">
              <a:sym typeface="Century Gothic"/>
            </a:endParaRPr>
          </a:p>
          <a:p>
            <a:pPr lvl="0"/>
            <a:endParaRPr lang="en-IN" dirty="0">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p:txBody>
          <a:bodyPr/>
          <a:lstStyle/>
          <a:p>
            <a:pPr lvl="0"/>
            <a:r>
              <a:rPr lang="en-US" dirty="0">
                <a:sym typeface="Century Gothic"/>
              </a:rPr>
              <a:t>Examples, </a:t>
            </a:r>
            <a:r>
              <a:rPr lang="en-US" sz="2800" dirty="0">
                <a:sym typeface="Century Gothic"/>
              </a:rPr>
              <a:t>continued</a:t>
            </a:r>
            <a:r>
              <a:rPr lang="en-US" dirty="0">
                <a:sym typeface="Century Gothic"/>
              </a:rPr>
              <a:t> </a:t>
            </a:r>
          </a:p>
        </p:txBody>
      </p:sp>
      <p:sp>
        <p:nvSpPr>
          <p:cNvPr id="177" name="Shape 177"/>
          <p:cNvSpPr txBox="1">
            <a:spLocks noGrp="1"/>
          </p:cNvSpPr>
          <p:nvPr>
            <p:ph idx="1"/>
          </p:nvPr>
        </p:nvSpPr>
        <p:spPr/>
        <p:txBody>
          <a:bodyPr/>
          <a:lstStyle/>
          <a:p>
            <a:pPr marL="0" lvl="0" indent="0">
              <a:buNone/>
            </a:pPr>
            <a:r>
              <a:rPr lang="en-IN" dirty="0">
                <a:sym typeface="Century Gothic"/>
              </a:rPr>
              <a:t>The following scenario displays the ethical standard of </a:t>
            </a:r>
            <a:r>
              <a:rPr lang="en-IN" b="1" dirty="0">
                <a:sym typeface="Century Gothic"/>
              </a:rPr>
              <a:t>sexual relationships:</a:t>
            </a:r>
          </a:p>
          <a:p>
            <a:pPr lvl="0"/>
            <a:r>
              <a:rPr lang="en-IN" dirty="0">
                <a:sym typeface="Century Gothic"/>
              </a:rPr>
              <a:t>Alisha is a clinical social worker who has provided </a:t>
            </a:r>
            <a:r>
              <a:rPr lang="en-IN" dirty="0" err="1">
                <a:sym typeface="Century Gothic"/>
              </a:rPr>
              <a:t>counseling</a:t>
            </a:r>
            <a:r>
              <a:rPr lang="en-IN" dirty="0">
                <a:sym typeface="Century Gothic"/>
              </a:rPr>
              <a:t> services to Mark for the past 9 months. Mark learns that he is Alisha’s last client for the day and insists on walking her to her car. While doing this he puts his arm around her shoulder and leans his face close to hers. Alisha immediately stops walking, separates herself from him, and explains that she cannot have anything more than a professional relationship with him. </a:t>
            </a:r>
          </a:p>
          <a:p>
            <a:pPr lvl="0"/>
            <a:endParaRPr lang="en-IN" dirty="0">
              <a:sym typeface="Century Gothic"/>
            </a:endParaRPr>
          </a:p>
          <a:p>
            <a:pPr lvl="0"/>
            <a:endParaRPr lang="en-IN" dirty="0">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p:txBody>
          <a:bodyPr/>
          <a:lstStyle/>
          <a:p>
            <a:pPr lvl="0"/>
            <a:r>
              <a:rPr lang="en-US" dirty="0">
                <a:sym typeface="Century Gothic"/>
              </a:rPr>
              <a:t>Examples, </a:t>
            </a:r>
            <a:r>
              <a:rPr lang="en-US" sz="2800" dirty="0">
                <a:sym typeface="Century Gothic"/>
              </a:rPr>
              <a:t>continued</a:t>
            </a:r>
            <a:r>
              <a:rPr lang="en-US" dirty="0">
                <a:sym typeface="Century Gothic"/>
              </a:rPr>
              <a:t> </a:t>
            </a:r>
          </a:p>
        </p:txBody>
      </p:sp>
      <p:sp>
        <p:nvSpPr>
          <p:cNvPr id="183" name="Shape 183"/>
          <p:cNvSpPr txBox="1">
            <a:spLocks noGrp="1"/>
          </p:cNvSpPr>
          <p:nvPr>
            <p:ph idx="1"/>
          </p:nvPr>
        </p:nvSpPr>
        <p:spPr/>
        <p:txBody>
          <a:bodyPr/>
          <a:lstStyle/>
          <a:p>
            <a:pPr marL="0" lvl="0" indent="0">
              <a:buNone/>
            </a:pPr>
            <a:r>
              <a:rPr lang="en-IN" dirty="0">
                <a:sym typeface="Century Gothic"/>
              </a:rPr>
              <a:t>The following scenario displays the ethical standard of </a:t>
            </a:r>
            <a:r>
              <a:rPr lang="en-IN" b="1" dirty="0">
                <a:sym typeface="Century Gothic"/>
              </a:rPr>
              <a:t>interruption of services:</a:t>
            </a:r>
          </a:p>
          <a:p>
            <a:pPr lvl="0"/>
            <a:r>
              <a:rPr lang="en-IN" dirty="0">
                <a:sym typeface="Century Gothic"/>
              </a:rPr>
              <a:t>Marisa, a social worker at a community agency, got a call early in the morning that her mother was unexpectedly admitted to the hospital and her presence was required. Marisa let her supervisor know that she would be out for the day and called her clients to notify them of the cancellation, promising to get back with them soon to reschedule. She also arranged for a colleague to help one of her clients who needed timely assistance with an application for housing.</a:t>
            </a:r>
          </a:p>
          <a:p>
            <a:pPr lvl="0"/>
            <a:endParaRPr lang="en-IN" dirty="0">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p:txBody>
          <a:bodyPr/>
          <a:lstStyle/>
          <a:p>
            <a:pPr lvl="0"/>
            <a:r>
              <a:rPr lang="en-US" dirty="0">
                <a:sym typeface="Century Gothic"/>
              </a:rPr>
              <a:t>Ethical Dilemmas</a:t>
            </a:r>
          </a:p>
        </p:txBody>
      </p:sp>
      <p:sp>
        <p:nvSpPr>
          <p:cNvPr id="189" name="Shape 189"/>
          <p:cNvSpPr txBox="1">
            <a:spLocks noGrp="1"/>
          </p:cNvSpPr>
          <p:nvPr>
            <p:ph idx="1"/>
          </p:nvPr>
        </p:nvSpPr>
        <p:spPr/>
        <p:txBody>
          <a:bodyPr>
            <a:normAutofit fontScale="85000" lnSpcReduction="20000"/>
          </a:bodyPr>
          <a:lstStyle/>
          <a:p>
            <a:pPr marL="0" lvl="0" indent="0">
              <a:lnSpc>
                <a:spcPct val="120000"/>
              </a:lnSpc>
              <a:buNone/>
            </a:pPr>
            <a:r>
              <a:rPr lang="en-IN" sz="3300" dirty="0">
                <a:sym typeface="Century Gothic"/>
              </a:rPr>
              <a:t>Social workers often find themselves in situations where their professional values and obligations are in conflict with agency policies, legal requirements, or the larger community. Under these complex circumstances, there are rarely perfect or easy answers to such ethical dilemmas. </a:t>
            </a:r>
          </a:p>
          <a:p>
            <a:pPr lvl="0"/>
            <a:endParaRPr lang="en-IN" dirty="0">
              <a:sym typeface="Century Gothic"/>
            </a:endParaRPr>
          </a:p>
          <a:p>
            <a:pPr marL="0" lvl="0" indent="0">
              <a:buSzPct val="100000"/>
              <a:buNone/>
            </a:pPr>
            <a:r>
              <a:rPr lang="en-IN" dirty="0">
                <a:sym typeface="Century Gothic"/>
              </a:rPr>
              <a:t>Social workers may face ethical dilemmas in three areas:</a:t>
            </a:r>
          </a:p>
          <a:p>
            <a:pPr marL="514350" lvl="0" indent="-514350">
              <a:buSzPct val="100000"/>
              <a:buFont typeface="+mj-lt"/>
              <a:buAutoNum type="arabicPeriod"/>
            </a:pPr>
            <a:r>
              <a:rPr lang="en-IN" dirty="0">
                <a:sym typeface="Century Gothic"/>
              </a:rPr>
              <a:t>Direct practice settings</a:t>
            </a:r>
          </a:p>
          <a:p>
            <a:pPr marL="514350" lvl="0" indent="-514350">
              <a:buSzPct val="100000"/>
              <a:buFont typeface="+mj-lt"/>
              <a:buAutoNum type="arabicPeriod"/>
            </a:pPr>
            <a:r>
              <a:rPr lang="en-IN" dirty="0">
                <a:sym typeface="Century Gothic"/>
              </a:rPr>
              <a:t>Macro practice settings</a:t>
            </a:r>
          </a:p>
          <a:p>
            <a:pPr marL="514350" lvl="0" indent="-514350">
              <a:buSzPct val="100000"/>
              <a:buFont typeface="+mj-lt"/>
              <a:buAutoNum type="arabicPeriod"/>
            </a:pPr>
            <a:r>
              <a:rPr lang="en-IN" dirty="0">
                <a:sym typeface="Century Gothic"/>
              </a:rPr>
              <a:t>In the context of relationships among professional colleagues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p:txBody>
          <a:bodyPr/>
          <a:lstStyle/>
          <a:p>
            <a:pPr lvl="0"/>
            <a:r>
              <a:rPr lang="en-US" dirty="0">
                <a:sym typeface="Century Gothic"/>
              </a:rPr>
              <a:t>Competing Ethical Standards</a:t>
            </a:r>
          </a:p>
        </p:txBody>
      </p:sp>
      <p:sp>
        <p:nvSpPr>
          <p:cNvPr id="195" name="Shape 195"/>
          <p:cNvSpPr txBox="1">
            <a:spLocks noGrp="1"/>
          </p:cNvSpPr>
          <p:nvPr>
            <p:ph idx="1"/>
          </p:nvPr>
        </p:nvSpPr>
        <p:spPr/>
        <p:txBody>
          <a:bodyPr>
            <a:normAutofit lnSpcReduction="10000"/>
          </a:bodyPr>
          <a:lstStyle/>
          <a:p>
            <a:pPr marL="0" lvl="0" indent="0">
              <a:buNone/>
            </a:pPr>
            <a:r>
              <a:rPr lang="en-IN" dirty="0">
                <a:sym typeface="Century Gothic"/>
              </a:rPr>
              <a:t>Social workers may find themselves in a situation where there are two competing ethical standards, such as </a:t>
            </a:r>
            <a:r>
              <a:rPr lang="en-IN" b="1" dirty="0">
                <a:sym typeface="Century Gothic"/>
              </a:rPr>
              <a:t>confidentiality</a:t>
            </a:r>
            <a:r>
              <a:rPr lang="en-IN" dirty="0">
                <a:sym typeface="Century Gothic"/>
              </a:rPr>
              <a:t> and </a:t>
            </a:r>
            <a:r>
              <a:rPr lang="en-IN" b="1" dirty="0">
                <a:sym typeface="Century Gothic"/>
              </a:rPr>
              <a:t>do no harm</a:t>
            </a:r>
            <a:r>
              <a:rPr lang="en-IN" dirty="0">
                <a:sym typeface="Century Gothic"/>
              </a:rPr>
              <a:t>. </a:t>
            </a:r>
          </a:p>
          <a:p>
            <a:pPr lvl="0"/>
            <a:r>
              <a:rPr lang="en-IN" dirty="0">
                <a:sym typeface="Century Gothic"/>
              </a:rPr>
              <a:t>For example, based on the principle of privacy, it is right to keep a client’s disclosures confidential. However, if a client tells you that he or she is going to harm himself or herself, it is also right to tell the appropriate authorities and obtain help for the client. </a:t>
            </a:r>
          </a:p>
          <a:p>
            <a:pPr lvl="0"/>
            <a:endParaRPr lang="en-IN" dirty="0">
              <a:sym typeface="Century Gothic"/>
            </a:endParaRPr>
          </a:p>
          <a:p>
            <a:pPr marL="0" lvl="0" indent="0">
              <a:buNone/>
            </a:pPr>
            <a:r>
              <a:rPr lang="en-IN" dirty="0">
                <a:sym typeface="Century Gothic"/>
              </a:rPr>
              <a:t>When ethical dilemmas arise, social workers turn to the </a:t>
            </a:r>
            <a:r>
              <a:rPr lang="en-IN" dirty="0"/>
              <a:t>National Association of Social Workers (NASW) </a:t>
            </a:r>
            <a:r>
              <a:rPr lang="en-IN" dirty="0">
                <a:sym typeface="Century Gothic"/>
              </a:rPr>
              <a:t>Code of Ethics and professional consultation as a guide for resolving conflicts.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p:txBody>
          <a:bodyPr/>
          <a:lstStyle/>
          <a:p>
            <a:pPr lvl="0"/>
            <a:r>
              <a:rPr lang="en-US" dirty="0">
                <a:sym typeface="Century Gothic"/>
              </a:rPr>
              <a:t>Emerging Ethical Concerns</a:t>
            </a:r>
          </a:p>
        </p:txBody>
      </p:sp>
      <p:sp>
        <p:nvSpPr>
          <p:cNvPr id="201" name="Shape 201"/>
          <p:cNvSpPr txBox="1">
            <a:spLocks noGrp="1"/>
          </p:cNvSpPr>
          <p:nvPr>
            <p:ph idx="1"/>
          </p:nvPr>
        </p:nvSpPr>
        <p:spPr/>
        <p:txBody>
          <a:bodyPr/>
          <a:lstStyle/>
          <a:p>
            <a:pPr lvl="0"/>
            <a:r>
              <a:rPr lang="en-US" dirty="0">
                <a:sym typeface="Century Gothic"/>
              </a:rPr>
              <a:t>As society evolves, the profession of social work must continually reexamine and evolve the standards of ethical practice. </a:t>
            </a:r>
          </a:p>
          <a:p>
            <a:pPr lvl="0"/>
            <a:r>
              <a:rPr lang="en-US" dirty="0">
                <a:sym typeface="Century Gothic"/>
              </a:rPr>
              <a:t>One example of an area where standards of practice must evolve is our use of technology in the profession.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p:txBody>
          <a:bodyPr/>
          <a:lstStyle/>
          <a:p>
            <a:pPr lvl="0"/>
            <a:r>
              <a:rPr lang="en-US" dirty="0"/>
              <a:t>Essential Steps for Ethical Problem Solving</a:t>
            </a:r>
          </a:p>
        </p:txBody>
      </p:sp>
      <p:sp>
        <p:nvSpPr>
          <p:cNvPr id="207" name="Shape 207"/>
          <p:cNvSpPr txBox="1">
            <a:spLocks noGrp="1"/>
          </p:cNvSpPr>
          <p:nvPr>
            <p:ph idx="1"/>
          </p:nvPr>
        </p:nvSpPr>
        <p:spPr/>
        <p:txBody>
          <a:bodyPr>
            <a:normAutofit fontScale="85000" lnSpcReduction="20000"/>
          </a:bodyPr>
          <a:lstStyle/>
          <a:p>
            <a:pPr marL="0" lvl="0" indent="0">
              <a:buNone/>
            </a:pPr>
            <a:r>
              <a:rPr lang="en-US" dirty="0"/>
              <a:t>Ethical challenges and dilemmas are a part of social work practice. Students can use the following NASW framework for resolving ethical dilemmas:</a:t>
            </a:r>
          </a:p>
          <a:p>
            <a:pPr marL="0" lvl="0" indent="0">
              <a:buNone/>
            </a:pPr>
            <a:r>
              <a:rPr lang="en-US" dirty="0"/>
              <a:t>1. </a:t>
            </a:r>
            <a:r>
              <a:rPr lang="en-US" b="1" dirty="0"/>
              <a:t>DETERMINE whether there is an ethical issue or/and dilemma.</a:t>
            </a:r>
            <a:r>
              <a:rPr lang="en-US" dirty="0"/>
              <a:t> Is there a conflict of values, or rights, or professional responsibilities? (e.g., there may be an issue of self-determination of an adolescent versus the well-being of the family.)</a:t>
            </a:r>
          </a:p>
          <a:p>
            <a:pPr marL="0" lvl="0" indent="0">
              <a:buNone/>
            </a:pPr>
            <a:r>
              <a:rPr lang="en-US" dirty="0"/>
              <a:t>2. </a:t>
            </a:r>
            <a:r>
              <a:rPr lang="en-US" b="1" dirty="0"/>
              <a:t>IDENTIFY the key values and principles involved.</a:t>
            </a:r>
            <a:r>
              <a:rPr lang="en-US" dirty="0"/>
              <a:t> What meanings and limitations are typically attached to these competing values? (e.g., rarely is confidential information held in absolute secrecy; however, typically decisions about access by third parties to sensitive content should be contracted with clients.)</a:t>
            </a:r>
          </a:p>
          <a:p>
            <a:pPr marL="0" lvl="0" indent="0">
              <a:buNone/>
            </a:pPr>
            <a:r>
              <a:rPr lang="en-US" dirty="0"/>
              <a:t>3. </a:t>
            </a:r>
            <a:r>
              <a:rPr lang="en-US" b="1" dirty="0"/>
              <a:t>RANK the values or ethical principles which—in your professional </a:t>
            </a:r>
            <a:r>
              <a:rPr lang="en-US" b="1" dirty="0" err="1"/>
              <a:t>judgement</a:t>
            </a:r>
            <a:r>
              <a:rPr lang="en-US" b="1" dirty="0"/>
              <a:t>—are most relevant to the issue or dilemma.</a:t>
            </a:r>
            <a:r>
              <a:rPr lang="en-US" dirty="0"/>
              <a:t> What reasons can you provide for prioritizing one competing value/principle over another? (e.g., your client’s right to choose a beneficial course of action could bring hardship or harm to others who would be affected.)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a:spLocks noGrp="1"/>
          </p:cNvSpPr>
          <p:nvPr>
            <p:ph idx="1"/>
          </p:nvPr>
        </p:nvSpPr>
        <p:spPr/>
        <p:txBody>
          <a:bodyPr>
            <a:noAutofit/>
          </a:bodyPr>
          <a:lstStyle/>
          <a:p>
            <a:pPr marL="0" lvl="0" indent="0">
              <a:buNone/>
            </a:pPr>
            <a:r>
              <a:rPr lang="en-IN" sz="2400" dirty="0"/>
              <a:t>4. </a:t>
            </a:r>
            <a:r>
              <a:rPr lang="en-IN" sz="2400" b="1" dirty="0"/>
              <a:t>DEVELOP an action plan that is consistent with the ethical priorities that have been determined as central to the dilemma.</a:t>
            </a:r>
            <a:r>
              <a:rPr lang="en-IN" sz="2400" dirty="0"/>
              <a:t> Have you conferred with clients and colleagues, as appropriate, about the potential risks and consequences of alternative courses of action? Can you support or justify your action plan with the values/principles on which the plan is based? (e.g., have you conferred with all the necessary persons regarding the ethical dimensions of planning for a battered wife’s quest to secure secret shelter and the implications for her teen-aged children?)</a:t>
            </a:r>
          </a:p>
          <a:p>
            <a:pPr marL="0" lvl="0" indent="0">
              <a:buNone/>
            </a:pPr>
            <a:r>
              <a:rPr lang="en-IN" sz="2400" dirty="0"/>
              <a:t>5. </a:t>
            </a:r>
            <a:r>
              <a:rPr lang="en-IN" sz="2400" b="1" dirty="0"/>
              <a:t>IMPLEMENT your plan, utilizing the most appropriate practice skills and competencies.</a:t>
            </a:r>
            <a:r>
              <a:rPr lang="en-IN" sz="2400" dirty="0"/>
              <a:t> How will you make use of core social work skills such as sensitive communication, skillful negotiation, and cultural competence? (e.g., skillful colleague or supervisory communication and negotiation may enable an impaired colleague to see her or his impact on clients and to take appropriate action.)</a:t>
            </a:r>
          </a:p>
        </p:txBody>
      </p:sp>
      <p:sp>
        <p:nvSpPr>
          <p:cNvPr id="5" name="Shape 162"/>
          <p:cNvSpPr txBox="1">
            <a:spLocks noGrp="1"/>
          </p:cNvSpPr>
          <p:nvPr>
            <p:ph type="title"/>
          </p:nvPr>
        </p:nvSpPr>
        <p:spPr>
          <a:xfrm>
            <a:off x="838200" y="74845"/>
            <a:ext cx="10515600" cy="1325563"/>
          </a:xfrm>
        </p:spPr>
        <p:txBody>
          <a:bodyPr/>
          <a:lstStyle/>
          <a:p>
            <a:pPr lvl="0"/>
            <a:r>
              <a:rPr lang="en-IN" dirty="0">
                <a:sym typeface="Century Gothic"/>
              </a:rPr>
              <a:t>Essential Steps for Ethical Problem Solving</a:t>
            </a:r>
            <a:r>
              <a:rPr lang="en-US" dirty="0">
                <a:sym typeface="Century Gothic"/>
              </a:rPr>
              <a:t>, </a:t>
            </a:r>
            <a:r>
              <a:rPr lang="en-US" sz="2800" dirty="0">
                <a:sym typeface="Century Gothic"/>
              </a:rPr>
              <a:t>continued</a:t>
            </a:r>
          </a:p>
        </p:txBody>
      </p:sp>
    </p:spTree>
    <p:extLst>
      <p:ext uri="{BB962C8B-B14F-4D97-AF65-F5344CB8AC3E}">
        <p14:creationId xmlns:p14="http://schemas.microsoft.com/office/powerpoint/2010/main" val="2359343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a:spLocks noGrp="1"/>
          </p:cNvSpPr>
          <p:nvPr>
            <p:ph idx="1"/>
          </p:nvPr>
        </p:nvSpPr>
        <p:spPr/>
        <p:txBody>
          <a:bodyPr>
            <a:noAutofit/>
          </a:bodyPr>
          <a:lstStyle/>
          <a:p>
            <a:pPr marL="0" lvl="0" indent="0">
              <a:buNone/>
            </a:pPr>
            <a:r>
              <a:rPr lang="en-IN" sz="2400" dirty="0"/>
              <a:t>6. </a:t>
            </a:r>
            <a:r>
              <a:rPr lang="en-IN" sz="2400" b="1" dirty="0"/>
              <a:t>REFLECT on the outcome of this ethical decision-making process.</a:t>
            </a:r>
            <a:r>
              <a:rPr lang="en-IN" sz="2400" dirty="0"/>
              <a:t> How would you evaluate the consequences of this process for those involved: Client(s), professional(s), and agency (</a:t>
            </a:r>
            <a:r>
              <a:rPr lang="en-IN" sz="2400" dirty="0" err="1"/>
              <a:t>ies</a:t>
            </a:r>
            <a:r>
              <a:rPr lang="en-IN" sz="2400" dirty="0"/>
              <a:t>)? (Increasingly, professionals have begun to seek support, further professional training, and consultation through the development of Ethics Review Committees or Ethics Consultation processes.) </a:t>
            </a:r>
          </a:p>
          <a:p>
            <a:pPr marL="0" lvl="0" indent="0">
              <a:buNone/>
            </a:pPr>
            <a:r>
              <a:rPr lang="en-IN" sz="2400" dirty="0"/>
              <a:t>Reamer, F. (NASW, 2003) </a:t>
            </a:r>
          </a:p>
        </p:txBody>
      </p:sp>
      <p:sp>
        <p:nvSpPr>
          <p:cNvPr id="5" name="Shape 162"/>
          <p:cNvSpPr txBox="1">
            <a:spLocks noGrp="1"/>
          </p:cNvSpPr>
          <p:nvPr>
            <p:ph type="title"/>
          </p:nvPr>
        </p:nvSpPr>
        <p:spPr>
          <a:xfrm>
            <a:off x="838200" y="74845"/>
            <a:ext cx="10515600" cy="1325563"/>
          </a:xfrm>
        </p:spPr>
        <p:txBody>
          <a:bodyPr/>
          <a:lstStyle/>
          <a:p>
            <a:pPr lvl="0"/>
            <a:r>
              <a:rPr lang="en-IN" dirty="0">
                <a:sym typeface="Century Gothic"/>
              </a:rPr>
              <a:t>Essential Steps for Ethical Problem Solving</a:t>
            </a:r>
            <a:r>
              <a:rPr lang="en-US" dirty="0">
                <a:sym typeface="Century Gothic"/>
              </a:rPr>
              <a:t>, </a:t>
            </a:r>
            <a:r>
              <a:rPr lang="en-US" sz="2800" dirty="0">
                <a:sym typeface="Century Gothic"/>
              </a:rPr>
              <a:t>continued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p:txBody>
          <a:bodyPr/>
          <a:lstStyle/>
          <a:p>
            <a:pPr lvl="0"/>
            <a:r>
              <a:rPr lang="en-US">
                <a:sym typeface="Century Gothic"/>
              </a:rPr>
              <a:t>Personal Reflections</a:t>
            </a:r>
            <a:endParaRPr lang="en-US" dirty="0">
              <a:sym typeface="Century Gothic"/>
            </a:endParaRPr>
          </a:p>
        </p:txBody>
      </p:sp>
      <p:sp>
        <p:nvSpPr>
          <p:cNvPr id="219" name="Shape 219"/>
          <p:cNvSpPr txBox="1">
            <a:spLocks noGrp="1"/>
          </p:cNvSpPr>
          <p:nvPr>
            <p:ph idx="1"/>
          </p:nvPr>
        </p:nvSpPr>
        <p:spPr/>
        <p:txBody>
          <a:bodyPr/>
          <a:lstStyle/>
          <a:p>
            <a:pPr marL="514350" lvl="0" indent="-514350">
              <a:buSzPct val="100000"/>
              <a:buFont typeface="+mj-lt"/>
              <a:buAutoNum type="arabicPeriod"/>
            </a:pPr>
            <a:r>
              <a:rPr lang="en-IN" dirty="0">
                <a:sym typeface="Century Gothic"/>
              </a:rPr>
              <a:t>After reading this chapter and the NASW Code of Ethics, how are your own values similar or different from the values and ethics espoused by the social work profession?</a:t>
            </a:r>
          </a:p>
          <a:p>
            <a:pPr marL="514350" lvl="0" indent="-514350">
              <a:buSzPct val="100000"/>
              <a:buFont typeface="+mj-lt"/>
              <a:buAutoNum type="arabicPeriod"/>
            </a:pPr>
            <a:endParaRPr lang="en-IN" dirty="0">
              <a:sym typeface="Century Gothic"/>
            </a:endParaRPr>
          </a:p>
          <a:p>
            <a:pPr marL="514350" lvl="0" indent="-514350">
              <a:buSzPct val="100000"/>
              <a:buFont typeface="+mj-lt"/>
              <a:buAutoNum type="arabicPeriod"/>
            </a:pPr>
            <a:r>
              <a:rPr lang="en-IN" dirty="0">
                <a:sym typeface="Century Gothic"/>
              </a:rPr>
              <a:t>In a paragraph, describe an ethical dilemma you have faced in your own life. Was the dilemma resolved? If so, how did you resolve it? If not, how would you resolve it today?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3" name="Shape 121"/>
          <p:cNvSpPr txBox="1"/>
          <p:nvPr/>
        </p:nvSpPr>
        <p:spPr>
          <a:xfrm>
            <a:off x="1254504" y="2490764"/>
            <a:ext cx="9687696" cy="186351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1" u="none" strike="noStrike" cap="none" dirty="0">
                <a:solidFill>
                  <a:srgbClr val="44546A"/>
                </a:solidFill>
                <a:latin typeface="+mn-lt"/>
                <a:ea typeface="Century Gothic"/>
                <a:cs typeface="Century Gothic"/>
                <a:sym typeface="Century Gothic"/>
              </a:rPr>
              <a:t>“Social work is not mere technology; rather it is a value-based and value-inspired effort designed to help vulnerable people through the use of sophisticated methods of intervention” </a:t>
            </a:r>
          </a:p>
          <a:p>
            <a:pPr marL="0" marR="0" lvl="0" indent="0" algn="ctr" rtl="0">
              <a:spcBef>
                <a:spcPts val="0"/>
              </a:spcBef>
              <a:buSzPct val="25000"/>
              <a:buNone/>
            </a:pPr>
            <a:r>
              <a:rPr lang="en-US" sz="2800" b="1" i="1" u="none" strike="noStrike" cap="none" dirty="0">
                <a:solidFill>
                  <a:srgbClr val="44546A"/>
                </a:solidFill>
                <a:latin typeface="+mn-lt"/>
                <a:ea typeface="Century Gothic"/>
                <a:cs typeface="Century Gothic"/>
                <a:sym typeface="Century Gothic"/>
              </a:rPr>
              <a:t>(</a:t>
            </a:r>
            <a:r>
              <a:rPr lang="en-US" sz="2800" b="1" i="1" u="none" strike="noStrike" cap="none" dirty="0" err="1">
                <a:solidFill>
                  <a:srgbClr val="44546A"/>
                </a:solidFill>
                <a:latin typeface="+mn-lt"/>
                <a:ea typeface="Century Gothic"/>
                <a:cs typeface="Century Gothic"/>
                <a:sym typeface="Century Gothic"/>
              </a:rPr>
              <a:t>Timms</a:t>
            </a:r>
            <a:r>
              <a:rPr lang="en-US" sz="2800" b="1" i="1" u="none" strike="noStrike" cap="none" dirty="0">
                <a:solidFill>
                  <a:srgbClr val="44546A"/>
                </a:solidFill>
                <a:latin typeface="+mn-lt"/>
                <a:ea typeface="Century Gothic"/>
                <a:cs typeface="Century Gothic"/>
                <a:sym typeface="Century Gothic"/>
              </a:rPr>
              <a:t>, 1983 cited in Reamer, 2013 p. 2)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p:txBody>
          <a:bodyPr/>
          <a:lstStyle/>
          <a:p>
            <a:pPr lvl="0"/>
            <a:r>
              <a:rPr lang="en-US" dirty="0">
                <a:sym typeface="Century Gothic"/>
              </a:rPr>
              <a:t>The Role of Values in Social Work</a:t>
            </a:r>
          </a:p>
        </p:txBody>
      </p:sp>
      <p:sp>
        <p:nvSpPr>
          <p:cNvPr id="127" name="Shape 127"/>
          <p:cNvSpPr txBox="1">
            <a:spLocks noGrp="1"/>
          </p:cNvSpPr>
          <p:nvPr>
            <p:ph idx="1"/>
          </p:nvPr>
        </p:nvSpPr>
        <p:spPr/>
        <p:txBody>
          <a:bodyPr/>
          <a:lstStyle/>
          <a:p>
            <a:pPr lvl="0"/>
            <a:r>
              <a:rPr lang="en-US" dirty="0">
                <a:sym typeface="Century Gothic"/>
              </a:rPr>
              <a:t>The profession of social work has its own set of values and prides itself on being stridently deliberate about identifying these values, translating them to specific behaviors and expectations of professionals, and holding professionals accountable to these values. </a:t>
            </a:r>
          </a:p>
          <a:p>
            <a:pPr lvl="0"/>
            <a:r>
              <a:rPr lang="en-US" dirty="0">
                <a:sym typeface="Century Gothic"/>
              </a:rPr>
              <a:t>The profession’s values also inform the kind of interventions social workers employ with clients. </a:t>
            </a:r>
          </a:p>
          <a:p>
            <a:pPr lvl="0"/>
            <a:r>
              <a:rPr lang="en-US" dirty="0">
                <a:sym typeface="Century Gothic"/>
              </a:rPr>
              <a:t>The social work profession continually reexamines the value base of the profession as it evolves in today’s ever-changing world.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38200" y="365125"/>
            <a:ext cx="10803340" cy="1325563"/>
          </a:xfrm>
        </p:spPr>
        <p:txBody>
          <a:bodyPr/>
          <a:lstStyle/>
          <a:p>
            <a:pPr lvl="0"/>
            <a:r>
              <a:rPr lang="en-US" spc="-60" dirty="0">
                <a:sym typeface="Century Gothic"/>
              </a:rPr>
              <a:t>The Six Core Values of the Social Work Profession</a:t>
            </a:r>
          </a:p>
        </p:txBody>
      </p:sp>
      <p:sp>
        <p:nvSpPr>
          <p:cNvPr id="133" name="Shape 133"/>
          <p:cNvSpPr txBox="1">
            <a:spLocks noGrp="1"/>
          </p:cNvSpPr>
          <p:nvPr>
            <p:ph idx="1"/>
          </p:nvPr>
        </p:nvSpPr>
        <p:spPr/>
        <p:txBody>
          <a:bodyPr/>
          <a:lstStyle/>
          <a:p>
            <a:pPr marL="230400" lvl="0" indent="-360000">
              <a:buSzPct val="100000"/>
              <a:buFont typeface="+mj-lt"/>
              <a:buAutoNum type="arabicPeriod"/>
            </a:pPr>
            <a:r>
              <a:rPr lang="en-US" dirty="0">
                <a:sym typeface="Century Gothic"/>
              </a:rPr>
              <a:t>Service </a:t>
            </a:r>
          </a:p>
          <a:p>
            <a:pPr marL="230400" lvl="0" indent="-360000">
              <a:buSzPct val="100000"/>
              <a:buFont typeface="+mj-lt"/>
              <a:buAutoNum type="arabicPeriod"/>
            </a:pPr>
            <a:r>
              <a:rPr lang="en-US" dirty="0">
                <a:sym typeface="Century Gothic"/>
              </a:rPr>
              <a:t>Social Justice</a:t>
            </a:r>
          </a:p>
          <a:p>
            <a:pPr marL="230400" lvl="0" indent="-360000">
              <a:buSzPct val="100000"/>
              <a:buFont typeface="+mj-lt"/>
              <a:buAutoNum type="arabicPeriod"/>
            </a:pPr>
            <a:r>
              <a:rPr lang="en-US" dirty="0">
                <a:sym typeface="Century Gothic"/>
              </a:rPr>
              <a:t>Dignity and Worth of the Person</a:t>
            </a:r>
          </a:p>
          <a:p>
            <a:pPr marL="230400" lvl="0" indent="-360000">
              <a:buSzPct val="100000"/>
              <a:buFont typeface="+mj-lt"/>
              <a:buAutoNum type="arabicPeriod"/>
            </a:pPr>
            <a:r>
              <a:rPr lang="en-US" dirty="0">
                <a:sym typeface="Century Gothic"/>
              </a:rPr>
              <a:t>Importance of Human Relationships</a:t>
            </a:r>
          </a:p>
          <a:p>
            <a:pPr marL="230400" lvl="0" indent="-360000">
              <a:buSzPct val="100000"/>
              <a:buFont typeface="+mj-lt"/>
              <a:buAutoNum type="arabicPeriod"/>
            </a:pPr>
            <a:r>
              <a:rPr lang="en-US" dirty="0">
                <a:sym typeface="Century Gothic"/>
              </a:rPr>
              <a:t>Integrity</a:t>
            </a:r>
          </a:p>
          <a:p>
            <a:pPr marL="230400" lvl="0" indent="-360000">
              <a:buSzPct val="100000"/>
              <a:buFont typeface="+mj-lt"/>
              <a:buAutoNum type="arabicPeriod"/>
            </a:pPr>
            <a:r>
              <a:rPr lang="en-US" dirty="0">
                <a:sym typeface="Century Gothic"/>
              </a:rPr>
              <a:t>Competence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p:txBody>
          <a:bodyPr/>
          <a:lstStyle/>
          <a:p>
            <a:pPr lvl="0"/>
            <a:r>
              <a:rPr lang="en-US" dirty="0">
                <a:sym typeface="Century Gothic"/>
              </a:rPr>
              <a:t>Social Work Ethics</a:t>
            </a:r>
          </a:p>
        </p:txBody>
      </p:sp>
      <p:sp>
        <p:nvSpPr>
          <p:cNvPr id="139" name="Shape 139"/>
          <p:cNvSpPr txBox="1">
            <a:spLocks noGrp="1"/>
          </p:cNvSpPr>
          <p:nvPr>
            <p:ph idx="1"/>
          </p:nvPr>
        </p:nvSpPr>
        <p:spPr/>
        <p:txBody>
          <a:bodyPr/>
          <a:lstStyle/>
          <a:p>
            <a:pPr lvl="0"/>
            <a:r>
              <a:rPr lang="en-US" dirty="0">
                <a:sym typeface="Century Gothic"/>
              </a:rPr>
              <a:t>Webster’s Dictionary (2</a:t>
            </a:r>
            <a:r>
              <a:rPr lang="en-US" dirty="0"/>
              <a:t>0</a:t>
            </a:r>
            <a:r>
              <a:rPr lang="en-US" dirty="0">
                <a:sym typeface="Century Gothic"/>
              </a:rPr>
              <a:t>15) defines ethics as a system of “behavior based on ideas about what is morally good and bad.”</a:t>
            </a:r>
          </a:p>
          <a:p>
            <a:pPr lvl="0"/>
            <a:r>
              <a:rPr lang="en-US" dirty="0">
                <a:sym typeface="Century Gothic"/>
              </a:rPr>
              <a:t>In addition to ethics, social workers are obligated to abide by the local, state, and federal laws. </a:t>
            </a:r>
          </a:p>
          <a:p>
            <a:pPr lvl="0"/>
            <a:r>
              <a:rPr lang="en-US" dirty="0">
                <a:sym typeface="Century Gothic"/>
              </a:rPr>
              <a:t>Many of these laws are congruent with social work values in their intent to protect individuals and the community.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p:txBody>
          <a:bodyPr/>
          <a:lstStyle/>
          <a:p>
            <a:pPr lvl="0"/>
            <a:r>
              <a:rPr lang="en-US" dirty="0">
                <a:sym typeface="Century Gothic"/>
              </a:rPr>
              <a:t>Laws Relevant to Social Work Practice</a:t>
            </a:r>
          </a:p>
        </p:txBody>
      </p:sp>
      <p:sp>
        <p:nvSpPr>
          <p:cNvPr id="145" name="Shape 145"/>
          <p:cNvSpPr txBox="1">
            <a:spLocks noGrp="1"/>
          </p:cNvSpPr>
          <p:nvPr>
            <p:ph idx="1"/>
          </p:nvPr>
        </p:nvSpPr>
        <p:spPr/>
        <p:txBody>
          <a:bodyPr/>
          <a:lstStyle/>
          <a:p>
            <a:pPr lvl="0"/>
            <a:r>
              <a:rPr lang="en-US" dirty="0">
                <a:sym typeface="Century Gothic"/>
              </a:rPr>
              <a:t>The duty to warn and protect a probable victim of impending harm by another person.</a:t>
            </a:r>
          </a:p>
          <a:p>
            <a:pPr lvl="0"/>
            <a:r>
              <a:rPr lang="en-US" dirty="0">
                <a:sym typeface="Century Gothic"/>
              </a:rPr>
              <a:t>The duty to maintain client privacy and confidentiality. </a:t>
            </a:r>
          </a:p>
          <a:p>
            <a:pPr lvl="0"/>
            <a:r>
              <a:rPr lang="en-US" dirty="0">
                <a:sym typeface="Century Gothic"/>
              </a:rPr>
              <a:t>The duty to report knowledge or suspicion of abuse of a child, person with disabilities, or elderly person. </a:t>
            </a:r>
          </a:p>
          <a:p>
            <a:pPr lvl="0"/>
            <a:r>
              <a:rPr lang="en-US" dirty="0">
                <a:sym typeface="Century Gothic"/>
              </a:rPr>
              <a:t>The duty to require parental consent for treatment of minors. </a:t>
            </a:r>
          </a:p>
          <a:p>
            <a:pPr lvl="0"/>
            <a:r>
              <a:rPr lang="en-US" dirty="0">
                <a:sym typeface="Century Gothic"/>
              </a:rPr>
              <a:t>The duty to provide parents access to their child’s medical, educational, and mental health records. </a:t>
            </a:r>
          </a:p>
          <a:p>
            <a:pPr lvl="0"/>
            <a:r>
              <a:rPr lang="en-US" dirty="0">
                <a:sym typeface="Century Gothic"/>
              </a:rPr>
              <a:t>The duty to comply with court subpoenas.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p:txBody>
          <a:bodyPr/>
          <a:lstStyle/>
          <a:p>
            <a:pPr lvl="0"/>
            <a:r>
              <a:rPr lang="en-US" dirty="0">
                <a:sym typeface="Century Gothic"/>
              </a:rPr>
              <a:t>Conflict Between Laws and Ethics</a:t>
            </a:r>
          </a:p>
        </p:txBody>
      </p:sp>
      <p:sp>
        <p:nvSpPr>
          <p:cNvPr id="151" name="Shape 151"/>
          <p:cNvSpPr txBox="1">
            <a:spLocks noGrp="1"/>
          </p:cNvSpPr>
          <p:nvPr>
            <p:ph idx="1"/>
          </p:nvPr>
        </p:nvSpPr>
        <p:spPr/>
        <p:txBody>
          <a:bodyPr/>
          <a:lstStyle/>
          <a:p>
            <a:pPr lvl="0"/>
            <a:r>
              <a:rPr lang="en-US" dirty="0">
                <a:sym typeface="Century Gothic"/>
              </a:rPr>
              <a:t>While these laws align with the social work code of ethics in most cases, there are instances in which the law may conflict with usual professional conduct.</a:t>
            </a:r>
          </a:p>
          <a:p>
            <a:pPr lvl="1"/>
            <a:r>
              <a:rPr lang="en-US" dirty="0">
                <a:sym typeface="Century Gothic"/>
              </a:rPr>
              <a:t>Example: social workers maintain confidentiality unless the client poses a threat to himself or others. In this case, a social worker is required by law to protect the client and/or others by informing the appropriate authorities of the client’s intentions.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p:txBody>
          <a:bodyPr/>
          <a:lstStyle/>
          <a:p>
            <a:pPr lvl="0"/>
            <a:r>
              <a:rPr lang="en-US" dirty="0">
                <a:sym typeface="Century Gothic"/>
              </a:rPr>
              <a:t>Ethical Standards </a:t>
            </a:r>
          </a:p>
        </p:txBody>
      </p:sp>
      <p:sp>
        <p:nvSpPr>
          <p:cNvPr id="8" name="Text Placeholder 7"/>
          <p:cNvSpPr>
            <a:spLocks noGrp="1"/>
          </p:cNvSpPr>
          <p:nvPr>
            <p:ph type="body" idx="1"/>
          </p:nvPr>
        </p:nvSpPr>
        <p:spPr>
          <a:xfrm>
            <a:off x="839789" y="1720491"/>
            <a:ext cx="10514012" cy="711776"/>
          </a:xfrm>
        </p:spPr>
        <p:txBody>
          <a:bodyPr>
            <a:noAutofit/>
          </a:bodyPr>
          <a:lstStyle/>
          <a:p>
            <a:pPr lvl="0">
              <a:spcBef>
                <a:spcPts val="0"/>
              </a:spcBef>
              <a:buSzPct val="25000"/>
            </a:pPr>
            <a:r>
              <a:rPr lang="en-US" sz="2800" dirty="0">
                <a:solidFill>
                  <a:srgbClr val="44546A"/>
                </a:solidFill>
                <a:ea typeface="Century Gothic"/>
                <a:cs typeface="Century Gothic"/>
                <a:sym typeface="Century Gothic"/>
              </a:rPr>
              <a:t>The following ethical standards focus on the direct practice social workers’ responsibilities to clients:</a:t>
            </a:r>
          </a:p>
        </p:txBody>
      </p:sp>
      <p:sp>
        <p:nvSpPr>
          <p:cNvPr id="157" name="Shape 157"/>
          <p:cNvSpPr txBox="1">
            <a:spLocks noGrp="1"/>
          </p:cNvSpPr>
          <p:nvPr>
            <p:ph sz="half" idx="2"/>
          </p:nvPr>
        </p:nvSpPr>
        <p:spPr>
          <a:xfrm>
            <a:off x="839788" y="2425010"/>
            <a:ext cx="5157787" cy="3873508"/>
          </a:xfrm>
        </p:spPr>
        <p:txBody>
          <a:bodyPr>
            <a:normAutofit lnSpcReduction="10000"/>
          </a:bodyPr>
          <a:lstStyle/>
          <a:p>
            <a:pPr lvl="0"/>
            <a:r>
              <a:rPr lang="en-IN" dirty="0">
                <a:sym typeface="Century Gothic"/>
              </a:rPr>
              <a:t>Commitment to clients</a:t>
            </a:r>
          </a:p>
          <a:p>
            <a:pPr lvl="0"/>
            <a:r>
              <a:rPr lang="en-IN" dirty="0">
                <a:sym typeface="Century Gothic"/>
              </a:rPr>
              <a:t>Self-determination</a:t>
            </a:r>
          </a:p>
          <a:p>
            <a:pPr lvl="0"/>
            <a:r>
              <a:rPr lang="en-IN" dirty="0">
                <a:sym typeface="Century Gothic"/>
              </a:rPr>
              <a:t>Informed consent</a:t>
            </a:r>
          </a:p>
          <a:p>
            <a:pPr lvl="0"/>
            <a:r>
              <a:rPr lang="en-IN" dirty="0">
                <a:sym typeface="Century Gothic"/>
              </a:rPr>
              <a:t>Competence</a:t>
            </a:r>
          </a:p>
          <a:p>
            <a:pPr lvl="0"/>
            <a:r>
              <a:rPr lang="en-IN" dirty="0">
                <a:sym typeface="Century Gothic"/>
              </a:rPr>
              <a:t>Cultural competence and social diversity</a:t>
            </a:r>
          </a:p>
          <a:p>
            <a:pPr lvl="0"/>
            <a:r>
              <a:rPr lang="en-IN" dirty="0">
                <a:sym typeface="Century Gothic"/>
              </a:rPr>
              <a:t>Conflicts of interest</a:t>
            </a:r>
          </a:p>
          <a:p>
            <a:pPr lvl="0"/>
            <a:r>
              <a:rPr lang="en-IN" dirty="0">
                <a:sym typeface="Century Gothic"/>
              </a:rPr>
              <a:t>Privacy and confidentiality</a:t>
            </a:r>
          </a:p>
          <a:p>
            <a:pPr lvl="0"/>
            <a:r>
              <a:rPr lang="en-IN" dirty="0">
                <a:sym typeface="Century Gothic"/>
              </a:rPr>
              <a:t>Access to records</a:t>
            </a:r>
          </a:p>
        </p:txBody>
      </p:sp>
      <p:sp>
        <p:nvSpPr>
          <p:cNvPr id="15" name="Shape 157"/>
          <p:cNvSpPr txBox="1">
            <a:spLocks/>
          </p:cNvSpPr>
          <p:nvPr/>
        </p:nvSpPr>
        <p:spPr>
          <a:xfrm>
            <a:off x="6362514" y="2432267"/>
            <a:ext cx="5157787" cy="38735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600"/>
              </a:spcBef>
              <a:spcAft>
                <a:spcPts val="600"/>
              </a:spcAft>
              <a:buSzPct val="60000"/>
              <a:buFont typeface="Wingdings" panose="05000000000000000000" pitchFamily="2" charset="2"/>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Calibri" panose="020F050202020403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70000"/>
            </a:pPr>
            <a:r>
              <a:rPr lang="en-IN" dirty="0">
                <a:sym typeface="Century Gothic"/>
              </a:rPr>
              <a:t>Sexual relationships</a:t>
            </a:r>
          </a:p>
          <a:p>
            <a:pPr>
              <a:buSzPct val="70000"/>
            </a:pPr>
            <a:r>
              <a:rPr lang="en-IN" dirty="0">
                <a:sym typeface="Century Gothic"/>
              </a:rPr>
              <a:t>Physical contact</a:t>
            </a:r>
          </a:p>
          <a:p>
            <a:pPr>
              <a:buSzPct val="70000"/>
            </a:pPr>
            <a:r>
              <a:rPr lang="en-IN" dirty="0">
                <a:sym typeface="Century Gothic"/>
              </a:rPr>
              <a:t>Sexual harassment</a:t>
            </a:r>
          </a:p>
          <a:p>
            <a:pPr>
              <a:buSzPct val="70000"/>
            </a:pPr>
            <a:r>
              <a:rPr lang="en-IN" dirty="0">
                <a:sym typeface="Century Gothic"/>
              </a:rPr>
              <a:t>Derogatory language</a:t>
            </a:r>
          </a:p>
          <a:p>
            <a:pPr>
              <a:buSzPct val="70000"/>
            </a:pPr>
            <a:r>
              <a:rPr lang="en-IN" dirty="0">
                <a:sym typeface="Century Gothic"/>
              </a:rPr>
              <a:t>Payment for services</a:t>
            </a:r>
          </a:p>
          <a:p>
            <a:pPr>
              <a:buSzPct val="70000"/>
            </a:pPr>
            <a:r>
              <a:rPr lang="en-IN" dirty="0">
                <a:sym typeface="Century Gothic"/>
              </a:rPr>
              <a:t>Clients who lack decision-making capacity</a:t>
            </a:r>
          </a:p>
          <a:p>
            <a:pPr>
              <a:buSzPct val="70000"/>
            </a:pPr>
            <a:r>
              <a:rPr lang="en-IN" dirty="0">
                <a:sym typeface="Century Gothic"/>
              </a:rPr>
              <a:t>Interruption of services</a:t>
            </a:r>
          </a:p>
          <a:p>
            <a:pPr>
              <a:buSzPct val="70000"/>
            </a:pPr>
            <a:r>
              <a:rPr lang="en-IN" dirty="0">
                <a:sym typeface="Century Gothic"/>
              </a:rPr>
              <a:t>Termination of services</a:t>
            </a:r>
          </a:p>
        </p:txBody>
      </p:sp>
      <p:sp>
        <p:nvSpPr>
          <p:cNvPr id="17" name="Slide Number Placeholder 3"/>
          <p:cNvSpPr>
            <a:spLocks noGrp="1"/>
          </p:cNvSpPr>
          <p:nvPr>
            <p:ph type="sldNum" sz="quarter" idx="4294967295"/>
          </p:nvPr>
        </p:nvSpPr>
        <p:spPr>
          <a:xfrm>
            <a:off x="11560791" y="6395113"/>
            <a:ext cx="394648" cy="346881"/>
          </a:xfrm>
          <a:prstGeom prst="rect">
            <a:avLst/>
          </a:prstGeom>
        </p:spPr>
        <p:txBody>
          <a:bodyPr/>
          <a:lstStyle/>
          <a:p>
            <a:fld id="{340F30DF-3D44-42A2-99CA-1F1CA7A0D2D4}" type="slidenum">
              <a:rPr lang="en-US" smtClean="0">
                <a:solidFill>
                  <a:srgbClr val="44546A"/>
                </a:solidFill>
                <a:latin typeface="+mn-lt"/>
              </a:rPr>
              <a:pPr/>
              <a:t>8</a:t>
            </a:fld>
            <a:endParaRPr lang="en-US" dirty="0">
              <a:solidFill>
                <a:srgbClr val="44546A"/>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p:txBody>
          <a:bodyPr/>
          <a:lstStyle/>
          <a:p>
            <a:pPr lvl="0"/>
            <a:r>
              <a:rPr lang="en-US" dirty="0">
                <a:sym typeface="Century Gothic"/>
              </a:rPr>
              <a:t>Examples </a:t>
            </a:r>
          </a:p>
        </p:txBody>
      </p:sp>
      <p:sp>
        <p:nvSpPr>
          <p:cNvPr id="165" name="Shape 165"/>
          <p:cNvSpPr txBox="1">
            <a:spLocks noGrp="1"/>
          </p:cNvSpPr>
          <p:nvPr>
            <p:ph idx="1"/>
          </p:nvPr>
        </p:nvSpPr>
        <p:spPr/>
        <p:txBody>
          <a:bodyPr/>
          <a:lstStyle/>
          <a:p>
            <a:pPr marL="0" lvl="0" indent="0">
              <a:buNone/>
            </a:pPr>
            <a:r>
              <a:rPr lang="en-IN" dirty="0">
                <a:sym typeface="Century Gothic"/>
              </a:rPr>
              <a:t>The following scenario displays the ethical standard of </a:t>
            </a:r>
            <a:r>
              <a:rPr lang="en-IN" b="1" dirty="0">
                <a:sym typeface="Century Gothic"/>
              </a:rPr>
              <a:t>self-determination</a:t>
            </a:r>
            <a:r>
              <a:rPr lang="en-IN" dirty="0">
                <a:sym typeface="Century Gothic"/>
              </a:rPr>
              <a:t>:</a:t>
            </a:r>
          </a:p>
          <a:p>
            <a:pPr marL="0" lvl="0" indent="0">
              <a:buNone/>
            </a:pPr>
            <a:r>
              <a:rPr lang="en-IN" dirty="0">
                <a:sym typeface="Century Gothic"/>
              </a:rPr>
              <a:t>A homeless man frequently goes to a food bank to obtain a weekly allotment of groceries. While sitting in the waiting room, a social worker discusses some possible housing arrangements that she could help him obtain. He politely thanks her and says he’ll think about it, but, for now he’s doing </a:t>
            </a:r>
            <a:r>
              <a:rPr lang="en-IN" dirty="0"/>
              <a:t>okay</a:t>
            </a:r>
            <a:r>
              <a:rPr lang="en-IN" dirty="0">
                <a:sym typeface="Century Gothic"/>
              </a:rPr>
              <a:t> sleeping in an alley behind a local restaurant. The social worker respects this decision and encourages him to return next week for more groceries. </a:t>
            </a:r>
          </a:p>
          <a:p>
            <a:pPr lvl="0"/>
            <a:endParaRPr lang="en-IN" dirty="0">
              <a:sym typeface="Century Gothic"/>
            </a:endParaRPr>
          </a:p>
          <a:p>
            <a:pPr lvl="0"/>
            <a:endParaRPr lang="en-IN" dirty="0">
              <a:sym typeface="Century Gothic"/>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CH01_Direct_Practice_Skills_for_Evidence_Based_Social_Work</Template>
  <TotalTime>0</TotalTime>
  <Words>1617</Words>
  <Application>Microsoft Office PowerPoint</Application>
  <PresentationFormat>Widescreen</PresentationFormat>
  <Paragraphs>93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Wingdings</vt:lpstr>
      <vt:lpstr>Times New Roman</vt:lpstr>
      <vt:lpstr>Calibri Light</vt:lpstr>
      <vt:lpstr>Calibri</vt:lpstr>
      <vt:lpstr>Arial</vt:lpstr>
      <vt:lpstr>1_Office Theme</vt:lpstr>
      <vt:lpstr>Chapter 2: Values and Ethical Foundations of Social Work Practice</vt:lpstr>
      <vt:lpstr>PowerPoint Presentation</vt:lpstr>
      <vt:lpstr>The Role of Values in Social Work</vt:lpstr>
      <vt:lpstr>The Six Core Values of the Social Work Profession</vt:lpstr>
      <vt:lpstr>Social Work Ethics</vt:lpstr>
      <vt:lpstr>Laws Relevant to Social Work Practice</vt:lpstr>
      <vt:lpstr>Conflict Between Laws and Ethics</vt:lpstr>
      <vt:lpstr>Ethical Standards </vt:lpstr>
      <vt:lpstr>Examples </vt:lpstr>
      <vt:lpstr>Examples, continued </vt:lpstr>
      <vt:lpstr>Examples, continued </vt:lpstr>
      <vt:lpstr>Examples, continued </vt:lpstr>
      <vt:lpstr>Ethical Dilemmas</vt:lpstr>
      <vt:lpstr>Competing Ethical Standards</vt:lpstr>
      <vt:lpstr>Emerging Ethical Concerns</vt:lpstr>
      <vt:lpstr>Essential Steps for Ethical Problem Solving</vt:lpstr>
      <vt:lpstr>Essential Steps for Ethical Problem Solving, continued</vt:lpstr>
      <vt:lpstr>Essential Steps for Ethical Problem Solving, continued</vt:lpstr>
      <vt:lpstr>Personal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Values and Ethical Foundations of Social Work Practice</dc:title>
  <dc:creator>Pomeroy, Elizabeth C</dc:creator>
  <cp:lastModifiedBy>Dr. Katy Baugus</cp:lastModifiedBy>
  <cp:revision>79</cp:revision>
  <dcterms:modified xsi:type="dcterms:W3CDTF">2022-02-01T06:32:05Z</dcterms:modified>
</cp:coreProperties>
</file>