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6" r:id="rId4"/>
    <p:sldId id="277" r:id="rId5"/>
    <p:sldId id="278" r:id="rId6"/>
    <p:sldId id="280" r:id="rId7"/>
    <p:sldId id="281" r:id="rId8"/>
    <p:sldId id="282" r:id="rId9"/>
    <p:sldId id="283" r:id="rId10"/>
    <p:sldId id="28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75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bandictionary.com/define.php?term=sexual%20relations" TargetMode="External"/><Relationship Id="rId4" Type="http://schemas.openxmlformats.org/officeDocument/2006/relationships/hyperlink" Target="https://www.urbandictionary.com/define.php?term=regardless" TargetMode="External"/><Relationship Id="rId5" Type="http://schemas.openxmlformats.org/officeDocument/2006/relationships/hyperlink" Target="https://www.urbandictionary.com/define.php?term=gende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ytimes.com/2013/01/10/fashion/generation-lgbtqia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SWK </a:t>
            </a:r>
            <a:r>
              <a:rPr lang="en-US" dirty="0" smtClean="0"/>
              <a:t>6622</a:t>
            </a:r>
            <a:r>
              <a:rPr lang="en-US" dirty="0" smtClean="0"/>
              <a:t> </a:t>
            </a:r>
            <a:r>
              <a:rPr lang="en-US" dirty="0" smtClean="0"/>
              <a:t>– Crisis Intervention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BRENT EUBANKS, LICSW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10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LGTBQIA (new York times)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11680"/>
            <a:ext cx="11175379" cy="4624251"/>
          </a:xfrm>
        </p:spPr>
        <p:txBody>
          <a:bodyPr anchor="t">
            <a:normAutofit lnSpcReduction="10000"/>
          </a:bodyPr>
          <a:lstStyle/>
          <a:p>
            <a:r>
              <a:rPr lang="en-US" dirty="0" smtClean="0"/>
              <a:t>“Q” – queer or questioning – an umbrella term</a:t>
            </a:r>
          </a:p>
          <a:p>
            <a:r>
              <a:rPr lang="en-US" dirty="0" smtClean="0"/>
              <a:t>“I” – intersex – for someone who’s anatomy is not exclusively male or female</a:t>
            </a:r>
          </a:p>
          <a:p>
            <a:r>
              <a:rPr lang="en-US" dirty="0" smtClean="0"/>
              <a:t>“A” – ally or asexual – for someone who’s a friend of the cause or absence of sexual attraction 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www.nytimes.com/2013/01/10/fashion/generation-lgbtqia.html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u="sng" dirty="0" smtClean="0"/>
              <a:t>Additional terms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Pansexual</a:t>
            </a:r>
            <a:r>
              <a:rPr lang="en-US" dirty="0" smtClean="0"/>
              <a:t> - </a:t>
            </a:r>
            <a:r>
              <a:rPr lang="en-US" dirty="0"/>
              <a:t>not limited in sexual choice with regard to biological sex, gender, or gender identity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Trisexual</a:t>
            </a:r>
            <a:r>
              <a:rPr lang="en-US" dirty="0" smtClean="0"/>
              <a:t> – not gender oriented</a:t>
            </a:r>
            <a:r>
              <a:rPr lang="en-US" dirty="0"/>
              <a:t>; willing to have </a:t>
            </a:r>
            <a:r>
              <a:rPr lang="en-US" dirty="0">
                <a:hlinkClick r:id="rId3"/>
              </a:rPr>
              <a:t>sexual relations</a:t>
            </a:r>
            <a:r>
              <a:rPr lang="en-US" dirty="0"/>
              <a:t> and/or experiment with any other person </a:t>
            </a:r>
            <a:r>
              <a:rPr lang="en-US" dirty="0" smtClean="0">
                <a:hlinkClick r:id="rId4"/>
              </a:rPr>
              <a:t>regardless</a:t>
            </a:r>
            <a:r>
              <a:rPr lang="en-US" dirty="0" smtClean="0"/>
              <a:t> </a:t>
            </a:r>
            <a:r>
              <a:rPr lang="en-US" dirty="0"/>
              <a:t>of their </a:t>
            </a:r>
            <a:r>
              <a:rPr lang="en-US" dirty="0">
                <a:hlinkClick r:id="rId5"/>
              </a:rPr>
              <a:t>gender</a:t>
            </a:r>
            <a:r>
              <a:rPr lang="en-US" dirty="0"/>
              <a:t> or tendency toward a specific sexual orientation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Bi-gender</a:t>
            </a:r>
            <a:r>
              <a:rPr lang="en-US" dirty="0" smtClean="0"/>
              <a:t> - </a:t>
            </a:r>
            <a:r>
              <a:rPr lang="en-US" dirty="0"/>
              <a:t>denoting or relating to a person whose sense of personal identity encompasses two genders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Agender</a:t>
            </a:r>
            <a:r>
              <a:rPr lang="en-US" dirty="0" smtClean="0"/>
              <a:t> - </a:t>
            </a:r>
            <a:r>
              <a:rPr lang="en-US" dirty="0"/>
              <a:t>denoting or relating to a person who does not identify themselves as having a particular gender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Transvestite</a:t>
            </a:r>
            <a:r>
              <a:rPr lang="en-US" dirty="0" smtClean="0"/>
              <a:t> - </a:t>
            </a:r>
            <a:r>
              <a:rPr lang="en-US" dirty="0"/>
              <a:t>a person, typically a man, who derives pleasure from dressing in clothes appropriate to the opposite sex.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29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5506098" cy="4194178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Discussion #2 due Sunday by midnight (Canvas)</a:t>
            </a:r>
          </a:p>
          <a:p>
            <a:r>
              <a:rPr lang="en-US" sz="2800" dirty="0" smtClean="0"/>
              <a:t>Week 3 – Chapter 3 &amp; beginning of Chapter 4 </a:t>
            </a:r>
          </a:p>
          <a:p>
            <a:r>
              <a:rPr lang="en-US" sz="2800" dirty="0" smtClean="0"/>
              <a:t>Week </a:t>
            </a:r>
            <a:r>
              <a:rPr lang="en-US" sz="2800" dirty="0"/>
              <a:t>3</a:t>
            </a:r>
            <a:r>
              <a:rPr lang="en-US" sz="2800" dirty="0" smtClean="0"/>
              <a:t> – Quiz #1– due Sunday by midnight (Canvas) - covers Chapters 1-3 (multiple choice)</a:t>
            </a:r>
            <a:endParaRPr lang="en-US" sz="2800" dirty="0"/>
          </a:p>
        </p:txBody>
      </p:sp>
      <p:pic>
        <p:nvPicPr>
          <p:cNvPr id="5" name="Picture 4" descr="Postcards from Hell's Kitchen: 04/01/2012 - 05/01/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610" y="2573290"/>
            <a:ext cx="5159449" cy="340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7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 – Crisis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5410817" cy="3678303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Lecture (Thursday) </a:t>
            </a:r>
          </a:p>
          <a:p>
            <a:pPr lvl="1"/>
            <a:r>
              <a:rPr lang="en-US" sz="2800" dirty="0" smtClean="0"/>
              <a:t>Chapter 2 – Ethical, Legal, and Professional Issues</a:t>
            </a:r>
          </a:p>
          <a:p>
            <a:pPr lvl="1"/>
            <a:r>
              <a:rPr lang="en-US" sz="3200" dirty="0" smtClean="0"/>
              <a:t>Review upcoming assignments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2302" y="2645611"/>
            <a:ext cx="2080073" cy="256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5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Multicultural competence (p. 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6002488" cy="4324807"/>
          </a:xfrm>
        </p:spPr>
        <p:txBody>
          <a:bodyPr anchor="t">
            <a:normAutofit/>
          </a:bodyPr>
          <a:lstStyle/>
          <a:p>
            <a:r>
              <a:rPr lang="en-US" sz="2000" dirty="0" smtClean="0"/>
              <a:t>Crisis workers are encouraged to be open and knowledgeable towards subgroups that differ from mainstream culture</a:t>
            </a:r>
          </a:p>
          <a:p>
            <a:r>
              <a:rPr lang="en-US" sz="2000" dirty="0" smtClean="0"/>
              <a:t>According to the text, multicultural refers to 5 major cultural groups within the US:  African Americans, Asian Americans, Caucasians, Latinos, and Native Americans</a:t>
            </a:r>
          </a:p>
          <a:p>
            <a:r>
              <a:rPr lang="en-US" sz="2000" dirty="0" smtClean="0"/>
              <a:t>Additional subgroups: individuals with disabilities, gays, lesbians, bisexuals, and transgenders, and certain religious groups</a:t>
            </a:r>
          </a:p>
          <a:p>
            <a:r>
              <a:rPr lang="en-US" sz="2000" dirty="0" smtClean="0"/>
              <a:t>Cultural sensitivity is an ethical mandate</a:t>
            </a:r>
            <a:endParaRPr lang="en-US" sz="2000" dirty="0"/>
          </a:p>
        </p:txBody>
      </p:sp>
      <p:pic>
        <p:nvPicPr>
          <p:cNvPr id="4" name="Picture 3" descr="IDENTITY AND CULTURAL SPACE – Global &amp; Environmental Studi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227" y="3104648"/>
            <a:ext cx="4801359" cy="265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9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cultural sensitivity (p. 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5754294" cy="4377058"/>
          </a:xfrm>
        </p:spPr>
        <p:txBody>
          <a:bodyPr anchor="t">
            <a:normAutofit/>
          </a:bodyPr>
          <a:lstStyle/>
          <a:p>
            <a:r>
              <a:rPr lang="en-US" sz="2200" dirty="0" smtClean="0"/>
              <a:t>Developing cultural sensitivity is not an easy task</a:t>
            </a:r>
          </a:p>
          <a:p>
            <a:r>
              <a:rPr lang="en-US" sz="2200" dirty="0" smtClean="0"/>
              <a:t>How many of you have taken Diversity?  What did you learn?</a:t>
            </a:r>
          </a:p>
          <a:p>
            <a:r>
              <a:rPr lang="en-US" sz="2200" dirty="0" smtClean="0"/>
              <a:t>Important factors: culture, ethnicity, religion and gender issues</a:t>
            </a:r>
          </a:p>
          <a:p>
            <a:r>
              <a:rPr lang="en-US" sz="2200" dirty="0" smtClean="0"/>
              <a:t>Knowledge of various cultures before meeting with a client is important, BUT it is more important to follow a client’s lead in order to help the client feel </a:t>
            </a:r>
            <a:r>
              <a:rPr lang="en-US" sz="2200" b="1" dirty="0" smtClean="0">
                <a:solidFill>
                  <a:srgbClr val="0070C0"/>
                </a:solidFill>
              </a:rPr>
              <a:t>understood</a:t>
            </a:r>
            <a:r>
              <a:rPr lang="en-US" sz="2200" dirty="0" smtClean="0"/>
              <a:t> and </a:t>
            </a:r>
            <a:r>
              <a:rPr lang="en-US" sz="2200" b="1" dirty="0" smtClean="0">
                <a:solidFill>
                  <a:srgbClr val="0070C0"/>
                </a:solidFill>
              </a:rPr>
              <a:t>validated</a:t>
            </a:r>
            <a:endParaRPr lang="en-US" sz="22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487" y="2180496"/>
            <a:ext cx="5539102" cy="393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1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Etic vs. emic issues (p. 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5388534" cy="4220304"/>
          </a:xfrm>
        </p:spPr>
        <p:txBody>
          <a:bodyPr anchor="t">
            <a:norm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Etic</a:t>
            </a:r>
            <a:r>
              <a:rPr lang="en-US" sz="2000" dirty="0" smtClean="0"/>
              <a:t> – behaviors and traditions of all or most humans regardless of race, ethnicity, or culture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Emic</a:t>
            </a:r>
            <a:r>
              <a:rPr lang="en-US" sz="2000" dirty="0" smtClean="0"/>
              <a:t> – behaviors and traditions particular to a certain cultural group</a:t>
            </a:r>
          </a:p>
          <a:p>
            <a:r>
              <a:rPr lang="en-US" sz="2000" dirty="0" smtClean="0"/>
              <a:t>The goal is NOT to use cultural norms to justify behaviors, especially if they are abusive, but to understand and find effective interventions</a:t>
            </a:r>
          </a:p>
          <a:p>
            <a:r>
              <a:rPr lang="en-US" sz="2000" dirty="0" smtClean="0"/>
              <a:t>Cultural traditions can sometimes be the source of a crisis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4013" y="2334985"/>
            <a:ext cx="4219302" cy="316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81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Latinos (p. 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68434"/>
            <a:ext cx="11029615" cy="4598126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70C0"/>
                </a:solidFill>
              </a:rPr>
              <a:t>Personalismo</a:t>
            </a:r>
            <a:r>
              <a:rPr lang="en-US" dirty="0" smtClean="0"/>
              <a:t> – relating to others in a manner that may include exaggerated warmth and emotions and a strong need for rapport in order to feel safe or to trust others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Marianisma</a:t>
            </a:r>
            <a:r>
              <a:rPr lang="en-US" dirty="0" smtClean="0"/>
              <a:t> – expectations for Latina females to be pure, self-sacrificing, and place children &amp; spouse before themselves (how can this be at odds with mainstream culture?)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Machismo</a:t>
            </a:r>
            <a:r>
              <a:rPr lang="en-US" dirty="0" smtClean="0"/>
              <a:t> – for Latino males to take pride in being virile and protective of his family; strong sense of male privilege in this culture (protection vs. abuse)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Catholicism</a:t>
            </a:r>
            <a:r>
              <a:rPr lang="en-US" dirty="0" smtClean="0"/>
              <a:t> – religion of choice for most Latinos, but many today are choosing more fundamental Christian religions; do not assume that every Latino is Catholic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Familismo</a:t>
            </a:r>
            <a:r>
              <a:rPr lang="en-US" dirty="0" smtClean="0"/>
              <a:t> – value of family above all (can cause resistance in feeling they might be talking negatively about their family in counseling; can feel awkward in support groups or with non-family members)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Enmeshed Family Structure </a:t>
            </a:r>
            <a:r>
              <a:rPr lang="en-US" dirty="0" smtClean="0"/>
              <a:t>– may include support, but can also include feelings of a lack of privacy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Emotionalism</a:t>
            </a:r>
            <a:r>
              <a:rPr lang="en-US" dirty="0" smtClean="0"/>
              <a:t> – exaggerated expression that borders on the dramatic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6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 families (p. 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6525002" cy="4259493"/>
          </a:xfrm>
        </p:spPr>
        <p:txBody>
          <a:bodyPr anchor="t"/>
          <a:lstStyle/>
          <a:p>
            <a:r>
              <a:rPr lang="en-US" sz="2000" dirty="0" smtClean="0"/>
              <a:t>Have lived in the US longer than many other ethnic groups who immigrated during the late 1800s</a:t>
            </a:r>
          </a:p>
          <a:p>
            <a:r>
              <a:rPr lang="en-US" sz="2000" dirty="0" smtClean="0"/>
              <a:t>History of slavery, racism, and discrimination that must be considered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Religion</a:t>
            </a:r>
            <a:r>
              <a:rPr lang="en-US" sz="2000" dirty="0" smtClean="0"/>
              <a:t> – many have strong religious beliefs that have been passed down from generation to generation</a:t>
            </a:r>
          </a:p>
          <a:p>
            <a:r>
              <a:rPr lang="en-US" sz="2000" dirty="0" smtClean="0"/>
              <a:t>Many African Americans do not place much trust in mainstream, middle-class mental health counselors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Racism</a:t>
            </a:r>
            <a:r>
              <a:rPr lang="en-US" sz="2000" dirty="0" smtClean="0"/>
              <a:t> – worker must always acknowledge that racism is present in our society and must understand the world of a client who deals with racism every day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548" y="2690949"/>
            <a:ext cx="4165255" cy="259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89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American families (p. 41)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37806"/>
            <a:ext cx="11029615" cy="4467497"/>
          </a:xfrm>
        </p:spPr>
        <p:txBody>
          <a:bodyPr anchor="t">
            <a:no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Family Structure </a:t>
            </a:r>
            <a:r>
              <a:rPr lang="en-US" sz="2200" dirty="0" smtClean="0"/>
              <a:t>– traditional Asian families show more respect for males than females; oldest son has more privileges than his mother; the mother plays the role of nurturer and domestic structure; father dictates all family decisions; once a daughter marries, she belongs to her husband’s household and family</a:t>
            </a:r>
          </a:p>
          <a:p>
            <a:r>
              <a:rPr lang="en-US" sz="2200" b="1" dirty="0" smtClean="0">
                <a:solidFill>
                  <a:srgbClr val="0070C0"/>
                </a:solidFill>
              </a:rPr>
              <a:t>Shame &amp; Obligation </a:t>
            </a:r>
            <a:r>
              <a:rPr lang="en-US" sz="2200" dirty="0" smtClean="0"/>
              <a:t>– a sense of shame to not only the individual but the entire family line can occur if cultural norms are not followed; having to choose between obligation and individual freedom can bring feelings of depression and anxiety; crisis workers to be sensitive to the struggles</a:t>
            </a:r>
          </a:p>
          <a:p>
            <a:r>
              <a:rPr lang="en-US" sz="2200" b="1" dirty="0" smtClean="0">
                <a:solidFill>
                  <a:srgbClr val="0070C0"/>
                </a:solidFill>
              </a:rPr>
              <a:t>Communication Process </a:t>
            </a:r>
            <a:r>
              <a:rPr lang="en-US" sz="2200" dirty="0" smtClean="0"/>
              <a:t>– conditioned to avoid eye contact and direct confrontations, especially with doctors and authority figures; some Asian clients might feel they cannot disagree with the professional; they may have difficulty confronting family; best to provide educational, problem-solving approaches that focus on a presenting problem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1882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Subculture – LGBT (p. 42-43)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72492"/>
            <a:ext cx="11029615" cy="4506686"/>
          </a:xfrm>
        </p:spPr>
        <p:txBody>
          <a:bodyPr anchor="t"/>
          <a:lstStyle/>
          <a:p>
            <a:pPr marL="0" indent="0">
              <a:buNone/>
            </a:pPr>
            <a:r>
              <a:rPr lang="en-US" b="1" u="sng" dirty="0" smtClean="0"/>
              <a:t>Terminology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Bisexual</a:t>
            </a:r>
            <a:r>
              <a:rPr lang="en-US" dirty="0" smtClean="0"/>
              <a:t> – person who experiences social &amp; romantic attraction to both genders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Closet Gay </a:t>
            </a:r>
            <a:r>
              <a:rPr lang="en-US" dirty="0" smtClean="0"/>
              <a:t>– person who is unaware of his or her homosexuality or is unwilling to publicly acknowledge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Coming Out </a:t>
            </a:r>
            <a:r>
              <a:rPr lang="en-US" dirty="0" smtClean="0"/>
              <a:t>– process of identifying and coming to terms with one’s homosexuality; telling others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Gay</a:t>
            </a:r>
            <a:r>
              <a:rPr lang="en-US" dirty="0" smtClean="0"/>
              <a:t> – man who is mostly sexually attracted to men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Heterosexism</a:t>
            </a:r>
            <a:r>
              <a:rPr lang="en-US" dirty="0" smtClean="0"/>
              <a:t> – bias against homosexuals based on the belief that heterosexuality is superior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Homophobia</a:t>
            </a:r>
            <a:r>
              <a:rPr lang="en-US" dirty="0" smtClean="0"/>
              <a:t> – unreasonable fear or hatred of a homosexual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Homosexuality</a:t>
            </a:r>
            <a:r>
              <a:rPr lang="en-US" dirty="0" smtClean="0"/>
              <a:t> – sexual desires primarily for a person of the same sex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Lesbian</a:t>
            </a:r>
            <a:r>
              <a:rPr lang="en-US" dirty="0" smtClean="0"/>
              <a:t> – woman who feels sexual desire predominantly for another woman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Transgender</a:t>
            </a:r>
            <a:r>
              <a:rPr lang="en-US" dirty="0" smtClean="0"/>
              <a:t> – person who experiences himself or herself socially, emotionally, and psychologically as a different 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3190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1008</TotalTime>
  <Words>1064</Words>
  <Application>Microsoft Macintosh PowerPoint</Application>
  <PresentationFormat>Custom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Dividend</vt:lpstr>
      <vt:lpstr>SWK 6622 – Crisis Intervention</vt:lpstr>
      <vt:lpstr>Week 2 – Crisis Intervention</vt:lpstr>
      <vt:lpstr>Multicultural competence (p. 36)</vt:lpstr>
      <vt:lpstr>Development of cultural sensitivity (p. 37)</vt:lpstr>
      <vt:lpstr>Etic vs. emic issues (p. 38)</vt:lpstr>
      <vt:lpstr>Latinos (p. 39)</vt:lpstr>
      <vt:lpstr>African American families (p. 40)</vt:lpstr>
      <vt:lpstr>Asian American families (p. 41)</vt:lpstr>
      <vt:lpstr>Subculture – LGBT (p. 42-43)</vt:lpstr>
      <vt:lpstr>Generation LGTBQIA (new York times)</vt:lpstr>
      <vt:lpstr>upcoming</vt:lpstr>
    </vt:vector>
  </TitlesOfParts>
  <Company>Troy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Elizabeth Cox</dc:creator>
  <cp:lastModifiedBy>Brent Eubanks</cp:lastModifiedBy>
  <cp:revision>67</cp:revision>
  <dcterms:created xsi:type="dcterms:W3CDTF">2017-12-04T01:23:17Z</dcterms:created>
  <dcterms:modified xsi:type="dcterms:W3CDTF">2021-08-02T22:57:22Z</dcterms:modified>
</cp:coreProperties>
</file>