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5"/>
  </p:notesMasterIdLst>
  <p:sldIdLst>
    <p:sldId id="256" r:id="rId2"/>
    <p:sldId id="257" r:id="rId3"/>
    <p:sldId id="267" r:id="rId4"/>
    <p:sldId id="268" r:id="rId5"/>
    <p:sldId id="258" r:id="rId6"/>
    <p:sldId id="259" r:id="rId7"/>
    <p:sldId id="260" r:id="rId8"/>
    <p:sldId id="261" r:id="rId9"/>
    <p:sldId id="262" r:id="rId10"/>
    <p:sldId id="263" r:id="rId11"/>
    <p:sldId id="264" r:id="rId12"/>
    <p:sldId id="265" r:id="rId13"/>
    <p:sldId id="266" r:id="rId14"/>
  </p:sldIdLst>
  <p:sldSz cx="12192000" cy="6858000"/>
  <p:notesSz cx="7315200" cy="96012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5" autoAdjust="0"/>
    <p:restoredTop sz="95449" autoAdjust="0"/>
  </p:normalViewPr>
  <p:slideViewPr>
    <p:cSldViewPr snapToGrid="0">
      <p:cViewPr varScale="1">
        <p:scale>
          <a:sx n="111" d="100"/>
          <a:sy n="111" d="100"/>
        </p:scale>
        <p:origin x="57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9888581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pPr>
              <a:buNone/>
            </a:pPr>
            <a:endParaRPr dirty="0"/>
          </a:p>
        </p:txBody>
      </p:sp>
      <p:sp>
        <p:nvSpPr>
          <p:cNvPr id="113" name="Shape 113"/>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7365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pPr>
              <a:buNone/>
            </a:pPr>
            <a:endParaRPr/>
          </a:p>
        </p:txBody>
      </p:sp>
      <p:sp>
        <p:nvSpPr>
          <p:cNvPr id="154" name="Shape 154"/>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485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pPr>
              <a:buNone/>
            </a:pPr>
            <a:endParaRPr/>
          </a:p>
        </p:txBody>
      </p:sp>
      <p:sp>
        <p:nvSpPr>
          <p:cNvPr id="160" name="Shape 16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7155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pPr>
              <a:buNone/>
            </a:pPr>
            <a:endParaRPr/>
          </a:p>
        </p:txBody>
      </p:sp>
      <p:sp>
        <p:nvSpPr>
          <p:cNvPr id="166" name="Shape 166"/>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3410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pPr>
              <a:buNone/>
            </a:pPr>
            <a:endParaRPr/>
          </a:p>
        </p:txBody>
      </p:sp>
      <p:sp>
        <p:nvSpPr>
          <p:cNvPr id="172" name="Shape 17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610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pPr>
              <a:buNone/>
            </a:pPr>
            <a:endParaRPr/>
          </a:p>
        </p:txBody>
      </p:sp>
      <p:sp>
        <p:nvSpPr>
          <p:cNvPr id="119" name="Shape 119"/>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72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pPr>
              <a:buNone/>
            </a:pPr>
            <a:endParaRPr/>
          </a:p>
        </p:txBody>
      </p:sp>
      <p:sp>
        <p:nvSpPr>
          <p:cNvPr id="113" name="Shape 113"/>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7365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pPr>
              <a:buNone/>
            </a:pPr>
            <a:endParaRPr/>
          </a:p>
        </p:txBody>
      </p:sp>
      <p:sp>
        <p:nvSpPr>
          <p:cNvPr id="119" name="Shape 119"/>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72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pPr>
              <a:buNone/>
            </a:pPr>
            <a:endParaRPr/>
          </a:p>
        </p:txBody>
      </p:sp>
      <p:sp>
        <p:nvSpPr>
          <p:cNvPr id="124" name="Shape 124"/>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680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pPr>
              <a:buNone/>
            </a:pPr>
            <a:endParaRPr/>
          </a:p>
        </p:txBody>
      </p:sp>
      <p:sp>
        <p:nvSpPr>
          <p:cNvPr id="130" name="Shape 13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8562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pPr>
              <a:buNone/>
            </a:pPr>
            <a:endParaRPr/>
          </a:p>
        </p:txBody>
      </p:sp>
      <p:sp>
        <p:nvSpPr>
          <p:cNvPr id="136" name="Shape 136"/>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1125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pPr>
              <a:buNone/>
            </a:pPr>
            <a:endParaRPr/>
          </a:p>
        </p:txBody>
      </p:sp>
      <p:sp>
        <p:nvSpPr>
          <p:cNvPr id="142" name="Shape 14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7923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731521" y="4560570"/>
            <a:ext cx="5852159" cy="4320540"/>
          </a:xfrm>
          <a:prstGeom prst="rect">
            <a:avLst/>
          </a:prstGeom>
          <a:noFill/>
          <a:ln>
            <a:noFill/>
          </a:ln>
        </p:spPr>
        <p:txBody>
          <a:bodyPr lIns="96645" tIns="96645" rIns="96645" bIns="96645" anchor="ctr" anchorCtr="0">
            <a:noAutofit/>
          </a:bodyPr>
          <a:lstStyle/>
          <a:p>
            <a:pPr>
              <a:buNone/>
            </a:pPr>
            <a:endParaRPr/>
          </a:p>
        </p:txBody>
      </p:sp>
      <p:sp>
        <p:nvSpPr>
          <p:cNvPr id="148" name="Shape 148"/>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4982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6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p:nvCxnSpPr>
        <p:spPr>
          <a:xfrm flipV="1">
            <a:off x="326571" y="664031"/>
            <a:ext cx="65315" cy="61939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00743" y="838200"/>
            <a:ext cx="54429" cy="6019800"/>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64029" y="979714"/>
            <a:ext cx="32657" cy="5878286"/>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05543" y="664029"/>
            <a:ext cx="65315" cy="61939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pic>
        <p:nvPicPr>
          <p:cNvPr id="23" name="Picture 3" descr="logo_spring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68653" y="5263601"/>
            <a:ext cx="2456861" cy="64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p:nvPr userDrawn="1"/>
        </p:nvGrpSpPr>
        <p:grpSpPr>
          <a:xfrm rot="5400000">
            <a:off x="5546270" y="507311"/>
            <a:ext cx="544287" cy="11636829"/>
            <a:chOff x="3048000" y="272143"/>
            <a:chExt cx="544287" cy="6193973"/>
          </a:xfrm>
        </p:grpSpPr>
        <p:cxnSp>
          <p:nvCxnSpPr>
            <p:cNvPr id="25" name="Straight Connector 24"/>
            <p:cNvCxnSpPr/>
            <p:nvPr/>
          </p:nvCxnSpPr>
          <p:spPr>
            <a:xfrm flipV="1">
              <a:off x="3048000" y="272145"/>
              <a:ext cx="65315" cy="61939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222172" y="446314"/>
              <a:ext cx="54429" cy="6019800"/>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385458" y="587828"/>
              <a:ext cx="32657" cy="5878286"/>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526972" y="272143"/>
              <a:ext cx="65315" cy="61939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438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a:buSzPct val="25000"/>
            </a:pPr>
            <a:fld id="{00000000-1234-1234-1234-123412341234}" type="slidenum">
              <a:rPr lang="en-US" smtClean="0">
                <a:ea typeface="Century Gothic"/>
                <a:cs typeface="Century Gothic"/>
                <a:sym typeface="Century Gothic"/>
              </a:rPr>
              <a:pPr>
                <a:buSzPct val="25000"/>
              </a:pPr>
              <a:t>‹#›</a:t>
            </a:fld>
            <a:endParaRPr lang="en-US" dirty="0">
              <a:ea typeface="Century Gothic"/>
              <a:cs typeface="Century Gothic"/>
              <a:sym typeface="Century Gothic"/>
            </a:endParaRPr>
          </a:p>
        </p:txBody>
      </p:sp>
    </p:spTree>
    <p:extLst>
      <p:ext uri="{BB962C8B-B14F-4D97-AF65-F5344CB8AC3E}">
        <p14:creationId xmlns:p14="http://schemas.microsoft.com/office/powerpoint/2010/main" val="2156050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a:buSzPct val="25000"/>
            </a:pPr>
            <a:fld id="{00000000-1234-1234-1234-123412341234}" type="slidenum">
              <a:rPr lang="en-US" smtClean="0">
                <a:ea typeface="Century Gothic"/>
                <a:cs typeface="Century Gothic"/>
                <a:sym typeface="Century Gothic"/>
              </a:rPr>
              <a:pPr>
                <a:buSzPct val="25000"/>
              </a:pPr>
              <a:t>‹#›</a:t>
            </a:fld>
            <a:endParaRPr lang="en-US" dirty="0">
              <a:ea typeface="Century Gothic"/>
              <a:cs typeface="Century Gothic"/>
              <a:sym typeface="Century Gothic"/>
            </a:endParaRPr>
          </a:p>
        </p:txBody>
      </p:sp>
    </p:spTree>
    <p:extLst>
      <p:ext uri="{BB962C8B-B14F-4D97-AF65-F5344CB8AC3E}">
        <p14:creationId xmlns:p14="http://schemas.microsoft.com/office/powerpoint/2010/main" val="110459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SzPct val="70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p:nvCxnSpPr>
        <p:spPr>
          <a:xfrm>
            <a:off x="968829" y="1524001"/>
            <a:ext cx="11223171" cy="217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1386797"/>
            <a:ext cx="11353796" cy="17463"/>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rot="16200000">
            <a:off x="8689534" y="2930981"/>
            <a:ext cx="6068785" cy="174168"/>
            <a:chOff x="1010966" y="3744046"/>
            <a:chExt cx="11353796" cy="163927"/>
          </a:xfrm>
        </p:grpSpPr>
        <p:cxnSp>
          <p:nvCxnSpPr>
            <p:cNvPr id="10" name="Straight Connector 9"/>
            <p:cNvCxnSpPr/>
            <p:nvPr/>
          </p:nvCxnSpPr>
          <p:spPr>
            <a:xfrm rot="5400000" flipV="1">
              <a:off x="6804299" y="-1784535"/>
              <a:ext cx="11518" cy="11068680"/>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10966" y="3890510"/>
              <a:ext cx="11353796" cy="17463"/>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userDrawn="1"/>
        </p:nvSpPr>
        <p:spPr>
          <a:xfrm>
            <a:off x="3831772" y="6400799"/>
            <a:ext cx="4528457" cy="276999"/>
          </a:xfrm>
          <a:prstGeom prst="rect">
            <a:avLst/>
          </a:prstGeom>
          <a:noFill/>
        </p:spPr>
        <p:txBody>
          <a:bodyPr wrap="square" rtlCol="0">
            <a:spAutoFit/>
          </a:bodyPr>
          <a:lstStyle/>
          <a:p>
            <a:pPr algn="ctr"/>
            <a:r>
              <a:rPr lang="en-US" sz="1200" kern="1200" baseline="0" dirty="0">
                <a:solidFill>
                  <a:schemeClr val="tx2"/>
                </a:solidFill>
                <a:latin typeface="+mn-lt"/>
              </a:rPr>
              <a:t>©  Springer Publishing Company, LLC.</a:t>
            </a:r>
          </a:p>
        </p:txBody>
      </p:sp>
      <p:sp>
        <p:nvSpPr>
          <p:cNvPr id="15" name="Slide Number Placeholder 3"/>
          <p:cNvSpPr txBox="1">
            <a:spLocks/>
          </p:cNvSpPr>
          <p:nvPr userDrawn="1"/>
        </p:nvSpPr>
        <p:spPr>
          <a:xfrm>
            <a:off x="11448332" y="6384839"/>
            <a:ext cx="394648" cy="346881"/>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None/>
              <a:defRPr sz="1200" b="0" i="0" u="none" strike="noStrike" cap="none">
                <a:solidFill>
                  <a:schemeClr val="tx2"/>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340F30DF-3D44-42A2-99CA-1F1CA7A0D2D4}" type="slidenum">
              <a:rPr lang="en-US" sz="1400" kern="1200" smtClean="0">
                <a:solidFill>
                  <a:srgbClr val="44546A"/>
                </a:solidFill>
                <a:latin typeface="+mn-lt"/>
              </a:rPr>
              <a:pPr/>
              <a:t>‹#›</a:t>
            </a:fld>
            <a:endParaRPr lang="en-US" sz="1400" kern="1200" dirty="0">
              <a:solidFill>
                <a:srgbClr val="44546A"/>
              </a:solidFill>
              <a:latin typeface="+mn-lt"/>
            </a:endParaRPr>
          </a:p>
        </p:txBody>
      </p:sp>
    </p:spTree>
    <p:extLst>
      <p:ext uri="{BB962C8B-B14F-4D97-AF65-F5344CB8AC3E}">
        <p14:creationId xmlns:p14="http://schemas.microsoft.com/office/powerpoint/2010/main" val="279779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36081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137177"/>
            <a:ext cx="10515600" cy="503647"/>
          </a:xfrm>
        </p:spPr>
        <p:txBody>
          <a:bodyPr anchor="ct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4" name="Group 13"/>
          <p:cNvGrpSpPr/>
          <p:nvPr/>
        </p:nvGrpSpPr>
        <p:grpSpPr>
          <a:xfrm rot="10800000">
            <a:off x="-6350" y="4714649"/>
            <a:ext cx="11353800" cy="158975"/>
            <a:chOff x="-10370574" y="2192339"/>
            <a:chExt cx="11353800" cy="158975"/>
          </a:xfrm>
        </p:grpSpPr>
        <p:cxnSp>
          <p:nvCxnSpPr>
            <p:cNvPr id="7" name="Straight Connector 6"/>
            <p:cNvCxnSpPr/>
            <p:nvPr userDrawn="1"/>
          </p:nvCxnSpPr>
          <p:spPr>
            <a:xfrm rot="10800000">
              <a:off x="-10239945" y="2329543"/>
              <a:ext cx="11223171" cy="2177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10800000">
              <a:off x="-10370574" y="2192339"/>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rot="5400000">
            <a:off x="-2519240" y="3736523"/>
            <a:ext cx="6068785" cy="174168"/>
            <a:chOff x="1010966" y="3744046"/>
            <a:chExt cx="11353796" cy="163927"/>
          </a:xfrm>
        </p:grpSpPr>
        <p:cxnSp>
          <p:nvCxnSpPr>
            <p:cNvPr id="10" name="Straight Connector 9"/>
            <p:cNvCxnSpPr/>
            <p:nvPr/>
          </p:nvCxnSpPr>
          <p:spPr>
            <a:xfrm rot="5400000" flipV="1">
              <a:off x="6804299" y="-1784535"/>
              <a:ext cx="11518" cy="110686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10966" y="3890510"/>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a:buSzPct val="25000"/>
            </a:pPr>
            <a:fld id="{00000000-1234-1234-1234-123412341234}" type="slidenum">
              <a:rPr lang="en-US" smtClean="0">
                <a:ea typeface="Century Gothic"/>
                <a:cs typeface="Century Gothic"/>
                <a:sym typeface="Century Gothic"/>
              </a:rPr>
              <a:pPr>
                <a:buSzPct val="25000"/>
              </a:pPr>
              <a:t>‹#›</a:t>
            </a:fld>
            <a:endParaRPr lang="en-US" dirty="0">
              <a:ea typeface="Century Gothic"/>
              <a:cs typeface="Century Gothic"/>
              <a:sym typeface="Century Gothic"/>
            </a:endParaRPr>
          </a:p>
        </p:txBody>
      </p:sp>
    </p:spTree>
    <p:extLst>
      <p:ext uri="{BB962C8B-B14F-4D97-AF65-F5344CB8AC3E}">
        <p14:creationId xmlns:p14="http://schemas.microsoft.com/office/powerpoint/2010/main" val="33250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cxnSp>
        <p:nvCxnSpPr>
          <p:cNvPr id="8" name="Straight Connector 7"/>
          <p:cNvCxnSpPr/>
          <p:nvPr/>
        </p:nvCxnSpPr>
        <p:spPr>
          <a:xfrm>
            <a:off x="968829" y="1524001"/>
            <a:ext cx="11223171" cy="2177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1386797"/>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rot="16200000">
            <a:off x="8689534" y="2930981"/>
            <a:ext cx="6068785" cy="174168"/>
            <a:chOff x="1010966" y="3744046"/>
            <a:chExt cx="11353796" cy="163927"/>
          </a:xfrm>
        </p:grpSpPr>
        <p:cxnSp>
          <p:nvCxnSpPr>
            <p:cNvPr id="11" name="Straight Connector 10"/>
            <p:cNvCxnSpPr/>
            <p:nvPr/>
          </p:nvCxnSpPr>
          <p:spPr>
            <a:xfrm rot="5400000" flipV="1">
              <a:off x="6804299" y="-1784535"/>
              <a:ext cx="11518" cy="110686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10966" y="3890510"/>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3"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a:buSzPct val="25000"/>
            </a:pPr>
            <a:fld id="{00000000-1234-1234-1234-123412341234}" type="slidenum">
              <a:rPr lang="en-US" smtClean="0">
                <a:ea typeface="Century Gothic"/>
                <a:cs typeface="Century Gothic"/>
                <a:sym typeface="Century Gothic"/>
              </a:rPr>
              <a:pPr>
                <a:buSzPct val="25000"/>
              </a:pPr>
              <a:t>‹#›</a:t>
            </a:fld>
            <a:endParaRPr lang="en-US" dirty="0">
              <a:ea typeface="Century Gothic"/>
              <a:cs typeface="Century Gothic"/>
              <a:sym typeface="Century Gothic"/>
            </a:endParaRPr>
          </a:p>
        </p:txBody>
      </p:sp>
    </p:spTree>
    <p:extLst>
      <p:ext uri="{BB962C8B-B14F-4D97-AF65-F5344CB8AC3E}">
        <p14:creationId xmlns:p14="http://schemas.microsoft.com/office/powerpoint/2010/main" val="244154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720491"/>
            <a:ext cx="5157787" cy="537484"/>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37926"/>
            <a:ext cx="5157787" cy="387350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20491"/>
            <a:ext cx="5183188" cy="537484"/>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37926"/>
            <a:ext cx="5183188" cy="387350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968829" y="1524001"/>
            <a:ext cx="11223171" cy="2177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8200" y="1386797"/>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rot="16200000">
            <a:off x="8689534" y="2930981"/>
            <a:ext cx="6068785" cy="174168"/>
            <a:chOff x="1010966" y="3744046"/>
            <a:chExt cx="11353796" cy="163927"/>
          </a:xfrm>
        </p:grpSpPr>
        <p:cxnSp>
          <p:nvCxnSpPr>
            <p:cNvPr id="13" name="Straight Connector 12"/>
            <p:cNvCxnSpPr/>
            <p:nvPr/>
          </p:nvCxnSpPr>
          <p:spPr>
            <a:xfrm rot="5400000" flipV="1">
              <a:off x="6804299" y="-1784535"/>
              <a:ext cx="11518" cy="110686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10966" y="3890510"/>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5" name="Slide Number Placeholder 5"/>
          <p:cNvSpPr>
            <a:spLocks noGrp="1"/>
          </p:cNvSpPr>
          <p:nvPr>
            <p:ph type="sldNum" sz="quarter" idx="10"/>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a:buSzPct val="25000"/>
            </a:pPr>
            <a:fld id="{00000000-1234-1234-1234-123412341234}" type="slidenum">
              <a:rPr lang="en-US" smtClean="0">
                <a:ea typeface="Century Gothic"/>
                <a:cs typeface="Century Gothic"/>
                <a:sym typeface="Century Gothic"/>
              </a:rPr>
              <a:pPr>
                <a:buSzPct val="25000"/>
              </a:pPr>
              <a:t>‹#›</a:t>
            </a:fld>
            <a:endParaRPr lang="en-US" dirty="0">
              <a:ea typeface="Century Gothic"/>
              <a:cs typeface="Century Gothic"/>
              <a:sym typeface="Century Gothic"/>
            </a:endParaRPr>
          </a:p>
        </p:txBody>
      </p:sp>
    </p:spTree>
    <p:extLst>
      <p:ext uri="{BB962C8B-B14F-4D97-AF65-F5344CB8AC3E}">
        <p14:creationId xmlns:p14="http://schemas.microsoft.com/office/powerpoint/2010/main" val="256848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6" name="Straight Connector 5"/>
          <p:cNvCxnSpPr/>
          <p:nvPr/>
        </p:nvCxnSpPr>
        <p:spPr>
          <a:xfrm>
            <a:off x="968829" y="1524001"/>
            <a:ext cx="11223171" cy="2177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1386797"/>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rot="16200000">
            <a:off x="8689534" y="2930981"/>
            <a:ext cx="6068785" cy="174168"/>
            <a:chOff x="1010966" y="3744046"/>
            <a:chExt cx="11353796" cy="163927"/>
          </a:xfrm>
        </p:grpSpPr>
        <p:cxnSp>
          <p:nvCxnSpPr>
            <p:cNvPr id="9" name="Straight Connector 8"/>
            <p:cNvCxnSpPr/>
            <p:nvPr/>
          </p:nvCxnSpPr>
          <p:spPr>
            <a:xfrm rot="5400000" flipV="1">
              <a:off x="6804299" y="-1784535"/>
              <a:ext cx="11518" cy="110686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10966" y="3890510"/>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1"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a:buSzPct val="25000"/>
            </a:pPr>
            <a:fld id="{00000000-1234-1234-1234-123412341234}" type="slidenum">
              <a:rPr lang="en-US" smtClean="0">
                <a:ea typeface="Century Gothic"/>
                <a:cs typeface="Century Gothic"/>
                <a:sym typeface="Century Gothic"/>
              </a:rPr>
              <a:pPr>
                <a:buSzPct val="25000"/>
              </a:pPr>
              <a:t>‹#›</a:t>
            </a:fld>
            <a:endParaRPr lang="en-US" dirty="0">
              <a:ea typeface="Century Gothic"/>
              <a:cs typeface="Century Gothic"/>
              <a:sym typeface="Century Gothic"/>
            </a:endParaRPr>
          </a:p>
        </p:txBody>
      </p:sp>
    </p:spTree>
    <p:extLst>
      <p:ext uri="{BB962C8B-B14F-4D97-AF65-F5344CB8AC3E}">
        <p14:creationId xmlns:p14="http://schemas.microsoft.com/office/powerpoint/2010/main" val="45056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a:buSzPct val="25000"/>
            </a:pPr>
            <a:fld id="{00000000-1234-1234-1234-123412341234}" type="slidenum">
              <a:rPr lang="en-US" smtClean="0">
                <a:ea typeface="Century Gothic"/>
                <a:cs typeface="Century Gothic"/>
                <a:sym typeface="Century Gothic"/>
              </a:rPr>
              <a:pPr>
                <a:buSzPct val="25000"/>
              </a:pPr>
              <a:t>‹#›</a:t>
            </a:fld>
            <a:endParaRPr lang="en-US" dirty="0">
              <a:ea typeface="Century Gothic"/>
              <a:cs typeface="Century Gothic"/>
              <a:sym typeface="Century Gothic"/>
            </a:endParaRPr>
          </a:p>
        </p:txBody>
      </p:sp>
    </p:spTree>
    <p:extLst>
      <p:ext uri="{BB962C8B-B14F-4D97-AF65-F5344CB8AC3E}">
        <p14:creationId xmlns:p14="http://schemas.microsoft.com/office/powerpoint/2010/main" val="2400206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8"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a:buSzPct val="25000"/>
            </a:pPr>
            <a:fld id="{00000000-1234-1234-1234-123412341234}" type="slidenum">
              <a:rPr lang="en-US" smtClean="0">
                <a:ea typeface="Century Gothic"/>
                <a:cs typeface="Century Gothic"/>
                <a:sym typeface="Century Gothic"/>
              </a:rPr>
              <a:pPr>
                <a:buSzPct val="25000"/>
              </a:pPr>
              <a:t>‹#›</a:t>
            </a:fld>
            <a:endParaRPr lang="en-US" dirty="0">
              <a:ea typeface="Century Gothic"/>
              <a:cs typeface="Century Gothic"/>
              <a:sym typeface="Century Gothic"/>
            </a:endParaRPr>
          </a:p>
        </p:txBody>
      </p:sp>
    </p:spTree>
    <p:extLst>
      <p:ext uri="{BB962C8B-B14F-4D97-AF65-F5344CB8AC3E}">
        <p14:creationId xmlns:p14="http://schemas.microsoft.com/office/powerpoint/2010/main" val="270310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8"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a:buSzPct val="25000"/>
            </a:pPr>
            <a:fld id="{00000000-1234-1234-1234-123412341234}" type="slidenum">
              <a:rPr lang="en-US" smtClean="0">
                <a:ea typeface="Century Gothic"/>
                <a:cs typeface="Century Gothic"/>
                <a:sym typeface="Century Gothic"/>
              </a:rPr>
              <a:pPr>
                <a:buSzPct val="25000"/>
              </a:pPr>
              <a:t>‹#›</a:t>
            </a:fld>
            <a:endParaRPr lang="en-US" dirty="0">
              <a:ea typeface="Century Gothic"/>
              <a:cs typeface="Century Gothic"/>
              <a:sym typeface="Century Gothic"/>
            </a:endParaRPr>
          </a:p>
        </p:txBody>
      </p:sp>
    </p:spTree>
    <p:extLst>
      <p:ext uri="{BB962C8B-B14F-4D97-AF65-F5344CB8AC3E}">
        <p14:creationId xmlns:p14="http://schemas.microsoft.com/office/powerpoint/2010/main" val="1020611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a:buSzPct val="25000"/>
            </a:pPr>
            <a:fld id="{00000000-1234-1234-1234-123412341234}" type="slidenum">
              <a:rPr lang="en-US" smtClean="0">
                <a:ea typeface="Century Gothic"/>
                <a:cs typeface="Century Gothic"/>
                <a:sym typeface="Century Gothic"/>
              </a:rPr>
              <a:pPr>
                <a:buSzPct val="25000"/>
              </a:pPr>
              <a:t>‹#›</a:t>
            </a:fld>
            <a:endParaRPr lang="en-US" dirty="0">
              <a:ea typeface="Century Gothic"/>
              <a:cs typeface="Century Gothic"/>
              <a:sym typeface="Century Gothic"/>
            </a:endParaRPr>
          </a:p>
        </p:txBody>
      </p:sp>
    </p:spTree>
    <p:extLst>
      <p:ext uri="{BB962C8B-B14F-4D97-AF65-F5344CB8AC3E}">
        <p14:creationId xmlns:p14="http://schemas.microsoft.com/office/powerpoint/2010/main" val="6883720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600"/>
        </a:spcBef>
        <a:spcAft>
          <a:spcPts val="600"/>
        </a:spcAft>
        <a:buSzPct val="60000"/>
        <a:buFont typeface="Wingdings" panose="05000000000000000000" pitchFamily="2" charset="2"/>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600"/>
        </a:spcBef>
        <a:spcAft>
          <a:spcPts val="600"/>
        </a:spcAft>
        <a:buFont typeface="Calibri" panose="020F050202020403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nvPr>
        </p:nvSpPr>
        <p:spPr/>
        <p:txBody>
          <a:bodyPr>
            <a:normAutofit/>
          </a:bodyPr>
          <a:lstStyle/>
          <a:p>
            <a:pPr lvl="0"/>
            <a:r>
              <a:rPr lang="en-IN" dirty="0">
                <a:sym typeface="Century Gothic"/>
              </a:rPr>
              <a:t>Direct Practice Skills for Evidence-Based Social Work</a:t>
            </a:r>
            <a:endParaRPr lang="en-US" dirty="0">
              <a:sym typeface="Century Gothic"/>
            </a:endParaRPr>
          </a:p>
        </p:txBody>
      </p:sp>
      <p:sp>
        <p:nvSpPr>
          <p:cNvPr id="116" name="Shape 116"/>
          <p:cNvSpPr txBox="1">
            <a:spLocks noGrp="1"/>
          </p:cNvSpPr>
          <p:nvPr>
            <p:ph type="subTitle" idx="1"/>
          </p:nvPr>
        </p:nvSpPr>
        <p:spPr/>
        <p:txBody>
          <a:bodyPr/>
          <a:lstStyle/>
          <a:p>
            <a:pPr lvl="0"/>
            <a:r>
              <a:rPr lang="en-IN" dirty="0">
                <a:sym typeface="Century Gothic"/>
              </a:rPr>
              <a:t>A Strengths-Based Text and Workbook</a:t>
            </a:r>
            <a:endParaRPr lang="en-US" dirty="0">
              <a:sym typeface="Century Gothic"/>
            </a:endParaRPr>
          </a:p>
        </p:txBody>
      </p:sp>
      <p:sp>
        <p:nvSpPr>
          <p:cNvPr id="5" name="TextBox 4"/>
          <p:cNvSpPr txBox="1"/>
          <p:nvPr/>
        </p:nvSpPr>
        <p:spPr>
          <a:xfrm>
            <a:off x="1196719" y="753031"/>
            <a:ext cx="3668486" cy="369332"/>
          </a:xfrm>
          <a:prstGeom prst="rect">
            <a:avLst/>
          </a:prstGeom>
          <a:noFill/>
        </p:spPr>
        <p:txBody>
          <a:bodyPr wrap="square" rtlCol="0">
            <a:spAutoFit/>
          </a:bodyPr>
          <a:lstStyle/>
          <a:p>
            <a:r>
              <a:rPr lang="en-US" sz="1800" i="1" dirty="0">
                <a:solidFill>
                  <a:srgbClr val="44546A"/>
                </a:solidFill>
                <a:latin typeface="+mn-lt"/>
              </a:rPr>
              <a:t>PowerPoint slides to accompany…</a:t>
            </a:r>
          </a:p>
        </p:txBody>
      </p:sp>
      <p:sp>
        <p:nvSpPr>
          <p:cNvPr id="6" name="Subtitle 2"/>
          <p:cNvSpPr txBox="1">
            <a:spLocks/>
          </p:cNvSpPr>
          <p:nvPr/>
        </p:nvSpPr>
        <p:spPr>
          <a:xfrm>
            <a:off x="2852047" y="4151086"/>
            <a:ext cx="6400800" cy="1152046"/>
          </a:xfrm>
          <a:prstGeom prst="rect">
            <a:avLst/>
          </a:prstGeom>
        </p:spPr>
        <p:txBody>
          <a:bodyPr vert="horz" lIns="91440" tIns="45720" rIns="91440" bIns="45720" rtlCol="0" anchor="ctr">
            <a:normAutofit fontScale="85000" lnSpcReduction="20000"/>
          </a:bodyPr>
          <a:lstStyle>
            <a:lvl1pPr marL="0" indent="0" algn="ctr" defTabSz="914400" rtl="0" eaLnBrk="1" latinLnBrk="0" hangingPunct="1">
              <a:spcBef>
                <a:spcPts val="600"/>
              </a:spcBef>
              <a:spcAft>
                <a:spcPts val="600"/>
              </a:spcAft>
              <a:buFont typeface="Arial" pitchFamily="34" charset="0"/>
              <a:buNone/>
              <a:defRPr sz="2400" kern="1200">
                <a:solidFill>
                  <a:schemeClr val="bg1"/>
                </a:solidFill>
                <a:latin typeface="+mn-lt"/>
                <a:ea typeface="+mn-ea"/>
                <a:cs typeface="+mn-cs"/>
              </a:defRPr>
            </a:lvl1pPr>
            <a:lvl2pPr marL="457200" indent="0" algn="ctr" defTabSz="914400" rtl="0" eaLnBrk="1" latinLnBrk="0" hangingPunct="1">
              <a:spcBef>
                <a:spcPts val="600"/>
              </a:spcBef>
              <a:spcAft>
                <a:spcPts val="600"/>
              </a:spcAft>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ts val="600"/>
              </a:spcBef>
              <a:spcAft>
                <a:spcPts val="600"/>
              </a:spcAft>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spcAft>
                <a:spcPts val="600"/>
              </a:spcAft>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spcAft>
                <a:spcPts val="600"/>
              </a:spcAft>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solidFill>
                  <a:srgbClr val="44546A"/>
                </a:solidFill>
              </a:rPr>
              <a:t>Elizabeth C. Pomeroy, PhD, LCSW</a:t>
            </a:r>
          </a:p>
          <a:p>
            <a:r>
              <a:rPr lang="en-US" dirty="0">
                <a:solidFill>
                  <a:srgbClr val="44546A"/>
                </a:solidFill>
              </a:rPr>
              <a:t>and</a:t>
            </a:r>
          </a:p>
          <a:p>
            <a:r>
              <a:rPr lang="en-US" dirty="0">
                <a:solidFill>
                  <a:srgbClr val="44546A"/>
                </a:solidFill>
              </a:rPr>
              <a:t>Renée Bradford Garcia, MSW, LCSW</a:t>
            </a:r>
          </a:p>
        </p:txBody>
      </p:sp>
      <p:sp>
        <p:nvSpPr>
          <p:cNvPr id="7" name="Subtitle 2"/>
          <p:cNvSpPr>
            <a:spLocks/>
          </p:cNvSpPr>
          <p:nvPr/>
        </p:nvSpPr>
        <p:spPr bwMode="auto">
          <a:xfrm>
            <a:off x="810296" y="5576552"/>
            <a:ext cx="7772400" cy="40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00"/>
                </a:solidFill>
                <a:latin typeface="Helvetica" pitchFamily="50" charset="0"/>
                <a:ea typeface="Helvetica Neue" pitchFamily="50" charset="0"/>
                <a:cs typeface="Helvetica Neue" pitchFamily="50" charset="0"/>
                <a:sym typeface="Helvetica" pitchFamily="50" charset="0"/>
              </a:defRPr>
            </a:lvl1pPr>
            <a:lvl2pPr marL="742950" indent="-285750" eaLnBrk="0" hangingPunct="0">
              <a:defRPr sz="3600">
                <a:solidFill>
                  <a:srgbClr val="000000"/>
                </a:solidFill>
                <a:latin typeface="Helvetica" pitchFamily="50" charset="0"/>
                <a:ea typeface="Helvetica Neue" pitchFamily="50" charset="0"/>
                <a:cs typeface="Helvetica Neue" pitchFamily="50" charset="0"/>
                <a:sym typeface="Helvetica" pitchFamily="50" charset="0"/>
              </a:defRPr>
            </a:lvl2pPr>
            <a:lvl3pPr marL="1143000" indent="-228600" eaLnBrk="0" hangingPunct="0">
              <a:defRPr sz="3600">
                <a:solidFill>
                  <a:srgbClr val="000000"/>
                </a:solidFill>
                <a:latin typeface="Helvetica" pitchFamily="50" charset="0"/>
                <a:ea typeface="Helvetica Neue" pitchFamily="50" charset="0"/>
                <a:cs typeface="Helvetica Neue" pitchFamily="50" charset="0"/>
                <a:sym typeface="Helvetica" pitchFamily="50" charset="0"/>
              </a:defRPr>
            </a:lvl3pPr>
            <a:lvl4pPr marL="1600200" indent="-228600" eaLnBrk="0" hangingPunct="0">
              <a:defRPr sz="3600">
                <a:solidFill>
                  <a:srgbClr val="000000"/>
                </a:solidFill>
                <a:latin typeface="Helvetica" pitchFamily="50" charset="0"/>
                <a:ea typeface="Helvetica Neue" pitchFamily="50" charset="0"/>
                <a:cs typeface="Helvetica Neue" pitchFamily="50" charset="0"/>
                <a:sym typeface="Helvetica" pitchFamily="50" charset="0"/>
              </a:defRPr>
            </a:lvl4pPr>
            <a:lvl5pPr marL="2057400" indent="-228600" eaLnBrk="0" hangingPunct="0">
              <a:defRPr sz="3600">
                <a:solidFill>
                  <a:srgbClr val="000000"/>
                </a:solidFill>
                <a:latin typeface="Helvetica" pitchFamily="50" charset="0"/>
                <a:ea typeface="Helvetica Neue" pitchFamily="50" charset="0"/>
                <a:cs typeface="Helvetica Neue" pitchFamily="50" charset="0"/>
                <a:sym typeface="Helvetica" pitchFamily="50" charset="0"/>
              </a:defRPr>
            </a:lvl5pPr>
            <a:lvl6pPr marL="2514600" indent="-228600" defTabSz="584200" eaLnBrk="0" fontAlgn="base" hangingPunct="0">
              <a:spcBef>
                <a:spcPct val="0"/>
              </a:spcBef>
              <a:spcAft>
                <a:spcPct val="0"/>
              </a:spcAft>
              <a:defRPr sz="3600">
                <a:solidFill>
                  <a:srgbClr val="000000"/>
                </a:solidFill>
                <a:latin typeface="Helvetica" pitchFamily="50" charset="0"/>
                <a:ea typeface="Helvetica Neue" pitchFamily="50" charset="0"/>
                <a:cs typeface="Helvetica Neue" pitchFamily="50" charset="0"/>
                <a:sym typeface="Helvetica" pitchFamily="50" charset="0"/>
              </a:defRPr>
            </a:lvl6pPr>
            <a:lvl7pPr marL="2971800" indent="-228600" defTabSz="584200" eaLnBrk="0" fontAlgn="base" hangingPunct="0">
              <a:spcBef>
                <a:spcPct val="0"/>
              </a:spcBef>
              <a:spcAft>
                <a:spcPct val="0"/>
              </a:spcAft>
              <a:defRPr sz="3600">
                <a:solidFill>
                  <a:srgbClr val="000000"/>
                </a:solidFill>
                <a:latin typeface="Helvetica" pitchFamily="50" charset="0"/>
                <a:ea typeface="Helvetica Neue" pitchFamily="50" charset="0"/>
                <a:cs typeface="Helvetica Neue" pitchFamily="50" charset="0"/>
                <a:sym typeface="Helvetica" pitchFamily="50" charset="0"/>
              </a:defRPr>
            </a:lvl7pPr>
            <a:lvl8pPr marL="3429000" indent="-228600" defTabSz="584200" eaLnBrk="0" fontAlgn="base" hangingPunct="0">
              <a:spcBef>
                <a:spcPct val="0"/>
              </a:spcBef>
              <a:spcAft>
                <a:spcPct val="0"/>
              </a:spcAft>
              <a:defRPr sz="3600">
                <a:solidFill>
                  <a:srgbClr val="000000"/>
                </a:solidFill>
                <a:latin typeface="Helvetica" pitchFamily="50" charset="0"/>
                <a:ea typeface="Helvetica Neue" pitchFamily="50" charset="0"/>
                <a:cs typeface="Helvetica Neue" pitchFamily="50" charset="0"/>
                <a:sym typeface="Helvetica" pitchFamily="50" charset="0"/>
              </a:defRPr>
            </a:lvl8pPr>
            <a:lvl9pPr marL="3886200" indent="-228600" defTabSz="584200" eaLnBrk="0" fontAlgn="base" hangingPunct="0">
              <a:spcBef>
                <a:spcPct val="0"/>
              </a:spcBef>
              <a:spcAft>
                <a:spcPct val="0"/>
              </a:spcAft>
              <a:defRPr sz="3600">
                <a:solidFill>
                  <a:srgbClr val="000000"/>
                </a:solidFill>
                <a:latin typeface="Helvetica" pitchFamily="50" charset="0"/>
                <a:ea typeface="Helvetica Neue" pitchFamily="50" charset="0"/>
                <a:cs typeface="Helvetica Neue" pitchFamily="50" charset="0"/>
                <a:sym typeface="Helvetica" pitchFamily="50" charset="0"/>
              </a:defRPr>
            </a:lvl9pPr>
          </a:lstStyle>
          <a:p>
            <a:pPr eaLnBrk="1" hangingPunct="1"/>
            <a:r>
              <a:rPr lang="en-US" altLang="en-US" sz="800" i="1" dirty="0">
                <a:solidFill>
                  <a:schemeClr val="tx1"/>
                </a:solidFill>
                <a:latin typeface="Times New Roman" pitchFamily="18" charset="0"/>
                <a:cs typeface="Times New Roman" pitchFamily="18" charset="0"/>
              </a:rPr>
              <a:t>Copyright Springer Publishing Company. All Rights Reserved.</a:t>
            </a:r>
          </a:p>
          <a:p>
            <a:r>
              <a:rPr lang="en-US" altLang="en-US" sz="800" i="1" dirty="0">
                <a:solidFill>
                  <a:schemeClr val="tx1"/>
                </a:solidFill>
                <a:latin typeface="Times New Roman" pitchFamily="18" charset="0"/>
                <a:cs typeface="Times New Roman" pitchFamily="18" charset="0"/>
              </a:rPr>
              <a:t>From: Direct Practice Skills for Evidence-Based Social Work</a:t>
            </a:r>
          </a:p>
          <a:p>
            <a:pPr eaLnBrk="1" hangingPunct="1"/>
            <a:r>
              <a:rPr lang="en-US" altLang="en-US" sz="800" i="1" dirty="0">
                <a:solidFill>
                  <a:schemeClr val="tx1"/>
                </a:solidFill>
                <a:latin typeface="Times New Roman" pitchFamily="18" charset="0"/>
                <a:cs typeface="Times New Roman" pitchFamily="18" charset="0"/>
              </a:rPr>
              <a:t>ISBN: 9780826136220</a:t>
            </a:r>
          </a:p>
          <a:p>
            <a:pPr eaLnBrk="1" hangingPunct="1"/>
            <a:endParaRPr lang="en-US" altLang="en-US" sz="800" b="1" dirty="0">
              <a:solidFill>
                <a:schemeClr val="tx1"/>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p:txBody>
          <a:bodyPr/>
          <a:lstStyle/>
          <a:p>
            <a:pPr lvl="0"/>
            <a:r>
              <a:rPr lang="en-US">
                <a:sym typeface="Century Gothic"/>
              </a:rPr>
              <a:t>Qualities of a Professional Social Worker</a:t>
            </a:r>
            <a:endParaRPr lang="en-US" dirty="0">
              <a:sym typeface="Century Gothic"/>
            </a:endParaRPr>
          </a:p>
        </p:txBody>
      </p:sp>
      <p:sp>
        <p:nvSpPr>
          <p:cNvPr id="157" name="Shape 157"/>
          <p:cNvSpPr txBox="1">
            <a:spLocks noGrp="1"/>
          </p:cNvSpPr>
          <p:nvPr>
            <p:ph idx="1"/>
          </p:nvPr>
        </p:nvSpPr>
        <p:spPr/>
        <p:txBody>
          <a:bodyPr>
            <a:normAutofit fontScale="92500" lnSpcReduction="20000"/>
          </a:bodyPr>
          <a:lstStyle/>
          <a:p>
            <a:pPr lvl="0"/>
            <a:r>
              <a:rPr lang="en-IN">
                <a:sym typeface="Century Gothic"/>
              </a:rPr>
              <a:t>Reliability and dependability</a:t>
            </a:r>
          </a:p>
          <a:p>
            <a:pPr lvl="0"/>
            <a:r>
              <a:rPr lang="en-IN">
                <a:sym typeface="Century Gothic"/>
              </a:rPr>
              <a:t>Strong work ethic </a:t>
            </a:r>
          </a:p>
          <a:p>
            <a:pPr lvl="0"/>
            <a:r>
              <a:rPr lang="en-IN">
                <a:sym typeface="Century Gothic"/>
              </a:rPr>
              <a:t>Ability to work effectively alone and with others</a:t>
            </a:r>
          </a:p>
          <a:p>
            <a:pPr lvl="0"/>
            <a:r>
              <a:rPr lang="en-IN">
                <a:sym typeface="Century Gothic"/>
              </a:rPr>
              <a:t>Ability to effectively prioritize a multitude of tasks</a:t>
            </a:r>
          </a:p>
          <a:p>
            <a:pPr lvl="0"/>
            <a:r>
              <a:rPr lang="en-IN">
                <a:sym typeface="Century Gothic"/>
              </a:rPr>
              <a:t>Ability to communicate appropriately and effectively to many different kinds of people </a:t>
            </a:r>
          </a:p>
          <a:p>
            <a:pPr lvl="0"/>
            <a:r>
              <a:rPr lang="en-IN">
                <a:sym typeface="Century Gothic"/>
              </a:rPr>
              <a:t>Flexibility to adapt to changes </a:t>
            </a:r>
          </a:p>
          <a:p>
            <a:pPr lvl="0"/>
            <a:r>
              <a:rPr lang="en-IN">
                <a:sym typeface="Century Gothic"/>
              </a:rPr>
              <a:t>Working knowledge of diverse cultural groups and the history of oppressed and marginalized populations</a:t>
            </a:r>
          </a:p>
          <a:p>
            <a:pPr lvl="0"/>
            <a:r>
              <a:rPr lang="en-IN">
                <a:sym typeface="Century Gothic"/>
              </a:rPr>
              <a:t>Adherence to the Social Work Code of Ethics</a:t>
            </a:r>
          </a:p>
          <a:p>
            <a:pPr lvl="0"/>
            <a:endParaRPr lang="en-IN" dirty="0">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838200" y="74845"/>
            <a:ext cx="10515600" cy="1325563"/>
          </a:xfrm>
        </p:spPr>
        <p:txBody>
          <a:bodyPr/>
          <a:lstStyle/>
          <a:p>
            <a:pPr lvl="0"/>
            <a:r>
              <a:rPr lang="en-US" dirty="0">
                <a:sym typeface="Century Gothic"/>
              </a:rPr>
              <a:t>Qualities of a Professional Social Worker, </a:t>
            </a:r>
            <a:r>
              <a:rPr lang="en-US" sz="2800" dirty="0">
                <a:sym typeface="Century Gothic"/>
              </a:rPr>
              <a:t>continued</a:t>
            </a:r>
          </a:p>
        </p:txBody>
      </p:sp>
      <p:sp>
        <p:nvSpPr>
          <p:cNvPr id="163" name="Shape 163"/>
          <p:cNvSpPr txBox="1">
            <a:spLocks noGrp="1"/>
          </p:cNvSpPr>
          <p:nvPr>
            <p:ph idx="1"/>
          </p:nvPr>
        </p:nvSpPr>
        <p:spPr/>
        <p:txBody>
          <a:bodyPr>
            <a:normAutofit fontScale="92500" lnSpcReduction="10000"/>
          </a:bodyPr>
          <a:lstStyle/>
          <a:p>
            <a:pPr lvl="0"/>
            <a:r>
              <a:rPr lang="en-US" dirty="0">
                <a:sym typeface="Century Gothic"/>
              </a:rPr>
              <a:t>Caring and compassionate approach</a:t>
            </a:r>
          </a:p>
          <a:p>
            <a:pPr lvl="0"/>
            <a:r>
              <a:rPr lang="en-US" dirty="0">
                <a:sym typeface="Century Gothic"/>
              </a:rPr>
              <a:t>Nonjudgmental attitude</a:t>
            </a:r>
          </a:p>
          <a:p>
            <a:pPr lvl="0"/>
            <a:r>
              <a:rPr lang="en-US" dirty="0">
                <a:sym typeface="Century Gothic"/>
              </a:rPr>
              <a:t>Open to learning about new viewpoints and perspectives</a:t>
            </a:r>
          </a:p>
          <a:p>
            <a:pPr lvl="0"/>
            <a:r>
              <a:rPr lang="en-US" dirty="0">
                <a:sym typeface="Century Gothic"/>
              </a:rPr>
              <a:t>Ability to feel and express empathy</a:t>
            </a:r>
          </a:p>
          <a:p>
            <a:pPr lvl="0"/>
            <a:r>
              <a:rPr lang="en-US" dirty="0">
                <a:sym typeface="Century Gothic"/>
              </a:rPr>
              <a:t>Sensitive to and respectful of cultural differences</a:t>
            </a:r>
          </a:p>
          <a:p>
            <a:pPr lvl="0"/>
            <a:r>
              <a:rPr lang="en-US" dirty="0">
                <a:sym typeface="Century Gothic"/>
              </a:rPr>
              <a:t>Self-awareness and insight</a:t>
            </a:r>
          </a:p>
          <a:p>
            <a:pPr lvl="0"/>
            <a:r>
              <a:rPr lang="en-US" dirty="0">
                <a:sym typeface="Century Gothic"/>
              </a:rPr>
              <a:t>Strong appreciation for social justice</a:t>
            </a:r>
          </a:p>
          <a:p>
            <a:pPr lvl="0"/>
            <a:r>
              <a:rPr lang="en-US" dirty="0">
                <a:sym typeface="Century Gothic"/>
              </a:rPr>
              <a:t>Maturity</a:t>
            </a:r>
          </a:p>
          <a:p>
            <a:pPr lvl="0"/>
            <a:r>
              <a:rPr lang="en-US" dirty="0">
                <a:sym typeface="Century Gothic"/>
              </a:rPr>
              <a:t>Genuine belief in the values identified in the Social Work Code of Ethics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p:txBody>
          <a:bodyPr/>
          <a:lstStyle/>
          <a:p>
            <a:pPr lvl="0"/>
            <a:r>
              <a:rPr lang="en-US" dirty="0">
                <a:sym typeface="Century Gothic"/>
              </a:rPr>
              <a:t>Cultural Competency in Social Work</a:t>
            </a:r>
          </a:p>
        </p:txBody>
      </p:sp>
      <p:sp>
        <p:nvSpPr>
          <p:cNvPr id="169" name="Shape 169"/>
          <p:cNvSpPr txBox="1">
            <a:spLocks noGrp="1"/>
          </p:cNvSpPr>
          <p:nvPr>
            <p:ph idx="1"/>
          </p:nvPr>
        </p:nvSpPr>
        <p:spPr/>
        <p:txBody>
          <a:bodyPr/>
          <a:lstStyle/>
          <a:p>
            <a:pPr marL="0" lvl="0" indent="0">
              <a:buNone/>
            </a:pPr>
            <a:r>
              <a:rPr lang="en-US" dirty="0">
                <a:sym typeface="Century Gothic"/>
              </a:rPr>
              <a:t>Because social workers practice in a wide range of settings, it is imperative that they develop self-awareness and a knowledge base of cultural differences across diverse cultures. </a:t>
            </a:r>
          </a:p>
          <a:p>
            <a:pPr lvl="0"/>
            <a:r>
              <a:rPr lang="en-US" dirty="0">
                <a:sym typeface="Century Gothic"/>
              </a:rPr>
              <a:t>Core values of a culturally competent social worker include</a:t>
            </a:r>
          </a:p>
          <a:p>
            <a:pPr lvl="1"/>
            <a:r>
              <a:rPr lang="en-US" dirty="0">
                <a:sym typeface="Century Gothic"/>
              </a:rPr>
              <a:t>Strengths-based awareness of diverse groups and cultures</a:t>
            </a:r>
          </a:p>
          <a:p>
            <a:pPr lvl="1"/>
            <a:r>
              <a:rPr lang="en-US" dirty="0">
                <a:sym typeface="Century Gothic"/>
              </a:rPr>
              <a:t>Knowledge of gaps in services and an understanding of how oppression affects various cultural groups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p:txBody>
          <a:bodyPr/>
          <a:lstStyle/>
          <a:p>
            <a:pPr lvl="0"/>
            <a:r>
              <a:rPr lang="en-US">
                <a:sym typeface="Century Gothic"/>
              </a:rPr>
              <a:t>Reflection Questions</a:t>
            </a:r>
            <a:endParaRPr lang="en-US" dirty="0">
              <a:sym typeface="Century Gothic"/>
            </a:endParaRPr>
          </a:p>
        </p:txBody>
      </p:sp>
      <p:sp>
        <p:nvSpPr>
          <p:cNvPr id="175" name="Shape 175"/>
          <p:cNvSpPr txBox="1">
            <a:spLocks noGrp="1"/>
          </p:cNvSpPr>
          <p:nvPr>
            <p:ph idx="1"/>
          </p:nvPr>
        </p:nvSpPr>
        <p:spPr/>
        <p:txBody>
          <a:bodyPr/>
          <a:lstStyle/>
          <a:p>
            <a:pPr marL="514350" lvl="0" indent="-514350">
              <a:buSzPct val="100000"/>
              <a:buFont typeface="+mj-lt"/>
              <a:buAutoNum type="arabicPeriod"/>
            </a:pPr>
            <a:r>
              <a:rPr lang="en-IN" dirty="0">
                <a:sym typeface="Century Gothic"/>
              </a:rPr>
              <a:t>Choose a role model in your life and describe the qualities this person possesses. How are they similar or dissimilar to the qualities of a professional social worker? In what ways would you like to emulate this person’s strengths?</a:t>
            </a:r>
          </a:p>
          <a:p>
            <a:pPr marL="514350" lvl="0" indent="-514350">
              <a:buSzPct val="100000"/>
              <a:buFont typeface="+mj-lt"/>
              <a:buAutoNum type="arabicPeriod"/>
            </a:pPr>
            <a:r>
              <a:rPr lang="en-IN" dirty="0">
                <a:sym typeface="Century Gothic"/>
              </a:rPr>
              <a:t>As a student in social work, how would  you describe your best qualities as well as areas you would like to improve upon? How could these qualities be put to good use in your future work as a social worker?</a:t>
            </a:r>
          </a:p>
          <a:p>
            <a:pPr lvl="0"/>
            <a:endParaRPr lang="en-IN" dirty="0">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4" name="Content Placeholder 2"/>
          <p:cNvSpPr txBox="1">
            <a:spLocks/>
          </p:cNvSpPr>
          <p:nvPr/>
        </p:nvSpPr>
        <p:spPr bwMode="auto">
          <a:xfrm>
            <a:off x="304799" y="504825"/>
            <a:ext cx="11553371"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7" tIns="45683" rIns="91367" bIns="45683"/>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r>
              <a:rPr lang="en-US" altLang="en-US" sz="1600" dirty="0">
                <a:solidFill>
                  <a:srgbClr val="404040"/>
                </a:solidFill>
                <a:latin typeface="Calibri" pitchFamily="34" charset="0"/>
              </a:rPr>
              <a:t>Copyright © 2018 Springer Publishing Company, LLC</a:t>
            </a:r>
            <a:endParaRPr lang="en-IN" altLang="en-US" sz="1600" dirty="0">
              <a:solidFill>
                <a:srgbClr val="404040"/>
              </a:solidFill>
              <a:latin typeface="Calibri" pitchFamily="34" charset="0"/>
            </a:endParaRPr>
          </a:p>
          <a:p>
            <a:endParaRPr lang="en-US" altLang="en-US" sz="1600" dirty="0">
              <a:solidFill>
                <a:srgbClr val="404040"/>
              </a:solidFill>
              <a:latin typeface="Calibri" pitchFamily="34" charset="0"/>
            </a:endParaRPr>
          </a:p>
          <a:p>
            <a:r>
              <a:rPr lang="en-US" altLang="en-US" sz="1600" dirty="0">
                <a:solidFill>
                  <a:srgbClr val="404040"/>
                </a:solidFill>
                <a:latin typeface="Calibri" pitchFamily="34" charset="0"/>
              </a:rPr>
              <a:t>All rights reserved.</a:t>
            </a:r>
            <a:endParaRPr lang="en-IN" altLang="en-US" sz="1600" dirty="0">
              <a:solidFill>
                <a:srgbClr val="404040"/>
              </a:solidFill>
              <a:latin typeface="Calibri" pitchFamily="34" charset="0"/>
            </a:endParaRPr>
          </a:p>
          <a:p>
            <a:endParaRPr lang="en-US" altLang="en-US" sz="1600" dirty="0">
              <a:solidFill>
                <a:srgbClr val="404040"/>
              </a:solidFill>
              <a:latin typeface="Calibri" pitchFamily="34" charset="0"/>
            </a:endParaRPr>
          </a:p>
          <a:p>
            <a:r>
              <a:rPr lang="en-US" altLang="en-US" sz="1600" dirty="0">
                <a:solidFill>
                  <a:srgbClr val="404040"/>
                </a:solidFill>
                <a:latin typeface="Calibri" pitchFamily="34" charset="0"/>
              </a:rPr>
              <a:t>This work is protected by U.S. Copyright laws. No part of this publication may be reproduced, stored in a retrieval system, or transmitted in any form or by any means, electronic, mechanical, photocopying, recording, or otherwise, without the prior permission of Springer Publishing Company, LLC, except for educational purposes. Dissemination or sale of any part of this work is not permitted.</a:t>
            </a:r>
          </a:p>
          <a:p>
            <a:endParaRPr lang="en-IN" altLang="en-US" sz="1600" dirty="0">
              <a:solidFill>
                <a:srgbClr val="404040"/>
              </a:solidFill>
              <a:latin typeface="Calibri" pitchFamily="34" charset="0"/>
            </a:endParaRPr>
          </a:p>
          <a:p>
            <a:r>
              <a:rPr lang="en-US" altLang="en-US" sz="1600" dirty="0">
                <a:solidFill>
                  <a:srgbClr val="404040"/>
                </a:solidFill>
                <a:latin typeface="Calibri" pitchFamily="34" charset="0"/>
              </a:rPr>
              <a:t>Springer Publishing Company, LLC</a:t>
            </a:r>
            <a:endParaRPr lang="en-IN" altLang="en-US" sz="1600" dirty="0">
              <a:solidFill>
                <a:srgbClr val="404040"/>
              </a:solidFill>
              <a:latin typeface="Calibri" pitchFamily="34" charset="0"/>
            </a:endParaRPr>
          </a:p>
          <a:p>
            <a:r>
              <a:rPr lang="en-US" altLang="en-US" sz="1600" dirty="0">
                <a:solidFill>
                  <a:srgbClr val="404040"/>
                </a:solidFill>
                <a:latin typeface="Calibri" pitchFamily="34" charset="0"/>
              </a:rPr>
              <a:t>11 West 42nd Street</a:t>
            </a:r>
            <a:endParaRPr lang="en-IN" altLang="en-US" sz="1600" dirty="0">
              <a:solidFill>
                <a:srgbClr val="404040"/>
              </a:solidFill>
              <a:latin typeface="Calibri" pitchFamily="34" charset="0"/>
            </a:endParaRPr>
          </a:p>
          <a:p>
            <a:r>
              <a:rPr lang="en-US" altLang="en-US" sz="1600" dirty="0">
                <a:solidFill>
                  <a:srgbClr val="404040"/>
                </a:solidFill>
                <a:latin typeface="Calibri" pitchFamily="34" charset="0"/>
              </a:rPr>
              <a:t>New York, NY  10036</a:t>
            </a:r>
            <a:endParaRPr lang="en-IN" altLang="en-US" sz="1600" dirty="0">
              <a:solidFill>
                <a:srgbClr val="404040"/>
              </a:solidFill>
              <a:latin typeface="Calibri" pitchFamily="34" charset="0"/>
            </a:endParaRPr>
          </a:p>
          <a:p>
            <a:r>
              <a:rPr lang="en-US" altLang="en-US" sz="1600" dirty="0">
                <a:solidFill>
                  <a:srgbClr val="404040"/>
                </a:solidFill>
                <a:latin typeface="Calibri" pitchFamily="34" charset="0"/>
              </a:rPr>
              <a:t>www.springerpub.com</a:t>
            </a:r>
            <a:endParaRPr lang="en-IN" altLang="en-US" sz="1600" dirty="0">
              <a:solidFill>
                <a:srgbClr val="404040"/>
              </a:solidFill>
              <a:latin typeface="Calibri" pitchFamily="34" charset="0"/>
            </a:endParaRPr>
          </a:p>
          <a:p>
            <a:pPr eaLnBrk="1" hangingPunct="1">
              <a:lnSpc>
                <a:spcPct val="90000"/>
              </a:lnSpc>
              <a:buSzPct val="60000"/>
              <a:buFont typeface="Courier New" pitchFamily="49" charset="0"/>
              <a:buNone/>
            </a:pPr>
            <a:endParaRPr lang="en-US" altLang="en-US" sz="1600" i="1" dirty="0">
              <a:solidFill>
                <a:srgbClr val="404040"/>
              </a:solidFill>
              <a:latin typeface="Calibri" pitchFamily="34" charset="0"/>
            </a:endParaRPr>
          </a:p>
          <a:p>
            <a:pPr eaLnBrk="1" hangingPunct="1">
              <a:lnSpc>
                <a:spcPct val="90000"/>
              </a:lnSpc>
              <a:buSzPct val="60000"/>
              <a:buFont typeface="Courier New" pitchFamily="49" charset="0"/>
              <a:buNone/>
            </a:pPr>
            <a:r>
              <a:rPr lang="en-US" altLang="en-US" sz="1600" i="1" dirty="0">
                <a:solidFill>
                  <a:srgbClr val="404040"/>
                </a:solidFill>
                <a:latin typeface="Calibri" pitchFamily="34" charset="0"/>
              </a:rPr>
              <a:t>ISBN:</a:t>
            </a:r>
            <a:r>
              <a:rPr lang="en-US" altLang="en-US" sz="1600" dirty="0">
                <a:solidFill>
                  <a:srgbClr val="404040"/>
                </a:solidFill>
                <a:latin typeface="Calibri" pitchFamily="34" charset="0"/>
              </a:rPr>
              <a:t> 978-0-8261-3622-0</a:t>
            </a:r>
          </a:p>
          <a:p>
            <a:pPr eaLnBrk="1" hangingPunct="1">
              <a:lnSpc>
                <a:spcPct val="90000"/>
              </a:lnSpc>
              <a:buSzPct val="60000"/>
            </a:pPr>
            <a:endParaRPr lang="en-US" altLang="en-US" sz="1600" dirty="0">
              <a:solidFill>
                <a:srgbClr val="404040"/>
              </a:solidFill>
              <a:latin typeface="Calibri" pitchFamily="34" charset="0"/>
            </a:endParaRPr>
          </a:p>
          <a:p>
            <a:pPr eaLnBrk="1" hangingPunct="1">
              <a:lnSpc>
                <a:spcPct val="90000"/>
              </a:lnSpc>
              <a:buSzPct val="60000"/>
            </a:pPr>
            <a:r>
              <a:rPr lang="en-US" altLang="en-US" sz="1600" dirty="0">
                <a:solidFill>
                  <a:srgbClr val="404040"/>
                </a:solidFill>
                <a:latin typeface="Calibri" pitchFamily="34" charset="0"/>
              </a:rPr>
              <a:t>The author and the publisher of this Work have made every effort to use sources believed to be reliable to provide information that is accurate and compatible with the standards generally accepted at the time of publication. The author and publisher shall not be liable for any special, consequential, or exemplary damages resulting, in whole or in part, from the readers’ use of, or reliance on, the information contained in this book. The publisher has no responsibility for the persistence or accuracy of URLs for external or third-party Internet websites referred to in this publication and does not guarantee that any content on such websites is, or will remain, accurate or appropriate.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nvPr>
        </p:nvSpPr>
        <p:spPr/>
        <p:txBody>
          <a:bodyPr/>
          <a:lstStyle/>
          <a:p>
            <a:pPr lvl="0"/>
            <a:r>
              <a:rPr lang="en-US" dirty="0">
                <a:sym typeface="Century Gothic"/>
              </a:rPr>
              <a:t>Chapter 1: Introduction to Direct Practice Social Work</a:t>
            </a:r>
          </a:p>
        </p:txBody>
      </p:sp>
      <p:sp>
        <p:nvSpPr>
          <p:cNvPr id="116" name="Shape 116"/>
          <p:cNvSpPr txBox="1">
            <a:spLocks noGrp="1"/>
          </p:cNvSpPr>
          <p:nvPr>
            <p:ph type="subTitle" idx="1"/>
          </p:nvPr>
        </p:nvSpPr>
        <p:spPr/>
        <p:txBody>
          <a:bodyPr/>
          <a:lstStyle/>
          <a:p>
            <a:pPr lvl="0"/>
            <a:r>
              <a:rPr lang="en-US" dirty="0">
                <a:sym typeface="Century Gothic"/>
              </a:rPr>
              <a:t>Direct Practice Skills for Evidence-Based Social Work: A Strengths-Based Text and Workbook</a:t>
            </a:r>
          </a:p>
        </p:txBody>
      </p:sp>
    </p:spTree>
    <p:extLst>
      <p:ext uri="{BB962C8B-B14F-4D97-AF65-F5344CB8AC3E}">
        <p14:creationId xmlns:p14="http://schemas.microsoft.com/office/powerpoint/2010/main" val="2601179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3" name="Shape 121"/>
          <p:cNvSpPr txBox="1"/>
          <p:nvPr/>
        </p:nvSpPr>
        <p:spPr>
          <a:xfrm>
            <a:off x="1417983" y="2429611"/>
            <a:ext cx="9276520" cy="187691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0" i="1" u="none" strike="noStrike" cap="none" dirty="0">
                <a:solidFill>
                  <a:srgbClr val="44546A"/>
                </a:solidFill>
                <a:latin typeface="+mn-lt"/>
                <a:ea typeface="Century Gothic"/>
                <a:cs typeface="Century Gothic"/>
                <a:sym typeface="Century Gothic"/>
              </a:rPr>
              <a:t>“When you do ‘it’ right, Social Work is a feeling that is larger than your own life.”</a:t>
            </a:r>
          </a:p>
          <a:p>
            <a:pPr marL="0" marR="0" lvl="0" indent="0" algn="r" rtl="0">
              <a:spcBef>
                <a:spcPts val="0"/>
              </a:spcBef>
              <a:buSzPct val="25000"/>
              <a:buNone/>
            </a:pPr>
            <a:r>
              <a:rPr lang="en-US" sz="2800" b="1" i="1" dirty="0">
                <a:solidFill>
                  <a:srgbClr val="44546A"/>
                </a:solidFill>
                <a:latin typeface="+mn-lt"/>
                <a:ea typeface="Century Gothic"/>
                <a:cs typeface="Century Gothic"/>
                <a:sym typeface="Century Gothic"/>
              </a:rPr>
              <a:t>– Ogden W. Rogers, Beginnings, Middles, &amp; Ends: Sideways Stories on the Art &amp; Soul of Social Work, (2013), p. 12 </a:t>
            </a:r>
          </a:p>
        </p:txBody>
      </p:sp>
    </p:spTree>
    <p:extLst>
      <p:ext uri="{BB962C8B-B14F-4D97-AF65-F5344CB8AC3E}">
        <p14:creationId xmlns:p14="http://schemas.microsoft.com/office/powerpoint/2010/main" val="2811544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p:txBody>
          <a:bodyPr/>
          <a:lstStyle/>
          <a:p>
            <a:pPr lvl="0"/>
            <a:r>
              <a:rPr lang="en-US" dirty="0">
                <a:sym typeface="Century Gothic"/>
              </a:rPr>
              <a:t>Direct Social Practice</a:t>
            </a:r>
          </a:p>
        </p:txBody>
      </p:sp>
      <p:sp>
        <p:nvSpPr>
          <p:cNvPr id="127" name="Shape 127"/>
          <p:cNvSpPr txBox="1">
            <a:spLocks noGrp="1"/>
          </p:cNvSpPr>
          <p:nvPr>
            <p:ph idx="1"/>
          </p:nvPr>
        </p:nvSpPr>
        <p:spPr/>
        <p:txBody>
          <a:bodyPr/>
          <a:lstStyle/>
          <a:p>
            <a:pPr lvl="0"/>
            <a:r>
              <a:rPr lang="en-US" dirty="0">
                <a:sym typeface="Century Gothic"/>
              </a:rPr>
              <a:t>Social workers help individuals, families, and groups navigate through life challenges and overcome the barriers with which they are confronted. These barriers can range from social and environmental impediments. The goal of direct social work practice is to augment client’s strengths while reducing barriers in order to foster personal growth and progress throughout the life span (Walsh, 2013).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p:txBody>
          <a:bodyPr/>
          <a:lstStyle/>
          <a:p>
            <a:pPr lvl="0"/>
            <a:r>
              <a:rPr lang="en-US" dirty="0">
                <a:sym typeface="Century Gothic"/>
              </a:rPr>
              <a:t>Direct Social Practice, </a:t>
            </a:r>
            <a:r>
              <a:rPr lang="en-US" sz="2800" dirty="0">
                <a:sym typeface="Century Gothic"/>
              </a:rPr>
              <a:t>continued</a:t>
            </a:r>
          </a:p>
        </p:txBody>
      </p:sp>
      <p:sp>
        <p:nvSpPr>
          <p:cNvPr id="133" name="Shape 133"/>
          <p:cNvSpPr txBox="1">
            <a:spLocks noGrp="1"/>
          </p:cNvSpPr>
          <p:nvPr>
            <p:ph idx="1"/>
          </p:nvPr>
        </p:nvSpPr>
        <p:spPr/>
        <p:txBody>
          <a:bodyPr/>
          <a:lstStyle/>
          <a:p>
            <a:pPr lvl="0"/>
            <a:r>
              <a:rPr lang="en-US" dirty="0">
                <a:sym typeface="Century Gothic"/>
              </a:rPr>
              <a:t>Direct practice social workers are required to be licensed by the state in which they reside. </a:t>
            </a:r>
          </a:p>
          <a:p>
            <a:pPr lvl="0"/>
            <a:r>
              <a:rPr lang="en-US" dirty="0">
                <a:sym typeface="Century Gothic"/>
              </a:rPr>
              <a:t>The National Association of Social Workers (NASW) establishes the standards and guidelines for conducting the services that direct practice social workers provide.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p:txBody>
          <a:bodyPr/>
          <a:lstStyle/>
          <a:p>
            <a:pPr lvl="0"/>
            <a:r>
              <a:rPr lang="en-US">
                <a:sym typeface="Century Gothic"/>
              </a:rPr>
              <a:t>NASW Core Values</a:t>
            </a:r>
            <a:endParaRPr lang="en-US" dirty="0">
              <a:sym typeface="Century Gothic"/>
            </a:endParaRPr>
          </a:p>
        </p:txBody>
      </p:sp>
      <p:sp>
        <p:nvSpPr>
          <p:cNvPr id="139" name="Shape 139"/>
          <p:cNvSpPr txBox="1">
            <a:spLocks noGrp="1"/>
          </p:cNvSpPr>
          <p:nvPr>
            <p:ph idx="1"/>
          </p:nvPr>
        </p:nvSpPr>
        <p:spPr/>
        <p:txBody>
          <a:bodyPr/>
          <a:lstStyle/>
          <a:p>
            <a:pPr lvl="0"/>
            <a:r>
              <a:rPr lang="en-IN" dirty="0">
                <a:sym typeface="Century Gothic"/>
              </a:rPr>
              <a:t>Service </a:t>
            </a:r>
          </a:p>
          <a:p>
            <a:pPr lvl="0"/>
            <a:r>
              <a:rPr lang="en-IN" dirty="0">
                <a:sym typeface="Century Gothic"/>
              </a:rPr>
              <a:t>Social justice </a:t>
            </a:r>
          </a:p>
          <a:p>
            <a:pPr lvl="0"/>
            <a:r>
              <a:rPr lang="en-IN" dirty="0">
                <a:sym typeface="Century Gothic"/>
              </a:rPr>
              <a:t>Dignity and worth of the person </a:t>
            </a:r>
          </a:p>
          <a:p>
            <a:pPr lvl="0"/>
            <a:r>
              <a:rPr lang="en-IN" dirty="0">
                <a:sym typeface="Century Gothic"/>
              </a:rPr>
              <a:t>Importance of human relationships </a:t>
            </a:r>
          </a:p>
          <a:p>
            <a:pPr lvl="0"/>
            <a:r>
              <a:rPr lang="en-IN" dirty="0">
                <a:sym typeface="Century Gothic"/>
              </a:rPr>
              <a:t>Integrity </a:t>
            </a:r>
          </a:p>
          <a:p>
            <a:pPr lvl="0"/>
            <a:r>
              <a:rPr lang="en-IN" dirty="0">
                <a:sym typeface="Century Gothic"/>
              </a:rPr>
              <a:t>Competence</a:t>
            </a:r>
          </a:p>
          <a:p>
            <a:pPr lvl="0"/>
            <a:endParaRPr lang="en-IN" dirty="0">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p:txBody>
          <a:bodyPr/>
          <a:lstStyle/>
          <a:p>
            <a:pPr lvl="0"/>
            <a:r>
              <a:rPr lang="en-US" dirty="0">
                <a:sym typeface="Century Gothic"/>
              </a:rPr>
              <a:t>Roles of the Social Worker</a:t>
            </a:r>
          </a:p>
        </p:txBody>
      </p:sp>
      <p:sp>
        <p:nvSpPr>
          <p:cNvPr id="145" name="Shape 145"/>
          <p:cNvSpPr txBox="1">
            <a:spLocks noGrp="1"/>
          </p:cNvSpPr>
          <p:nvPr>
            <p:ph idx="1"/>
          </p:nvPr>
        </p:nvSpPr>
        <p:spPr/>
        <p:txBody>
          <a:bodyPr>
            <a:normAutofit fontScale="92500" lnSpcReduction="10000"/>
          </a:bodyPr>
          <a:lstStyle/>
          <a:p>
            <a:pPr lvl="0"/>
            <a:r>
              <a:rPr lang="en-IN" dirty="0">
                <a:sym typeface="Century Gothic"/>
              </a:rPr>
              <a:t>Advocate</a:t>
            </a:r>
          </a:p>
          <a:p>
            <a:pPr lvl="0"/>
            <a:r>
              <a:rPr lang="en-IN" dirty="0">
                <a:sym typeface="Century Gothic"/>
              </a:rPr>
              <a:t>Broker</a:t>
            </a:r>
          </a:p>
          <a:p>
            <a:pPr lvl="0"/>
            <a:r>
              <a:rPr lang="en-IN" dirty="0">
                <a:sym typeface="Century Gothic"/>
              </a:rPr>
              <a:t>Case Manager</a:t>
            </a:r>
          </a:p>
          <a:p>
            <a:pPr lvl="0"/>
            <a:r>
              <a:rPr lang="en-IN" dirty="0">
                <a:sym typeface="Century Gothic"/>
              </a:rPr>
              <a:t>Counselor</a:t>
            </a:r>
          </a:p>
          <a:p>
            <a:pPr lvl="0"/>
            <a:r>
              <a:rPr lang="en-IN" dirty="0">
                <a:sym typeface="Century Gothic"/>
              </a:rPr>
              <a:t>Educator </a:t>
            </a:r>
          </a:p>
          <a:p>
            <a:pPr lvl="0"/>
            <a:r>
              <a:rPr lang="en-IN" dirty="0">
                <a:sym typeface="Century Gothic"/>
              </a:rPr>
              <a:t>Supporter</a:t>
            </a:r>
          </a:p>
          <a:p>
            <a:pPr lvl="0"/>
            <a:r>
              <a:rPr lang="en-IN" dirty="0">
                <a:sym typeface="Century Gothic"/>
              </a:rPr>
              <a:t>Facilitator </a:t>
            </a:r>
          </a:p>
          <a:p>
            <a:pPr lvl="0"/>
            <a:r>
              <a:rPr lang="en-IN" dirty="0">
                <a:sym typeface="Century Gothic"/>
              </a:rPr>
              <a:t>Program Coordinator</a:t>
            </a:r>
          </a:p>
          <a:p>
            <a:pPr lvl="0"/>
            <a:r>
              <a:rPr lang="en-IN" dirty="0">
                <a:sym typeface="Century Gothic"/>
              </a:rPr>
              <a:t>Outreach Worker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p:txBody>
          <a:bodyPr/>
          <a:lstStyle/>
          <a:p>
            <a:pPr lvl="0"/>
            <a:r>
              <a:rPr lang="en-US">
                <a:sym typeface="Century Gothic"/>
              </a:rPr>
              <a:t>Direct Practice Social Work Settings</a:t>
            </a:r>
            <a:endParaRPr lang="en-US" dirty="0">
              <a:sym typeface="Century Gothic"/>
            </a:endParaRPr>
          </a:p>
        </p:txBody>
      </p:sp>
      <p:sp>
        <p:nvSpPr>
          <p:cNvPr id="151" name="Shape 151"/>
          <p:cNvSpPr txBox="1">
            <a:spLocks noGrp="1"/>
          </p:cNvSpPr>
          <p:nvPr>
            <p:ph idx="1"/>
          </p:nvPr>
        </p:nvSpPr>
        <p:spPr/>
        <p:txBody>
          <a:bodyPr>
            <a:normAutofit fontScale="92500" lnSpcReduction="10000"/>
          </a:bodyPr>
          <a:lstStyle/>
          <a:p>
            <a:pPr marL="0" lvl="0" indent="0">
              <a:buNone/>
            </a:pPr>
            <a:r>
              <a:rPr lang="en-IN" dirty="0">
                <a:sym typeface="Century Gothic"/>
              </a:rPr>
              <a:t>Direct practice social workers are employed in a variety of settings. These may include, but are not limited to, the following: </a:t>
            </a:r>
          </a:p>
          <a:p>
            <a:pPr lvl="0"/>
            <a:r>
              <a:rPr lang="en-IN" dirty="0">
                <a:sym typeface="Century Gothic"/>
              </a:rPr>
              <a:t>Medical settings (e.g.</a:t>
            </a:r>
            <a:r>
              <a:rPr lang="en-IN" dirty="0"/>
              <a:t>, </a:t>
            </a:r>
            <a:r>
              <a:rPr lang="en-IN" dirty="0">
                <a:sym typeface="Century Gothic"/>
              </a:rPr>
              <a:t>hospitals, hospices, nursing homes)</a:t>
            </a:r>
          </a:p>
          <a:p>
            <a:pPr lvl="0"/>
            <a:r>
              <a:rPr lang="en-IN" dirty="0">
                <a:sym typeface="Century Gothic"/>
              </a:rPr>
              <a:t>Schools</a:t>
            </a:r>
          </a:p>
          <a:p>
            <a:pPr lvl="0"/>
            <a:r>
              <a:rPr lang="en-IN" dirty="0">
                <a:sym typeface="Century Gothic"/>
              </a:rPr>
              <a:t>Law enforcement settings (e.g.,  local police departments, prisons, jails)</a:t>
            </a:r>
          </a:p>
          <a:p>
            <a:pPr lvl="0"/>
            <a:r>
              <a:rPr lang="en-IN" dirty="0">
                <a:sym typeface="Century Gothic"/>
              </a:rPr>
              <a:t>Non-profit agencies (e.g.</a:t>
            </a:r>
            <a:r>
              <a:rPr lang="en-IN" dirty="0"/>
              <a:t>,  </a:t>
            </a:r>
            <a:r>
              <a:rPr lang="en-IN" dirty="0">
                <a:sym typeface="Century Gothic"/>
              </a:rPr>
              <a:t>rape crisis centers, substance addition treatment centers)</a:t>
            </a:r>
          </a:p>
          <a:p>
            <a:pPr lvl="0"/>
            <a:r>
              <a:rPr lang="en-IN" dirty="0">
                <a:sym typeface="Century Gothic"/>
              </a:rPr>
              <a:t>Corporations (e.g.</a:t>
            </a:r>
            <a:r>
              <a:rPr lang="en-IN" dirty="0"/>
              <a:t>,</a:t>
            </a:r>
            <a:r>
              <a:rPr lang="en-IN" dirty="0">
                <a:sym typeface="Century Gothic"/>
              </a:rPr>
              <a:t> Employee Assistance Programs)</a:t>
            </a:r>
          </a:p>
          <a:p>
            <a:pPr lvl="0"/>
            <a:r>
              <a:rPr lang="en-IN" dirty="0">
                <a:sym typeface="Century Gothic"/>
              </a:rPr>
              <a:t>Other miscellaneous settings (e.g.</a:t>
            </a:r>
            <a:r>
              <a:rPr lang="en-IN" dirty="0"/>
              <a:t>,</a:t>
            </a:r>
            <a:r>
              <a:rPr lang="en-IN" dirty="0">
                <a:sym typeface="Century Gothic"/>
              </a:rPr>
              <a:t>  faith-based organizations, military settings)</a:t>
            </a:r>
          </a:p>
          <a:p>
            <a:pPr lvl="0"/>
            <a:endParaRPr lang="en-IN" dirty="0">
              <a:sym typeface="Century Gothic"/>
            </a:endParaRP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Springer_Template_Concept1_061516</Template>
  <TotalTime>0</TotalTime>
  <Words>890</Words>
  <Application>Microsoft Office PowerPoint</Application>
  <PresentationFormat>Widescreen</PresentationFormat>
  <Paragraphs>84</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Wingdings</vt:lpstr>
      <vt:lpstr>Times New Roman</vt:lpstr>
      <vt:lpstr>Calibri Light</vt:lpstr>
      <vt:lpstr>Courier New</vt:lpstr>
      <vt:lpstr>Calibri</vt:lpstr>
      <vt:lpstr>Arial</vt:lpstr>
      <vt:lpstr>1_Office Theme</vt:lpstr>
      <vt:lpstr>Direct Practice Skills for Evidence-Based Social Work</vt:lpstr>
      <vt:lpstr>PowerPoint Presentation</vt:lpstr>
      <vt:lpstr>Chapter 1: Introduction to Direct Practice Social Work</vt:lpstr>
      <vt:lpstr>PowerPoint Presentation</vt:lpstr>
      <vt:lpstr>Direct Social Practice</vt:lpstr>
      <vt:lpstr>Direct Social Practice, continued</vt:lpstr>
      <vt:lpstr>NASW Core Values</vt:lpstr>
      <vt:lpstr>Roles of the Social Worker</vt:lpstr>
      <vt:lpstr>Direct Practice Social Work Settings</vt:lpstr>
      <vt:lpstr>Qualities of a Professional Social Worker</vt:lpstr>
      <vt:lpstr>Qualities of a Professional Social Worker, continued</vt:lpstr>
      <vt:lpstr>Cultural Competency in Social Work</vt:lpstr>
      <vt:lpstr>Reflection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to Direct Practice Social Work</dc:title>
  <dc:creator>Pomeroy, Elizabeth C</dc:creator>
  <cp:lastModifiedBy>Dr. Katy Baugus</cp:lastModifiedBy>
  <cp:revision>49</cp:revision>
  <cp:lastPrinted>2017-11-09T07:23:24Z</cp:lastPrinted>
  <dcterms:modified xsi:type="dcterms:W3CDTF">2022-02-01T06:28:31Z</dcterms:modified>
</cp:coreProperties>
</file>