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25"/>
  </p:notesMasterIdLst>
  <p:handoutMasterIdLst>
    <p:handoutMasterId r:id="rId26"/>
  </p:handoutMasterIdLst>
  <p:sldIdLst>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51"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81" userDrawn="1">
          <p15:clr>
            <a:srgbClr val="A4A3A4"/>
          </p15:clr>
        </p15:guide>
        <p15:guide id="2" pos="272" userDrawn="1">
          <p15:clr>
            <a:srgbClr val="A4A3A4"/>
          </p15:clr>
        </p15:guide>
        <p15:guide id="3" orient="horz" pos="38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7" name="Pavithran" initials="P" lastIdx="16" clrIdx="7">
    <p:extLst>
      <p:ext uri="{19B8F6BF-5375-455C-9EA6-DF929625EA0E}">
        <p15:presenceInfo xmlns:p15="http://schemas.microsoft.com/office/powerpoint/2012/main" userId="S-1-5-21-2752970185-40930380-1894245210-1594" providerId="AD"/>
      </p:ext>
    </p:extLst>
  </p:cmAuthor>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 id="6" name="Gopinath, Balaraman" initials="GB" lastIdx="15" clrIdx="6">
    <p:extLst>
      <p:ext uri="{19B8F6BF-5375-455C-9EA6-DF929625EA0E}">
        <p15:presenceInfo xmlns:p15="http://schemas.microsoft.com/office/powerpoint/2012/main" userId="S-1-5-21-2752970185-40930380-1894245210-29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6395" autoAdjust="0"/>
  </p:normalViewPr>
  <p:slideViewPr>
    <p:cSldViewPr snapToGrid="0" snapToObjects="1">
      <p:cViewPr varScale="1">
        <p:scale>
          <a:sx n="107" d="100"/>
          <a:sy n="107" d="100"/>
        </p:scale>
        <p:origin x="2370" y="114"/>
      </p:cViewPr>
      <p:guideLst>
        <p:guide orient="horz" pos="981"/>
        <p:guide pos="272"/>
        <p:guide orient="horz" pos="3861"/>
      </p:guideLst>
    </p:cSldViewPr>
  </p:slideViewPr>
  <p:outlineViewPr>
    <p:cViewPr>
      <p:scale>
        <a:sx n="33" d="100"/>
        <a:sy n="33" d="100"/>
      </p:scale>
      <p:origin x="0" y="-956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05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1/2/2020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dirty="0"/>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4642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22</a:t>
            </a:fld>
            <a:endParaRPr lang="en-US" dirty="0"/>
          </a:p>
        </p:txBody>
      </p:sp>
    </p:spTree>
    <p:extLst>
      <p:ext uri="{BB962C8B-B14F-4D97-AF65-F5344CB8AC3E}">
        <p14:creationId xmlns:p14="http://schemas.microsoft.com/office/powerpoint/2010/main" val="137298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dirty="0">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lIns="0" tIns="0" rIns="0" bIns="0"/>
          <a:lstStyle>
            <a:lvl1pPr>
              <a:defRPr sz="3600">
                <a:solidFill>
                  <a:srgbClr val="3399B5"/>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lIns="0" tIns="0" rIns="0" bIns="0"/>
          <a:lstStyle>
            <a:lvl1pPr marL="118872" indent="-118872">
              <a:buClr>
                <a:srgbClr val="007FA3"/>
              </a:buClr>
              <a:buSzPct val="25000"/>
              <a:defRPr sz="2400">
                <a:latin typeface="+mn-lt"/>
              </a:defRPr>
            </a:lvl1pPr>
            <a:lvl2pPr marL="569913" indent="-285750">
              <a:buClr>
                <a:srgbClr val="007FA3"/>
              </a:buClr>
              <a:defRPr sz="2400">
                <a:latin typeface="+mn-lt"/>
              </a:defRPr>
            </a:lvl2pPr>
            <a:lvl3pPr>
              <a:buClr>
                <a:srgbClr val="007FA3"/>
              </a:buClr>
              <a:defRPr sz="2400">
                <a:latin typeface="+mn-lt"/>
              </a:defRPr>
            </a:lvl3pPr>
            <a:lvl4pPr>
              <a:buClr>
                <a:srgbClr val="007FA3"/>
              </a:buClr>
              <a:defRPr sz="2400">
                <a:latin typeface="+mn-lt"/>
              </a:defRPr>
            </a:lvl4pPr>
            <a:lvl5pPr>
              <a:buClr>
                <a:srgbClr val="007FA3"/>
              </a:buClr>
              <a:defRPr sz="2400">
                <a:latin typeface="+mn-lt"/>
              </a:defRPr>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56728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6"/>
            <a:ext cx="8229600" cy="4434275"/>
          </a:xfrm>
        </p:spPr>
        <p:txBody>
          <a:bodyPr lIns="0" tIns="0" rIns="0" bIns="0"/>
          <a:lstStyle>
            <a:lvl1pPr marL="255600" indent="-255600">
              <a:buFont typeface="Arial" panose="020B0604020202020204" pitchFamily="34" charset="0"/>
              <a:buChar char="•"/>
              <a:defRPr sz="2400">
                <a:latin typeface="+mn-lt"/>
              </a:defRPr>
            </a:lvl1pPr>
            <a:lvl2pPr indent="-284400">
              <a:defRPr sz="2400">
                <a:latin typeface="+mn-lt"/>
              </a:defRPr>
            </a:lvl2pPr>
            <a:lvl3pPr indent="-230400">
              <a:defRPr sz="2400">
                <a:latin typeface="+mn-lt"/>
              </a:defRPr>
            </a:lvl3pPr>
            <a:lvl4pPr indent="-230400">
              <a:defRPr sz="2400">
                <a:latin typeface="+mn-lt"/>
              </a:defRPr>
            </a:lvl4pPr>
          </a:lstStyle>
          <a:p>
            <a:pPr lvl="0"/>
            <a:r>
              <a:rPr lang="en-US" dirty="0"/>
              <a:t>Edit Master text styles</a:t>
            </a:r>
          </a:p>
        </p:txBody>
      </p:sp>
    </p:spTree>
    <p:extLst>
      <p:ext uri="{BB962C8B-B14F-4D97-AF65-F5344CB8AC3E}">
        <p14:creationId xmlns:p14="http://schemas.microsoft.com/office/powerpoint/2010/main" val="3678147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1"/>
            <a:ext cx="3657600" cy="602738"/>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3" name="Content Placeholder 2"/>
          <p:cNvSpPr>
            <a:spLocks noGrp="1"/>
          </p:cNvSpPr>
          <p:nvPr>
            <p:ph sz="quarter" idx="14"/>
          </p:nvPr>
        </p:nvSpPr>
        <p:spPr>
          <a:xfrm>
            <a:off x="5029200" y="4640263"/>
            <a:ext cx="3675063" cy="1050925"/>
          </a:xfrm>
        </p:spPr>
        <p:txBody>
          <a:bodyPr/>
          <a:lstStyle>
            <a:lvl1pPr marL="101600" indent="0">
              <a:buNone/>
              <a:defRPr/>
            </a:lvl1pPr>
          </a:lstStyle>
          <a:p>
            <a:pPr lvl="0"/>
            <a:endParaRPr lang="en-US" dirty="0"/>
          </a:p>
        </p:txBody>
      </p:sp>
    </p:spTree>
    <p:extLst>
      <p:ext uri="{BB962C8B-B14F-4D97-AF65-F5344CB8AC3E}">
        <p14:creationId xmlns:p14="http://schemas.microsoft.com/office/powerpoint/2010/main" val="3068857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11768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1"/>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15" name="Shape 41"/>
          <p:cNvSpPr txBox="1">
            <a:spLocks noGrp="1"/>
          </p:cNvSpPr>
          <p:nvPr>
            <p:ph type="body" idx="14"/>
          </p:nvPr>
        </p:nvSpPr>
        <p:spPr>
          <a:xfrm>
            <a:off x="5029200" y="4711435"/>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648827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2630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panose="02020603050405020304" pitchFamily="18" charset="0"/>
                <a:cs typeface="Times New Roman" panose="02020603050405020304" pitchFamily="18" charset="0"/>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val="342898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lIns="0" tIns="0" rIns="0" bIns="0"/>
          <a:lstStyle>
            <a:lvl1pPr>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4794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61762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4">
            <a:alphaModFix/>
          </a:blip>
          <a:srcRect/>
          <a:stretch/>
        </p:blipFill>
        <p:spPr>
          <a:xfrm>
            <a:off x="443972" y="6429709"/>
            <a:ext cx="917999" cy="279914"/>
          </a:xfrm>
          <a:prstGeom prst="rect">
            <a:avLst/>
          </a:prstGeom>
          <a:noFill/>
          <a:ln>
            <a:noFill/>
          </a:ln>
        </p:spPr>
      </p:pic>
      <p:sp>
        <p:nvSpPr>
          <p:cNvPr id="16" name="Text Placeholder 5"/>
          <p:cNvSpPr txBox="1">
            <a:spLocks/>
          </p:cNvSpPr>
          <p:nvPr userDrawn="1"/>
        </p:nvSpPr>
        <p:spPr>
          <a:xfrm>
            <a:off x="2683380" y="6440400"/>
            <a:ext cx="5999820" cy="417600"/>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2021, 2017, 2013 Pearson Education, Inc.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8" r:id="rId3"/>
    <p:sldLayoutId id="2147483669" r:id="rId4"/>
    <p:sldLayoutId id="2147483651" r:id="rId5"/>
    <p:sldLayoutId id="2147483654" r:id="rId6"/>
    <p:sldLayoutId id="2147483655" r:id="rId7"/>
    <p:sldLayoutId id="2147483656" r:id="rId8"/>
    <p:sldLayoutId id="2147483667" r:id="rId9"/>
    <p:sldLayoutId id="2147483657" r:id="rId10"/>
    <p:sldLayoutId id="2147483673" r:id="rId11"/>
    <p:sldLayoutId id="2147483694"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0" tIns="0" rIns="0" bIns="0"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5">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 id="214748369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271"/>
            <a:ext cx="8458200" cy="1057773"/>
          </a:xfrm>
        </p:spPr>
        <p:txBody>
          <a:bodyPr anchor="ctr"/>
          <a:lstStyle/>
          <a:p>
            <a:r>
              <a:rPr lang="en-US" sz="3200" dirty="0">
                <a:latin typeface="+mj-lt"/>
              </a:rPr>
              <a:t>Family Therapy: Concepts and Methods</a:t>
            </a:r>
            <a:endParaRPr lang="en-US" altLang="en-US" sz="3200" dirty="0">
              <a:solidFill>
                <a:schemeClr val="tx2"/>
              </a:solidFill>
              <a:latin typeface="+mj-lt"/>
              <a:cs typeface="Times New Roman" panose="02020603050405020304" pitchFamily="18" charset="0"/>
            </a:endParaRPr>
          </a:p>
        </p:txBody>
      </p:sp>
      <p:sp>
        <p:nvSpPr>
          <p:cNvPr id="3" name="Text Placeholder 2"/>
          <p:cNvSpPr>
            <a:spLocks noGrp="1"/>
          </p:cNvSpPr>
          <p:nvPr>
            <p:ph type="body" idx="1"/>
          </p:nvPr>
        </p:nvSpPr>
        <p:spPr>
          <a:xfrm>
            <a:off x="457200" y="1251939"/>
            <a:ext cx="8229600" cy="370800"/>
          </a:xfrm>
        </p:spPr>
        <p:txBody>
          <a:bodyPr anchor="ctr"/>
          <a:lstStyle/>
          <a:p>
            <a:pPr eaLnBrk="1" hangingPunct="1">
              <a:defRPr/>
            </a:pPr>
            <a:r>
              <a:rPr lang="en-US" dirty="0">
                <a:solidFill>
                  <a:schemeClr val="tx2"/>
                </a:solidFill>
                <a:latin typeface="+mn-lt"/>
              </a:rPr>
              <a:t>Twelfth Edition</a:t>
            </a:r>
            <a:endParaRPr lang="en-US" altLang="en-US" dirty="0">
              <a:solidFill>
                <a:schemeClr val="tx2"/>
              </a:solidFill>
              <a:latin typeface="+mn-lt"/>
            </a:endParaRPr>
          </a:p>
        </p:txBody>
      </p:sp>
      <p:sp>
        <p:nvSpPr>
          <p:cNvPr id="4" name="Text Placeholder 3"/>
          <p:cNvSpPr>
            <a:spLocks noGrp="1"/>
          </p:cNvSpPr>
          <p:nvPr>
            <p:ph type="body" idx="2"/>
          </p:nvPr>
        </p:nvSpPr>
        <p:spPr>
          <a:xfrm>
            <a:off x="5029200" y="2395330"/>
            <a:ext cx="3657600" cy="859070"/>
          </a:xfrm>
        </p:spPr>
        <p:txBody>
          <a:bodyPr/>
          <a:lstStyle/>
          <a:p>
            <a:pPr algn="ctr"/>
            <a:r>
              <a:rPr lang="en-US" b="1" dirty="0">
                <a:latin typeface="+mn-lt"/>
              </a:rPr>
              <a:t>Chapter </a:t>
            </a:r>
            <a:r>
              <a:rPr lang="en-US" b="1" dirty="0" smtClean="0">
                <a:latin typeface="+mn-lt"/>
              </a:rPr>
              <a:t>3</a:t>
            </a:r>
            <a:endParaRPr lang="en-US" altLang="en-US" b="1" dirty="0">
              <a:latin typeface="+mn-lt"/>
              <a:ea typeface="Segoe UI Symbol" panose="020B0502040204020203" pitchFamily="34" charset="0"/>
            </a:endParaRPr>
          </a:p>
        </p:txBody>
      </p:sp>
      <p:sp>
        <p:nvSpPr>
          <p:cNvPr id="5" name="Text Placeholder 4"/>
          <p:cNvSpPr>
            <a:spLocks noGrp="1"/>
          </p:cNvSpPr>
          <p:nvPr>
            <p:ph type="body" idx="3"/>
          </p:nvPr>
        </p:nvSpPr>
        <p:spPr>
          <a:xfrm>
            <a:off x="5029200" y="3329295"/>
            <a:ext cx="3657600" cy="930189"/>
          </a:xfrm>
        </p:spPr>
        <p:txBody>
          <a:bodyPr/>
          <a:lstStyle/>
          <a:p>
            <a:pPr algn="ctr">
              <a:spcBef>
                <a:spcPct val="0"/>
              </a:spcBef>
              <a:buClrTx/>
            </a:pPr>
            <a:r>
              <a:rPr lang="en-US" altLang="en-US" dirty="0">
                <a:latin typeface="+mn-lt"/>
              </a:rPr>
              <a:t>Basic Techniques of </a:t>
            </a:r>
            <a:r>
              <a:rPr lang="en-US" altLang="en-US" dirty="0" smtClean="0">
                <a:latin typeface="+mn-lt"/>
              </a:rPr>
              <a:t>Family Therapy</a:t>
            </a:r>
            <a:endParaRPr lang="en-US" altLang="en-US" dirty="0">
              <a:latin typeface="+mn-lt"/>
            </a:endParaRPr>
          </a:p>
        </p:txBody>
      </p:sp>
      <p:pic>
        <p:nvPicPr>
          <p:cNvPr id="9" name="Picture 8" descr="Front Cover: Family Therapy: Concepts and Methods Twelfth Edition by Nichols and Dav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272" y="1734588"/>
            <a:ext cx="3622175" cy="4565450"/>
          </a:xfrm>
          <a:prstGeom prst="rect">
            <a:avLst/>
          </a:prstGeom>
          <a:ln w="9525">
            <a:solidFill>
              <a:schemeClr val="tx1"/>
            </a:solidFill>
          </a:ln>
        </p:spPr>
      </p:pic>
      <p:sp>
        <p:nvSpPr>
          <p:cNvPr id="6" name="Text Placeholder 5"/>
          <p:cNvSpPr>
            <a:spLocks noGrp="1"/>
          </p:cNvSpPr>
          <p:nvPr>
            <p:ph type="body" idx="13"/>
          </p:nvPr>
        </p:nvSpPr>
        <p:spPr>
          <a:xfrm>
            <a:off x="2654424" y="6440400"/>
            <a:ext cx="6028776" cy="417600"/>
          </a:xfrm>
        </p:spPr>
        <p:txBody>
          <a:bodyPr anchor="ct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a:t>
            </a:r>
            <a:r>
              <a:rPr lang="en-US" altLang="en-US" sz="1200" dirty="0" smtClean="0">
                <a:solidFill>
                  <a:schemeClr val="tx1"/>
                </a:solidFill>
                <a:latin typeface="Verdana"/>
                <a:ea typeface="Verdana" panose="020B0604030504040204" pitchFamily="34" charset="0"/>
                <a:cs typeface="Verdana" panose="020B0604030504040204" pitchFamily="34" charset="0"/>
              </a:rPr>
              <a:t>2021, 2017, 2013 </a:t>
            </a:r>
            <a:r>
              <a:rPr lang="en-US" altLang="en-US" sz="1200" dirty="0">
                <a:solidFill>
                  <a:schemeClr val="tx1"/>
                </a:solidFill>
                <a:latin typeface="Verdana"/>
                <a:ea typeface="Verdana" panose="020B0604030504040204" pitchFamily="34" charset="0"/>
                <a:cs typeface="Verdana" panose="020B0604030504040204" pitchFamily="34" charset="0"/>
              </a:rPr>
              <a:t>Pearson Education, Inc. All Rights Reserved</a:t>
            </a:r>
          </a:p>
        </p:txBody>
      </p:sp>
    </p:spTree>
    <p:extLst>
      <p:ext uri="{BB962C8B-B14F-4D97-AF65-F5344CB8AC3E}">
        <p14:creationId xmlns:p14="http://schemas.microsoft.com/office/powerpoint/2010/main" val="1630174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The Ethical Dimension </a:t>
            </a:r>
            <a:r>
              <a:rPr lang="en-US" altLang="en-US" sz="2000" b="0" dirty="0" smtClean="0">
                <a:ea typeface="ＭＳ Ｐゴシック"/>
              </a:rPr>
              <a:t>(2 </a:t>
            </a:r>
            <a:r>
              <a:rPr lang="en-US" altLang="en-US" sz="2000" b="0" dirty="0">
                <a:ea typeface="ＭＳ Ｐゴシック"/>
              </a:rPr>
              <a:t>of 2)</a:t>
            </a:r>
            <a:endParaRPr lang="en-AU" dirty="0"/>
          </a:p>
        </p:txBody>
      </p:sp>
      <p:sp>
        <p:nvSpPr>
          <p:cNvPr id="3" name="Content Placeholder 2"/>
          <p:cNvSpPr>
            <a:spLocks noGrp="1"/>
          </p:cNvSpPr>
          <p:nvPr>
            <p:ph sz="quarter" idx="13"/>
          </p:nvPr>
        </p:nvSpPr>
        <p:spPr/>
        <p:txBody>
          <a:bodyPr/>
          <a:lstStyle/>
          <a:p>
            <a:pPr lvl="0" eaLnBrk="0" fontAlgn="base" hangingPunct="0">
              <a:spcAft>
                <a:spcPct val="0"/>
              </a:spcAft>
              <a:buSzPts val="2400"/>
              <a:tabLst/>
            </a:pPr>
            <a:r>
              <a:rPr lang="en-US" altLang="en-US" dirty="0">
                <a:solidFill>
                  <a:srgbClr val="000000"/>
                </a:solidFill>
                <a:latin typeface="Arial (Body)"/>
                <a:ea typeface="ＭＳ Ｐゴシック"/>
              </a:rPr>
              <a:t>Be aware of </a:t>
            </a:r>
            <a:r>
              <a:rPr lang="en-IN" altLang="ja-JP" dirty="0">
                <a:solidFill>
                  <a:srgbClr val="000000"/>
                </a:solidFill>
                <a:latin typeface="Arial (Body)"/>
                <a:ea typeface="ＭＳ Ｐゴシック"/>
              </a:rPr>
              <a:t>“</a:t>
            </a:r>
            <a:r>
              <a:rPr lang="en-US" altLang="ja-JP" dirty="0">
                <a:solidFill>
                  <a:srgbClr val="000000"/>
                </a:solidFill>
                <a:latin typeface="Arial (Body)"/>
                <a:ea typeface="ＭＳ Ｐゴシック"/>
              </a:rPr>
              <a:t>red flags</a:t>
            </a:r>
            <a:r>
              <a:rPr lang="en-IN" altLang="ja-JP" dirty="0">
                <a:solidFill>
                  <a:srgbClr val="000000"/>
                </a:solidFill>
                <a:latin typeface="Arial (Body)"/>
                <a:ea typeface="ＭＳ Ｐゴシック"/>
              </a:rPr>
              <a:t>”</a:t>
            </a:r>
            <a:r>
              <a:rPr lang="en-US" altLang="ja-JP" dirty="0">
                <a:solidFill>
                  <a:srgbClr val="000000"/>
                </a:solidFill>
                <a:latin typeface="Arial (Body)"/>
                <a:ea typeface="ＭＳ Ｐゴシック"/>
              </a:rPr>
              <a:t> signaling unethical </a:t>
            </a:r>
            <a:r>
              <a:rPr lang="en-US" altLang="ja-JP" dirty="0" smtClean="0">
                <a:solidFill>
                  <a:srgbClr val="000000"/>
                </a:solidFill>
                <a:latin typeface="Arial (Body)"/>
                <a:ea typeface="ＭＳ Ｐゴシック"/>
              </a:rPr>
              <a:t>practices:</a:t>
            </a:r>
          </a:p>
          <a:p>
            <a:pPr marL="743001" lvl="1" eaLnBrk="0" fontAlgn="base" hangingPunct="0">
              <a:spcAft>
                <a:spcPct val="0"/>
              </a:spcAft>
              <a:buSzPts val="2400"/>
            </a:pPr>
            <a:r>
              <a:rPr lang="en-US" altLang="en-US" dirty="0" smtClean="0">
                <a:solidFill>
                  <a:srgbClr val="000000"/>
                </a:solidFill>
                <a:latin typeface="Arial (Body)"/>
                <a:ea typeface="ＭＳ Ｐゴシック"/>
                <a:cs typeface="Arial" panose="020B0604020202020204" pitchFamily="34" charset="0"/>
              </a:rPr>
              <a:t>E.g., specialness, attraction, alterations in the therapeutic frame</a:t>
            </a:r>
          </a:p>
          <a:p>
            <a:pPr marL="1144778" lvl="2" indent="-230378" eaLnBrk="0" fontAlgn="base" hangingPunct="0">
              <a:spcAft>
                <a:spcPct val="0"/>
              </a:spcAft>
              <a:buSzPts val="2400"/>
            </a:pPr>
            <a:r>
              <a:rPr lang="en-US" altLang="en-US" dirty="0" smtClean="0">
                <a:solidFill>
                  <a:srgbClr val="000000"/>
                </a:solidFill>
                <a:latin typeface="Arial (Body)"/>
                <a:ea typeface="ＭＳ Ｐゴシック"/>
              </a:rPr>
              <a:t>Violation </a:t>
            </a:r>
            <a:r>
              <a:rPr lang="en-US" altLang="en-US" dirty="0">
                <a:solidFill>
                  <a:srgbClr val="000000"/>
                </a:solidFill>
                <a:latin typeface="Arial (Body)"/>
                <a:ea typeface="ＭＳ Ｐゴシック"/>
              </a:rPr>
              <a:t>of clinical norms, professional isolation</a:t>
            </a:r>
          </a:p>
          <a:p>
            <a:pPr eaLnBrk="0" fontAlgn="base" hangingPunct="0">
              <a:spcAft>
                <a:spcPct val="0"/>
              </a:spcAft>
              <a:buSzPts val="2400"/>
            </a:pPr>
            <a:r>
              <a:rPr lang="en-US" altLang="en-US" dirty="0">
                <a:solidFill>
                  <a:srgbClr val="000000"/>
                </a:solidFill>
                <a:latin typeface="Arial (Body)"/>
                <a:ea typeface="ＭＳ Ｐゴシック"/>
              </a:rPr>
              <a:t>When debating a course of action ask yourself, “Would I be comfortable defending this decision on the stand in a court of law</a:t>
            </a:r>
            <a:r>
              <a:rPr lang="en-US" altLang="en-US" dirty="0" smtClean="0">
                <a:solidFill>
                  <a:srgbClr val="000000"/>
                </a:solidFill>
                <a:latin typeface="Arial (Body)"/>
                <a:ea typeface="ＭＳ Ｐゴシック"/>
              </a:rPr>
              <a:t>?”</a:t>
            </a:r>
            <a:endParaRPr lang="en-US" altLang="en-US" dirty="0">
              <a:solidFill>
                <a:srgbClr val="000000"/>
              </a:solidFill>
              <a:latin typeface="Arial (Body)"/>
              <a:ea typeface="ＭＳ Ｐゴシック"/>
            </a:endParaRPr>
          </a:p>
        </p:txBody>
      </p:sp>
    </p:spTree>
    <p:extLst>
      <p:ext uri="{BB962C8B-B14F-4D97-AF65-F5344CB8AC3E}">
        <p14:creationId xmlns:p14="http://schemas.microsoft.com/office/powerpoint/2010/main" val="821563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Therapy for Marital Violence </a:t>
            </a:r>
            <a:r>
              <a:rPr lang="en-US" altLang="en-US" sz="2000" b="0" dirty="0">
                <a:ea typeface="ＭＳ Ｐゴシック"/>
              </a:rPr>
              <a:t>(1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ＭＳ Ｐゴシック"/>
              </a:rPr>
              <a:t>Special treatment approaches are taken for patients </a:t>
            </a:r>
            <a:r>
              <a:rPr lang="en-US" altLang="en-US" dirty="0" smtClean="0">
                <a:solidFill>
                  <a:srgbClr val="000000"/>
                </a:solidFill>
                <a:latin typeface="Arial (Body)"/>
                <a:ea typeface="ＭＳ Ｐゴシック"/>
              </a:rPr>
              <a:t>of marital </a:t>
            </a:r>
            <a:r>
              <a:rPr lang="en-US" altLang="en-US" dirty="0">
                <a:solidFill>
                  <a:srgbClr val="000000"/>
                </a:solidFill>
                <a:latin typeface="Arial (Body)"/>
                <a:ea typeface="ＭＳ Ｐゴシック"/>
              </a:rPr>
              <a:t>violence</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Separate couples</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Assign offender to anger management</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Refer partner to treatment (e.g., battered women</a:t>
            </a:r>
            <a:r>
              <a:rPr lang="en-IN" altLang="en-US" dirty="0">
                <a:solidFill>
                  <a:srgbClr val="000000"/>
                </a:solidFill>
                <a:latin typeface="Arial (Body)"/>
                <a:ea typeface="ＭＳ Ｐゴシック"/>
                <a:cs typeface="Arial" panose="020B0604020202020204" pitchFamily="34" charset="0"/>
              </a:rPr>
              <a:t>’</a:t>
            </a:r>
            <a:r>
              <a:rPr lang="en-US" altLang="ja-JP" dirty="0">
                <a:solidFill>
                  <a:srgbClr val="000000"/>
                </a:solidFill>
                <a:latin typeface="Arial (Body)"/>
                <a:ea typeface="ＭＳ Ｐゴシック"/>
                <a:cs typeface="Arial" panose="020B0604020202020204" pitchFamily="34" charset="0"/>
              </a:rPr>
              <a:t>s group</a:t>
            </a:r>
            <a:r>
              <a:rPr lang="en-US" altLang="ja-JP" dirty="0" smtClean="0">
                <a:solidFill>
                  <a:srgbClr val="000000"/>
                </a:solidFill>
                <a:latin typeface="Arial (Body)"/>
                <a:ea typeface="ＭＳ Ｐゴシック"/>
                <a:cs typeface="Arial" panose="020B0604020202020204" pitchFamily="34" charset="0"/>
              </a:rPr>
              <a:t>)</a:t>
            </a:r>
            <a:endParaRPr lang="en-US" altLang="en-US" dirty="0">
              <a:solidFill>
                <a:srgbClr val="000000"/>
              </a:solidFill>
              <a:latin typeface="Arial (Body)"/>
              <a:ea typeface="ＭＳ Ｐゴシック"/>
              <a:cs typeface="Arial" panose="020B0604020202020204" pitchFamily="34" charset="0"/>
            </a:endParaRPr>
          </a:p>
        </p:txBody>
      </p:sp>
    </p:spTree>
    <p:extLst>
      <p:ext uri="{BB962C8B-B14F-4D97-AF65-F5344CB8AC3E}">
        <p14:creationId xmlns:p14="http://schemas.microsoft.com/office/powerpoint/2010/main" val="2340561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Therapy for Marital Violence </a:t>
            </a:r>
            <a:r>
              <a:rPr lang="en-US" altLang="en-US" sz="2000" b="0" dirty="0">
                <a:ea typeface="ＭＳ Ｐゴシック"/>
              </a:rPr>
              <a:t>(2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ＭＳ Ｐゴシック"/>
              </a:rPr>
              <a:t>Remember:</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Traditional couple therapy is dangerous</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Distinction between </a:t>
            </a:r>
            <a:r>
              <a:rPr lang="en-IN" altLang="en-US" dirty="0">
                <a:solidFill>
                  <a:srgbClr val="000000"/>
                </a:solidFill>
                <a:latin typeface="Arial (Body)"/>
                <a:ea typeface="ＭＳ Ｐゴシック"/>
                <a:cs typeface="Arial" panose="020B0604020202020204" pitchFamily="34" charset="0"/>
              </a:rPr>
              <a:t>“</a:t>
            </a:r>
            <a:r>
              <a:rPr lang="en-US" altLang="ja-JP" dirty="0">
                <a:solidFill>
                  <a:srgbClr val="000000"/>
                </a:solidFill>
                <a:latin typeface="Arial (Body)"/>
                <a:ea typeface="ＭＳ Ｐゴシック"/>
                <a:cs typeface="Arial" panose="020B0604020202020204" pitchFamily="34" charset="0"/>
              </a:rPr>
              <a:t>common couple violence</a:t>
            </a:r>
            <a:r>
              <a:rPr lang="en-IN" altLang="ja-JP" dirty="0">
                <a:solidFill>
                  <a:srgbClr val="000000"/>
                </a:solidFill>
                <a:latin typeface="Arial (Body)"/>
                <a:ea typeface="ＭＳ Ｐゴシック"/>
                <a:cs typeface="Arial" panose="020B0604020202020204" pitchFamily="34" charset="0"/>
              </a:rPr>
              <a:t>”</a:t>
            </a:r>
            <a:r>
              <a:rPr lang="en-US" altLang="ja-JP" dirty="0">
                <a:solidFill>
                  <a:srgbClr val="000000"/>
                </a:solidFill>
                <a:latin typeface="Arial (Body)"/>
                <a:ea typeface="ＭＳ Ｐゴシック"/>
                <a:cs typeface="Arial" panose="020B0604020202020204" pitchFamily="34" charset="0"/>
              </a:rPr>
              <a:t> </a:t>
            </a:r>
            <a:r>
              <a:rPr lang="en-US" altLang="ja-JP" dirty="0" smtClean="0">
                <a:solidFill>
                  <a:srgbClr val="000000"/>
                </a:solidFill>
                <a:latin typeface="Arial (Body)"/>
                <a:ea typeface="ＭＳ Ｐゴシック"/>
                <a:cs typeface="Arial" panose="020B0604020202020204" pitchFamily="34" charset="0"/>
              </a:rPr>
              <a:t>and </a:t>
            </a:r>
            <a:r>
              <a:rPr lang="en-IN" altLang="ja-JP" dirty="0" smtClean="0">
                <a:solidFill>
                  <a:srgbClr val="000000"/>
                </a:solidFill>
                <a:latin typeface="Arial (Body)"/>
                <a:ea typeface="ＭＳ Ｐゴシック"/>
                <a:cs typeface="Arial" panose="020B0604020202020204" pitchFamily="34" charset="0"/>
              </a:rPr>
              <a:t>“</a:t>
            </a:r>
            <a:r>
              <a:rPr lang="en-US" altLang="ja-JP" dirty="0">
                <a:solidFill>
                  <a:srgbClr val="000000"/>
                </a:solidFill>
                <a:latin typeface="Arial (Body)"/>
                <a:ea typeface="ＭＳ Ｐゴシック"/>
                <a:cs typeface="Arial" panose="020B0604020202020204" pitchFamily="34" charset="0"/>
              </a:rPr>
              <a:t>patriarchal terrorism</a:t>
            </a:r>
            <a:r>
              <a:rPr lang="en-IN" altLang="ja-JP" dirty="0" smtClean="0">
                <a:solidFill>
                  <a:srgbClr val="000000"/>
                </a:solidFill>
                <a:latin typeface="Arial (Body)"/>
                <a:ea typeface="ＭＳ Ｐゴシック"/>
                <a:cs typeface="Arial" panose="020B0604020202020204" pitchFamily="34" charset="0"/>
              </a:rPr>
              <a:t>”</a:t>
            </a:r>
            <a:endParaRPr lang="en-US" altLang="en-US" dirty="0">
              <a:solidFill>
                <a:srgbClr val="000000"/>
              </a:solidFill>
              <a:latin typeface="Arial (Body)"/>
              <a:ea typeface="ＭＳ Ｐゴシック"/>
              <a:cs typeface="Arial" panose="020B0604020202020204" pitchFamily="34" charset="0"/>
            </a:endParaRPr>
          </a:p>
        </p:txBody>
      </p:sp>
    </p:spTree>
    <p:extLst>
      <p:ext uri="{BB962C8B-B14F-4D97-AF65-F5344CB8AC3E}">
        <p14:creationId xmlns:p14="http://schemas.microsoft.com/office/powerpoint/2010/main" val="837540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 for Extramarital Affairs</a:t>
            </a:r>
            <a:endParaRPr lang="en-AU" dirty="0"/>
          </a:p>
        </p:txBody>
      </p:sp>
      <p:sp>
        <p:nvSpPr>
          <p:cNvPr id="3" name="Content Placeholder 2"/>
          <p:cNvSpPr>
            <a:spLocks noGrp="1"/>
          </p:cNvSpPr>
          <p:nvPr>
            <p:ph sz="quarter" idx="13"/>
          </p:nvPr>
        </p:nvSpPr>
        <p:spPr>
          <a:xfrm>
            <a:off x="457200" y="1556326"/>
            <a:ext cx="7961971" cy="4434275"/>
          </a:xfrm>
        </p:spPr>
        <p:txBody>
          <a:bodyPr/>
          <a:lstStyle/>
          <a:p>
            <a:r>
              <a:rPr lang="en-US" dirty="0"/>
              <a:t>Affairs can be physical, emotional, or both</a:t>
            </a:r>
          </a:p>
          <a:p>
            <a:r>
              <a:rPr lang="en-US" dirty="0"/>
              <a:t>The advent of social media and cell phones has made establishing an affair easier than ever before</a:t>
            </a:r>
          </a:p>
          <a:p>
            <a:r>
              <a:rPr lang="en-US" dirty="0"/>
              <a:t>Left unaddressed, an affair can grind couples therapy to a </a:t>
            </a:r>
            <a:r>
              <a:rPr lang="en-US" dirty="0" smtClean="0"/>
              <a:t>halt</a:t>
            </a:r>
            <a:endParaRPr lang="en-US" dirty="0"/>
          </a:p>
        </p:txBody>
      </p:sp>
    </p:spTree>
    <p:extLst>
      <p:ext uri="{BB962C8B-B14F-4D97-AF65-F5344CB8AC3E}">
        <p14:creationId xmlns:p14="http://schemas.microsoft.com/office/powerpoint/2010/main" val="4280135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ea typeface="ＭＳ Ｐゴシック"/>
              </a:rPr>
              <a:t>Therapy for Sexually Abused Children</a:t>
            </a:r>
            <a:endParaRPr lang="en-AU" sz="34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Special treatment is given for sexually abused children</a:t>
            </a:r>
          </a:p>
          <a:p>
            <a:pPr marL="741553" lvl="1" indent="-284353" eaLnBrk="0" fontAlgn="base" hangingPunct="0">
              <a:spcAft>
                <a:spcPct val="0"/>
              </a:spcAft>
              <a:buSzPts val="2400"/>
              <a:defRPr/>
            </a:pPr>
            <a:r>
              <a:rPr lang="en-US" dirty="0">
                <a:solidFill>
                  <a:srgbClr val="000000"/>
                </a:solidFill>
                <a:latin typeface="Arial (Body)"/>
                <a:ea typeface="Arial" charset="0"/>
              </a:rPr>
              <a:t>Ensure the abuse does not recur</a:t>
            </a:r>
          </a:p>
          <a:p>
            <a:pPr marL="741553" lvl="1" indent="-284353" eaLnBrk="0" fontAlgn="base" hangingPunct="0">
              <a:spcAft>
                <a:spcPct val="0"/>
              </a:spcAft>
              <a:buSzPts val="2400"/>
              <a:defRPr/>
            </a:pPr>
            <a:r>
              <a:rPr lang="en-US" dirty="0">
                <a:solidFill>
                  <a:srgbClr val="000000"/>
                </a:solidFill>
                <a:latin typeface="Arial (Body)"/>
                <a:ea typeface="Arial" charset="0"/>
              </a:rPr>
              <a:t>Reduce long-term effects of trauma</a:t>
            </a:r>
          </a:p>
          <a:p>
            <a:pPr marL="741553" lvl="1" indent="-284353" eaLnBrk="0" fontAlgn="base" hangingPunct="0">
              <a:spcAft>
                <a:spcPct val="0"/>
              </a:spcAft>
              <a:buSzPts val="2400"/>
              <a:defRPr/>
            </a:pPr>
            <a:r>
              <a:rPr lang="en-US" dirty="0">
                <a:solidFill>
                  <a:srgbClr val="000000"/>
                </a:solidFill>
                <a:latin typeface="Arial (Body)"/>
                <a:ea typeface="Arial" charset="0"/>
              </a:rPr>
              <a:t>Family systems approach supports the family </a:t>
            </a:r>
            <a:r>
              <a:rPr lang="en-US" dirty="0" smtClean="0">
                <a:solidFill>
                  <a:srgbClr val="000000"/>
                </a:solidFill>
                <a:latin typeface="Arial (Body)"/>
                <a:ea typeface="Arial" charset="0"/>
              </a:rPr>
              <a:t>while protecting </a:t>
            </a:r>
            <a:r>
              <a:rPr lang="en-US" dirty="0">
                <a:solidFill>
                  <a:srgbClr val="000000"/>
                </a:solidFill>
                <a:latin typeface="Arial (Body)"/>
                <a:ea typeface="Arial" charset="0"/>
              </a:rPr>
              <a:t>the </a:t>
            </a:r>
            <a:r>
              <a:rPr lang="en-US" dirty="0" smtClean="0">
                <a:solidFill>
                  <a:srgbClr val="000000"/>
                </a:solidFill>
                <a:latin typeface="Arial (Body)"/>
                <a:ea typeface="Arial" charset="0"/>
              </a:rPr>
              <a:t>child</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2577499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Managed Care </a:t>
            </a:r>
            <a:r>
              <a:rPr lang="en-US" altLang="en-US" sz="2000" b="0" dirty="0">
                <a:ea typeface="ＭＳ Ｐゴシック"/>
              </a:rPr>
              <a:t>(1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Increased role of managed care with mental health providers</a:t>
            </a:r>
          </a:p>
          <a:p>
            <a:pPr marL="741553" lvl="1" indent="-284353" eaLnBrk="0" fontAlgn="base" hangingPunct="0">
              <a:spcAft>
                <a:spcPct val="0"/>
              </a:spcAft>
              <a:buSzPts val="2400"/>
              <a:defRPr/>
            </a:pPr>
            <a:r>
              <a:rPr lang="en-US" dirty="0">
                <a:solidFill>
                  <a:srgbClr val="000000"/>
                </a:solidFill>
                <a:latin typeface="Arial (Body)"/>
                <a:ea typeface="Arial" charset="0"/>
              </a:rPr>
              <a:t>Which patients you can see</a:t>
            </a:r>
          </a:p>
          <a:p>
            <a:pPr marL="741553" lvl="1" indent="-284353" eaLnBrk="0" fontAlgn="base" hangingPunct="0">
              <a:spcAft>
                <a:spcPct val="0"/>
              </a:spcAft>
              <a:buSzPts val="2400"/>
              <a:defRPr/>
            </a:pPr>
            <a:r>
              <a:rPr lang="en-US" dirty="0">
                <a:solidFill>
                  <a:srgbClr val="000000"/>
                </a:solidFill>
                <a:latin typeface="Arial (Body)"/>
                <a:ea typeface="Arial" charset="0"/>
              </a:rPr>
              <a:t>Which treatments apply</a:t>
            </a:r>
          </a:p>
          <a:p>
            <a:pPr marL="741553" lvl="1" indent="-284353" eaLnBrk="0" fontAlgn="base" hangingPunct="0">
              <a:spcAft>
                <a:spcPct val="0"/>
              </a:spcAft>
              <a:buSzPts val="2400"/>
              <a:defRPr/>
            </a:pPr>
            <a:r>
              <a:rPr lang="en-US" dirty="0">
                <a:solidFill>
                  <a:srgbClr val="000000"/>
                </a:solidFill>
                <a:latin typeface="Arial (Body)"/>
                <a:ea typeface="Arial" charset="0"/>
              </a:rPr>
              <a:t>What you can charge</a:t>
            </a:r>
          </a:p>
          <a:p>
            <a:pPr marL="741553" lvl="1" indent="-284353" eaLnBrk="0" fontAlgn="base" hangingPunct="0">
              <a:spcAft>
                <a:spcPct val="0"/>
              </a:spcAft>
              <a:buSzPts val="2400"/>
              <a:defRPr/>
            </a:pPr>
            <a:r>
              <a:rPr lang="en-US" dirty="0">
                <a:solidFill>
                  <a:srgbClr val="000000"/>
                </a:solidFill>
                <a:latin typeface="Arial (Body)"/>
                <a:ea typeface="Arial" charset="0"/>
              </a:rPr>
              <a:t>How many sessions you can </a:t>
            </a:r>
            <a:r>
              <a:rPr lang="en-US" dirty="0" smtClean="0">
                <a:solidFill>
                  <a:srgbClr val="000000"/>
                </a:solidFill>
                <a:latin typeface="Arial (Body)"/>
                <a:ea typeface="Arial" charset="0"/>
              </a:rPr>
              <a:t>offer</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1118428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Managed Care </a:t>
            </a:r>
            <a:r>
              <a:rPr lang="en-US" altLang="en-US" sz="2000" b="0" dirty="0">
                <a:ea typeface="ＭＳ Ｐゴシック"/>
              </a:rPr>
              <a:t>(2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Affordable Care Act (Obama Care) was passed in March 23, 2010.</a:t>
            </a:r>
          </a:p>
          <a:p>
            <a:pPr marL="741553" lvl="1" indent="-284353" eaLnBrk="0" fontAlgn="base" hangingPunct="0">
              <a:spcAft>
                <a:spcPct val="0"/>
              </a:spcAft>
              <a:buSzPts val="2400"/>
              <a:defRPr/>
            </a:pPr>
            <a:r>
              <a:rPr lang="en-US" dirty="0">
                <a:solidFill>
                  <a:srgbClr val="000000"/>
                </a:solidFill>
                <a:latin typeface="Arial (Body)"/>
                <a:ea typeface="ＭＳ Ｐゴシック"/>
              </a:rPr>
              <a:t>Allowed health care to be available to everyone in the U.S.</a:t>
            </a:r>
          </a:p>
          <a:p>
            <a:pPr marL="741553" lvl="1" indent="-284353" eaLnBrk="0" fontAlgn="base" hangingPunct="0">
              <a:spcAft>
                <a:spcPct val="0"/>
              </a:spcAft>
              <a:buSzPts val="2400"/>
              <a:defRPr/>
            </a:pPr>
            <a:r>
              <a:rPr lang="en-US" dirty="0">
                <a:solidFill>
                  <a:srgbClr val="000000"/>
                </a:solidFill>
                <a:latin typeface="Arial (Body)"/>
                <a:ea typeface="ＭＳ Ｐゴシック"/>
              </a:rPr>
              <a:t>Hopes to make mental health services more widely accessible to individuals.</a:t>
            </a:r>
          </a:p>
          <a:p>
            <a:pPr marL="741553" lvl="1" indent="-284353" eaLnBrk="0" fontAlgn="base" hangingPunct="0">
              <a:spcAft>
                <a:spcPct val="0"/>
              </a:spcAft>
              <a:buSzPts val="2400"/>
              <a:defRPr/>
            </a:pPr>
            <a:r>
              <a:rPr lang="en-US" dirty="0">
                <a:solidFill>
                  <a:srgbClr val="000000"/>
                </a:solidFill>
                <a:latin typeface="Arial (Body)"/>
                <a:ea typeface="ＭＳ Ｐゴシック"/>
              </a:rPr>
              <a:t>Individuals will no longer be denied coverage due to pre-existing mental illness</a:t>
            </a:r>
            <a:r>
              <a:rPr lang="en-US" dirty="0" smtClean="0">
                <a:solidFill>
                  <a:srgbClr val="000000"/>
                </a:solidFill>
                <a:latin typeface="Arial (Body)"/>
                <a:ea typeface="ＭＳ Ｐゴシック"/>
              </a:rPr>
              <a:t>.</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1824988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Mental Health</a:t>
            </a:r>
            <a:endParaRPr lang="en-AU" dirty="0"/>
          </a:p>
        </p:txBody>
      </p:sp>
      <p:sp>
        <p:nvSpPr>
          <p:cNvPr id="3" name="Content Placeholder 2"/>
          <p:cNvSpPr>
            <a:spLocks noGrp="1"/>
          </p:cNvSpPr>
          <p:nvPr>
            <p:ph sz="quarter" idx="13"/>
          </p:nvPr>
        </p:nvSpPr>
        <p:spPr>
          <a:xfrm>
            <a:off x="457200" y="1556326"/>
            <a:ext cx="8051180" cy="4434275"/>
          </a:xfrm>
        </p:spPr>
        <p:txBody>
          <a:bodyPr/>
          <a:lstStyle/>
          <a:p>
            <a:r>
              <a:rPr lang="en-US" dirty="0"/>
              <a:t>Community team-based approaches to mental health care are becoming more popular</a:t>
            </a:r>
          </a:p>
          <a:p>
            <a:r>
              <a:rPr lang="en-US" dirty="0"/>
              <a:t>Such approaches focus on a team providing different areas of expertise – psychiatric, accessing community resources, traditional family therapy, and so forth</a:t>
            </a:r>
            <a:r>
              <a:rPr lang="en-US" dirty="0" smtClean="0"/>
              <a:t>.</a:t>
            </a:r>
            <a:endParaRPr lang="en-US" dirty="0"/>
          </a:p>
        </p:txBody>
      </p:sp>
    </p:spTree>
    <p:extLst>
      <p:ext uri="{BB962C8B-B14F-4D97-AF65-F5344CB8AC3E}">
        <p14:creationId xmlns:p14="http://schemas.microsoft.com/office/powerpoint/2010/main" val="1871242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Private Practice </a:t>
            </a:r>
            <a:r>
              <a:rPr lang="en-US" altLang="en-US" sz="2000" b="0" dirty="0">
                <a:ea typeface="ＭＳ Ｐゴシック"/>
              </a:rPr>
              <a:t>(1 of 2)</a:t>
            </a:r>
            <a:endParaRPr lang="en-AU" sz="2000" dirty="0"/>
          </a:p>
        </p:txBody>
      </p:sp>
      <p:sp>
        <p:nvSpPr>
          <p:cNvPr id="3" name="Content Placeholder 2"/>
          <p:cNvSpPr>
            <a:spLocks noGrp="1"/>
          </p:cNvSpPr>
          <p:nvPr>
            <p:ph sz="quarter" idx="13"/>
          </p:nvPr>
        </p:nvSpPr>
        <p:spPr>
          <a:xfrm>
            <a:off x="457199" y="1556326"/>
            <a:ext cx="8385717"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ＭＳ Ｐゴシック"/>
              </a:rPr>
              <a:t>Private Practice was changed by managed care.</a:t>
            </a:r>
          </a:p>
          <a:p>
            <a:pPr marL="741553" lvl="1" indent="-284353" eaLnBrk="0" fontAlgn="base" hangingPunct="0">
              <a:spcAft>
                <a:spcPct val="0"/>
              </a:spcAft>
              <a:buSzPts val="2400"/>
            </a:pPr>
            <a:r>
              <a:rPr lang="en-US" altLang="en-US" dirty="0">
                <a:solidFill>
                  <a:srgbClr val="000000"/>
                </a:solidFill>
                <a:latin typeface="Arial (Body)"/>
                <a:ea typeface="ＭＳ Ｐゴシック"/>
              </a:rPr>
              <a:t>Can be difficult to attract cash-paying clients</a:t>
            </a:r>
          </a:p>
          <a:p>
            <a:pPr marL="741553" lvl="1" indent="-284353" eaLnBrk="0" fontAlgn="base" hangingPunct="0">
              <a:spcAft>
                <a:spcPct val="0"/>
              </a:spcAft>
              <a:buSzPts val="2400"/>
            </a:pPr>
            <a:r>
              <a:rPr lang="en-US" altLang="en-US" dirty="0">
                <a:solidFill>
                  <a:srgbClr val="000000"/>
                </a:solidFill>
                <a:latin typeface="Arial (Body)"/>
                <a:ea typeface="ＭＳ Ｐゴシック"/>
              </a:rPr>
              <a:t>Drove many therapist’s out of private practice and into agency work.</a:t>
            </a:r>
          </a:p>
          <a:p>
            <a:pPr marL="741553" lvl="1" indent="-284353" eaLnBrk="0" fontAlgn="base" hangingPunct="0">
              <a:spcAft>
                <a:spcPct val="0"/>
              </a:spcAft>
              <a:buSzPts val="2400"/>
            </a:pPr>
            <a:r>
              <a:rPr lang="en-US" altLang="en-US" dirty="0">
                <a:solidFill>
                  <a:srgbClr val="000000"/>
                </a:solidFill>
                <a:latin typeface="Arial (Body)"/>
                <a:ea typeface="ＭＳ Ｐゴシック"/>
              </a:rPr>
              <a:t>A fee-for-service practice is still possible, don</a:t>
            </a:r>
            <a:r>
              <a:rPr lang="fr-FR" altLang="en-US" dirty="0">
                <a:solidFill>
                  <a:srgbClr val="000000"/>
                </a:solidFill>
                <a:latin typeface="Arial (Body)"/>
                <a:ea typeface="ＭＳ Ｐゴシック"/>
              </a:rPr>
              <a:t>’</a:t>
            </a:r>
            <a:r>
              <a:rPr lang="en-US" altLang="ja-JP" dirty="0">
                <a:solidFill>
                  <a:srgbClr val="000000"/>
                </a:solidFill>
                <a:latin typeface="Arial (Body)"/>
                <a:ea typeface="ＭＳ Ｐゴシック"/>
              </a:rPr>
              <a:t>t give up</a:t>
            </a:r>
            <a:r>
              <a:rPr lang="en-US" altLang="ja-JP" dirty="0" smtClean="0">
                <a:solidFill>
                  <a:srgbClr val="000000"/>
                </a:solidFill>
                <a:latin typeface="Arial (Body)"/>
                <a:ea typeface="ＭＳ Ｐゴシック"/>
              </a:rPr>
              <a:t>!</a:t>
            </a:r>
            <a:endParaRPr lang="en-US" altLang="en-US" dirty="0">
              <a:solidFill>
                <a:srgbClr val="000000"/>
              </a:solidFill>
              <a:latin typeface="Arial (Body)"/>
              <a:ea typeface="ＭＳ Ｐゴシック"/>
              <a:cs typeface="Arial" panose="020B0604020202020204" pitchFamily="34" charset="0"/>
            </a:endParaRPr>
          </a:p>
        </p:txBody>
      </p:sp>
    </p:spTree>
    <p:extLst>
      <p:ext uri="{BB962C8B-B14F-4D97-AF65-F5344CB8AC3E}">
        <p14:creationId xmlns:p14="http://schemas.microsoft.com/office/powerpoint/2010/main" val="1311428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Private Practice </a:t>
            </a:r>
            <a:r>
              <a:rPr lang="en-US" altLang="en-US" sz="2000" b="0" dirty="0">
                <a:ea typeface="ＭＳ Ｐゴシック"/>
              </a:rPr>
              <a:t>(2 of 2)</a:t>
            </a:r>
            <a:endParaRPr lang="en-AU" sz="2000" dirty="0"/>
          </a:p>
        </p:txBody>
      </p:sp>
      <p:sp>
        <p:nvSpPr>
          <p:cNvPr id="3" name="Content Placeholder 2"/>
          <p:cNvSpPr>
            <a:spLocks noGrp="1"/>
          </p:cNvSpPr>
          <p:nvPr>
            <p:ph sz="quarter" idx="13"/>
          </p:nvPr>
        </p:nvSpPr>
        <p:spPr>
          <a:xfrm>
            <a:off x="457200" y="1556326"/>
            <a:ext cx="8073342"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ＭＳ Ｐゴシック"/>
              </a:rPr>
              <a:t>It’s a good idea to:</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Start your career in a supervised agency.</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Market your skills.</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Be business savvy.</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Build a solid reputation.</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Manage your income and expenses in private practice</a:t>
            </a:r>
            <a:r>
              <a:rPr lang="en-US" altLang="en-US" dirty="0" smtClean="0">
                <a:solidFill>
                  <a:srgbClr val="000000"/>
                </a:solidFill>
                <a:latin typeface="Arial (Body)"/>
                <a:ea typeface="ＭＳ Ｐゴシック"/>
                <a:cs typeface="Arial" panose="020B0604020202020204" pitchFamily="34" charset="0"/>
              </a:rPr>
              <a:t>.</a:t>
            </a:r>
            <a:endParaRPr lang="en-US" altLang="en-US" dirty="0">
              <a:solidFill>
                <a:srgbClr val="000000"/>
              </a:solidFill>
              <a:latin typeface="Arial (Body)"/>
              <a:ea typeface="ＭＳ Ｐゴシック"/>
              <a:cs typeface="Arial" panose="020B0604020202020204" pitchFamily="34" charset="0"/>
            </a:endParaRPr>
          </a:p>
        </p:txBody>
      </p:sp>
    </p:spTree>
    <p:extLst>
      <p:ext uri="{BB962C8B-B14F-4D97-AF65-F5344CB8AC3E}">
        <p14:creationId xmlns:p14="http://schemas.microsoft.com/office/powerpoint/2010/main" val="803493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endParaRPr lang="en-IN" dirty="0"/>
          </a:p>
        </p:txBody>
      </p:sp>
      <p:sp>
        <p:nvSpPr>
          <p:cNvPr id="3" name="Content Placeholder 2"/>
          <p:cNvSpPr>
            <a:spLocks noGrp="1"/>
          </p:cNvSpPr>
          <p:nvPr>
            <p:ph sz="quarter" idx="13"/>
          </p:nvPr>
        </p:nvSpPr>
        <p:spPr>
          <a:xfrm>
            <a:off x="457200" y="1556326"/>
            <a:ext cx="8033657" cy="4434275"/>
          </a:xfrm>
        </p:spPr>
        <p:txBody>
          <a:bodyPr/>
          <a:lstStyle/>
          <a:p>
            <a:pPr marL="0" indent="0">
              <a:buNone/>
            </a:pPr>
            <a:r>
              <a:rPr lang="en-US" sz="2200" b="1" dirty="0" smtClean="0">
                <a:solidFill>
                  <a:schemeClr val="tx2"/>
                </a:solidFill>
              </a:rPr>
              <a:t>3.1</a:t>
            </a:r>
            <a:r>
              <a:rPr lang="en-US" sz="2200" dirty="0" smtClean="0"/>
              <a:t> Discuss </a:t>
            </a:r>
            <a:r>
              <a:rPr lang="en-US" sz="2200" dirty="0"/>
              <a:t>and demonstrate the basic skills required for the initial client contact and interview, the early and middle phases of treatment, and termination.</a:t>
            </a:r>
          </a:p>
          <a:p>
            <a:pPr marL="0" indent="0">
              <a:buNone/>
            </a:pPr>
            <a:r>
              <a:rPr lang="en-US" sz="2200" b="1" dirty="0" smtClean="0">
                <a:solidFill>
                  <a:schemeClr val="tx2"/>
                </a:solidFill>
              </a:rPr>
              <a:t>3.2</a:t>
            </a:r>
            <a:r>
              <a:rPr lang="en-US" sz="2200" dirty="0" smtClean="0"/>
              <a:t> Describe </a:t>
            </a:r>
            <a:r>
              <a:rPr lang="en-US" sz="2200" dirty="0"/>
              <a:t>the basic issues for which to assess when working with families, and summarize techniques for doing so.</a:t>
            </a:r>
          </a:p>
          <a:p>
            <a:pPr marL="0" indent="0">
              <a:buNone/>
            </a:pPr>
            <a:r>
              <a:rPr lang="en-US" sz="2200" b="1" dirty="0" smtClean="0">
                <a:solidFill>
                  <a:schemeClr val="tx2"/>
                </a:solidFill>
              </a:rPr>
              <a:t>3.3 </a:t>
            </a:r>
            <a:r>
              <a:rPr lang="en-US" sz="2200" dirty="0" smtClean="0"/>
              <a:t>Discuss </a:t>
            </a:r>
            <a:r>
              <a:rPr lang="en-US" sz="2200" dirty="0"/>
              <a:t>the basic ethical responsibilities of family therapy.</a:t>
            </a:r>
          </a:p>
          <a:p>
            <a:pPr marL="0" indent="0">
              <a:buNone/>
            </a:pPr>
            <a:r>
              <a:rPr lang="en-US" sz="2200" b="1" dirty="0" smtClean="0">
                <a:solidFill>
                  <a:schemeClr val="tx2"/>
                </a:solidFill>
              </a:rPr>
              <a:t>3.4</a:t>
            </a:r>
            <a:r>
              <a:rPr lang="en-US" sz="2200" dirty="0" smtClean="0"/>
              <a:t> Describe </a:t>
            </a:r>
            <a:r>
              <a:rPr lang="en-US" sz="2200" dirty="0"/>
              <a:t>principles guiding work with marital violence and the sexual abuse of children.</a:t>
            </a:r>
          </a:p>
          <a:p>
            <a:pPr marL="0" indent="0">
              <a:buNone/>
            </a:pPr>
            <a:r>
              <a:rPr lang="en-US" sz="2200" b="1" dirty="0" smtClean="0">
                <a:solidFill>
                  <a:schemeClr val="tx2"/>
                </a:solidFill>
              </a:rPr>
              <a:t>3.5</a:t>
            </a:r>
            <a:r>
              <a:rPr lang="en-US" sz="2200" dirty="0" smtClean="0"/>
              <a:t> Describe </a:t>
            </a:r>
            <a:r>
              <a:rPr lang="en-US" sz="2200" dirty="0"/>
              <a:t>the basics of working with managed care and establishing a private practice</a:t>
            </a:r>
            <a:r>
              <a:rPr lang="en-US" sz="2200" dirty="0" smtClean="0"/>
              <a:t>.</a:t>
            </a:r>
            <a:endParaRPr lang="en-US" sz="2200" dirty="0"/>
          </a:p>
        </p:txBody>
      </p:sp>
    </p:spTree>
    <p:extLst>
      <p:ext uri="{BB962C8B-B14F-4D97-AF65-F5344CB8AC3E}">
        <p14:creationId xmlns:p14="http://schemas.microsoft.com/office/powerpoint/2010/main" val="1615166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sz="2000" b="0" dirty="0"/>
              <a:t>(1 of 2)</a:t>
            </a:r>
            <a:endParaRPr lang="en-AU" sz="2000" dirty="0"/>
          </a:p>
        </p:txBody>
      </p:sp>
      <p:sp>
        <p:nvSpPr>
          <p:cNvPr id="3" name="Content Placeholder 2"/>
          <p:cNvSpPr>
            <a:spLocks noGrp="1"/>
          </p:cNvSpPr>
          <p:nvPr>
            <p:ph sz="quarter" idx="13"/>
          </p:nvPr>
        </p:nvSpPr>
        <p:spPr>
          <a:xfrm>
            <a:off x="457200" y="1556326"/>
            <a:ext cx="8339559" cy="4821325"/>
          </a:xfrm>
        </p:spPr>
        <p:txBody>
          <a:bodyPr/>
          <a:lstStyle/>
          <a:p>
            <a:r>
              <a:rPr lang="en-US" sz="2200" dirty="0" smtClean="0"/>
              <a:t>Anderson, C., and S. Stewart. 1983. Mastering Resistance: A Practical Guide to Family Therapy. New York: Guilford Press.</a:t>
            </a:r>
          </a:p>
          <a:p>
            <a:r>
              <a:rPr lang="en-US" sz="2200" dirty="0" smtClean="0"/>
              <a:t>Madsen, W. C. 2007. Collaborative Therapy with Multi-Stressed Families, 2nd ed. New York: Guilford Press.</a:t>
            </a:r>
          </a:p>
          <a:p>
            <a:r>
              <a:rPr lang="en-US" sz="2200" dirty="0" smtClean="0"/>
              <a:t>Minuchin, S., and H. C. Fishman. 1981. Family Therapy Techniques. Cambridge, M</a:t>
            </a:r>
            <a:r>
              <a:rPr lang="en-US" sz="100" dirty="0" smtClean="0"/>
              <a:t> </a:t>
            </a:r>
            <a:r>
              <a:rPr lang="en-US" sz="2200" dirty="0" smtClean="0"/>
              <a:t>A: Harvard University Press.</a:t>
            </a:r>
          </a:p>
          <a:p>
            <a:r>
              <a:rPr lang="en-US" sz="2200" dirty="0" smtClean="0"/>
              <a:t>Minuchin, S., M. P. Nichols, and W.-Y. Lee. 2007. Assessing Families and Couples: From Symptom to System. Boston, M</a:t>
            </a:r>
            <a:r>
              <a:rPr lang="en-US" sz="100" dirty="0" smtClean="0"/>
              <a:t> </a:t>
            </a:r>
            <a:r>
              <a:rPr lang="en-US" sz="2200" dirty="0" smtClean="0"/>
              <a:t>A: Allyn &amp; Bacon.</a:t>
            </a:r>
          </a:p>
          <a:p>
            <a:r>
              <a:rPr lang="en-US" sz="2200" dirty="0" smtClean="0"/>
              <a:t>Patterson, J. E., L. Williams, C. Grauf-Grounds, and L. Chamow. 1998. Essential Skills in Family Therapy. New York: Guilford Press.</a:t>
            </a:r>
            <a:endParaRPr lang="en-US" sz="2200" dirty="0"/>
          </a:p>
        </p:txBody>
      </p:sp>
    </p:spTree>
    <p:extLst>
      <p:ext uri="{BB962C8B-B14F-4D97-AF65-F5344CB8AC3E}">
        <p14:creationId xmlns:p14="http://schemas.microsoft.com/office/powerpoint/2010/main" val="22998820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sz="2000" b="0" dirty="0" smtClean="0"/>
              <a:t>(2 </a:t>
            </a:r>
            <a:r>
              <a:rPr lang="en-US" sz="2000" b="0" dirty="0"/>
              <a:t>of 2)</a:t>
            </a:r>
            <a:endParaRPr lang="en-AU" dirty="0"/>
          </a:p>
        </p:txBody>
      </p:sp>
      <p:sp>
        <p:nvSpPr>
          <p:cNvPr id="3" name="Content Placeholder 2"/>
          <p:cNvSpPr>
            <a:spLocks noGrp="1"/>
          </p:cNvSpPr>
          <p:nvPr>
            <p:ph sz="quarter" idx="13"/>
          </p:nvPr>
        </p:nvSpPr>
        <p:spPr/>
        <p:txBody>
          <a:bodyPr/>
          <a:lstStyle/>
          <a:p>
            <a:r>
              <a:rPr lang="en-US" dirty="0"/>
              <a:t>Sheinberg, M., F. True, and P. Fraenkel. 1994. Treating the Sexually Abused Child: A Recursive, Multimodel Program. Family Process 33:263–76.</a:t>
            </a:r>
          </a:p>
          <a:p>
            <a:r>
              <a:rPr lang="en-US" dirty="0"/>
              <a:t>Taibbi, R. 1996. Doing Family Therapy: Craft and Creativity in Clinical Practice. New York: Guilford Press.</a:t>
            </a:r>
          </a:p>
          <a:p>
            <a:r>
              <a:rPr lang="en-US" dirty="0"/>
              <a:t>Trepper, T. S., and M. J. Barrett. 1989. Systemic Treatment of Incest: A Therapeutic Handbook. New York: Brunner/Mazel.</a:t>
            </a:r>
          </a:p>
          <a:p>
            <a:r>
              <a:rPr lang="en-US" dirty="0"/>
              <a:t>Walsh, F. 1998. Strengthening Family Resilience. New York: Guilford Press</a:t>
            </a:r>
            <a:r>
              <a:rPr lang="en-US" dirty="0" smtClean="0"/>
              <a:t>.</a:t>
            </a:r>
            <a:endParaRPr lang="en-US" dirty="0"/>
          </a:p>
        </p:txBody>
      </p:sp>
    </p:spTree>
    <p:extLst>
      <p:ext uri="{BB962C8B-B14F-4D97-AF65-F5344CB8AC3E}">
        <p14:creationId xmlns:p14="http://schemas.microsoft.com/office/powerpoint/2010/main" val="1074507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p:txBody>
          <a:bodyPr/>
          <a:lstStyle/>
          <a:p>
            <a:r>
              <a:rPr lang="en-US" dirty="0">
                <a:latin typeface="Arial (Headings)"/>
                <a:cs typeface="Times New Roman" panose="02020603050405020304" pitchFamily="18" charset="0"/>
              </a:rPr>
              <a:t>Copyright</a:t>
            </a:r>
          </a:p>
        </p:txBody>
      </p:sp>
      <p:pic>
        <p:nvPicPr>
          <p:cNvPr id="7" name="Graphic 6" descr="Warning">
            <a:extLst>
              <a:ext uri="{FF2B5EF4-FFF2-40B4-BE49-F238E27FC236}">
                <a16:creationId xmlns:a16="http://schemas.microsoft.com/office/drawing/2014/main" id="{C06FB2D2-3F36-42C9-A5A6-B6234DC54C9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46184" y="2317359"/>
            <a:ext cx="1277815" cy="1434026"/>
          </a:xfrm>
          <a:prstGeom prst="rect">
            <a:avLst/>
          </a:prstGeom>
        </p:spPr>
      </p:pic>
      <p:sp>
        <p:nvSpPr>
          <p:cNvPr id="2" name="Text Placeholder 1">
            <a:extLst>
              <a:ext uri="{FF2B5EF4-FFF2-40B4-BE49-F238E27FC236}">
                <a16:creationId xmlns:a16="http://schemas.microsoft.com/office/drawing/2014/main" id="{AD5FAE7B-F718-4307-B112-AD6256157E8F}"/>
              </a:ext>
            </a:extLst>
          </p:cNvPr>
          <p:cNvSpPr>
            <a:spLocks noGrp="1"/>
          </p:cNvSpPr>
          <p:nvPr>
            <p:ph type="body" idx="4294967295"/>
          </p:nvPr>
        </p:nvSpPr>
        <p:spPr>
          <a:xfrm>
            <a:off x="1606061" y="1852246"/>
            <a:ext cx="6858001" cy="2854836"/>
          </a:xfrm>
          <a:ln/>
        </p:spPr>
        <p:style>
          <a:lnRef idx="2">
            <a:schemeClr val="dk1"/>
          </a:lnRef>
          <a:fillRef idx="1">
            <a:schemeClr val="lt1"/>
          </a:fillRef>
          <a:effectRef idx="0">
            <a:schemeClr val="dk1"/>
          </a:effectRef>
          <a:fontRef idx="minor">
            <a:schemeClr val="dk1"/>
          </a:fontRef>
        </p:style>
        <p:txBody>
          <a:bodyPr lIns="182880" tIns="182880" rIns="182880" bIns="182880" anchor="ctr"/>
          <a:lstStyle/>
          <a:p>
            <a:pPr marL="101600" indent="0">
              <a:buNone/>
            </a:pPr>
            <a:r>
              <a:rPr lang="en-US" b="1" dirty="0"/>
              <a:t>This work is protected by United States copyright laws and is</a:t>
            </a:r>
            <a:r>
              <a:rPr lang="en-US" b="1" baseline="0" dirty="0"/>
              <a:t> </a:t>
            </a:r>
            <a:r>
              <a:rPr lang="en-US" b="1" dirty="0"/>
              <a:t>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a:t>
            </a:r>
          </a:p>
        </p:txBody>
      </p:sp>
    </p:spTree>
    <p:extLst>
      <p:ext uri="{BB962C8B-B14F-4D97-AF65-F5344CB8AC3E}">
        <p14:creationId xmlns:p14="http://schemas.microsoft.com/office/powerpoint/2010/main" val="10564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The Stages of Family Therapy </a:t>
            </a:r>
            <a:r>
              <a:rPr lang="en-US" altLang="en-US" sz="2000" b="0" dirty="0">
                <a:ea typeface="ＭＳ Ｐゴシック"/>
              </a:rPr>
              <a:t>(1 of 3)</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Goals for initial phone call</a:t>
            </a:r>
          </a:p>
          <a:p>
            <a:pPr marL="741553" lvl="1" indent="-284353" eaLnBrk="0" fontAlgn="base" hangingPunct="0">
              <a:spcAft>
                <a:spcPct val="0"/>
              </a:spcAft>
              <a:buSzPts val="2400"/>
              <a:defRPr/>
            </a:pPr>
            <a:r>
              <a:rPr lang="en-US" dirty="0">
                <a:solidFill>
                  <a:srgbClr val="000000"/>
                </a:solidFill>
                <a:latin typeface="Arial (Body)"/>
                <a:ea typeface="Arial" charset="0"/>
              </a:rPr>
              <a:t>Overview of problem</a:t>
            </a:r>
          </a:p>
          <a:p>
            <a:pPr marL="741553" lvl="1" indent="-284353" eaLnBrk="0" fontAlgn="base" hangingPunct="0">
              <a:spcAft>
                <a:spcPct val="0"/>
              </a:spcAft>
              <a:buSzPts val="2400"/>
              <a:defRPr/>
            </a:pPr>
            <a:r>
              <a:rPr lang="en-US" dirty="0">
                <a:solidFill>
                  <a:srgbClr val="000000"/>
                </a:solidFill>
                <a:latin typeface="Arial (Body)"/>
                <a:ea typeface="Arial" charset="0"/>
              </a:rPr>
              <a:t>Arrange for family to come in for consultation</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Primary objectives for first interview</a:t>
            </a:r>
          </a:p>
          <a:p>
            <a:pPr marL="741553" lvl="1" indent="-284353" eaLnBrk="0" fontAlgn="base" hangingPunct="0">
              <a:spcAft>
                <a:spcPct val="0"/>
              </a:spcAft>
              <a:buSzPts val="2400"/>
              <a:defRPr/>
            </a:pPr>
            <a:r>
              <a:rPr lang="en-US" dirty="0">
                <a:solidFill>
                  <a:srgbClr val="000000"/>
                </a:solidFill>
                <a:latin typeface="Arial (Body)"/>
                <a:ea typeface="Arial" charset="0"/>
              </a:rPr>
              <a:t>Build alliance with the family</a:t>
            </a:r>
          </a:p>
          <a:p>
            <a:pPr marL="741553" lvl="1" indent="-284353" eaLnBrk="0" fontAlgn="base" hangingPunct="0">
              <a:spcAft>
                <a:spcPct val="0"/>
              </a:spcAft>
              <a:buSzPts val="2400"/>
              <a:defRPr/>
            </a:pPr>
            <a:r>
              <a:rPr lang="en-US" dirty="0">
                <a:solidFill>
                  <a:srgbClr val="000000"/>
                </a:solidFill>
                <a:latin typeface="Arial (Body)"/>
                <a:ea typeface="Arial" charset="0"/>
              </a:rPr>
              <a:t>Gather necessary information</a:t>
            </a:r>
          </a:p>
          <a:p>
            <a:pPr marL="741553" lvl="1" indent="-284353" eaLnBrk="0" fontAlgn="base" hangingPunct="0">
              <a:spcAft>
                <a:spcPct val="0"/>
              </a:spcAft>
              <a:buSzPts val="2400"/>
              <a:defRPr/>
            </a:pPr>
            <a:r>
              <a:rPr lang="en-US" dirty="0">
                <a:solidFill>
                  <a:srgbClr val="000000"/>
                </a:solidFill>
                <a:latin typeface="Arial (Body)"/>
                <a:ea typeface="ＭＳ Ｐゴシック"/>
                <a:cs typeface="Arial" charset="0"/>
              </a:rPr>
              <a:t>Formulate hypothesis about what is </a:t>
            </a:r>
            <a:r>
              <a:rPr lang="en-US" dirty="0" smtClean="0">
                <a:solidFill>
                  <a:srgbClr val="000000"/>
                </a:solidFill>
                <a:latin typeface="Arial (Body)"/>
                <a:ea typeface="ＭＳ Ｐゴシック"/>
                <a:cs typeface="Arial" charset="0"/>
              </a:rPr>
              <a:t>maintaining problem</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901146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The Stages of Family Therapy </a:t>
            </a:r>
            <a:r>
              <a:rPr lang="en-US" altLang="en-US" sz="2000" b="0" dirty="0" smtClean="0">
                <a:ea typeface="ＭＳ Ｐゴシック"/>
              </a:rPr>
              <a:t>(2 </a:t>
            </a:r>
            <a:r>
              <a:rPr lang="en-US" altLang="en-US" sz="2000" b="0" dirty="0">
                <a:ea typeface="ＭＳ Ｐゴシック"/>
              </a:rPr>
              <a:t>of 3)</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ea typeface="ＭＳ Ｐゴシック"/>
              </a:rPr>
              <a:t>Early phase of treatment</a:t>
            </a:r>
          </a:p>
          <a:p>
            <a:pPr marL="741553" lvl="1" indent="-284353" eaLnBrk="0" fontAlgn="base" hangingPunct="0">
              <a:spcAft>
                <a:spcPct val="0"/>
              </a:spcAft>
              <a:buSzPts val="2400"/>
            </a:pPr>
            <a:r>
              <a:rPr lang="en-US" altLang="en-US" dirty="0">
                <a:solidFill>
                  <a:srgbClr val="000000"/>
                </a:solidFill>
                <a:ea typeface="ＭＳ Ｐゴシック"/>
                <a:cs typeface="Arial" panose="020B0604020202020204" pitchFamily="34" charset="0"/>
              </a:rPr>
              <a:t>Refine therapist</a:t>
            </a:r>
            <a:r>
              <a:rPr lang="en-IN" altLang="en-US" dirty="0">
                <a:solidFill>
                  <a:srgbClr val="000000"/>
                </a:solidFill>
                <a:ea typeface="ＭＳ Ｐゴシック"/>
                <a:cs typeface="Arial" panose="020B0604020202020204" pitchFamily="34" charset="0"/>
              </a:rPr>
              <a:t>’</a:t>
            </a:r>
            <a:r>
              <a:rPr lang="en-US" altLang="ja-JP" dirty="0">
                <a:solidFill>
                  <a:srgbClr val="000000"/>
                </a:solidFill>
                <a:ea typeface="ＭＳ Ｐゴシック"/>
                <a:cs typeface="Arial" panose="020B0604020202020204" pitchFamily="34" charset="0"/>
              </a:rPr>
              <a:t>s hypothesis</a:t>
            </a:r>
          </a:p>
          <a:p>
            <a:pPr marL="741553" lvl="1" indent="-284353" eaLnBrk="0" fontAlgn="base" hangingPunct="0">
              <a:spcAft>
                <a:spcPct val="0"/>
              </a:spcAft>
              <a:buSzPts val="2400"/>
            </a:pPr>
            <a:r>
              <a:rPr lang="en-US" altLang="en-US" dirty="0">
                <a:solidFill>
                  <a:srgbClr val="000000"/>
                </a:solidFill>
                <a:ea typeface="ＭＳ Ｐゴシック"/>
                <a:cs typeface="Arial" panose="020B0604020202020204" pitchFamily="34" charset="0"/>
              </a:rPr>
              <a:t>Begin work with family to resolve</a:t>
            </a:r>
          </a:p>
          <a:p>
            <a:pPr marL="255651" lvl="0" indent="-255651" eaLnBrk="0" fontAlgn="base" hangingPunct="0">
              <a:spcAft>
                <a:spcPct val="0"/>
              </a:spcAft>
              <a:buSzPts val="2400"/>
              <a:tabLst/>
            </a:pPr>
            <a:r>
              <a:rPr lang="en-US" altLang="en-US" dirty="0">
                <a:solidFill>
                  <a:srgbClr val="000000"/>
                </a:solidFill>
                <a:ea typeface="ＭＳ Ｐゴシック"/>
              </a:rPr>
              <a:t>Middle phase of treatment</a:t>
            </a:r>
          </a:p>
          <a:p>
            <a:pPr marL="741553" lvl="1" indent="-284353" eaLnBrk="0" fontAlgn="base" hangingPunct="0">
              <a:spcAft>
                <a:spcPct val="0"/>
              </a:spcAft>
              <a:buSzPts val="2400"/>
            </a:pPr>
            <a:r>
              <a:rPr lang="en-US" altLang="en-US" dirty="0">
                <a:solidFill>
                  <a:srgbClr val="000000"/>
                </a:solidFill>
                <a:ea typeface="ＭＳ Ｐゴシック"/>
                <a:cs typeface="Arial" panose="020B0604020202020204" pitchFamily="34" charset="0"/>
              </a:rPr>
              <a:t>Take less directive role</a:t>
            </a:r>
          </a:p>
          <a:p>
            <a:pPr marL="741553" lvl="1" indent="-284353" eaLnBrk="0" fontAlgn="base" hangingPunct="0">
              <a:spcAft>
                <a:spcPct val="0"/>
              </a:spcAft>
              <a:buSzPts val="2400"/>
            </a:pPr>
            <a:r>
              <a:rPr lang="en-US" altLang="en-US" dirty="0">
                <a:solidFill>
                  <a:srgbClr val="000000"/>
                </a:solidFill>
                <a:ea typeface="ＭＳ Ｐゴシック"/>
                <a:cs typeface="Arial" panose="020B0604020202020204" pitchFamily="34" charset="0"/>
              </a:rPr>
              <a:t>Encourage family to rely on their own resources</a:t>
            </a:r>
          </a:p>
          <a:p>
            <a:pPr marL="741553" lvl="1" indent="-284353" eaLnBrk="0" fontAlgn="base" hangingPunct="0">
              <a:spcAft>
                <a:spcPct val="0"/>
              </a:spcAft>
              <a:buSzPts val="2400"/>
            </a:pPr>
            <a:r>
              <a:rPr lang="en-US" altLang="en-US" dirty="0">
                <a:solidFill>
                  <a:srgbClr val="000000"/>
                </a:solidFill>
                <a:ea typeface="ＭＳ Ｐゴシック"/>
                <a:cs typeface="Arial" panose="020B0604020202020204" pitchFamily="34" charset="0"/>
              </a:rPr>
              <a:t>Encourage family members to talk </a:t>
            </a:r>
            <a:r>
              <a:rPr lang="en-US" altLang="en-US" dirty="0" smtClean="0">
                <a:solidFill>
                  <a:srgbClr val="000000"/>
                </a:solidFill>
                <a:ea typeface="ＭＳ Ｐゴシック"/>
                <a:cs typeface="Arial" panose="020B0604020202020204" pitchFamily="34" charset="0"/>
              </a:rPr>
              <a:t>amongst themselves</a:t>
            </a:r>
            <a:endParaRPr lang="en-US" altLang="en-US" dirty="0">
              <a:solidFill>
                <a:srgbClr val="000000"/>
              </a:solidFill>
              <a:ea typeface="ＭＳ Ｐゴシック"/>
            </a:endParaRPr>
          </a:p>
        </p:txBody>
      </p:sp>
    </p:spTree>
    <p:extLst>
      <p:ext uri="{BB962C8B-B14F-4D97-AF65-F5344CB8AC3E}">
        <p14:creationId xmlns:p14="http://schemas.microsoft.com/office/powerpoint/2010/main" val="3365678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The Stages of Family Therapy </a:t>
            </a:r>
            <a:r>
              <a:rPr lang="en-US" altLang="en-US" sz="2000" b="0" dirty="0" smtClean="0">
                <a:ea typeface="ＭＳ Ｐゴシック"/>
              </a:rPr>
              <a:t>(3 </a:t>
            </a:r>
            <a:r>
              <a:rPr lang="en-US" altLang="en-US" sz="2000" b="0" dirty="0">
                <a:ea typeface="ＭＳ Ｐゴシック"/>
              </a:rPr>
              <a:t>of 3)</a:t>
            </a:r>
            <a:endParaRPr lang="en-AU" dirty="0"/>
          </a:p>
        </p:txBody>
      </p:sp>
      <p:sp>
        <p:nvSpPr>
          <p:cNvPr id="3" name="Content Placeholder 2"/>
          <p:cNvSpPr>
            <a:spLocks noGrp="1"/>
          </p:cNvSpPr>
          <p:nvPr>
            <p:ph sz="quarter" idx="13"/>
          </p:nvPr>
        </p:nvSpPr>
        <p:spPr>
          <a:xfrm>
            <a:off x="457200" y="1556326"/>
            <a:ext cx="7969170"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ＭＳ Ｐゴシック"/>
              </a:rPr>
              <a:t>Termination</a:t>
            </a:r>
            <a:endParaRPr lang="en-US" altLang="en-US" dirty="0">
              <a:solidFill>
                <a:srgbClr val="000000"/>
              </a:solidFill>
              <a:latin typeface="Arial (Body)"/>
              <a:ea typeface="ＭＳ Ｐゴシック"/>
              <a:cs typeface="Arial" panose="020B0604020202020204" pitchFamily="34" charset="0"/>
            </a:endParaRP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When family has resolved presenting problems</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When family feels they can manage their lives without professional help</a:t>
            </a:r>
          </a:p>
          <a:p>
            <a:pPr marL="255651" lvl="0" indent="-255651" eaLnBrk="0" fontAlgn="base" hangingPunct="0">
              <a:spcAft>
                <a:spcPct val="0"/>
              </a:spcAft>
              <a:buSzPts val="2400"/>
              <a:tabLst/>
            </a:pPr>
            <a:r>
              <a:rPr lang="en-US" altLang="en-US" dirty="0">
                <a:solidFill>
                  <a:srgbClr val="000000"/>
                </a:solidFill>
                <a:latin typeface="Arial (Body)"/>
                <a:ea typeface="ＭＳ Ｐゴシック"/>
              </a:rPr>
              <a:t>It’s useful to review what was learned with the family at this </a:t>
            </a:r>
            <a:r>
              <a:rPr lang="en-US" altLang="en-US" dirty="0" smtClean="0">
                <a:solidFill>
                  <a:srgbClr val="000000"/>
                </a:solidFill>
                <a:latin typeface="Arial (Body)"/>
                <a:ea typeface="ＭＳ Ｐゴシック"/>
              </a:rPr>
              <a:t>stage</a:t>
            </a:r>
            <a:endParaRPr lang="en-US" altLang="en-US" dirty="0">
              <a:solidFill>
                <a:srgbClr val="000000"/>
              </a:solidFill>
              <a:latin typeface="Arial (Body)"/>
              <a:ea typeface="ＭＳ Ｐゴシック"/>
            </a:endParaRPr>
          </a:p>
        </p:txBody>
      </p:sp>
    </p:spTree>
    <p:extLst>
      <p:ext uri="{BB962C8B-B14F-4D97-AF65-F5344CB8AC3E}">
        <p14:creationId xmlns:p14="http://schemas.microsoft.com/office/powerpoint/2010/main" val="385578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Family Assessment </a:t>
            </a:r>
            <a:r>
              <a:rPr lang="en-US" altLang="en-US" sz="2000" b="0" dirty="0">
                <a:ea typeface="ＭＳ Ｐゴシック"/>
              </a:rPr>
              <a:t>(1 of 3)</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ＭＳ Ｐゴシック"/>
              </a:rPr>
              <a:t>Remember that every case is unique</a:t>
            </a:r>
          </a:p>
          <a:p>
            <a:pPr marL="255651" lvl="0" indent="-255651" eaLnBrk="0" fontAlgn="base" hangingPunct="0">
              <a:spcAft>
                <a:spcPct val="0"/>
              </a:spcAft>
              <a:buSzPts val="2400"/>
              <a:tabLst/>
            </a:pPr>
            <a:r>
              <a:rPr lang="en-US" altLang="en-US" dirty="0">
                <a:solidFill>
                  <a:srgbClr val="000000"/>
                </a:solidFill>
                <a:latin typeface="Arial (Body)"/>
                <a:ea typeface="ＭＳ Ｐゴシック"/>
              </a:rPr>
              <a:t>Listen carefully to the family</a:t>
            </a:r>
            <a:r>
              <a:rPr lang="en-IN" altLang="en-US" dirty="0">
                <a:solidFill>
                  <a:srgbClr val="000000"/>
                </a:solidFill>
                <a:latin typeface="Arial (Body)"/>
                <a:ea typeface="ＭＳ Ｐゴシック"/>
              </a:rPr>
              <a:t>’</a:t>
            </a:r>
            <a:r>
              <a:rPr lang="en-US" altLang="ja-JP" dirty="0">
                <a:solidFill>
                  <a:srgbClr val="000000"/>
                </a:solidFill>
                <a:latin typeface="Arial (Body)"/>
                <a:ea typeface="ＭＳ Ｐゴシック"/>
              </a:rPr>
              <a:t>s account of the problem and ask detailed questions</a:t>
            </a:r>
          </a:p>
          <a:p>
            <a:pPr marL="255651" lvl="0" indent="-255651" eaLnBrk="0" fontAlgn="base" hangingPunct="0">
              <a:spcAft>
                <a:spcPct val="0"/>
              </a:spcAft>
              <a:buSzPts val="2400"/>
              <a:tabLst/>
            </a:pPr>
            <a:r>
              <a:rPr lang="en-US" altLang="en-US" dirty="0">
                <a:solidFill>
                  <a:srgbClr val="000000"/>
                </a:solidFill>
                <a:latin typeface="Arial (Body)"/>
                <a:ea typeface="ＭＳ Ｐゴシック"/>
              </a:rPr>
              <a:t>Systemic context, stage of family life cycle, family structure, communication problems</a:t>
            </a:r>
          </a:p>
          <a:p>
            <a:pPr marL="255651" lvl="0" indent="-255651" eaLnBrk="0" fontAlgn="base" hangingPunct="0">
              <a:spcAft>
                <a:spcPct val="0"/>
              </a:spcAft>
              <a:buSzPts val="2400"/>
              <a:tabLst/>
            </a:pPr>
            <a:r>
              <a:rPr lang="en-US" altLang="en-US" dirty="0">
                <a:solidFill>
                  <a:srgbClr val="000000"/>
                </a:solidFill>
                <a:latin typeface="Arial (Body)"/>
                <a:ea typeface="ＭＳ Ｐゴシック"/>
              </a:rPr>
              <a:t>Be sensitive to gender inequalities, cultural issues, and ethical </a:t>
            </a:r>
            <a:r>
              <a:rPr lang="en-US" altLang="en-US" dirty="0" smtClean="0">
                <a:solidFill>
                  <a:srgbClr val="000000"/>
                </a:solidFill>
                <a:latin typeface="Arial (Body)"/>
                <a:ea typeface="ＭＳ Ｐゴシック"/>
              </a:rPr>
              <a:t>issues</a:t>
            </a:r>
            <a:endParaRPr lang="en-US" altLang="en-US" dirty="0">
              <a:solidFill>
                <a:srgbClr val="000000"/>
              </a:solidFill>
              <a:latin typeface="Arial (Body)"/>
              <a:ea typeface="ＭＳ Ｐゴシック"/>
            </a:endParaRPr>
          </a:p>
        </p:txBody>
      </p:sp>
    </p:spTree>
    <p:extLst>
      <p:ext uri="{BB962C8B-B14F-4D97-AF65-F5344CB8AC3E}">
        <p14:creationId xmlns:p14="http://schemas.microsoft.com/office/powerpoint/2010/main" val="2729435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Family Assessment </a:t>
            </a:r>
            <a:r>
              <a:rPr lang="en-US" altLang="en-US" sz="2000" b="0" dirty="0" smtClean="0">
                <a:ea typeface="ＭＳ Ｐゴシック"/>
              </a:rPr>
              <a:t>(2 </a:t>
            </a:r>
            <a:r>
              <a:rPr lang="en-US" altLang="en-US" sz="2000" b="0" dirty="0">
                <a:ea typeface="ＭＳ Ｐゴシック"/>
              </a:rPr>
              <a:t>of 3)</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The Presenting Problem</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Understanding the Referral Route</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Identifying the Systemic Context</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Stage of the Life Cycle</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Family Structure</a:t>
            </a:r>
          </a:p>
          <a:p>
            <a:pPr marL="255651" lvl="0" indent="-255651" eaLnBrk="0" fontAlgn="base" hangingPunct="0">
              <a:spcAft>
                <a:spcPct val="0"/>
              </a:spcAft>
              <a:buSzPts val="2400"/>
              <a:tabLst/>
              <a:defRPr/>
            </a:pPr>
            <a:r>
              <a:rPr lang="en-US" dirty="0" smtClean="0">
                <a:solidFill>
                  <a:srgbClr val="000000"/>
                </a:solidFill>
                <a:latin typeface="Arial (Body)"/>
                <a:ea typeface="ＭＳ Ｐゴシック"/>
              </a:rPr>
              <a:t>Communication</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1733574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Family Assessment </a:t>
            </a:r>
            <a:r>
              <a:rPr lang="en-US" altLang="en-US" sz="2000" b="0" dirty="0" smtClean="0">
                <a:ea typeface="ＭＳ Ｐゴシック"/>
              </a:rPr>
              <a:t>(3 </a:t>
            </a:r>
            <a:r>
              <a:rPr lang="en-US" altLang="en-US" sz="2000" b="0" dirty="0">
                <a:ea typeface="ＭＳ Ｐゴシック"/>
              </a:rPr>
              <a:t>of 3)</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Drug and Alcohol Abuse</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Domestic Violence and Child Abuse</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Extramarital Involvements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Gender Issues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Cultural </a:t>
            </a:r>
            <a:r>
              <a:rPr lang="en-US" dirty="0" smtClean="0">
                <a:solidFill>
                  <a:srgbClr val="000000"/>
                </a:solidFill>
                <a:latin typeface="Arial (Body)"/>
                <a:ea typeface="ＭＳ Ｐゴシック"/>
              </a:rPr>
              <a:t>Factors</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2548024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The Ethical Dimension </a:t>
            </a:r>
            <a:r>
              <a:rPr lang="en-US" altLang="en-US" sz="2000" b="0" dirty="0">
                <a:ea typeface="ＭＳ Ｐゴシック"/>
              </a:rPr>
              <a:t>(1 of 2)</a:t>
            </a:r>
            <a:endParaRPr lang="en-AU" sz="2000" dirty="0"/>
          </a:p>
        </p:txBody>
      </p:sp>
      <p:sp>
        <p:nvSpPr>
          <p:cNvPr id="3" name="Content Placeholder 2"/>
          <p:cNvSpPr>
            <a:spLocks noGrp="1"/>
          </p:cNvSpPr>
          <p:nvPr>
            <p:ph sz="quarter" idx="13"/>
          </p:nvPr>
        </p:nvSpPr>
        <p:spPr>
          <a:xfrm>
            <a:off x="457200" y="1556326"/>
            <a:ext cx="7271657"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Be aware of the ethical responsibilities of the psychology profession:</a:t>
            </a:r>
          </a:p>
          <a:p>
            <a:pPr marL="741553" lvl="1" indent="-284353" eaLnBrk="0" fontAlgn="base" hangingPunct="0">
              <a:spcAft>
                <a:spcPct val="0"/>
              </a:spcAft>
              <a:buSzPts val="2400"/>
              <a:defRPr/>
            </a:pPr>
            <a:r>
              <a:rPr lang="en-US" dirty="0">
                <a:solidFill>
                  <a:srgbClr val="000000"/>
                </a:solidFill>
                <a:latin typeface="Arial (Body)"/>
                <a:ea typeface="Arial" charset="0"/>
              </a:rPr>
              <a:t>Refer to the American Psychological Association (</a:t>
            </a:r>
            <a:r>
              <a:rPr lang="en-US" dirty="0" smtClean="0">
                <a:solidFill>
                  <a:srgbClr val="000000"/>
                </a:solidFill>
                <a:latin typeface="Arial (Body)"/>
                <a:ea typeface="Arial" charset="0"/>
              </a:rPr>
              <a:t>A</a:t>
            </a:r>
            <a:r>
              <a:rPr lang="en-US" sz="100" dirty="0" smtClean="0">
                <a:solidFill>
                  <a:srgbClr val="000000"/>
                </a:solidFill>
                <a:latin typeface="Arial (Body)"/>
                <a:ea typeface="Arial" charset="0"/>
              </a:rPr>
              <a:t> </a:t>
            </a:r>
            <a:r>
              <a:rPr lang="en-US" dirty="0" smtClean="0">
                <a:solidFill>
                  <a:srgbClr val="000000"/>
                </a:solidFill>
                <a:latin typeface="Arial (Body)"/>
                <a:ea typeface="Arial" charset="0"/>
              </a:rPr>
              <a:t>P</a:t>
            </a:r>
            <a:r>
              <a:rPr lang="en-US" sz="100" dirty="0" smtClean="0">
                <a:solidFill>
                  <a:srgbClr val="000000"/>
                </a:solidFill>
                <a:latin typeface="Arial (Body)"/>
                <a:ea typeface="Arial" charset="0"/>
              </a:rPr>
              <a:t> </a:t>
            </a:r>
            <a:r>
              <a:rPr lang="en-US" dirty="0">
                <a:solidFill>
                  <a:srgbClr val="000000"/>
                </a:solidFill>
                <a:latin typeface="Arial (Body)"/>
                <a:ea typeface="Arial" charset="0"/>
              </a:rPr>
              <a:t>A) Code of Ethics</a:t>
            </a:r>
          </a:p>
          <a:p>
            <a:pPr marL="741553" lvl="1" indent="-284353" eaLnBrk="0" fontAlgn="base" hangingPunct="0">
              <a:spcAft>
                <a:spcPct val="0"/>
              </a:spcAft>
              <a:buSzPts val="2400"/>
              <a:defRPr/>
            </a:pPr>
            <a:r>
              <a:rPr lang="en-US" dirty="0">
                <a:solidFill>
                  <a:srgbClr val="000000"/>
                </a:solidFill>
                <a:latin typeface="Arial (Body)"/>
                <a:ea typeface="Arial" charset="0"/>
              </a:rPr>
              <a:t>Refer to the National Association of Social Workers (N</a:t>
            </a:r>
            <a:r>
              <a:rPr lang="en-US" sz="100" dirty="0">
                <a:solidFill>
                  <a:srgbClr val="000000"/>
                </a:solidFill>
                <a:latin typeface="Arial (Body)"/>
                <a:ea typeface="Arial" charset="0"/>
              </a:rPr>
              <a:t> </a:t>
            </a:r>
            <a:r>
              <a:rPr lang="en-US" dirty="0">
                <a:solidFill>
                  <a:srgbClr val="000000"/>
                </a:solidFill>
                <a:latin typeface="Arial (Body)"/>
                <a:ea typeface="Arial" charset="0"/>
              </a:rPr>
              <a:t>A</a:t>
            </a:r>
            <a:r>
              <a:rPr lang="en-US" sz="100" dirty="0">
                <a:solidFill>
                  <a:srgbClr val="000000"/>
                </a:solidFill>
                <a:latin typeface="Arial (Body)"/>
                <a:ea typeface="Arial" charset="0"/>
              </a:rPr>
              <a:t> </a:t>
            </a:r>
            <a:r>
              <a:rPr lang="en-US" dirty="0">
                <a:solidFill>
                  <a:srgbClr val="000000"/>
                </a:solidFill>
                <a:latin typeface="Arial (Body)"/>
                <a:ea typeface="Arial" charset="0"/>
              </a:rPr>
              <a:t>S</a:t>
            </a:r>
            <a:r>
              <a:rPr lang="en-US" sz="100" dirty="0">
                <a:solidFill>
                  <a:srgbClr val="000000"/>
                </a:solidFill>
                <a:latin typeface="Arial (Body)"/>
                <a:ea typeface="Arial" charset="0"/>
              </a:rPr>
              <a:t> </a:t>
            </a:r>
            <a:r>
              <a:rPr lang="en-US" dirty="0">
                <a:solidFill>
                  <a:srgbClr val="000000"/>
                </a:solidFill>
                <a:latin typeface="Arial (Body)"/>
                <a:ea typeface="Arial" charset="0"/>
              </a:rPr>
              <a:t>W) Code of Ethics</a:t>
            </a:r>
          </a:p>
          <a:p>
            <a:pPr marL="741553" lvl="1" indent="-284353" eaLnBrk="0" fontAlgn="base" hangingPunct="0">
              <a:spcAft>
                <a:spcPct val="0"/>
              </a:spcAft>
              <a:buSzPts val="2400"/>
              <a:defRPr/>
            </a:pPr>
            <a:r>
              <a:rPr lang="en-US" dirty="0">
                <a:solidFill>
                  <a:srgbClr val="000000"/>
                </a:solidFill>
                <a:latin typeface="Arial (Body)"/>
                <a:ea typeface="Arial" charset="0"/>
              </a:rPr>
              <a:t>Refer to the American Counselors Association (A</a:t>
            </a:r>
            <a:r>
              <a:rPr lang="en-US" sz="100" dirty="0">
                <a:solidFill>
                  <a:srgbClr val="000000"/>
                </a:solidFill>
                <a:latin typeface="Arial (Body)"/>
                <a:ea typeface="Arial" charset="0"/>
              </a:rPr>
              <a:t> </a:t>
            </a:r>
            <a:r>
              <a:rPr lang="en-US" dirty="0">
                <a:solidFill>
                  <a:srgbClr val="000000"/>
                </a:solidFill>
                <a:latin typeface="Arial (Body)"/>
                <a:ea typeface="Arial" charset="0"/>
              </a:rPr>
              <a:t>C</a:t>
            </a:r>
            <a:r>
              <a:rPr lang="en-US" sz="100" dirty="0">
                <a:solidFill>
                  <a:srgbClr val="000000"/>
                </a:solidFill>
                <a:latin typeface="Arial (Body)"/>
                <a:ea typeface="Arial" charset="0"/>
              </a:rPr>
              <a:t> </a:t>
            </a:r>
            <a:r>
              <a:rPr lang="en-US" dirty="0">
                <a:solidFill>
                  <a:srgbClr val="000000"/>
                </a:solidFill>
                <a:latin typeface="Arial (Body)"/>
                <a:ea typeface="Arial" charset="0"/>
              </a:rPr>
              <a:t>A) Code of Ethics</a:t>
            </a:r>
          </a:p>
          <a:p>
            <a:pPr marL="741553" lvl="1" indent="-284353" eaLnBrk="0" fontAlgn="base" hangingPunct="0">
              <a:spcAft>
                <a:spcPct val="0"/>
              </a:spcAft>
              <a:buSzPts val="2400"/>
              <a:defRPr/>
            </a:pPr>
            <a:r>
              <a:rPr lang="en-US" dirty="0">
                <a:solidFill>
                  <a:srgbClr val="000000"/>
                </a:solidFill>
                <a:latin typeface="Arial (Body)"/>
                <a:ea typeface="Arial" charset="0"/>
              </a:rPr>
              <a:t>Refer to the American Association of Marriage and Family Therapists (A</a:t>
            </a:r>
            <a:r>
              <a:rPr lang="en-US" sz="100" dirty="0">
                <a:solidFill>
                  <a:srgbClr val="000000"/>
                </a:solidFill>
                <a:latin typeface="Arial (Body)"/>
                <a:ea typeface="Arial" charset="0"/>
              </a:rPr>
              <a:t> </a:t>
            </a:r>
            <a:r>
              <a:rPr lang="en-US" dirty="0">
                <a:solidFill>
                  <a:srgbClr val="000000"/>
                </a:solidFill>
                <a:latin typeface="Arial (Body)"/>
                <a:ea typeface="Arial" charset="0"/>
              </a:rPr>
              <a:t>A</a:t>
            </a:r>
            <a:r>
              <a:rPr lang="en-US" sz="100" dirty="0">
                <a:solidFill>
                  <a:srgbClr val="000000"/>
                </a:solidFill>
                <a:latin typeface="Arial (Body)"/>
                <a:ea typeface="Arial" charset="0"/>
              </a:rPr>
              <a:t> </a:t>
            </a:r>
            <a:r>
              <a:rPr lang="en-US" dirty="0">
                <a:solidFill>
                  <a:srgbClr val="000000"/>
                </a:solidFill>
                <a:latin typeface="Arial (Body)"/>
                <a:ea typeface="Arial" charset="0"/>
              </a:rPr>
              <a:t>M</a:t>
            </a:r>
            <a:r>
              <a:rPr lang="en-US" sz="100" dirty="0">
                <a:solidFill>
                  <a:srgbClr val="000000"/>
                </a:solidFill>
                <a:latin typeface="Arial (Body)"/>
                <a:ea typeface="Arial" charset="0"/>
              </a:rPr>
              <a:t> </a:t>
            </a:r>
            <a:r>
              <a:rPr lang="en-US" dirty="0">
                <a:solidFill>
                  <a:srgbClr val="000000"/>
                </a:solidFill>
                <a:latin typeface="Arial (Body)"/>
                <a:ea typeface="Arial" charset="0"/>
              </a:rPr>
              <a:t>F</a:t>
            </a:r>
            <a:r>
              <a:rPr lang="en-US" sz="100" dirty="0">
                <a:solidFill>
                  <a:srgbClr val="000000"/>
                </a:solidFill>
                <a:latin typeface="Arial (Body)"/>
                <a:ea typeface="Arial" charset="0"/>
              </a:rPr>
              <a:t> </a:t>
            </a:r>
            <a:r>
              <a:rPr lang="en-US" dirty="0">
                <a:solidFill>
                  <a:srgbClr val="000000"/>
                </a:solidFill>
                <a:latin typeface="Arial (Body)"/>
                <a:ea typeface="Arial" charset="0"/>
              </a:rPr>
              <a:t>T) code of </a:t>
            </a:r>
            <a:r>
              <a:rPr lang="en-US" dirty="0" smtClean="0">
                <a:solidFill>
                  <a:srgbClr val="000000"/>
                </a:solidFill>
                <a:latin typeface="Arial (Body)"/>
                <a:ea typeface="Arial" charset="0"/>
              </a:rPr>
              <a:t>ethics</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2869626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11028</TotalTime>
  <Words>1287</Words>
  <Application>Microsoft Office PowerPoint</Application>
  <PresentationFormat>On-screen Show (4:3)</PresentationFormat>
  <Paragraphs>124</Paragraphs>
  <Slides>22</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ＭＳ Ｐゴシック</vt:lpstr>
      <vt:lpstr>Arial</vt:lpstr>
      <vt:lpstr>Arial (Body)</vt:lpstr>
      <vt:lpstr>Arial (Headings)</vt:lpstr>
      <vt:lpstr>Noto Sans Symbols</vt:lpstr>
      <vt:lpstr>Segoe UI Symbol</vt:lpstr>
      <vt:lpstr>Times New Roman</vt:lpstr>
      <vt:lpstr>Verdana</vt:lpstr>
      <vt:lpstr>508 Lecture</vt:lpstr>
      <vt:lpstr>1_508 Lecture</vt:lpstr>
      <vt:lpstr>Family Therapy: Concepts and Methods</vt:lpstr>
      <vt:lpstr>Learning Outcomes</vt:lpstr>
      <vt:lpstr>The Stages of Family Therapy (1 of 3)</vt:lpstr>
      <vt:lpstr>The Stages of Family Therapy (2 of 3)</vt:lpstr>
      <vt:lpstr>The Stages of Family Therapy (3 of 3)</vt:lpstr>
      <vt:lpstr>Family Assessment (1 of 3)</vt:lpstr>
      <vt:lpstr>Family Assessment (2 of 3)</vt:lpstr>
      <vt:lpstr>Family Assessment (3 of 3)</vt:lpstr>
      <vt:lpstr>The Ethical Dimension (1 of 2)</vt:lpstr>
      <vt:lpstr>The Ethical Dimension (2 of 2)</vt:lpstr>
      <vt:lpstr>Therapy for Marital Violence (1 of 2)</vt:lpstr>
      <vt:lpstr>Therapy for Marital Violence (2 of 2)</vt:lpstr>
      <vt:lpstr>Therapy for Extramarital Affairs</vt:lpstr>
      <vt:lpstr>Therapy for Sexually Abused Children</vt:lpstr>
      <vt:lpstr>Managed Care (1 of 2)</vt:lpstr>
      <vt:lpstr>Managed Care (2 of 2)</vt:lpstr>
      <vt:lpstr>Community Mental Health</vt:lpstr>
      <vt:lpstr>Private Practice (1 of 2)</vt:lpstr>
      <vt:lpstr>Private Practice (2 of 2)</vt:lpstr>
      <vt:lpstr>Recommended Readings (1 of 2)</vt:lpstr>
      <vt:lpstr>Recommended Readings (2 of 2)</vt:lpstr>
      <vt:lpstr>Copyright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Therapy: Concepts and Methods, Twelfth Edition, Chapter 3, Basic Techniques of Family Therapy</dc:title>
  <dc:subject>Social Work / Family Therapy / Human Services</dc:subject>
  <dc:creator>Nichols/Davis</dc:creator>
  <cp:keywords>Family Therapy</cp:keywords>
  <cp:lastModifiedBy>Radhakrishnan, Rajendran</cp:lastModifiedBy>
  <cp:revision>1408</cp:revision>
  <dcterms:modified xsi:type="dcterms:W3CDTF">2020-01-02T09:27:28Z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