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28" r:id="rId2"/>
  </p:sldMasterIdLst>
  <p:notesMasterIdLst>
    <p:notesMasterId r:id="rId46"/>
  </p:notesMasterIdLst>
  <p:handoutMasterIdLst>
    <p:handoutMasterId r:id="rId47"/>
  </p:handoutMasterIdLst>
  <p:sldIdLst>
    <p:sldId id="353" r:id="rId3"/>
    <p:sldId id="258" r:id="rId4"/>
    <p:sldId id="300" r:id="rId5"/>
    <p:sldId id="303" r:id="rId6"/>
    <p:sldId id="301" r:id="rId7"/>
    <p:sldId id="302" r:id="rId8"/>
    <p:sldId id="304" r:id="rId9"/>
    <p:sldId id="305" r:id="rId10"/>
    <p:sldId id="306" r:id="rId11"/>
    <p:sldId id="309" r:id="rId12"/>
    <p:sldId id="307" r:id="rId13"/>
    <p:sldId id="310" r:id="rId14"/>
    <p:sldId id="311" r:id="rId15"/>
    <p:sldId id="316" r:id="rId16"/>
    <p:sldId id="312" r:id="rId17"/>
    <p:sldId id="315" r:id="rId18"/>
    <p:sldId id="318" r:id="rId19"/>
    <p:sldId id="319" r:id="rId20"/>
    <p:sldId id="351" r:id="rId21"/>
    <p:sldId id="320" r:id="rId22"/>
    <p:sldId id="322" r:id="rId23"/>
    <p:sldId id="324" r:id="rId24"/>
    <p:sldId id="325" r:id="rId25"/>
    <p:sldId id="326" r:id="rId26"/>
    <p:sldId id="327" r:id="rId27"/>
    <p:sldId id="328" r:id="rId28"/>
    <p:sldId id="330" r:id="rId29"/>
    <p:sldId id="329" r:id="rId30"/>
    <p:sldId id="331" r:id="rId31"/>
    <p:sldId id="332" r:id="rId32"/>
    <p:sldId id="335" r:id="rId33"/>
    <p:sldId id="334" r:id="rId34"/>
    <p:sldId id="352" r:id="rId35"/>
    <p:sldId id="336" r:id="rId36"/>
    <p:sldId id="338" r:id="rId37"/>
    <p:sldId id="339" r:id="rId38"/>
    <p:sldId id="341" r:id="rId39"/>
    <p:sldId id="342" r:id="rId40"/>
    <p:sldId id="349" r:id="rId41"/>
    <p:sldId id="343" r:id="rId42"/>
    <p:sldId id="350" r:id="rId43"/>
    <p:sldId id="346" r:id="rId44"/>
    <p:sldId id="347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C5449"/>
    <a:srgbClr val="A90015"/>
    <a:srgbClr val="3F7681"/>
    <a:srgbClr val="627A91"/>
    <a:srgbClr val="002956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3529" autoAdjust="0"/>
  </p:normalViewPr>
  <p:slideViewPr>
    <p:cSldViewPr>
      <p:cViewPr varScale="1">
        <p:scale>
          <a:sx n="87" d="100"/>
          <a:sy n="87" d="100"/>
        </p:scale>
        <p:origin x="1110" y="96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7F141EFE-B758-4A0D-BF7C-698A9FDCAC0F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D518D-98D7-41C6-BD53-50CF9BDF7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64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C7EA2B01-767E-4857-BA70-B07143727CCB}" type="datetime1">
              <a:rPr lang="en-US"/>
              <a:pPr>
                <a:defRPr/>
              </a:pPr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20F88D-AAF0-4FB2-AF9B-F266F95D0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213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C97364-D3E3-4DEF-B5A2-6E46F33A14E4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F28FDC-4E99-421D-8B04-CEE7C8E5D13D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373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2.  </a:t>
            </a:r>
          </a:p>
        </p:txBody>
      </p:sp>
    </p:spTree>
    <p:extLst>
      <p:ext uri="{BB962C8B-B14F-4D97-AF65-F5344CB8AC3E}">
        <p14:creationId xmlns:p14="http://schemas.microsoft.com/office/powerpoint/2010/main" val="172098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E944-29BA-448F-821B-3C827D9CB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2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8CFAD-F983-45C8-9209-9501C3372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0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C0579-CCCC-412C-AC61-0EC72131A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13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D604D-6131-485D-89D3-4D5CD6399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14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8087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4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9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36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0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874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9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AB3B-1D73-4221-913C-EFAB0259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59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606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9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C054-62CE-4DD2-99A1-C8B4BCFA2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58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13E23-3D39-48F0-BCA8-F9A55902B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26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031AD-03D1-4BC8-A48D-3887BEA12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4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E6937-FB88-4860-B35D-9E12EF515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MM_IacobucciPPT_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56C0-3DC7-4299-B141-0FB9C36CF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3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D9A47-6E66-49C4-AAE2-C27880797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77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76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72655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23289-11F1-4938-8D12-7D7850073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/>
              <a:t>© 2018 </a:t>
            </a:r>
            <a:r>
              <a:rPr lang="en-US" sz="800" dirty="0" err="1"/>
              <a:t>Cengage</a:t>
            </a:r>
            <a:r>
              <a:rPr lang="en-US" sz="800" dirty="0"/>
              <a:t> Learning</a:t>
            </a:r>
            <a:r>
              <a:rPr lang="en-US" sz="800" baseline="30000" dirty="0"/>
              <a:t>®</a:t>
            </a:r>
            <a:r>
              <a:rPr lang="en-US" sz="800" dirty="0"/>
              <a:t>. May not be scanned, copied or duplicated, or posted to a publicly accessible website, in whole or in part.  </a:t>
            </a:r>
          </a:p>
        </p:txBody>
      </p:sp>
      <p:sp>
        <p:nvSpPr>
          <p:cNvPr id="1033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2.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7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EF17EF33-494F-4B1D-91EA-4BD5E43CFC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</a:rPr>
              <a:t>®</a:t>
            </a:r>
            <a:r>
              <a:rPr lang="en-US" sz="800" dirty="0">
                <a:solidFill>
                  <a:srgbClr val="000000"/>
                </a:solidFill>
              </a:rPr>
              <a:t>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1537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606060"/>
                </a:solidFill>
              </a:rPr>
              <a:t>© 2018 </a:t>
            </a:r>
            <a:r>
              <a:rPr lang="en-US" altLang="en-US" sz="800" dirty="0" err="1">
                <a:solidFill>
                  <a:srgbClr val="606060"/>
                </a:solidFill>
              </a:rPr>
              <a:t>Cengage</a:t>
            </a:r>
            <a:r>
              <a:rPr lang="en-US" altLang="en-US" sz="800" dirty="0">
                <a:solidFill>
                  <a:srgbClr val="606060"/>
                </a:solidFill>
              </a:rPr>
              <a:t> Learning</a:t>
            </a:r>
            <a:r>
              <a:rPr lang="en-US" altLang="en-US" sz="800" baseline="30000" dirty="0">
                <a:solidFill>
                  <a:srgbClr val="606060"/>
                </a:solidFill>
              </a:rPr>
              <a:t>®</a:t>
            </a:r>
            <a:r>
              <a:rPr lang="en-US" altLang="en-US" sz="800" dirty="0">
                <a:solidFill>
                  <a:srgbClr val="606060"/>
                </a:solidFill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37033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Post-Purchase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Customers assess the purchase and the purchase process</a:t>
            </a:r>
          </a:p>
          <a:p>
            <a:r>
              <a:rPr lang="en-US" altLang="en-US" dirty="0"/>
              <a:t>Customers determine satisfaction</a:t>
            </a:r>
          </a:p>
          <a:p>
            <a:pPr lvl="1"/>
            <a:r>
              <a:rPr lang="en-US" altLang="en-US" dirty="0"/>
              <a:t>Did the customer get what he expected?</a:t>
            </a:r>
          </a:p>
          <a:p>
            <a:r>
              <a:rPr lang="en-US" altLang="en-US" dirty="0"/>
              <a:t>Customers’ level of satisfaction leads to</a:t>
            </a:r>
          </a:p>
          <a:p>
            <a:pPr lvl="1"/>
            <a:r>
              <a:rPr lang="en-US" altLang="en-US" dirty="0"/>
              <a:t>Repeat purchases</a:t>
            </a:r>
          </a:p>
          <a:p>
            <a:pPr lvl="1"/>
            <a:r>
              <a:rPr lang="en-US" altLang="en-US" dirty="0"/>
              <a:t>Negative or positive word of mouth</a:t>
            </a:r>
          </a:p>
          <a:p>
            <a:pPr lvl="1"/>
            <a:r>
              <a:rPr lang="en-US" altLang="en-US" dirty="0"/>
              <a:t>Product returns, etc. </a:t>
            </a:r>
          </a:p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9C3BDD-6A7C-4637-A75C-B0D3EA207165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Are you satisfied with your college decision? Why or why not?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Could your level of satisfaction affect the college? If so, how?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DE6335-1FFA-4DA1-90DA-46460AF522E1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Who Utilizes the Purchase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Business-to-Consumer (B2C) and Business-to-Business (B2B) </a:t>
            </a:r>
            <a:r>
              <a:rPr lang="en-US" altLang="en-US" i="1" dirty="0"/>
              <a:t>both</a:t>
            </a:r>
            <a:r>
              <a:rPr lang="en-US" altLang="en-US" dirty="0"/>
              <a:t> utilize the buying process </a:t>
            </a:r>
          </a:p>
          <a:p>
            <a:pPr lvl="1"/>
            <a:r>
              <a:rPr lang="en-US" altLang="en-US" dirty="0"/>
              <a:t>The amount of time spent on a stage depends upon what is being bought</a:t>
            </a:r>
          </a:p>
          <a:p>
            <a:r>
              <a:rPr lang="en-US" altLang="en-US" dirty="0"/>
              <a:t>A business customer is an agent buying something on behalf of an organization</a:t>
            </a:r>
          </a:p>
          <a:p>
            <a:pPr lvl="2"/>
            <a:r>
              <a:rPr lang="en-US" altLang="en-US" dirty="0"/>
              <a:t>e.g., Administrative assistants, operations department, etc.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6788B4-976D-4C36-B1C0-4F638212155E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609600"/>
          </a:xfrm>
        </p:spPr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Three Types of Consumer Purchases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343400"/>
          </a:xfrm>
        </p:spPr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Convenience purchases</a:t>
            </a:r>
          </a:p>
          <a:p>
            <a:pPr lvl="1">
              <a:defRPr/>
            </a:pPr>
            <a:r>
              <a:rPr lang="en-US" dirty="0"/>
              <a:t>Low involvement; standard, frequently consumed goods or impulse purchase </a:t>
            </a:r>
          </a:p>
          <a:p>
            <a:pPr lvl="1">
              <a:defRPr/>
            </a:pPr>
            <a:r>
              <a:rPr lang="en-US" dirty="0"/>
              <a:t>Consumers don’t spend much time thinking or planning the purchase </a:t>
            </a:r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Shopping purchases</a:t>
            </a:r>
          </a:p>
          <a:p>
            <a:pPr lvl="1">
              <a:defRPr/>
            </a:pPr>
            <a:r>
              <a:rPr lang="en-US" dirty="0"/>
              <a:t>Medium involvement; not as frequently purchased</a:t>
            </a:r>
          </a:p>
          <a:p>
            <a:pPr lvl="1">
              <a:defRPr/>
            </a:pPr>
            <a:r>
              <a:rPr lang="en-US" dirty="0"/>
              <a:t>Consumers spend time and effort prior to purchase </a:t>
            </a:r>
          </a:p>
          <a:p>
            <a:pPr marL="914400" lvl="2" indent="0">
              <a:buFontTx/>
              <a:buNone/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247A89-F485-4996-96A1-6C926410A4B2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62152" y="381000"/>
            <a:ext cx="7924800" cy="609600"/>
          </a:xfrm>
        </p:spPr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Three Types of Consumer Purchases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Specialty purchases </a:t>
            </a:r>
          </a:p>
          <a:p>
            <a:pPr lvl="1"/>
            <a:r>
              <a:rPr lang="en-US" altLang="en-US" dirty="0"/>
              <a:t>High involvement; occasional purchases, often more expensive, require more thought</a:t>
            </a:r>
          </a:p>
          <a:p>
            <a:pPr lvl="1"/>
            <a:r>
              <a:rPr lang="en-US" altLang="en-US" dirty="0"/>
              <a:t>Customers put much effort into the purchase </a:t>
            </a:r>
          </a:p>
          <a:p>
            <a:pPr lvl="2"/>
            <a:endParaRPr lang="en-US" altLang="en-US" dirty="0"/>
          </a:p>
          <a:p>
            <a:pPr marL="1371600" lvl="3" indent="0">
              <a:buFontTx/>
              <a:buNone/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B977EE-3B1D-4DEC-8D8B-1405553E48D8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Types of Business Purchases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343400"/>
          </a:xfrm>
        </p:spPr>
        <p:txBody>
          <a:bodyPr/>
          <a:lstStyle/>
          <a:p>
            <a:r>
              <a:rPr lang="en-US" altLang="en-US" dirty="0"/>
              <a:t>Straight rebuy</a:t>
            </a:r>
          </a:p>
          <a:p>
            <a:pPr lvl="1"/>
            <a:r>
              <a:rPr lang="en-US" altLang="en-US" dirty="0"/>
              <a:t>Low involvement; purchase what was purchased last time with little or no thought</a:t>
            </a:r>
          </a:p>
          <a:p>
            <a:r>
              <a:rPr lang="en-US" altLang="en-US" dirty="0"/>
              <a:t>Modified rebuy</a:t>
            </a:r>
          </a:p>
          <a:p>
            <a:pPr lvl="1"/>
            <a:r>
              <a:rPr lang="en-US" altLang="en-US" dirty="0"/>
              <a:t>Medium involvement; something about the purchase is altered requiring some thought</a:t>
            </a:r>
          </a:p>
          <a:p>
            <a:r>
              <a:rPr lang="en-US" altLang="en-US" dirty="0"/>
              <a:t>New buy</a:t>
            </a:r>
          </a:p>
          <a:p>
            <a:pPr lvl="1"/>
            <a:r>
              <a:rPr lang="en-US" altLang="en-US" dirty="0"/>
              <a:t>High involvement; purchase something that hasn’t been purchased before requiring much thought and planning</a:t>
            </a:r>
          </a:p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7CBF3-4FB8-4B29-B6A4-2E32B1BD50DD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Types of Purchases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945EC-B782-44B7-B714-CC41F751168B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  <p:pic>
        <p:nvPicPr>
          <p:cNvPr id="19460" name="Picture 5" descr="Figure 2.2 Types of Purchases in B2C &amp; B2B Is a Matter of Customer Involv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9063" y="2420938"/>
            <a:ext cx="6365875" cy="300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Low-Involvement Purchases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Low-involvement purchases</a:t>
            </a:r>
          </a:p>
          <a:p>
            <a:pPr lvl="1"/>
            <a:r>
              <a:rPr lang="en-US" altLang="en-US" dirty="0"/>
              <a:t>Have more price sensitivity </a:t>
            </a:r>
          </a:p>
          <a:p>
            <a:pPr lvl="1"/>
            <a:r>
              <a:rPr lang="en-US" altLang="en-US" dirty="0"/>
              <a:t>Use price discounts</a:t>
            </a:r>
          </a:p>
          <a:p>
            <a:pPr lvl="1"/>
            <a:r>
              <a:rPr lang="en-US" altLang="en-US" dirty="0"/>
              <a:t>Generally don’t generate word of mouth</a:t>
            </a:r>
          </a:p>
          <a:p>
            <a:pPr lvl="1"/>
            <a:r>
              <a:rPr lang="en-US" altLang="en-US" dirty="0"/>
              <a:t>Are usually distributed intensively</a:t>
            </a:r>
          </a:p>
          <a:p>
            <a:pPr lvl="1"/>
            <a:r>
              <a:rPr lang="en-US" altLang="en-US" dirty="0"/>
              <a:t>Marketers should focus on how to capture consumers’ attention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9FC653-5C73-4DA2-BD69-4D7F164BD358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High-Involvement Purchases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High-involvement purchases</a:t>
            </a:r>
          </a:p>
          <a:p>
            <a:pPr lvl="1"/>
            <a:r>
              <a:rPr lang="en-US" altLang="en-US" dirty="0"/>
              <a:t>Have less price sensitivity </a:t>
            </a:r>
          </a:p>
          <a:p>
            <a:pPr lvl="1"/>
            <a:r>
              <a:rPr lang="en-US" altLang="en-US" dirty="0"/>
              <a:t>Use brand communities and events</a:t>
            </a:r>
          </a:p>
          <a:p>
            <a:pPr lvl="1"/>
            <a:r>
              <a:rPr lang="en-US" altLang="en-US" dirty="0"/>
              <a:t>May generate word of mouth</a:t>
            </a:r>
          </a:p>
          <a:p>
            <a:pPr lvl="1"/>
            <a:r>
              <a:rPr lang="en-US" altLang="en-US" dirty="0"/>
              <a:t>Are usually distributed selectively</a:t>
            </a:r>
          </a:p>
          <a:p>
            <a:pPr lvl="1"/>
            <a:r>
              <a:rPr lang="en-US" altLang="en-US" dirty="0"/>
              <a:t>Marketers should focus on providing consumers with information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00687-5269-4821-A758-EBDA2FA41A3D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Anatomy of a Grocery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Layout of a grocery store encourages purchases</a:t>
            </a:r>
          </a:p>
          <a:p>
            <a:pPr lvl="1"/>
            <a:r>
              <a:rPr lang="en-US" altLang="en-US" dirty="0"/>
              <a:t>Group similar products</a:t>
            </a:r>
          </a:p>
          <a:p>
            <a:pPr lvl="1"/>
            <a:r>
              <a:rPr lang="en-US" altLang="en-US" dirty="0"/>
              <a:t>Group complementary products</a:t>
            </a:r>
          </a:p>
          <a:p>
            <a:pPr lvl="1"/>
            <a:r>
              <a:rPr lang="en-US" altLang="en-US" dirty="0"/>
              <a:t>Place common purchases far from the entrance</a:t>
            </a:r>
          </a:p>
          <a:p>
            <a:pPr lvl="1"/>
            <a:r>
              <a:rPr lang="en-US" altLang="en-US" dirty="0"/>
              <a:t>Group products to form consideration sets</a:t>
            </a:r>
          </a:p>
          <a:p>
            <a:pPr lvl="1"/>
            <a:r>
              <a:rPr lang="en-US" altLang="en-US" dirty="0"/>
              <a:t>Place high-profit and impulse-purchase items at end of aisles and checkout lanes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35609E-8575-434A-9DB5-27A84234ADC2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7200" b="1">
                <a:solidFill>
                  <a:srgbClr val="800000"/>
                </a:solidFill>
                <a:latin typeface="Century" panose="02040604050505020304" pitchFamily="18" charset="0"/>
              </a:rPr>
              <a:t>2</a:t>
            </a:r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Customer Behavior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606060"/>
                </a:solidFill>
              </a:rPr>
              <a:t>© 2018 </a:t>
            </a:r>
            <a:r>
              <a:rPr lang="en-US" altLang="en-US" sz="800" dirty="0" err="1">
                <a:solidFill>
                  <a:srgbClr val="606060"/>
                </a:solidFill>
              </a:rPr>
              <a:t>Cengage</a:t>
            </a:r>
            <a:r>
              <a:rPr lang="en-US" altLang="en-US" sz="800" dirty="0">
                <a:solidFill>
                  <a:srgbClr val="606060"/>
                </a:solidFill>
              </a:rPr>
              <a:t> Learning</a:t>
            </a:r>
            <a:r>
              <a:rPr lang="en-US" altLang="en-US" sz="800" baseline="30000" dirty="0">
                <a:solidFill>
                  <a:srgbClr val="606060"/>
                </a:solidFill>
              </a:rPr>
              <a:t>®</a:t>
            </a:r>
            <a:r>
              <a:rPr lang="en-US" altLang="en-US" sz="800" dirty="0">
                <a:solidFill>
                  <a:srgbClr val="606060"/>
                </a:solidFill>
              </a:rPr>
              <a:t>. May not be scanned, copied or duplicated, or posted to a publicly accessible website, in whole or in part.  </a:t>
            </a:r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t>2. 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Sensation and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Perception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1 of 5)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Utilize senses to convey information </a:t>
            </a:r>
          </a:p>
          <a:p>
            <a:r>
              <a:rPr lang="en-US" altLang="en-US" dirty="0"/>
              <a:t>Consumers have selective attention; they block out what is not relevant</a:t>
            </a:r>
          </a:p>
          <a:p>
            <a:r>
              <a:rPr lang="en-US" altLang="en-US" dirty="0"/>
              <a:t>Visual: colors can convey</a:t>
            </a:r>
          </a:p>
          <a:p>
            <a:pPr lvl="1"/>
            <a:r>
              <a:rPr lang="en-US" altLang="en-US" dirty="0"/>
              <a:t>Product characteristics (white for freshness for toothpaste)</a:t>
            </a:r>
          </a:p>
          <a:p>
            <a:pPr lvl="1"/>
            <a:r>
              <a:rPr lang="en-US" altLang="en-US" dirty="0"/>
              <a:t>Brand identity (Tiffany’s aqua blue)</a:t>
            </a:r>
          </a:p>
          <a:p>
            <a:pPr lvl="1"/>
            <a:r>
              <a:rPr lang="en-US" altLang="en-US" dirty="0"/>
              <a:t>Meaning (affected by culture)</a:t>
            </a:r>
          </a:p>
          <a:p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7415CB-F468-4088-A3A8-49068649828A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Sensation and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Perception</a:t>
            </a:r>
            <a:b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2 of 5)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343400"/>
          </a:xfrm>
        </p:spPr>
        <p:txBody>
          <a:bodyPr/>
          <a:lstStyle/>
          <a:p>
            <a:r>
              <a:rPr lang="en-US" altLang="en-US" dirty="0"/>
              <a:t>Hearing can </a:t>
            </a:r>
          </a:p>
          <a:p>
            <a:pPr lvl="1"/>
            <a:r>
              <a:rPr lang="en-US" altLang="en-US" dirty="0"/>
              <a:t>Increase spending</a:t>
            </a:r>
          </a:p>
          <a:p>
            <a:pPr lvl="2"/>
            <a:r>
              <a:rPr lang="en-US" altLang="en-US" dirty="0"/>
              <a:t>e.g., Quick tempo music = increased spending</a:t>
            </a:r>
          </a:p>
          <a:p>
            <a:pPr lvl="1"/>
            <a:r>
              <a:rPr lang="en-US" altLang="en-US" dirty="0"/>
              <a:t>Convey a brand</a:t>
            </a:r>
          </a:p>
          <a:p>
            <a:pPr lvl="2"/>
            <a:r>
              <a:rPr lang="en-US" altLang="en-US" dirty="0"/>
              <a:t>e.g., Harley-Davidson’s distinctive sound</a:t>
            </a:r>
          </a:p>
          <a:p>
            <a:r>
              <a:rPr lang="en-US" altLang="en-US" dirty="0"/>
              <a:t>Smell can</a:t>
            </a:r>
          </a:p>
          <a:p>
            <a:pPr lvl="1"/>
            <a:r>
              <a:rPr lang="en-US" altLang="en-US" dirty="0"/>
              <a:t>Get attention</a:t>
            </a:r>
          </a:p>
          <a:p>
            <a:pPr lvl="2"/>
            <a:r>
              <a:rPr lang="en-US" altLang="en-US" dirty="0"/>
              <a:t>e.g., Smelling the </a:t>
            </a:r>
            <a:r>
              <a:rPr lang="en-US" altLang="en-US" dirty="0" err="1"/>
              <a:t>Cinnabon</a:t>
            </a:r>
            <a:r>
              <a:rPr lang="en-US" altLang="en-US" dirty="0"/>
              <a:t> store</a:t>
            </a:r>
          </a:p>
          <a:p>
            <a:pPr lvl="1"/>
            <a:r>
              <a:rPr lang="en-US" altLang="en-US" dirty="0"/>
              <a:t>Allow product sampling</a:t>
            </a:r>
          </a:p>
          <a:p>
            <a:pPr lvl="2"/>
            <a:r>
              <a:rPr lang="en-US" altLang="en-US" dirty="0"/>
              <a:t>e.g., Perfume in magazines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783E4D-D782-476A-8368-01F84A125A44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Sensation and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Perception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3 of 5)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Taste can</a:t>
            </a:r>
          </a:p>
          <a:p>
            <a:pPr lvl="1"/>
            <a:r>
              <a:rPr lang="en-US" altLang="en-US" dirty="0"/>
              <a:t>Distinguish one brand from another</a:t>
            </a:r>
          </a:p>
          <a:p>
            <a:pPr lvl="2"/>
            <a:r>
              <a:rPr lang="en-US" altLang="en-US" dirty="0"/>
              <a:t>e.g., Coke vs. Pepsi</a:t>
            </a:r>
          </a:p>
          <a:p>
            <a:r>
              <a:rPr lang="en-US" altLang="en-US" dirty="0"/>
              <a:t>Touch can</a:t>
            </a:r>
          </a:p>
          <a:p>
            <a:pPr lvl="1"/>
            <a:r>
              <a:rPr lang="en-US" altLang="en-US" dirty="0"/>
              <a:t>Convey brand imagery</a:t>
            </a:r>
          </a:p>
          <a:p>
            <a:pPr lvl="2"/>
            <a:r>
              <a:rPr lang="en-US" altLang="en-US" dirty="0"/>
              <a:t>e.g., Well-designed products compared to value designed products</a:t>
            </a:r>
          </a:p>
          <a:p>
            <a:pPr lvl="2"/>
            <a:r>
              <a:rPr lang="en-US" altLang="en-US" dirty="0"/>
              <a:t>e.g., Ergonomics, clean lines, simplicity, beauty, and sensual experiences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67428A-0670-4F0F-8063-429817AD4011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Sensation and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Perception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4 of 5)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581400" cy="1981200"/>
          </a:xfrm>
        </p:spPr>
        <p:txBody>
          <a:bodyPr/>
          <a:lstStyle/>
          <a:p>
            <a:r>
              <a:rPr lang="en-US" altLang="en-US" dirty="0"/>
              <a:t>Subliminal advertising</a:t>
            </a:r>
          </a:p>
          <a:p>
            <a:pPr lvl="1"/>
            <a:r>
              <a:rPr lang="en-US" altLang="en-US" dirty="0"/>
              <a:t>An ad that is shown so quickly that is doesn’t meet the threshold of liminal recognition </a:t>
            </a:r>
          </a:p>
          <a:p>
            <a:pPr lvl="1"/>
            <a:r>
              <a:rPr lang="en-US" altLang="en-US" dirty="0"/>
              <a:t>Has been debunked by research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2D1B3E-1855-49BE-AB06-578935BEBCBF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  <p:pic>
        <p:nvPicPr>
          <p:cNvPr id="26630" name="Picture 1" descr="Figure 2.3 Subliminal A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2598738" cy="329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Sensation and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Perception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5 of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Mere exposure </a:t>
            </a:r>
          </a:p>
          <a:p>
            <a:pPr lvl="1"/>
            <a:r>
              <a:rPr lang="en-US" altLang="en-US" dirty="0"/>
              <a:t>Repeated exposure to an ad brings familiarity and a positive feeling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Perceptual fluency</a:t>
            </a:r>
          </a:p>
          <a:p>
            <a:pPr lvl="1"/>
            <a:r>
              <a:rPr lang="en-US" altLang="en-US" dirty="0"/>
              <a:t>Customers may pay the most attention to the content of a message</a:t>
            </a:r>
          </a:p>
          <a:p>
            <a:pPr lvl="2"/>
            <a:r>
              <a:rPr lang="en-US" altLang="en-US" dirty="0"/>
              <a:t>However, the colors, font, etc. make a brand impression as well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0E3ED3-A50C-41A4-A1A5-8D3114D5F927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Learning, Memory, and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Sensory and perceptual impressions can become brand associations</a:t>
            </a:r>
          </a:p>
          <a:p>
            <a:r>
              <a:rPr lang="en-US" altLang="en-US" dirty="0"/>
              <a:t>Learning is the process by which associations get past the sensory and perception stages into short-term memory and then, with repetition and elaboration, into long-term memory</a:t>
            </a:r>
          </a:p>
          <a:p>
            <a:pPr lvl="1"/>
            <a:r>
              <a:rPr lang="en-US" altLang="en-US" dirty="0"/>
              <a:t>Classical and operant conditioning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1AC012-0E83-4104-83FF-74523320821E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Classical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Conditioning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1 of 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Pavlov’s dogs</a:t>
            </a:r>
          </a:p>
          <a:p>
            <a:pPr lvl="1"/>
            <a:r>
              <a:rPr lang="en-US" altLang="en-US" dirty="0"/>
              <a:t>Stage 1: a dog drools at sight of food </a:t>
            </a:r>
          </a:p>
          <a:p>
            <a:pPr lvl="1"/>
            <a:r>
              <a:rPr lang="en-US" altLang="en-US" dirty="0"/>
              <a:t>Stage 2: a dog doesn’t respond to a bell</a:t>
            </a:r>
          </a:p>
          <a:p>
            <a:pPr lvl="1"/>
            <a:r>
              <a:rPr lang="en-US" altLang="en-US" dirty="0"/>
              <a:t>Stage 3: ringing a bell while placing food in front of the dog elicits drool</a:t>
            </a:r>
          </a:p>
          <a:p>
            <a:pPr lvl="1"/>
            <a:r>
              <a:rPr lang="en-US" altLang="en-US" dirty="0"/>
              <a:t>Stage 4 (occurs over time): a bell rung in front of the dog elicits drool</a:t>
            </a:r>
          </a:p>
          <a:p>
            <a:r>
              <a:rPr lang="en-US" altLang="en-US" dirty="0"/>
              <a:t>A similar process can be used in advertising and jingles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B2353E-DB2B-4F58-A4F8-4AF31E49F874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Classical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Conditioning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Companies may have negative brand associations in customers’ memories</a:t>
            </a:r>
          </a:p>
          <a:p>
            <a:endParaRPr lang="en-US" altLang="en-US" dirty="0"/>
          </a:p>
          <a:p>
            <a:r>
              <a:rPr lang="en-US" altLang="en-US" dirty="0"/>
              <a:t>Some companies change names to help create new associations</a:t>
            </a:r>
          </a:p>
          <a:p>
            <a:pPr lvl="2"/>
            <a:r>
              <a:rPr lang="en-US" altLang="en-US" dirty="0"/>
              <a:t>e.g., Philip Morris is now Altria</a:t>
            </a:r>
          </a:p>
          <a:p>
            <a:pPr lvl="2"/>
            <a:r>
              <a:rPr lang="en-US" altLang="en-US" dirty="0"/>
              <a:t>e.g., ValuJet is now AirTran</a:t>
            </a:r>
          </a:p>
          <a:p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E116DC-F7D9-4310-8050-CFBF57F6EFEE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#4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4038600"/>
            <a:ext cx="7467600" cy="1981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Use classical conditioning theory to explain this advertisement.</a:t>
            </a:r>
          </a:p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C7ADA7-1EA9-499A-910C-260DE2106C4D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  <p:pic>
        <p:nvPicPr>
          <p:cNvPr id="31749" name="Picture 6" descr="Figure 2.5 Logos Gain Meaning Through Classical Conditio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5263" y="1470025"/>
            <a:ext cx="6213475" cy="293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Operant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Skinner used pigeons to show that learning occurs by positively reinforcing behavior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Fixed ratio reward: reward is given every time or every 4</a:t>
            </a:r>
            <a:r>
              <a:rPr lang="en-US" baseline="30000" dirty="0"/>
              <a:t>th</a:t>
            </a:r>
            <a:r>
              <a:rPr lang="en-US" dirty="0"/>
              <a:t> time, etc.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Variable ratio reward: reward timing varies unpredictably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Subject will engage in the behavior more often if rewarded on the variable schedule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070961-2B08-4459-B42C-3CF53DBF6539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Marketing Framework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594C2-C11D-43C5-A0A0-85D90A7146F6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  <p:pic>
        <p:nvPicPr>
          <p:cNvPr id="6148" name="Picture 6" descr="Managerial Checklist&#10;What are the three phases of the buying process?&#10;What kinds of purchases are there?&#10;How do consumers make purchase decisions—and how can marketers use this information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425" y="2143125"/>
            <a:ext cx="7169150" cy="356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Discuss how a deli could utilize operant conditioning to design a loyalty program under </a:t>
            </a:r>
          </a:p>
          <a:p>
            <a:pPr lvl="1">
              <a:defRPr/>
            </a:pPr>
            <a:r>
              <a:rPr lang="en-US" dirty="0"/>
              <a:t>fixed ratio reward, and</a:t>
            </a:r>
          </a:p>
          <a:p>
            <a:pPr lvl="1">
              <a:defRPr/>
            </a:pPr>
            <a:r>
              <a:rPr lang="en-US" dirty="0"/>
              <a:t>variable ratio reward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Which reward ratio do you think would be more effective and why? 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C77DA8-C251-4EBB-9714-8C29A71D5ED3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Motivation: Hierarchy of Needs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E67DCE-ABB2-468A-818A-C7274B558F8F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  <p:pic>
        <p:nvPicPr>
          <p:cNvPr id="34820" name="Picture 5" descr="Figure 2.6 Maslow’s Hierarchy of Nee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3588" y="1554163"/>
            <a:ext cx="5381625" cy="474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Maslow’s Hierarchy of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Needs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Maslow suggests that people must have their basic needs met before moving on to more abstract needs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Marketers may identify their product with one of Maslow’s needs</a:t>
            </a:r>
          </a:p>
          <a:p>
            <a:pPr lvl="2">
              <a:defRPr/>
            </a:pPr>
            <a:r>
              <a:rPr lang="en-US" dirty="0"/>
              <a:t>e.g., Volvo and safety needs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Many brands are associated with a sense of belonging, social acceptance, and respect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D6B1F9-862B-418A-BC41-0BA94568429C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Maslow’s Hierarchy of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Needs</a:t>
            </a:r>
            <a:b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Marketers may identify products with aspiration groups</a:t>
            </a:r>
          </a:p>
          <a:p>
            <a:r>
              <a:rPr lang="en-US" altLang="en-US" dirty="0"/>
              <a:t>Marketers may offer an extended brand line for customers at different levels in Maslow’s hierarchy</a:t>
            </a:r>
          </a:p>
          <a:p>
            <a:pPr lvl="2"/>
            <a:r>
              <a:rPr lang="en-US" altLang="en-US" dirty="0"/>
              <a:t>e.g., Mercedes has a lower-end C model, then upward to E, S, and finally CL models</a:t>
            </a:r>
          </a:p>
          <a:p>
            <a:r>
              <a:rPr lang="en-US" altLang="en-US" dirty="0"/>
              <a:t>Marketers use hierarchy for positioning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71756D-70BD-4ACA-AB7A-6ABC697F8645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Distinguishing 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Utilitarian vs. hedonic</a:t>
            </a:r>
          </a:p>
          <a:p>
            <a:pPr lvl="2"/>
            <a:r>
              <a:rPr lang="en-US" altLang="en-US" dirty="0"/>
              <a:t>e.g., Suit for interviews vs. Armani suit </a:t>
            </a:r>
          </a:p>
          <a:p>
            <a:r>
              <a:rPr lang="en-US" altLang="en-US" dirty="0"/>
              <a:t>Conformity vs. individuality </a:t>
            </a:r>
          </a:p>
          <a:p>
            <a:pPr lvl="1"/>
            <a:r>
              <a:rPr lang="en-US" altLang="en-US" dirty="0"/>
              <a:t>May vary over lifetime or in different situations</a:t>
            </a:r>
          </a:p>
          <a:p>
            <a:r>
              <a:rPr lang="en-US" altLang="en-US" dirty="0"/>
              <a:t>Risk seeking vs. risk averse</a:t>
            </a:r>
          </a:p>
          <a:p>
            <a:pPr lvl="1"/>
            <a:r>
              <a:rPr lang="en-US" altLang="en-US" dirty="0"/>
              <a:t>Risk tolerance may vary with product knowledge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E25040-C988-4E64-9230-D5892EFF9C02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Attitudes and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Attitudes and decision making influence whether consumers</a:t>
            </a:r>
          </a:p>
          <a:p>
            <a:pPr lvl="1">
              <a:defRPr/>
            </a:pPr>
            <a:r>
              <a:rPr lang="en-US" dirty="0"/>
              <a:t>Will buy a brand</a:t>
            </a:r>
          </a:p>
          <a:p>
            <a:pPr lvl="1">
              <a:defRPr/>
            </a:pPr>
            <a:r>
              <a:rPr lang="en-US" dirty="0"/>
              <a:t>Repeatedly purchase it</a:t>
            </a:r>
          </a:p>
          <a:p>
            <a:pPr lvl="1">
              <a:defRPr/>
            </a:pPr>
            <a:r>
              <a:rPr lang="en-US" dirty="0"/>
              <a:t>Become loyal</a:t>
            </a:r>
          </a:p>
          <a:p>
            <a:pPr lvl="1">
              <a:defRPr/>
            </a:pPr>
            <a:r>
              <a:rPr lang="en-US" dirty="0"/>
              <a:t>Recommend it to others, etc.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944F6B-453A-4340-82CF-173A626812DC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What Are Attitudes?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Attitudes are a mix of beliefs and importance weights  </a:t>
            </a:r>
          </a:p>
          <a:p>
            <a:pPr lvl="1"/>
            <a:r>
              <a:rPr lang="en-US" altLang="en-US" dirty="0"/>
              <a:t>Beliefs </a:t>
            </a:r>
          </a:p>
          <a:p>
            <a:pPr lvl="2"/>
            <a:r>
              <a:rPr lang="en-US" altLang="en-US" dirty="0"/>
              <a:t>e.g., I think Sprite has caffeine </a:t>
            </a:r>
          </a:p>
          <a:p>
            <a:pPr lvl="1"/>
            <a:r>
              <a:rPr lang="en-US" altLang="en-US" dirty="0"/>
              <a:t>Importance </a:t>
            </a:r>
          </a:p>
          <a:p>
            <a:pPr lvl="2"/>
            <a:r>
              <a:rPr lang="en-US" altLang="en-US" dirty="0"/>
              <a:t>e.g., I think having caffeine is important  </a:t>
            </a:r>
          </a:p>
          <a:p>
            <a:pPr lvl="1"/>
            <a:r>
              <a:rPr lang="en-US" altLang="en-US" dirty="0"/>
              <a:t>Customer may differ on both importance and beliefs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892894-E107-4032-9B93-F2B0C9DCD8CE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Decision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Making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1 of 3)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Decision making: </a:t>
            </a:r>
          </a:p>
          <a:p>
            <a:pPr lvl="1"/>
            <a:r>
              <a:rPr lang="en-US" altLang="en-US" dirty="0"/>
              <a:t>With a few choices, consumers easily compare brands to make decision</a:t>
            </a:r>
          </a:p>
          <a:p>
            <a:pPr lvl="1"/>
            <a:r>
              <a:rPr lang="en-US" altLang="en-US" dirty="0"/>
              <a:t>With many choices, consumers use two stages:</a:t>
            </a:r>
          </a:p>
          <a:p>
            <a:pPr lvl="2"/>
            <a:r>
              <a:rPr lang="en-US" altLang="en-US" dirty="0"/>
              <a:t>Stage 1: Determine consideration set </a:t>
            </a:r>
          </a:p>
          <a:p>
            <a:pPr lvl="2"/>
            <a:r>
              <a:rPr lang="en-US" altLang="en-US" dirty="0"/>
              <a:t>Stage 2: Compare brands to make a purchase decision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951B0A-0A61-4806-AF62-EF9003C80094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Decision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Making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2 of 3)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Stage 1</a:t>
            </a:r>
          </a:p>
          <a:p>
            <a:pPr lvl="1"/>
            <a:r>
              <a:rPr lang="en-US" altLang="en-US" dirty="0"/>
              <a:t>Non-compensatory method: if a brand doesn’t have important attributes, it is cut</a:t>
            </a:r>
          </a:p>
          <a:p>
            <a:pPr lvl="2"/>
            <a:r>
              <a:rPr lang="en-US" altLang="en-US" dirty="0"/>
              <a:t>Lexicographic method: compare all brands on most important attribute; cut brands that don’t have it; move on to next important attribute and compare and cut, etc.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BCE86D-BDAD-41E2-84C5-050A202FD74A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Decision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Making</a:t>
            </a:r>
            <a:b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3 of 3)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Stage 2: Compare brands in detail</a:t>
            </a:r>
          </a:p>
          <a:p>
            <a:pPr lvl="1"/>
            <a:r>
              <a:rPr lang="en-US" altLang="en-US" dirty="0"/>
              <a:t>Compensatory model (cost/benefits)</a:t>
            </a:r>
          </a:p>
          <a:p>
            <a:pPr lvl="2"/>
            <a:r>
              <a:rPr lang="en-US" altLang="en-US" dirty="0"/>
              <a:t>One excellent attribute can compensate for a poor attribute</a:t>
            </a:r>
          </a:p>
          <a:p>
            <a:pPr lvl="1"/>
            <a:r>
              <a:rPr lang="en-US" altLang="en-US" dirty="0"/>
              <a:t>Some websites aid this process by allowing users to view a side-by-side comparison of attributes</a:t>
            </a:r>
          </a:p>
          <a:p>
            <a:endParaRPr lang="en-US" alt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94E28E-D1C8-4D41-B2E5-BC9FBF60CAB2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Describe the process you used when you decided which college to attend.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6EDBDE-91CA-4075-AF86-3B16753C121F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Cultural Differences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4343400"/>
          </a:xfrm>
        </p:spPr>
        <p:txBody>
          <a:bodyPr/>
          <a:lstStyle/>
          <a:p>
            <a:r>
              <a:rPr lang="en-US" altLang="en-US" dirty="0"/>
              <a:t>Socio-cultural differences influence consumers and produce shopping patterns</a:t>
            </a:r>
          </a:p>
          <a:p>
            <a:pPr lvl="1"/>
            <a:r>
              <a:rPr lang="en-US" altLang="en-US" dirty="0"/>
              <a:t>Social class</a:t>
            </a:r>
          </a:p>
          <a:p>
            <a:pPr lvl="2"/>
            <a:r>
              <a:rPr lang="en-US" altLang="en-US" dirty="0"/>
              <a:t>e.g., Old-</a:t>
            </a:r>
            <a:r>
              <a:rPr lang="en-US" altLang="en-US" dirty="0" err="1"/>
              <a:t>monied</a:t>
            </a:r>
            <a:r>
              <a:rPr lang="en-US" altLang="en-US" dirty="0"/>
              <a:t> people seek exclusivity; </a:t>
            </a:r>
            <a:r>
              <a:rPr lang="en-US" altLang="en-US" dirty="0" err="1"/>
              <a:t>nouveaus</a:t>
            </a:r>
            <a:r>
              <a:rPr lang="en-US" altLang="en-US" dirty="0"/>
              <a:t> indulge in conspicuous consumption</a:t>
            </a:r>
          </a:p>
          <a:p>
            <a:pPr lvl="1"/>
            <a:r>
              <a:rPr lang="en-US" altLang="en-US" dirty="0"/>
              <a:t>Age</a:t>
            </a:r>
          </a:p>
          <a:p>
            <a:pPr lvl="2"/>
            <a:r>
              <a:rPr lang="en-US" altLang="en-US" dirty="0"/>
              <a:t>e.g., Young people buy furniture; as they get older they buy diapers and minivans; then college and finally healthcare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86F099-BC20-434C-8514-C8E2AEB8CF68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#6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can a marketer capitalize on the Baby Boomer segment?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48F65B-B7AC-4A97-B832-969072865FAA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Managerial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Recap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Three major phases of consumption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Pre-purchase, purchase, post-purchase  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Three major classes of purchases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B2C: convenience, shopping, specialty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B2B: straight rebuy, modified rebuy, new buy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Involvement determines class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1CE09C-F499-42C0-97B5-382BA8740B8D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Managerial </a:t>
            </a:r>
            <a: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  <a:t>Recap</a:t>
            </a:r>
            <a:br>
              <a:rPr lang="en-US" altLang="en-US" sz="2800" dirty="0" smtClean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 smtClean="0">
                <a:latin typeface="Century" panose="02040604050505020304" pitchFamily="18" charset="0"/>
                <a:cs typeface="Century" panose="02040604050505020304" pitchFamily="18" charset="0"/>
              </a:rPr>
              <a:t>(</a:t>
            </a: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do consumers think? </a:t>
            </a:r>
          </a:p>
          <a:p>
            <a:pPr lvl="1"/>
            <a:r>
              <a:rPr lang="en-US" altLang="en-US" dirty="0"/>
              <a:t>Sensing and perceiving information that is learned and stored in memory</a:t>
            </a:r>
          </a:p>
          <a:p>
            <a:pPr lvl="1"/>
            <a:r>
              <a:rPr lang="en-US" altLang="en-US" dirty="0"/>
              <a:t>Motivations help marketers understand what consumers are seeking to satisfy</a:t>
            </a:r>
          </a:p>
          <a:p>
            <a:pPr lvl="1"/>
            <a:r>
              <a:rPr lang="en-US" altLang="en-US" dirty="0"/>
              <a:t>Attitudes and decision making are subject to influence by good information and biases</a:t>
            </a:r>
          </a:p>
          <a:p>
            <a:pPr lvl="1"/>
            <a:r>
              <a:rPr lang="en-US" altLang="en-US" dirty="0"/>
              <a:t>Social norms define consumers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F51F02-B4A6-43BD-8245-EA759176B711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The Science of Consumer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90" y="1447800"/>
            <a:ext cx="7249510" cy="4343400"/>
          </a:xfrm>
        </p:spPr>
        <p:txBody>
          <a:bodyPr/>
          <a:lstStyle/>
          <a:p>
            <a:r>
              <a:rPr lang="en-US" altLang="en-US" dirty="0"/>
              <a:t>There are known, reliable patterns that comprise consumer behavior, including:  </a:t>
            </a:r>
          </a:p>
          <a:p>
            <a:pPr lvl="1"/>
            <a:r>
              <a:rPr lang="en-US" altLang="en-US" dirty="0"/>
              <a:t>The phases consumers go through when making a purchase</a:t>
            </a:r>
          </a:p>
          <a:p>
            <a:pPr lvl="1"/>
            <a:r>
              <a:rPr lang="en-US" altLang="en-US" dirty="0"/>
              <a:t>The different kinds of purchases that consumers make</a:t>
            </a:r>
          </a:p>
          <a:p>
            <a:pPr lvl="1"/>
            <a:r>
              <a:rPr lang="en-US" altLang="en-US" dirty="0"/>
              <a:t>How consumers sense and perceive, become motivated, form attitudes, and make decisions</a:t>
            </a:r>
          </a:p>
          <a:p>
            <a:pPr lvl="1"/>
            <a:r>
              <a:rPr lang="en-US" altLang="en-US" dirty="0"/>
              <a:t>The cultural differences that influence consumers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138503-02DE-4BD3-95B5-78BBEB409CB0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The Purchase Process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57F214-B448-40B4-983E-74C5F3E2C0C1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  <p:pic>
        <p:nvPicPr>
          <p:cNvPr id="9220" name="Picture 6" descr="Figure 2.1 The Purchase Proce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950" y="2700338"/>
            <a:ext cx="7404100" cy="145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Pre-Purchase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343400"/>
          </a:xfrm>
        </p:spPr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Customers recognize a need/desire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Some are heavily marketer influenced; some are not</a:t>
            </a:r>
          </a:p>
          <a:p>
            <a:pPr lvl="2">
              <a:defRPr/>
            </a:pPr>
            <a:r>
              <a:rPr lang="en-US" dirty="0"/>
              <a:t>e.g., Having trendy clothes vs. needing to eat</a:t>
            </a:r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Customers search and evaluate products that address their need</a:t>
            </a:r>
          </a:p>
          <a:p>
            <a:pPr lvl="2">
              <a:defRPr/>
            </a:pPr>
            <a:r>
              <a:rPr lang="en-US" dirty="0"/>
              <a:t>e.g., Conduct online search, ask friends, etc.</a:t>
            </a:r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Customers create a consideration set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All brands considered as candidates for purchase </a:t>
            </a:r>
          </a:p>
          <a:p>
            <a:pPr lvl="3">
              <a:defRPr/>
            </a:pPr>
            <a:endParaRPr lang="en-US" dirty="0"/>
          </a:p>
          <a:p>
            <a:pPr>
              <a:buFont typeface="Times" pitchFamily="-108" charset="0"/>
              <a:buChar char="•"/>
              <a:defRPr/>
            </a:pP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9A1A28-13EE-4D3B-B438-68A0F7C48CDA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What need/desire drove you to consider “purchasing” college?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How did you search for information?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Which colleges were in your consideration set?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What criteria did you utilize to form this set?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BEC665-23E7-4C6F-8FDF-73CB29BFD4E3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Purchase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Customers narrow the consideration set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Customer may delay the purchase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Customer may decide not to purchase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Customers decide on retail channel  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C4CC39-B6BD-4CA6-9BDF-68299FFB2B71}" type="slidenum">
              <a:rPr lang="en-US" altLang="en-US" sz="120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10107</TotalTime>
  <Words>1602</Words>
  <Application>Microsoft Office PowerPoint</Application>
  <PresentationFormat>On-screen Show (4:3)</PresentationFormat>
  <Paragraphs>270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Century</vt:lpstr>
      <vt:lpstr>Times</vt:lpstr>
      <vt:lpstr>Blank Presentation</vt:lpstr>
      <vt:lpstr>1_Blank Presentation</vt:lpstr>
      <vt:lpstr>PowerPoint Presentation</vt:lpstr>
      <vt:lpstr>Customer Behavior</vt:lpstr>
      <vt:lpstr>Marketing Framework</vt:lpstr>
      <vt:lpstr>Discussion Question #1</vt:lpstr>
      <vt:lpstr>The Science of Consumer Behavior</vt:lpstr>
      <vt:lpstr>The Purchase Process</vt:lpstr>
      <vt:lpstr>Pre-Purchase Phase</vt:lpstr>
      <vt:lpstr>Discussion Questions #2</vt:lpstr>
      <vt:lpstr>Purchase Phase</vt:lpstr>
      <vt:lpstr>Post-Purchase Phase</vt:lpstr>
      <vt:lpstr>Discussion Questions #3</vt:lpstr>
      <vt:lpstr>Who Utilizes the Purchase Process?</vt:lpstr>
      <vt:lpstr>Three Types of Consumer Purchases (slide 1 of 2)</vt:lpstr>
      <vt:lpstr>Three Types of Consumer Purchases (slide 2 of 2)</vt:lpstr>
      <vt:lpstr>Types of Business Purchases</vt:lpstr>
      <vt:lpstr>Types of Purchases</vt:lpstr>
      <vt:lpstr>Low-Involvement Purchases</vt:lpstr>
      <vt:lpstr>High-Involvement Purchases</vt:lpstr>
      <vt:lpstr>Anatomy of a Grocery Store</vt:lpstr>
      <vt:lpstr>Sensation and Perception (slide 1 of 5)</vt:lpstr>
      <vt:lpstr>Sensation and Perception (slide 2 of 5)</vt:lpstr>
      <vt:lpstr>Sensation and Perception (slide 3 of 5)</vt:lpstr>
      <vt:lpstr>Sensation and Perception (slide 4 of 5)</vt:lpstr>
      <vt:lpstr>Sensation and Perception (slide 5 of 5)</vt:lpstr>
      <vt:lpstr>Learning, Memory, and Emotions</vt:lpstr>
      <vt:lpstr>Classical Conditioning (slide 1 of 2)</vt:lpstr>
      <vt:lpstr>Classical Conditioning (slide 2 of 2)</vt:lpstr>
      <vt:lpstr>Discussion Question #4</vt:lpstr>
      <vt:lpstr>Operant Conditioning</vt:lpstr>
      <vt:lpstr>Discussion Questions #5</vt:lpstr>
      <vt:lpstr>Motivation: Hierarchy of Needs</vt:lpstr>
      <vt:lpstr>Maslow’s Hierarchy of Needs (slide 1 of 2)</vt:lpstr>
      <vt:lpstr>Maslow’s Hierarchy of Needs (slide 2 of 2)</vt:lpstr>
      <vt:lpstr>Distinguishing Motivations</vt:lpstr>
      <vt:lpstr>Attitudes and Decision Making</vt:lpstr>
      <vt:lpstr>What Are Attitudes?</vt:lpstr>
      <vt:lpstr>Decision Making (slide 1 of 3)</vt:lpstr>
      <vt:lpstr>Decision Making (slide 2 of 3)</vt:lpstr>
      <vt:lpstr>Decision Making (slide 3 of 3)</vt:lpstr>
      <vt:lpstr>Cultural Differences</vt:lpstr>
      <vt:lpstr>Discussion Question #6</vt:lpstr>
      <vt:lpstr>Managerial Recap (slide 1 of 2)</vt:lpstr>
      <vt:lpstr>Managerial Recap (slide 2 of 2)</vt:lpstr>
    </vt:vector>
  </TitlesOfParts>
  <Company>ted knapke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Leslie Kauffman</cp:lastModifiedBy>
  <cp:revision>275</cp:revision>
  <dcterms:created xsi:type="dcterms:W3CDTF">2011-05-18T16:06:45Z</dcterms:created>
  <dcterms:modified xsi:type="dcterms:W3CDTF">2016-10-20T06:51:55Z</dcterms:modified>
</cp:coreProperties>
</file>