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mf" ContentType="image/x-wmf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ppt/charts/chart3.xml" ContentType="application/vnd.openxmlformats-officedocument.drawingml.chart+xml"/>
  <Override PartName="/ppt/charts/chart4.xml" ContentType="application/vnd.openxmlformats-officedocument.drawingml.char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51" r:id="rId1"/>
  </p:sldMasterIdLst>
  <p:notesMasterIdLst>
    <p:notesMasterId r:id="rId50"/>
  </p:notesMasterIdLst>
  <p:handoutMasterIdLst>
    <p:handoutMasterId r:id="rId51"/>
  </p:handoutMasterIdLst>
  <p:sldIdLst>
    <p:sldId id="256" r:id="rId2"/>
    <p:sldId id="261" r:id="rId3"/>
    <p:sldId id="262" r:id="rId4"/>
    <p:sldId id="263" r:id="rId5"/>
    <p:sldId id="297" r:id="rId6"/>
    <p:sldId id="299" r:id="rId7"/>
    <p:sldId id="298" r:id="rId8"/>
    <p:sldId id="264" r:id="rId9"/>
    <p:sldId id="265" r:id="rId10"/>
    <p:sldId id="266" r:id="rId11"/>
    <p:sldId id="300" r:id="rId12"/>
    <p:sldId id="301" r:id="rId13"/>
    <p:sldId id="267" r:id="rId14"/>
    <p:sldId id="302" r:id="rId15"/>
    <p:sldId id="268" r:id="rId16"/>
    <p:sldId id="303" r:id="rId17"/>
    <p:sldId id="269" r:id="rId18"/>
    <p:sldId id="270" r:id="rId19"/>
    <p:sldId id="271" r:id="rId20"/>
    <p:sldId id="272" r:id="rId21"/>
    <p:sldId id="273" r:id="rId22"/>
    <p:sldId id="274" r:id="rId23"/>
    <p:sldId id="275" r:id="rId24"/>
    <p:sldId id="276" r:id="rId25"/>
    <p:sldId id="278" r:id="rId26"/>
    <p:sldId id="279" r:id="rId27"/>
    <p:sldId id="305" r:id="rId28"/>
    <p:sldId id="308" r:id="rId29"/>
    <p:sldId id="277" r:id="rId30"/>
    <p:sldId id="306" r:id="rId31"/>
    <p:sldId id="307" r:id="rId32"/>
    <p:sldId id="280" r:id="rId33"/>
    <p:sldId id="281" r:id="rId34"/>
    <p:sldId id="282" r:id="rId35"/>
    <p:sldId id="283" r:id="rId36"/>
    <p:sldId id="284" r:id="rId37"/>
    <p:sldId id="285" r:id="rId38"/>
    <p:sldId id="286" r:id="rId39"/>
    <p:sldId id="287" r:id="rId40"/>
    <p:sldId id="288" r:id="rId41"/>
    <p:sldId id="289" r:id="rId42"/>
    <p:sldId id="290" r:id="rId43"/>
    <p:sldId id="291" r:id="rId44"/>
    <p:sldId id="292" r:id="rId45"/>
    <p:sldId id="309" r:id="rId46"/>
    <p:sldId id="310" r:id="rId47"/>
    <p:sldId id="293" r:id="rId48"/>
    <p:sldId id="294" r:id="rId49"/>
  </p:sldIdLst>
  <p:sldSz cx="9144000" cy="6858000" type="screen4x3"/>
  <p:notesSz cx="6858000" cy="9144000"/>
  <p:kinsoku lang="ja-JP" invalStChars="、。，．・：；？！゛゜ヽヾゝゞ々ー’”）〕］｝〉》」』】°‰′″℃￠％ぁぃぅぇぉっゃゅょゎァィゥェォッャュョヮヵヶ!%),.:;?]}｡｣､･ｧｨｩｪｫｬｭｮｯｰﾞﾟ" invalEndChars="‘“（〔［｛〈《「『【￥＄$([\{｢￡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458B8A"/>
    <a:srgbClr val="FFFFFF"/>
    <a:srgbClr val="003300"/>
    <a:srgbClr val="C05023"/>
    <a:srgbClr val="F8E1D8"/>
    <a:srgbClr val="F0C1AE"/>
    <a:srgbClr val="455EA0"/>
    <a:srgbClr val="EDFFFF"/>
    <a:srgbClr val="2F4040"/>
    <a:srgbClr val="80919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5768" autoAdjust="0"/>
    <p:restoredTop sz="92585" autoAdjust="0"/>
  </p:normalViewPr>
  <p:slideViewPr>
    <p:cSldViewPr>
      <p:cViewPr varScale="1">
        <p:scale>
          <a:sx n="118" d="100"/>
          <a:sy n="118" d="100"/>
        </p:scale>
        <p:origin x="2648" y="20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90" d="100"/>
        <a:sy n="19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notesMaster" Target="notesMasters/notesMaster1.xml"/><Relationship Id="rId55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.xlsx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1.xlsx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2.xlsx"/></Relationships>
</file>

<file path=ppt/charts/_rels/chart4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3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>
              <a:defRPr sz="2400" b="1" i="0" u="none" strike="noStrike" baseline="0">
                <a:solidFill>
                  <a:schemeClr val="tx1"/>
                </a:solidFill>
                <a:latin typeface="Calibri"/>
                <a:ea typeface="Calibri"/>
                <a:cs typeface="Calibri"/>
              </a:defRPr>
            </a:pPr>
            <a:r>
              <a:rPr lang="en-US" sz="2400" b="0" dirty="0"/>
              <a:t>S&amp;P 500 Five Year Trend or
Five Years of the Coin Toss Game?</a:t>
            </a:r>
          </a:p>
        </c:rich>
      </c:tx>
      <c:layout>
        <c:manualLayout>
          <c:xMode val="edge"/>
          <c:yMode val="edge"/>
          <c:x val="0.22930967189810686"/>
          <c:y val="0"/>
        </c:manualLayout>
      </c:layout>
      <c:overlay val="0"/>
      <c:spPr>
        <a:noFill/>
        <a:ln w="25389">
          <a:noFill/>
        </a:ln>
      </c:spPr>
    </c:title>
    <c:autoTitleDeleted val="0"/>
    <c:plotArea>
      <c:layout>
        <c:manualLayout>
          <c:layoutTarget val="inner"/>
          <c:xMode val="edge"/>
          <c:yMode val="edge"/>
          <c:x val="0.13079760664296225"/>
          <c:y val="0.25628649907133699"/>
          <c:w val="0.79155313351498635"/>
          <c:h val="0.59667961889115273"/>
        </c:manualLayout>
      </c:layout>
      <c:lineChart>
        <c:grouping val="standar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104.5936628</c:v>
                </c:pt>
              </c:strCache>
            </c:strRef>
          </c:tx>
          <c:spPr>
            <a:ln w="38083">
              <a:solidFill>
                <a:srgbClr val="008080"/>
              </a:solidFill>
              <a:prstDash val="solid"/>
            </a:ln>
          </c:spPr>
          <c:marker>
            <c:symbol val="none"/>
          </c:marker>
          <c:cat>
            <c:numRef>
              <c:f>Sheet1!$A$2:$A$59</c:f>
              <c:numCache>
                <c:formatCode>General</c:formatCode>
                <c:ptCount val="58"/>
              </c:numCache>
            </c:numRef>
          </c:cat>
          <c:val>
            <c:numRef>
              <c:f>Sheet1!$B$2:$B$59</c:f>
              <c:numCache>
                <c:formatCode>General</c:formatCode>
                <c:ptCount val="58"/>
                <c:pt idx="0">
                  <c:v>101.36295490000001</c:v>
                </c:pt>
                <c:pt idx="1">
                  <c:v>102.4235357</c:v>
                </c:pt>
                <c:pt idx="2">
                  <c:v>103.2811877</c:v>
                </c:pt>
                <c:pt idx="3">
                  <c:v>107.77439560000001</c:v>
                </c:pt>
                <c:pt idx="4">
                  <c:v>107.5719716</c:v>
                </c:pt>
                <c:pt idx="5">
                  <c:v>103.93792999999999</c:v>
                </c:pt>
                <c:pt idx="6">
                  <c:v>108.12775430000001</c:v>
                </c:pt>
                <c:pt idx="7">
                  <c:v>111.2575026</c:v>
                </c:pt>
                <c:pt idx="8">
                  <c:v>109.4907092</c:v>
                </c:pt>
                <c:pt idx="9">
                  <c:v>110.6517448</c:v>
                </c:pt>
                <c:pt idx="10">
                  <c:v>116.6588423</c:v>
                </c:pt>
                <c:pt idx="11">
                  <c:v>113.6300537</c:v>
                </c:pt>
                <c:pt idx="12">
                  <c:v>116.35545860000001</c:v>
                </c:pt>
                <c:pt idx="13">
                  <c:v>122.4640205</c:v>
                </c:pt>
                <c:pt idx="14">
                  <c:v>127.36005729999999</c:v>
                </c:pt>
                <c:pt idx="15">
                  <c:v>126.5523804</c:v>
                </c:pt>
                <c:pt idx="16">
                  <c:v>138.06228200000001</c:v>
                </c:pt>
                <c:pt idx="17">
                  <c:v>140.68723209999999</c:v>
                </c:pt>
                <c:pt idx="18">
                  <c:v>140.182434</c:v>
                </c:pt>
                <c:pt idx="19">
                  <c:v>136.69882229999999</c:v>
                </c:pt>
                <c:pt idx="20">
                  <c:v>139.62665129999999</c:v>
                </c:pt>
                <c:pt idx="21">
                  <c:v>142.907839</c:v>
                </c:pt>
                <c:pt idx="22">
                  <c:v>158.40564570000001</c:v>
                </c:pt>
                <c:pt idx="23">
                  <c:v>160.42483809999999</c:v>
                </c:pt>
                <c:pt idx="24">
                  <c:v>163.4536267</c:v>
                </c:pt>
                <c:pt idx="25">
                  <c:v>159.36476210000001</c:v>
                </c:pt>
                <c:pt idx="26">
                  <c:v>174.8115841</c:v>
                </c:pt>
                <c:pt idx="27">
                  <c:v>172.74191189999999</c:v>
                </c:pt>
                <c:pt idx="28">
                  <c:v>172.1361541</c:v>
                </c:pt>
                <c:pt idx="29">
                  <c:v>156.58837249999999</c:v>
                </c:pt>
                <c:pt idx="30">
                  <c:v>148.0068047</c:v>
                </c:pt>
                <c:pt idx="31">
                  <c:v>147.40104700000001</c:v>
                </c:pt>
                <c:pt idx="32">
                  <c:v>156.89125129999999</c:v>
                </c:pt>
                <c:pt idx="33">
                  <c:v>157.69892830000001</c:v>
                </c:pt>
                <c:pt idx="34">
                  <c:v>164.56418260000001</c:v>
                </c:pt>
                <c:pt idx="35">
                  <c:v>176.2749938</c:v>
                </c:pt>
                <c:pt idx="36">
                  <c:v>179.25330260000001</c:v>
                </c:pt>
                <c:pt idx="37">
                  <c:v>179.6071661</c:v>
                </c:pt>
                <c:pt idx="38">
                  <c:v>187.28009729999999</c:v>
                </c:pt>
                <c:pt idx="39">
                  <c:v>177.84037269999999</c:v>
                </c:pt>
                <c:pt idx="40">
                  <c:v>186.0685819</c:v>
                </c:pt>
                <c:pt idx="41">
                  <c:v>190.40984560000001</c:v>
                </c:pt>
                <c:pt idx="42">
                  <c:v>186.3209809</c:v>
                </c:pt>
                <c:pt idx="43">
                  <c:v>188.79449159999999</c:v>
                </c:pt>
                <c:pt idx="44">
                  <c:v>181.2225201</c:v>
                </c:pt>
                <c:pt idx="45">
                  <c:v>198.43613550000001</c:v>
                </c:pt>
                <c:pt idx="46">
                  <c:v>194.7511093</c:v>
                </c:pt>
                <c:pt idx="47">
                  <c:v>197.17414020000001</c:v>
                </c:pt>
                <c:pt idx="48">
                  <c:v>192.2775986</c:v>
                </c:pt>
                <c:pt idx="49">
                  <c:v>197.88085760000001</c:v>
                </c:pt>
                <c:pt idx="50">
                  <c:v>198.83997400000001</c:v>
                </c:pt>
                <c:pt idx="51">
                  <c:v>194.7511093</c:v>
                </c:pt>
                <c:pt idx="52">
                  <c:v>202.62595970000001</c:v>
                </c:pt>
                <c:pt idx="53">
                  <c:v>198.43613550000001</c:v>
                </c:pt>
                <c:pt idx="54">
                  <c:v>199.6476509</c:v>
                </c:pt>
                <c:pt idx="55">
                  <c:v>200.3038885</c:v>
                </c:pt>
                <c:pt idx="56">
                  <c:v>207.1186629</c:v>
                </c:pt>
                <c:pt idx="57">
                  <c:v>206.81578400000001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4691-4E48-A3E4-38BDC90AF1F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smooth val="0"/>
        <c:axId val="44939136"/>
        <c:axId val="44945408"/>
      </c:lineChart>
      <c:catAx>
        <c:axId val="44939136"/>
        <c:scaling>
          <c:orientation val="minMax"/>
        </c:scaling>
        <c:delete val="0"/>
        <c:axPos val="b"/>
        <c:title>
          <c:tx>
            <c:rich>
              <a:bodyPr/>
              <a:lstStyle/>
              <a:p>
                <a:pPr>
                  <a:defRPr sz="1799" b="0" i="0" u="none" strike="noStrike" baseline="0">
                    <a:solidFill>
                      <a:schemeClr val="tx1"/>
                    </a:solidFill>
                    <a:latin typeface="Calibri"/>
                    <a:ea typeface="Calibri"/>
                    <a:cs typeface="Calibri"/>
                  </a:defRPr>
                </a:pPr>
                <a:r>
                  <a:rPr lang="en-US" b="0"/>
                  <a:t>Month</a:t>
                </a:r>
              </a:p>
            </c:rich>
          </c:tx>
          <c:layout>
            <c:manualLayout>
              <c:xMode val="edge"/>
              <c:yMode val="edge"/>
              <c:x val="0.49056729436787655"/>
              <c:y val="0.90671955641783619"/>
            </c:manualLayout>
          </c:layout>
          <c:overlay val="0"/>
          <c:spPr>
            <a:noFill/>
            <a:ln w="25389">
              <a:noFill/>
            </a:ln>
          </c:spPr>
        </c:title>
        <c:numFmt formatCode="General" sourceLinked="1"/>
        <c:majorTickMark val="out"/>
        <c:minorTickMark val="none"/>
        <c:tickLblPos val="nextTo"/>
        <c:spPr>
          <a:ln w="3174">
            <a:solidFill>
              <a:schemeClr val="tx1"/>
            </a:solidFill>
            <a:prstDash val="solid"/>
          </a:ln>
        </c:spPr>
        <c:txPr>
          <a:bodyPr rot="0" vert="horz"/>
          <a:lstStyle/>
          <a:p>
            <a:pPr>
              <a:defRPr sz="1799" b="1" i="0" u="none" strike="noStrike" baseline="0">
                <a:solidFill>
                  <a:schemeClr val="tx1"/>
                </a:solidFill>
                <a:latin typeface="Times New Roman"/>
                <a:ea typeface="Times New Roman"/>
                <a:cs typeface="Times New Roman"/>
              </a:defRPr>
            </a:pPr>
            <a:endParaRPr lang="en-US"/>
          </a:p>
        </c:txPr>
        <c:crossAx val="44945408"/>
        <c:crosses val="autoZero"/>
        <c:auto val="0"/>
        <c:lblAlgn val="ctr"/>
        <c:lblOffset val="100"/>
        <c:tickLblSkip val="1"/>
        <c:tickMarkSkip val="1"/>
        <c:noMultiLvlLbl val="0"/>
      </c:catAx>
      <c:valAx>
        <c:axId val="44945408"/>
        <c:scaling>
          <c:orientation val="minMax"/>
          <c:max val="210"/>
          <c:min val="80"/>
        </c:scaling>
        <c:delete val="0"/>
        <c:axPos val="l"/>
        <c:title>
          <c:tx>
            <c:rich>
              <a:bodyPr/>
              <a:lstStyle/>
              <a:p>
                <a:pPr>
                  <a:defRPr sz="1799" b="0" i="0" u="none" strike="noStrike" baseline="0">
                    <a:solidFill>
                      <a:schemeClr val="tx1"/>
                    </a:solidFill>
                    <a:latin typeface="Calibri"/>
                    <a:ea typeface="Calibri"/>
                    <a:cs typeface="Calibri"/>
                  </a:defRPr>
                </a:pPr>
                <a:r>
                  <a:rPr lang="en-US" b="0"/>
                  <a:t>Level</a:t>
                </a:r>
              </a:p>
            </c:rich>
          </c:tx>
          <c:layout>
            <c:manualLayout>
              <c:xMode val="edge"/>
              <c:yMode val="edge"/>
              <c:x val="0"/>
              <c:y val="0.43004115226337447"/>
            </c:manualLayout>
          </c:layout>
          <c:overlay val="0"/>
          <c:spPr>
            <a:noFill/>
            <a:ln w="25389">
              <a:noFill/>
            </a:ln>
          </c:spPr>
        </c:title>
        <c:numFmt formatCode="General" sourceLinked="1"/>
        <c:majorTickMark val="out"/>
        <c:minorTickMark val="none"/>
        <c:tickLblPos val="nextTo"/>
        <c:spPr>
          <a:ln w="3174">
            <a:solidFill>
              <a:schemeClr val="tx1"/>
            </a:solidFill>
            <a:prstDash val="solid"/>
          </a:ln>
        </c:spPr>
        <c:txPr>
          <a:bodyPr rot="0" vert="horz"/>
          <a:lstStyle/>
          <a:p>
            <a:pPr>
              <a:defRPr sz="1400" b="0" i="0" u="none" strike="noStrike" baseline="0">
                <a:solidFill>
                  <a:schemeClr val="tx1"/>
                </a:solidFill>
                <a:latin typeface="Calibri"/>
                <a:ea typeface="Calibri"/>
                <a:cs typeface="Calibri"/>
              </a:defRPr>
            </a:pPr>
            <a:endParaRPr lang="en-US"/>
          </a:p>
        </c:txPr>
        <c:crossAx val="44939136"/>
        <c:crosses val="autoZero"/>
        <c:crossBetween val="midCat"/>
        <c:majorUnit val="40"/>
      </c:valAx>
      <c:spPr>
        <a:ln>
          <a:solidFill>
            <a:schemeClr val="tx1"/>
          </a:solidFill>
        </a:ln>
      </c:spPr>
    </c:plotArea>
    <c:plotVisOnly val="1"/>
    <c:dispBlanksAs val="gap"/>
    <c:showDLblsOverMax val="0"/>
  </c:chart>
  <c:spPr>
    <a:noFill/>
    <a:ln>
      <a:noFill/>
    </a:ln>
  </c:spPr>
  <c:txPr>
    <a:bodyPr/>
    <a:lstStyle/>
    <a:p>
      <a:pPr>
        <a:defRPr sz="1799" b="1" i="0" u="none" strike="noStrike" baseline="0">
          <a:solidFill>
            <a:schemeClr val="tx1"/>
          </a:solidFill>
          <a:latin typeface="Times New Roman"/>
          <a:ea typeface="Times New Roman"/>
          <a:cs typeface="Times New Roman"/>
        </a:defRPr>
      </a:pPr>
      <a:endParaRPr lang="en-US"/>
    </a:p>
  </c:txPr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>
              <a:defRPr sz="2400" b="0"/>
            </a:pPr>
            <a:r>
              <a:rPr lang="en-US" sz="2400" b="0" dirty="0"/>
              <a:t>S&amp;P 500 Five Year Trend</a:t>
            </a:r>
            <a:r>
              <a:rPr lang="en-US" sz="2400" b="0" baseline="0" dirty="0"/>
              <a:t> </a:t>
            </a:r>
            <a:r>
              <a:rPr lang="en-US" sz="2400" b="0" dirty="0"/>
              <a:t>or
Five Years of the Coin Toss Game?</a:t>
            </a:r>
          </a:p>
        </c:rich>
      </c:tx>
      <c:layout>
        <c:manualLayout>
          <c:xMode val="edge"/>
          <c:yMode val="edge"/>
          <c:x val="0.21027324517586735"/>
          <c:y val="4.432566317559819E-2"/>
        </c:manualLayout>
      </c:layout>
      <c:overlay val="0"/>
      <c:spPr>
        <a:noFill/>
        <a:ln w="25389">
          <a:noFill/>
        </a:ln>
      </c:spPr>
    </c:title>
    <c:autoTitleDeleted val="0"/>
    <c:plotArea>
      <c:layout>
        <c:manualLayout>
          <c:layoutTarget val="inner"/>
          <c:xMode val="edge"/>
          <c:yMode val="edge"/>
          <c:x val="0.12534058072208915"/>
          <c:y val="0.26470106770634255"/>
          <c:w val="0.79155313351498635"/>
          <c:h val="0.64195266943725382"/>
        </c:manualLayout>
      </c:layout>
      <c:lineChart>
        <c:grouping val="standar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100</c:v>
                </c:pt>
              </c:strCache>
            </c:strRef>
          </c:tx>
          <c:spPr>
            <a:ln w="38083">
              <a:solidFill>
                <a:schemeClr val="accent4"/>
              </a:solidFill>
              <a:prstDash val="solid"/>
            </a:ln>
          </c:spPr>
          <c:marker>
            <c:symbol val="none"/>
          </c:marker>
          <c:cat>
            <c:numRef>
              <c:f>Sheet1!$A$2:$A$55</c:f>
              <c:numCache>
                <c:formatCode>General</c:formatCode>
                <c:ptCount val="54"/>
              </c:numCache>
            </c:numRef>
          </c:cat>
          <c:val>
            <c:numRef>
              <c:f>Sheet1!$B$2:$B$55</c:f>
              <c:numCache>
                <c:formatCode>General</c:formatCode>
                <c:ptCount val="54"/>
                <c:pt idx="0">
                  <c:v>92.287917739999997</c:v>
                </c:pt>
                <c:pt idx="1">
                  <c:v>84</c:v>
                </c:pt>
                <c:pt idx="2">
                  <c:v>82</c:v>
                </c:pt>
                <c:pt idx="3">
                  <c:v>91</c:v>
                </c:pt>
                <c:pt idx="4">
                  <c:v>102.7604089</c:v>
                </c:pt>
                <c:pt idx="5">
                  <c:v>96.710015949999999</c:v>
                </c:pt>
                <c:pt idx="6">
                  <c:v>97.267352040000006</c:v>
                </c:pt>
                <c:pt idx="7">
                  <c:v>109.0621618</c:v>
                </c:pt>
                <c:pt idx="8">
                  <c:v>118.3959622</c:v>
                </c:pt>
                <c:pt idx="9">
                  <c:v>114.7999509</c:v>
                </c:pt>
                <c:pt idx="10">
                  <c:v>117.9249375</c:v>
                </c:pt>
                <c:pt idx="11">
                  <c:v>111.450029</c:v>
                </c:pt>
                <c:pt idx="12">
                  <c:v>113.4732757</c:v>
                </c:pt>
                <c:pt idx="13">
                  <c:v>112.0446286</c:v>
                </c:pt>
                <c:pt idx="14">
                  <c:v>106.8186458</c:v>
                </c:pt>
                <c:pt idx="15">
                  <c:v>116.4240004</c:v>
                </c:pt>
                <c:pt idx="16">
                  <c:v>130.00082990000001</c:v>
                </c:pt>
                <c:pt idx="17">
                  <c:v>129.5951015</c:v>
                </c:pt>
                <c:pt idx="18">
                  <c:v>135.86124409999999</c:v>
                </c:pt>
                <c:pt idx="19">
                  <c:v>144.45185849999999</c:v>
                </c:pt>
                <c:pt idx="20">
                  <c:v>144.46307229999999</c:v>
                </c:pt>
                <c:pt idx="21">
                  <c:v>141.8713875</c:v>
                </c:pt>
                <c:pt idx="22">
                  <c:v>155.94952570000001</c:v>
                </c:pt>
                <c:pt idx="23">
                  <c:v>172.62193679999999</c:v>
                </c:pt>
                <c:pt idx="24">
                  <c:v>171.66935140000001</c:v>
                </c:pt>
                <c:pt idx="25">
                  <c:v>172.7239945</c:v>
                </c:pt>
                <c:pt idx="26">
                  <c:v>163.15231130000001</c:v>
                </c:pt>
                <c:pt idx="27">
                  <c:v>168.49572749999999</c:v>
                </c:pt>
                <c:pt idx="28">
                  <c:v>190.9264173</c:v>
                </c:pt>
                <c:pt idx="29">
                  <c:v>192.1173063</c:v>
                </c:pt>
                <c:pt idx="30">
                  <c:v>197.20702270000001</c:v>
                </c:pt>
                <c:pt idx="31">
                  <c:v>198.99756740000001</c:v>
                </c:pt>
                <c:pt idx="32">
                  <c:v>199.08851569999999</c:v>
                </c:pt>
                <c:pt idx="33">
                  <c:v>202.04887539999999</c:v>
                </c:pt>
                <c:pt idx="34">
                  <c:v>213.25984990000001</c:v>
                </c:pt>
                <c:pt idx="35">
                  <c:v>213.9726244</c:v>
                </c:pt>
                <c:pt idx="36">
                  <c:v>193.1254356</c:v>
                </c:pt>
                <c:pt idx="37">
                  <c:v>199.9759583</c:v>
                </c:pt>
                <c:pt idx="38">
                  <c:v>209.3831079</c:v>
                </c:pt>
                <c:pt idx="39">
                  <c:v>210.076649</c:v>
                </c:pt>
                <c:pt idx="40">
                  <c:v>224.20578090000001</c:v>
                </c:pt>
                <c:pt idx="41">
                  <c:v>240.47794970000001</c:v>
                </c:pt>
                <c:pt idx="42">
                  <c:v>242.67725899999999</c:v>
                </c:pt>
                <c:pt idx="43">
                  <c:v>232.41481769999999</c:v>
                </c:pt>
                <c:pt idx="44">
                  <c:v>235.20379550000001</c:v>
                </c:pt>
                <c:pt idx="45">
                  <c:v>238.70406510000001</c:v>
                </c:pt>
                <c:pt idx="46">
                  <c:v>213.38456780000001</c:v>
                </c:pt>
                <c:pt idx="47">
                  <c:v>192.7403946</c:v>
                </c:pt>
                <c:pt idx="48">
                  <c:v>192.7519187</c:v>
                </c:pt>
                <c:pt idx="49">
                  <c:v>203.7286637</c:v>
                </c:pt>
                <c:pt idx="50">
                  <c:v>197.69073460000001</c:v>
                </c:pt>
                <c:pt idx="51">
                  <c:v>203.6119769</c:v>
                </c:pt>
                <c:pt idx="52">
                  <c:v>194.495619</c:v>
                </c:pt>
                <c:pt idx="53">
                  <c:v>207.39046759999999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9363-1049-8C92-718BC1E4C3B7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smooth val="0"/>
        <c:axId val="45265664"/>
        <c:axId val="45267584"/>
      </c:lineChart>
      <c:catAx>
        <c:axId val="45265664"/>
        <c:scaling>
          <c:orientation val="minMax"/>
        </c:scaling>
        <c:delete val="0"/>
        <c:axPos val="b"/>
        <c:title>
          <c:tx>
            <c:rich>
              <a:bodyPr/>
              <a:lstStyle/>
              <a:p>
                <a:pPr>
                  <a:defRPr b="0"/>
                </a:pPr>
                <a:r>
                  <a:rPr lang="en-US" b="0"/>
                  <a:t>Month</a:t>
                </a:r>
              </a:p>
            </c:rich>
          </c:tx>
          <c:layout>
            <c:manualLayout>
              <c:xMode val="edge"/>
              <c:yMode val="edge"/>
              <c:x val="0.46328961267290431"/>
              <c:y val="0.93017679586168234"/>
            </c:manualLayout>
          </c:layout>
          <c:overlay val="0"/>
          <c:spPr>
            <a:noFill/>
            <a:ln w="25389">
              <a:noFill/>
            </a:ln>
          </c:spPr>
        </c:title>
        <c:numFmt formatCode="General" sourceLinked="1"/>
        <c:majorTickMark val="out"/>
        <c:minorTickMark val="none"/>
        <c:tickLblPos val="nextTo"/>
        <c:spPr>
          <a:ln w="3174">
            <a:solidFill>
              <a:schemeClr val="tx1"/>
            </a:solidFill>
            <a:prstDash val="solid"/>
          </a:ln>
        </c:spPr>
        <c:txPr>
          <a:bodyPr rot="0" vert="horz"/>
          <a:lstStyle/>
          <a:p>
            <a:pPr>
              <a:defRPr/>
            </a:pPr>
            <a:endParaRPr lang="en-US"/>
          </a:p>
        </c:txPr>
        <c:crossAx val="45267584"/>
        <c:crosses val="autoZero"/>
        <c:auto val="0"/>
        <c:lblAlgn val="ctr"/>
        <c:lblOffset val="100"/>
        <c:tickLblSkip val="1"/>
        <c:tickMarkSkip val="1"/>
        <c:noMultiLvlLbl val="0"/>
      </c:catAx>
      <c:valAx>
        <c:axId val="45267584"/>
        <c:scaling>
          <c:orientation val="minMax"/>
          <c:max val="250"/>
          <c:min val="80"/>
        </c:scaling>
        <c:delete val="0"/>
        <c:axPos val="l"/>
        <c:title>
          <c:tx>
            <c:rich>
              <a:bodyPr/>
              <a:lstStyle/>
              <a:p>
                <a:pPr>
                  <a:defRPr b="0"/>
                </a:pPr>
                <a:r>
                  <a:rPr lang="en-US" b="0"/>
                  <a:t>Level</a:t>
                </a:r>
              </a:p>
            </c:rich>
          </c:tx>
          <c:layout>
            <c:manualLayout>
              <c:xMode val="edge"/>
              <c:yMode val="edge"/>
              <c:x val="0"/>
              <c:y val="0.39506172839506171"/>
            </c:manualLayout>
          </c:layout>
          <c:overlay val="0"/>
          <c:spPr>
            <a:noFill/>
            <a:ln w="25389">
              <a:noFill/>
            </a:ln>
          </c:spPr>
        </c:title>
        <c:numFmt formatCode="General" sourceLinked="1"/>
        <c:majorTickMark val="out"/>
        <c:minorTickMark val="none"/>
        <c:tickLblPos val="nextTo"/>
        <c:spPr>
          <a:ln w="3174">
            <a:solidFill>
              <a:schemeClr val="tx1"/>
            </a:solidFill>
            <a:prstDash val="solid"/>
          </a:ln>
        </c:spPr>
        <c:txPr>
          <a:bodyPr rot="0" vert="horz"/>
          <a:lstStyle/>
          <a:p>
            <a:pPr>
              <a:defRPr sz="1400" b="0"/>
            </a:pPr>
            <a:endParaRPr lang="en-US"/>
          </a:p>
        </c:txPr>
        <c:crossAx val="45265664"/>
        <c:crosses val="autoZero"/>
        <c:crossBetween val="midCat"/>
        <c:majorUnit val="40"/>
      </c:valAx>
      <c:spPr>
        <a:noFill/>
        <a:ln w="25389">
          <a:solidFill>
            <a:schemeClr val="tx1"/>
          </a:solidFill>
        </a:ln>
      </c:spPr>
    </c:plotArea>
    <c:plotVisOnly val="1"/>
    <c:dispBlanksAs val="gap"/>
    <c:showDLblsOverMax val="0"/>
  </c:chart>
  <c:spPr>
    <a:noFill/>
    <a:ln>
      <a:noFill/>
    </a:ln>
  </c:spPr>
  <c:txPr>
    <a:bodyPr/>
    <a:lstStyle/>
    <a:p>
      <a:pPr>
        <a:defRPr sz="1799" b="1" i="0" u="none" strike="noStrike" baseline="0">
          <a:solidFill>
            <a:schemeClr val="tx1"/>
          </a:solidFill>
          <a:latin typeface="Calibri" panose="020F0502020204030204" pitchFamily="34" charset="0"/>
          <a:ea typeface="Times New Roman"/>
          <a:cs typeface="Times New Roman"/>
        </a:defRPr>
      </a:pPr>
      <a:endParaRPr lang="en-US"/>
    </a:p>
  </c:txPr>
  <c:externalData r:id="rId1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23829201101928374"/>
          <c:y val="7.724425887265135E-2"/>
          <c:w val="0.70798898071625349"/>
          <c:h val="0.78705636743215035"/>
        </c:manualLayout>
      </c:layout>
      <c:scatterChart>
        <c:scatterStyle val="lineMarker"/>
        <c:varyColors val="0"/>
        <c:ser>
          <c:idx val="0"/>
          <c:order val="0"/>
          <c:spPr>
            <a:ln w="28562">
              <a:noFill/>
            </a:ln>
          </c:spPr>
          <c:marker>
            <c:symbol val="diamond"/>
            <c:size val="2"/>
            <c:spPr>
              <a:solidFill>
                <a:srgbClr val="458B8A"/>
              </a:solidFill>
              <a:ln>
                <a:solidFill>
                  <a:schemeClr val="accent4"/>
                </a:solidFill>
                <a:prstDash val="solid"/>
              </a:ln>
            </c:spPr>
          </c:marker>
          <c:yVal>
            <c:numRef>
              <c:f>Sheet1!$B$1:$B$134</c:f>
              <c:numCache>
                <c:formatCode>General</c:formatCode>
                <c:ptCount val="134"/>
                <c:pt idx="0">
                  <c:v>-0.92287917699999999</c:v>
                </c:pt>
                <c:pt idx="1">
                  <c:v>-0.84950000000000003</c:v>
                </c:pt>
                <c:pt idx="2">
                  <c:v>-1.028027837</c:v>
                </c:pt>
                <c:pt idx="3">
                  <c:v>-1.1049316229999999</c:v>
                </c:pt>
                <c:pt idx="4">
                  <c:v>-1.15392429</c:v>
                </c:pt>
                <c:pt idx="5">
                  <c:v>-0.94112136199999996</c:v>
                </c:pt>
                <c:pt idx="6">
                  <c:v>-1.0057629610000001</c:v>
                </c:pt>
                <c:pt idx="7">
                  <c:v>-1.1212617549999999</c:v>
                </c:pt>
                <c:pt idx="8">
                  <c:v>-1.085582389</c:v>
                </c:pt>
                <c:pt idx="9">
                  <c:v>-1.4544408710000001</c:v>
                </c:pt>
                <c:pt idx="10">
                  <c:v>-1.5408317229999999</c:v>
                </c:pt>
                <c:pt idx="11">
                  <c:v>-1.41763945</c:v>
                </c:pt>
                <c:pt idx="12">
                  <c:v>-1.527230769</c:v>
                </c:pt>
                <c:pt idx="13">
                  <c:v>-1.481114754</c:v>
                </c:pt>
                <c:pt idx="14">
                  <c:v>-1.430037037</c:v>
                </c:pt>
                <c:pt idx="15">
                  <c:v>-1.634883117</c:v>
                </c:pt>
                <c:pt idx="16">
                  <c:v>-1.6749230770000001</c:v>
                </c:pt>
                <c:pt idx="17">
                  <c:v>-1.495318548</c:v>
                </c:pt>
                <c:pt idx="18">
                  <c:v>-1.572527539</c:v>
                </c:pt>
                <c:pt idx="19">
                  <c:v>-1.5948461920000001</c:v>
                </c:pt>
                <c:pt idx="20">
                  <c:v>-1.500116445</c:v>
                </c:pt>
                <c:pt idx="21">
                  <c:v>-1.96411976</c:v>
                </c:pt>
                <c:pt idx="22">
                  <c:v>-2.1984633900000001</c:v>
                </c:pt>
                <c:pt idx="23">
                  <c:v>-2.2138180420000002</c:v>
                </c:pt>
                <c:pt idx="24">
                  <c:v>-1.9889633330000001</c:v>
                </c:pt>
                <c:pt idx="25">
                  <c:v>-2.012286912</c:v>
                </c:pt>
                <c:pt idx="26">
                  <c:v>-1.8891678810000001</c:v>
                </c:pt>
                <c:pt idx="27">
                  <c:v>-2.0655021809999998</c:v>
                </c:pt>
                <c:pt idx="28">
                  <c:v>-2.2662463920000002</c:v>
                </c:pt>
                <c:pt idx="29">
                  <c:v>-2.0124748480000001</c:v>
                </c:pt>
                <c:pt idx="30">
                  <c:v>-2.0529855069999998</c:v>
                </c:pt>
                <c:pt idx="31">
                  <c:v>-2.0181590360000001</c:v>
                </c:pt>
                <c:pt idx="32">
                  <c:v>-2.0009140639999998</c:v>
                </c:pt>
                <c:pt idx="33">
                  <c:v>-2.0297391299999998</c:v>
                </c:pt>
                <c:pt idx="34">
                  <c:v>-2.1109728969999999</c:v>
                </c:pt>
                <c:pt idx="35">
                  <c:v>-2.0066845639999999</c:v>
                </c:pt>
                <c:pt idx="36">
                  <c:v>-1.8051415319999999</c:v>
                </c:pt>
                <c:pt idx="37">
                  <c:v>-2.070943765</c:v>
                </c:pt>
                <c:pt idx="38">
                  <c:v>-2.0940828059999999</c:v>
                </c:pt>
                <c:pt idx="39">
                  <c:v>-2.0066246130000001</c:v>
                </c:pt>
                <c:pt idx="40">
                  <c:v>-2.1345140640000002</c:v>
                </c:pt>
                <c:pt idx="41">
                  <c:v>-2.145153874</c:v>
                </c:pt>
                <c:pt idx="42">
                  <c:v>-2.0182911510000001</c:v>
                </c:pt>
                <c:pt idx="43">
                  <c:v>-1.9154231319999999</c:v>
                </c:pt>
                <c:pt idx="44">
                  <c:v>-2.024</c:v>
                </c:pt>
                <c:pt idx="45">
                  <c:v>-2.0297637160000002</c:v>
                </c:pt>
                <c:pt idx="46">
                  <c:v>-1.7878586839999999</c:v>
                </c:pt>
                <c:pt idx="47">
                  <c:v>-1.8065073460000001</c:v>
                </c:pt>
                <c:pt idx="48">
                  <c:v>-2.000119582</c:v>
                </c:pt>
                <c:pt idx="49">
                  <c:v>-2.1138950520000002</c:v>
                </c:pt>
                <c:pt idx="50">
                  <c:v>-1.9407257769999999</c:v>
                </c:pt>
                <c:pt idx="51">
                  <c:v>-2.0599040959999999</c:v>
                </c:pt>
                <c:pt idx="52">
                  <c:v>-1.910453618</c:v>
                </c:pt>
                <c:pt idx="53">
                  <c:v>-2.132597831</c:v>
                </c:pt>
                <c:pt idx="54">
                  <c:v>-2.3529104580000002</c:v>
                </c:pt>
                <c:pt idx="55">
                  <c:v>-2.1413318600000002</c:v>
                </c:pt>
                <c:pt idx="56">
                  <c:v>-1.8916196219999999</c:v>
                </c:pt>
                <c:pt idx="57">
                  <c:v>-1.8975233060000001</c:v>
                </c:pt>
                <c:pt idx="58">
                  <c:v>-1.8057748419999999</c:v>
                </c:pt>
                <c:pt idx="59">
                  <c:v>-1.691594263</c:v>
                </c:pt>
                <c:pt idx="60">
                  <c:v>-1.6914629450000001</c:v>
                </c:pt>
                <c:pt idx="61">
                  <c:v>-1.7218079930000001</c:v>
                </c:pt>
                <c:pt idx="62">
                  <c:v>-1.550950067</c:v>
                </c:pt>
                <c:pt idx="63">
                  <c:v>-1.385139514</c:v>
                </c:pt>
                <c:pt idx="64">
                  <c:v>-1.392783176</c:v>
                </c:pt>
                <c:pt idx="65">
                  <c:v>-1.384226674</c:v>
                </c:pt>
                <c:pt idx="66">
                  <c:v>-1.4609350619999999</c:v>
                </c:pt>
                <c:pt idx="67">
                  <c:v>-1.413087845</c:v>
                </c:pt>
                <c:pt idx="68">
                  <c:v>-1.2249730750000001</c:v>
                </c:pt>
                <c:pt idx="69">
                  <c:v>-1.2173323979999999</c:v>
                </c:pt>
                <c:pt idx="70">
                  <c:v>-1.1850819109999999</c:v>
                </c:pt>
                <c:pt idx="71">
                  <c:v>-1.1743219380000001</c:v>
                </c:pt>
                <c:pt idx="72">
                  <c:v>-1.1737852360000001</c:v>
                </c:pt>
                <c:pt idx="73">
                  <c:v>-1.1563315599999999</c:v>
                </c:pt>
                <c:pt idx="74">
                  <c:v>-1.092170828</c:v>
                </c:pt>
                <c:pt idx="75">
                  <c:v>-1.0885204850000001</c:v>
                </c:pt>
                <c:pt idx="76">
                  <c:v>-1.1945742020000001</c:v>
                </c:pt>
                <c:pt idx="77">
                  <c:v>-1.152200406</c:v>
                </c:pt>
                <c:pt idx="78">
                  <c:v>-1.097999283</c:v>
                </c:pt>
                <c:pt idx="79">
                  <c:v>-1.0943623730000001</c:v>
                </c:pt>
                <c:pt idx="80">
                  <c:v>-1.0207588080000001</c:v>
                </c:pt>
                <c:pt idx="81">
                  <c:v>-0.96712996100000004</c:v>
                </c:pt>
                <c:pt idx="82">
                  <c:v>-0.912168376</c:v>
                </c:pt>
                <c:pt idx="83">
                  <c:v>-0.86080731799999999</c:v>
                </c:pt>
                <c:pt idx="84">
                  <c:v>-0.81355266999999998</c:v>
                </c:pt>
                <c:pt idx="85">
                  <c:v>-0.76264497799999997</c:v>
                </c:pt>
                <c:pt idx="86">
                  <c:v>-0.71327448599999999</c:v>
                </c:pt>
                <c:pt idx="87">
                  <c:v>-0.66560658500000003</c:v>
                </c:pt>
                <c:pt idx="88">
                  <c:v>-0.61111048099999998</c:v>
                </c:pt>
                <c:pt idx="89">
                  <c:v>-0.55527971200000004</c:v>
                </c:pt>
                <c:pt idx="90">
                  <c:v>-0.50543576000000001</c:v>
                </c:pt>
                <c:pt idx="91">
                  <c:v>-0.45301817500000002</c:v>
                </c:pt>
                <c:pt idx="92">
                  <c:v>-0.39985663599999999</c:v>
                </c:pt>
                <c:pt idx="93">
                  <c:v>-0.34985275399999999</c:v>
                </c:pt>
                <c:pt idx="94">
                  <c:v>-0.30074975999999998</c:v>
                </c:pt>
                <c:pt idx="95">
                  <c:v>-0.245788175</c:v>
                </c:pt>
                <c:pt idx="96">
                  <c:v>-0.19044272400000001</c:v>
                </c:pt>
                <c:pt idx="97">
                  <c:v>-0.14071864100000001</c:v>
                </c:pt>
                <c:pt idx="98">
                  <c:v>-9.0411467999999995E-2</c:v>
                </c:pt>
                <c:pt idx="99">
                  <c:v>-4.3182271000000001E-2</c:v>
                </c:pt>
                <c:pt idx="100">
                  <c:v>0.55581336100000001</c:v>
                </c:pt>
                <c:pt idx="101">
                  <c:v>1.213024815</c:v>
                </c:pt>
                <c:pt idx="102">
                  <c:v>1.7966425210000001</c:v>
                </c:pt>
                <c:pt idx="103">
                  <c:v>2.3920083179999998</c:v>
                </c:pt>
                <c:pt idx="104">
                  <c:v>2.9772744389999999</c:v>
                </c:pt>
                <c:pt idx="105">
                  <c:v>3.7776400639999999</c:v>
                </c:pt>
                <c:pt idx="106">
                  <c:v>4.5895357160000003</c:v>
                </c:pt>
                <c:pt idx="107">
                  <c:v>5.4339248749999998</c:v>
                </c:pt>
                <c:pt idx="108">
                  <c:v>6.2365987010000001</c:v>
                </c:pt>
                <c:pt idx="109">
                  <c:v>7.3196836200000002</c:v>
                </c:pt>
                <c:pt idx="110">
                  <c:v>8.5622498789999995</c:v>
                </c:pt>
                <c:pt idx="111">
                  <c:v>9.7949152579999996</c:v>
                </c:pt>
                <c:pt idx="112">
                  <c:v>10.929026820000001</c:v>
                </c:pt>
                <c:pt idx="113">
                  <c:v>12.150811429999999</c:v>
                </c:pt>
                <c:pt idx="114">
                  <c:v>13.335703240000001</c:v>
                </c:pt>
                <c:pt idx="115">
                  <c:v>14.479732869999999</c:v>
                </c:pt>
                <c:pt idx="116">
                  <c:v>28</c:v>
                </c:pt>
                <c:pt idx="117">
                  <c:v>28.2</c:v>
                </c:pt>
                <c:pt idx="118">
                  <c:v>28.7</c:v>
                </c:pt>
                <c:pt idx="119">
                  <c:v>28.4</c:v>
                </c:pt>
                <c:pt idx="120">
                  <c:v>27.9</c:v>
                </c:pt>
                <c:pt idx="121">
                  <c:v>27.5</c:v>
                </c:pt>
                <c:pt idx="122">
                  <c:v>28.6</c:v>
                </c:pt>
                <c:pt idx="123">
                  <c:v>29</c:v>
                </c:pt>
                <c:pt idx="124">
                  <c:v>29.8</c:v>
                </c:pt>
                <c:pt idx="125">
                  <c:v>30</c:v>
                </c:pt>
                <c:pt idx="126">
                  <c:v>30.5</c:v>
                </c:pt>
                <c:pt idx="127">
                  <c:v>29.4</c:v>
                </c:pt>
                <c:pt idx="128">
                  <c:v>29.2</c:v>
                </c:pt>
                <c:pt idx="129">
                  <c:v>28.4</c:v>
                </c:pt>
                <c:pt idx="130">
                  <c:v>28.1</c:v>
                </c:pt>
                <c:pt idx="131">
                  <c:v>28.8</c:v>
                </c:pt>
                <c:pt idx="132">
                  <c:v>28.3</c:v>
                </c:pt>
                <c:pt idx="133">
                  <c:v>28.012796900000001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0-0C68-A84C-9B5D-A856E64D8F86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45015424"/>
        <c:axId val="45017728"/>
      </c:scatterChart>
      <c:valAx>
        <c:axId val="45015424"/>
        <c:scaling>
          <c:orientation val="minMax"/>
        </c:scaling>
        <c:delete val="0"/>
        <c:axPos val="b"/>
        <c:title>
          <c:tx>
            <c:rich>
              <a:bodyPr/>
              <a:lstStyle/>
              <a:p>
                <a:pPr>
                  <a:defRPr sz="1800" b="0" i="0" u="none" strike="noStrike" baseline="0">
                    <a:solidFill>
                      <a:schemeClr val="tx1"/>
                    </a:solidFill>
                    <a:latin typeface="Arial"/>
                    <a:ea typeface="Arial"/>
                    <a:cs typeface="Arial"/>
                  </a:defRPr>
                </a:pPr>
                <a:r>
                  <a:rPr lang="en-US" sz="1800" b="0" dirty="0"/>
                  <a:t>Days Relative to Announcement Date</a:t>
                </a:r>
              </a:p>
            </c:rich>
          </c:tx>
          <c:layout>
            <c:manualLayout>
              <c:xMode val="edge"/>
              <c:yMode val="edge"/>
              <c:x val="0.3168195492804779"/>
              <c:y val="0.88310716361473396"/>
            </c:manualLayout>
          </c:layout>
          <c:overlay val="0"/>
          <c:spPr>
            <a:noFill/>
            <a:ln w="25388">
              <a:noFill/>
            </a:ln>
          </c:spPr>
        </c:title>
        <c:numFmt formatCode="General" sourceLinked="1"/>
        <c:majorTickMark val="none"/>
        <c:minorTickMark val="none"/>
        <c:tickLblPos val="none"/>
        <c:spPr>
          <a:ln w="3174">
            <a:solidFill>
              <a:schemeClr val="tx1"/>
            </a:solidFill>
            <a:prstDash val="solid"/>
          </a:ln>
        </c:spPr>
        <c:crossAx val="45017728"/>
        <c:crosses val="autoZero"/>
        <c:crossBetween val="midCat"/>
      </c:valAx>
      <c:valAx>
        <c:axId val="45017728"/>
        <c:scaling>
          <c:orientation val="minMax"/>
          <c:max val="40"/>
          <c:min val="-16"/>
        </c:scaling>
        <c:delete val="0"/>
        <c:axPos val="l"/>
        <c:title>
          <c:tx>
            <c:rich>
              <a:bodyPr/>
              <a:lstStyle/>
              <a:p>
                <a:pPr>
                  <a:defRPr sz="1800" b="0" i="0" u="none" strike="noStrike" baseline="0">
                    <a:solidFill>
                      <a:schemeClr val="tx1"/>
                    </a:solidFill>
                    <a:latin typeface="Calibri" panose="020F0502020204030204" pitchFamily="34" charset="0"/>
                    <a:ea typeface="Arial"/>
                    <a:cs typeface="Arial"/>
                  </a:defRPr>
                </a:pPr>
                <a:r>
                  <a:rPr lang="en-US" sz="1800" b="0">
                    <a:latin typeface="Calibri" panose="020F0502020204030204" pitchFamily="34" charset="0"/>
                  </a:rPr>
                  <a:t>Cumulative Abnormal Return (%)</a:t>
                </a:r>
              </a:p>
            </c:rich>
          </c:tx>
          <c:layout>
            <c:manualLayout>
              <c:xMode val="edge"/>
              <c:yMode val="edge"/>
              <c:x val="0.11856363471807403"/>
              <c:y val="0.11484005245613317"/>
            </c:manualLayout>
          </c:layout>
          <c:overlay val="0"/>
          <c:spPr>
            <a:noFill/>
            <a:ln w="25388">
              <a:noFill/>
            </a:ln>
          </c:spPr>
        </c:title>
        <c:numFmt formatCode="General" sourceLinked="1"/>
        <c:majorTickMark val="out"/>
        <c:minorTickMark val="none"/>
        <c:tickLblPos val="nextTo"/>
        <c:spPr>
          <a:ln w="3174">
            <a:solidFill>
              <a:schemeClr val="tx1"/>
            </a:solidFill>
            <a:prstDash val="solid"/>
          </a:ln>
        </c:spPr>
        <c:txPr>
          <a:bodyPr rot="0" vert="horz"/>
          <a:lstStyle/>
          <a:p>
            <a:pPr>
              <a:defRPr sz="1400" b="1" i="0" u="none" strike="noStrike" baseline="0">
                <a:solidFill>
                  <a:schemeClr val="tx1"/>
                </a:solidFill>
                <a:latin typeface="Calibri" panose="020F0502020204030204" pitchFamily="34" charset="0"/>
                <a:ea typeface="Times New Roman"/>
                <a:cs typeface="Times New Roman"/>
              </a:defRPr>
            </a:pPr>
            <a:endParaRPr lang="en-US"/>
          </a:p>
        </c:txPr>
        <c:crossAx val="45015424"/>
        <c:crosses val="autoZero"/>
        <c:crossBetween val="midCat"/>
        <c:majorUnit val="5"/>
        <c:minorUnit val="5"/>
      </c:valAx>
      <c:spPr>
        <a:noFill/>
        <a:ln>
          <a:solidFill>
            <a:schemeClr val="tx1"/>
          </a:solidFill>
        </a:ln>
      </c:spPr>
    </c:plotArea>
    <c:plotVisOnly val="1"/>
    <c:dispBlanksAs val="gap"/>
    <c:showDLblsOverMax val="0"/>
  </c:chart>
  <c:spPr>
    <a:noFill/>
    <a:ln>
      <a:noFill/>
    </a:ln>
  </c:spPr>
  <c:txPr>
    <a:bodyPr/>
    <a:lstStyle/>
    <a:p>
      <a:pPr>
        <a:defRPr sz="1799" b="1" i="0" u="none" strike="noStrike" baseline="0">
          <a:solidFill>
            <a:schemeClr val="tx1"/>
          </a:solidFill>
          <a:latin typeface="Times New Roman"/>
          <a:ea typeface="Times New Roman"/>
          <a:cs typeface="Times New Roman"/>
        </a:defRPr>
      </a:pPr>
      <a:endParaRPr lang="en-US"/>
    </a:p>
  </c:txPr>
  <c:externalData r:id="rId1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4"/>
    </mc:Choice>
    <mc:Fallback>
      <c:style val="4"/>
    </mc:Fallback>
  </mc:AlternateContent>
  <c:chart>
    <c:autoTitleDeleted val="0"/>
    <c:plotArea>
      <c:layout>
        <c:manualLayout>
          <c:layoutTarget val="inner"/>
          <c:xMode val="edge"/>
          <c:yMode val="edge"/>
          <c:x val="4.2977836795567589E-2"/>
          <c:y val="2.9582065885669244E-2"/>
          <c:w val="0.93632210165619634"/>
          <c:h val="0.81021380816700994"/>
        </c:manualLayout>
      </c:layout>
      <c:barChart>
        <c:barDir val="col"/>
        <c:grouping val="clustered"/>
        <c:varyColors val="0"/>
        <c:ser>
          <c:idx val="0"/>
          <c:order val="0"/>
          <c:invertIfNegative val="0"/>
          <c:cat>
            <c:numRef>
              <c:f>'Fig 14.5'!$A$3:$A$53</c:f>
              <c:numCache>
                <c:formatCode>General</c:formatCode>
                <c:ptCount val="51"/>
                <c:pt idx="0">
                  <c:v>1962</c:v>
                </c:pt>
                <c:pt idx="1">
                  <c:v>1963</c:v>
                </c:pt>
                <c:pt idx="2">
                  <c:v>1964</c:v>
                </c:pt>
                <c:pt idx="3">
                  <c:v>1965</c:v>
                </c:pt>
                <c:pt idx="4">
                  <c:v>1966</c:v>
                </c:pt>
                <c:pt idx="5">
                  <c:v>1967</c:v>
                </c:pt>
                <c:pt idx="6">
                  <c:v>1968</c:v>
                </c:pt>
                <c:pt idx="7">
                  <c:v>1969</c:v>
                </c:pt>
                <c:pt idx="8">
                  <c:v>1970</c:v>
                </c:pt>
                <c:pt idx="9">
                  <c:v>1971</c:v>
                </c:pt>
                <c:pt idx="10">
                  <c:v>1972</c:v>
                </c:pt>
                <c:pt idx="11">
                  <c:v>1973</c:v>
                </c:pt>
                <c:pt idx="12">
                  <c:v>1974</c:v>
                </c:pt>
                <c:pt idx="13">
                  <c:v>1975</c:v>
                </c:pt>
                <c:pt idx="14">
                  <c:v>1976</c:v>
                </c:pt>
                <c:pt idx="15">
                  <c:v>1977</c:v>
                </c:pt>
                <c:pt idx="16">
                  <c:v>1978</c:v>
                </c:pt>
                <c:pt idx="17">
                  <c:v>1979</c:v>
                </c:pt>
                <c:pt idx="18">
                  <c:v>1980</c:v>
                </c:pt>
                <c:pt idx="19">
                  <c:v>1981</c:v>
                </c:pt>
                <c:pt idx="20">
                  <c:v>1982</c:v>
                </c:pt>
                <c:pt idx="21">
                  <c:v>1983</c:v>
                </c:pt>
                <c:pt idx="22">
                  <c:v>1984</c:v>
                </c:pt>
                <c:pt idx="23">
                  <c:v>1985</c:v>
                </c:pt>
                <c:pt idx="24">
                  <c:v>1986</c:v>
                </c:pt>
                <c:pt idx="25">
                  <c:v>1987</c:v>
                </c:pt>
                <c:pt idx="26">
                  <c:v>1988</c:v>
                </c:pt>
                <c:pt idx="27">
                  <c:v>1989</c:v>
                </c:pt>
                <c:pt idx="28">
                  <c:v>1990</c:v>
                </c:pt>
                <c:pt idx="29">
                  <c:v>1991</c:v>
                </c:pt>
                <c:pt idx="30">
                  <c:v>1992</c:v>
                </c:pt>
                <c:pt idx="31">
                  <c:v>1993</c:v>
                </c:pt>
                <c:pt idx="32">
                  <c:v>1994</c:v>
                </c:pt>
                <c:pt idx="33">
                  <c:v>1995</c:v>
                </c:pt>
                <c:pt idx="34">
                  <c:v>1996</c:v>
                </c:pt>
                <c:pt idx="35">
                  <c:v>1997</c:v>
                </c:pt>
                <c:pt idx="36">
                  <c:v>1998</c:v>
                </c:pt>
                <c:pt idx="37">
                  <c:v>1999</c:v>
                </c:pt>
                <c:pt idx="38">
                  <c:v>2000</c:v>
                </c:pt>
                <c:pt idx="39">
                  <c:v>2001</c:v>
                </c:pt>
                <c:pt idx="40">
                  <c:v>2002</c:v>
                </c:pt>
                <c:pt idx="41">
                  <c:v>2003</c:v>
                </c:pt>
                <c:pt idx="42">
                  <c:v>2004</c:v>
                </c:pt>
                <c:pt idx="43">
                  <c:v>2005</c:v>
                </c:pt>
                <c:pt idx="44">
                  <c:v>2006</c:v>
                </c:pt>
                <c:pt idx="45">
                  <c:v>2007</c:v>
                </c:pt>
                <c:pt idx="46">
                  <c:v>2008</c:v>
                </c:pt>
                <c:pt idx="47">
                  <c:v>2009</c:v>
                </c:pt>
                <c:pt idx="48">
                  <c:v>2010</c:v>
                </c:pt>
                <c:pt idx="49">
                  <c:v>2011</c:v>
                </c:pt>
                <c:pt idx="50">
                  <c:v>2012</c:v>
                </c:pt>
              </c:numCache>
            </c:numRef>
          </c:cat>
          <c:val>
            <c:numRef>
              <c:f>'Fig 14.5'!$B$3:$B$47</c:f>
            </c:numRef>
          </c:val>
          <c:extLst>
            <c:ext xmlns:c16="http://schemas.microsoft.com/office/drawing/2014/chart" uri="{C3380CC4-5D6E-409C-BE32-E72D297353CC}">
              <c16:uniqueId val="{00000000-4E68-4740-A977-D3E7FA113F96}"/>
            </c:ext>
          </c:extLst>
        </c:ser>
        <c:ser>
          <c:idx val="1"/>
          <c:order val="1"/>
          <c:invertIfNegative val="0"/>
          <c:cat>
            <c:numRef>
              <c:f>'Fig 14.5'!$A$3:$A$53</c:f>
              <c:numCache>
                <c:formatCode>General</c:formatCode>
                <c:ptCount val="51"/>
                <c:pt idx="0">
                  <c:v>1962</c:v>
                </c:pt>
                <c:pt idx="1">
                  <c:v>1963</c:v>
                </c:pt>
                <c:pt idx="2">
                  <c:v>1964</c:v>
                </c:pt>
                <c:pt idx="3">
                  <c:v>1965</c:v>
                </c:pt>
                <c:pt idx="4">
                  <c:v>1966</c:v>
                </c:pt>
                <c:pt idx="5">
                  <c:v>1967</c:v>
                </c:pt>
                <c:pt idx="6">
                  <c:v>1968</c:v>
                </c:pt>
                <c:pt idx="7">
                  <c:v>1969</c:v>
                </c:pt>
                <c:pt idx="8">
                  <c:v>1970</c:v>
                </c:pt>
                <c:pt idx="9">
                  <c:v>1971</c:v>
                </c:pt>
                <c:pt idx="10">
                  <c:v>1972</c:v>
                </c:pt>
                <c:pt idx="11">
                  <c:v>1973</c:v>
                </c:pt>
                <c:pt idx="12">
                  <c:v>1974</c:v>
                </c:pt>
                <c:pt idx="13">
                  <c:v>1975</c:v>
                </c:pt>
                <c:pt idx="14">
                  <c:v>1976</c:v>
                </c:pt>
                <c:pt idx="15">
                  <c:v>1977</c:v>
                </c:pt>
                <c:pt idx="16">
                  <c:v>1978</c:v>
                </c:pt>
                <c:pt idx="17">
                  <c:v>1979</c:v>
                </c:pt>
                <c:pt idx="18">
                  <c:v>1980</c:v>
                </c:pt>
                <c:pt idx="19">
                  <c:v>1981</c:v>
                </c:pt>
                <c:pt idx="20">
                  <c:v>1982</c:v>
                </c:pt>
                <c:pt idx="21">
                  <c:v>1983</c:v>
                </c:pt>
                <c:pt idx="22">
                  <c:v>1984</c:v>
                </c:pt>
                <c:pt idx="23">
                  <c:v>1985</c:v>
                </c:pt>
                <c:pt idx="24">
                  <c:v>1986</c:v>
                </c:pt>
                <c:pt idx="25">
                  <c:v>1987</c:v>
                </c:pt>
                <c:pt idx="26">
                  <c:v>1988</c:v>
                </c:pt>
                <c:pt idx="27">
                  <c:v>1989</c:v>
                </c:pt>
                <c:pt idx="28">
                  <c:v>1990</c:v>
                </c:pt>
                <c:pt idx="29">
                  <c:v>1991</c:v>
                </c:pt>
                <c:pt idx="30">
                  <c:v>1992</c:v>
                </c:pt>
                <c:pt idx="31">
                  <c:v>1993</c:v>
                </c:pt>
                <c:pt idx="32">
                  <c:v>1994</c:v>
                </c:pt>
                <c:pt idx="33">
                  <c:v>1995</c:v>
                </c:pt>
                <c:pt idx="34">
                  <c:v>1996</c:v>
                </c:pt>
                <c:pt idx="35">
                  <c:v>1997</c:v>
                </c:pt>
                <c:pt idx="36">
                  <c:v>1998</c:v>
                </c:pt>
                <c:pt idx="37">
                  <c:v>1999</c:v>
                </c:pt>
                <c:pt idx="38">
                  <c:v>2000</c:v>
                </c:pt>
                <c:pt idx="39">
                  <c:v>2001</c:v>
                </c:pt>
                <c:pt idx="40">
                  <c:v>2002</c:v>
                </c:pt>
                <c:pt idx="41">
                  <c:v>2003</c:v>
                </c:pt>
                <c:pt idx="42">
                  <c:v>2004</c:v>
                </c:pt>
                <c:pt idx="43">
                  <c:v>2005</c:v>
                </c:pt>
                <c:pt idx="44">
                  <c:v>2006</c:v>
                </c:pt>
                <c:pt idx="45">
                  <c:v>2007</c:v>
                </c:pt>
                <c:pt idx="46">
                  <c:v>2008</c:v>
                </c:pt>
                <c:pt idx="47">
                  <c:v>2009</c:v>
                </c:pt>
                <c:pt idx="48">
                  <c:v>2010</c:v>
                </c:pt>
                <c:pt idx="49">
                  <c:v>2011</c:v>
                </c:pt>
                <c:pt idx="50">
                  <c:v>2012</c:v>
                </c:pt>
              </c:numCache>
            </c:numRef>
          </c:cat>
          <c:val>
            <c:numRef>
              <c:f>'Fig 14.5'!$C$3:$C$47</c:f>
            </c:numRef>
          </c:val>
          <c:extLst>
            <c:ext xmlns:c16="http://schemas.microsoft.com/office/drawing/2014/chart" uri="{C3380CC4-5D6E-409C-BE32-E72D297353CC}">
              <c16:uniqueId val="{00000001-4E68-4740-A977-D3E7FA113F96}"/>
            </c:ext>
          </c:extLst>
        </c:ser>
        <c:ser>
          <c:idx val="2"/>
          <c:order val="2"/>
          <c:tx>
            <c:strRef>
              <c:f>'Fig 14.5'!$D$2</c:f>
              <c:strCache>
                <c:ptCount val="1"/>
                <c:pt idx="0">
                  <c:v>Funds</c:v>
                </c:pt>
              </c:strCache>
            </c:strRef>
          </c:tx>
          <c:invertIfNegative val="0"/>
          <c:cat>
            <c:numRef>
              <c:f>'Fig 14.5'!$A$3:$A$53</c:f>
              <c:numCache>
                <c:formatCode>General</c:formatCode>
                <c:ptCount val="51"/>
                <c:pt idx="0">
                  <c:v>1962</c:v>
                </c:pt>
                <c:pt idx="1">
                  <c:v>1963</c:v>
                </c:pt>
                <c:pt idx="2">
                  <c:v>1964</c:v>
                </c:pt>
                <c:pt idx="3">
                  <c:v>1965</c:v>
                </c:pt>
                <c:pt idx="4">
                  <c:v>1966</c:v>
                </c:pt>
                <c:pt idx="5">
                  <c:v>1967</c:v>
                </c:pt>
                <c:pt idx="6">
                  <c:v>1968</c:v>
                </c:pt>
                <c:pt idx="7">
                  <c:v>1969</c:v>
                </c:pt>
                <c:pt idx="8">
                  <c:v>1970</c:v>
                </c:pt>
                <c:pt idx="9">
                  <c:v>1971</c:v>
                </c:pt>
                <c:pt idx="10">
                  <c:v>1972</c:v>
                </c:pt>
                <c:pt idx="11">
                  <c:v>1973</c:v>
                </c:pt>
                <c:pt idx="12">
                  <c:v>1974</c:v>
                </c:pt>
                <c:pt idx="13">
                  <c:v>1975</c:v>
                </c:pt>
                <c:pt idx="14">
                  <c:v>1976</c:v>
                </c:pt>
                <c:pt idx="15">
                  <c:v>1977</c:v>
                </c:pt>
                <c:pt idx="16">
                  <c:v>1978</c:v>
                </c:pt>
                <c:pt idx="17">
                  <c:v>1979</c:v>
                </c:pt>
                <c:pt idx="18">
                  <c:v>1980</c:v>
                </c:pt>
                <c:pt idx="19">
                  <c:v>1981</c:v>
                </c:pt>
                <c:pt idx="20">
                  <c:v>1982</c:v>
                </c:pt>
                <c:pt idx="21">
                  <c:v>1983</c:v>
                </c:pt>
                <c:pt idx="22">
                  <c:v>1984</c:v>
                </c:pt>
                <c:pt idx="23">
                  <c:v>1985</c:v>
                </c:pt>
                <c:pt idx="24">
                  <c:v>1986</c:v>
                </c:pt>
                <c:pt idx="25">
                  <c:v>1987</c:v>
                </c:pt>
                <c:pt idx="26">
                  <c:v>1988</c:v>
                </c:pt>
                <c:pt idx="27">
                  <c:v>1989</c:v>
                </c:pt>
                <c:pt idx="28">
                  <c:v>1990</c:v>
                </c:pt>
                <c:pt idx="29">
                  <c:v>1991</c:v>
                </c:pt>
                <c:pt idx="30">
                  <c:v>1992</c:v>
                </c:pt>
                <c:pt idx="31">
                  <c:v>1993</c:v>
                </c:pt>
                <c:pt idx="32">
                  <c:v>1994</c:v>
                </c:pt>
                <c:pt idx="33">
                  <c:v>1995</c:v>
                </c:pt>
                <c:pt idx="34">
                  <c:v>1996</c:v>
                </c:pt>
                <c:pt idx="35">
                  <c:v>1997</c:v>
                </c:pt>
                <c:pt idx="36">
                  <c:v>1998</c:v>
                </c:pt>
                <c:pt idx="37">
                  <c:v>1999</c:v>
                </c:pt>
                <c:pt idx="38">
                  <c:v>2000</c:v>
                </c:pt>
                <c:pt idx="39">
                  <c:v>2001</c:v>
                </c:pt>
                <c:pt idx="40">
                  <c:v>2002</c:v>
                </c:pt>
                <c:pt idx="41">
                  <c:v>2003</c:v>
                </c:pt>
                <c:pt idx="42">
                  <c:v>2004</c:v>
                </c:pt>
                <c:pt idx="43">
                  <c:v>2005</c:v>
                </c:pt>
                <c:pt idx="44">
                  <c:v>2006</c:v>
                </c:pt>
                <c:pt idx="45">
                  <c:v>2007</c:v>
                </c:pt>
                <c:pt idx="46">
                  <c:v>2008</c:v>
                </c:pt>
                <c:pt idx="47">
                  <c:v>2009</c:v>
                </c:pt>
                <c:pt idx="48">
                  <c:v>2010</c:v>
                </c:pt>
                <c:pt idx="49">
                  <c:v>2011</c:v>
                </c:pt>
                <c:pt idx="50">
                  <c:v>2012</c:v>
                </c:pt>
              </c:numCache>
            </c:numRef>
          </c:cat>
          <c:val>
            <c:numRef>
              <c:f>'Fig 14.5'!$D$3:$D$53</c:f>
              <c:numCache>
                <c:formatCode>0.0</c:formatCode>
                <c:ptCount val="51"/>
                <c:pt idx="0">
                  <c:v>-6.2019970999999998</c:v>
                </c:pt>
                <c:pt idx="1">
                  <c:v>16.30038089</c:v>
                </c:pt>
                <c:pt idx="2">
                  <c:v>12.032636950000001</c:v>
                </c:pt>
                <c:pt idx="3">
                  <c:v>19.335501920000002</c:v>
                </c:pt>
                <c:pt idx="4">
                  <c:v>-5.3334752999999999</c:v>
                </c:pt>
                <c:pt idx="5">
                  <c:v>31.863707940000001</c:v>
                </c:pt>
                <c:pt idx="6">
                  <c:v>17.17715832</c:v>
                </c:pt>
                <c:pt idx="7">
                  <c:v>-12.058538</c:v>
                </c:pt>
                <c:pt idx="8">
                  <c:v>-7.1916421999999995</c:v>
                </c:pt>
                <c:pt idx="9">
                  <c:v>17.79664197</c:v>
                </c:pt>
                <c:pt idx="10">
                  <c:v>10.725848039999999</c:v>
                </c:pt>
                <c:pt idx="11">
                  <c:v>-21.378749899999999</c:v>
                </c:pt>
                <c:pt idx="12">
                  <c:v>-21.242414700000001</c:v>
                </c:pt>
                <c:pt idx="13">
                  <c:v>27.714211970000001</c:v>
                </c:pt>
                <c:pt idx="14">
                  <c:v>21.17353327</c:v>
                </c:pt>
                <c:pt idx="15">
                  <c:v>2.0244218299999996</c:v>
                </c:pt>
                <c:pt idx="16">
                  <c:v>7.5567123900000004</c:v>
                </c:pt>
                <c:pt idx="17">
                  <c:v>19.94906907</c:v>
                </c:pt>
                <c:pt idx="18">
                  <c:v>20.752260789999998</c:v>
                </c:pt>
                <c:pt idx="19">
                  <c:v>2.3508903500000002</c:v>
                </c:pt>
                <c:pt idx="20">
                  <c:v>21.090385099999999</c:v>
                </c:pt>
                <c:pt idx="21">
                  <c:v>12.858045730000001</c:v>
                </c:pt>
                <c:pt idx="22">
                  <c:v>4.2439382700000001</c:v>
                </c:pt>
                <c:pt idx="23">
                  <c:v>17.95760069</c:v>
                </c:pt>
                <c:pt idx="24">
                  <c:v>11.330645540000001</c:v>
                </c:pt>
                <c:pt idx="25">
                  <c:v>1.6623716100000001</c:v>
                </c:pt>
                <c:pt idx="26">
                  <c:v>9.3587976600000005</c:v>
                </c:pt>
                <c:pt idx="27">
                  <c:v>13.677091280000001</c:v>
                </c:pt>
                <c:pt idx="28">
                  <c:v>0.91692735000000003</c:v>
                </c:pt>
                <c:pt idx="29">
                  <c:v>16.882093380000001</c:v>
                </c:pt>
                <c:pt idx="30">
                  <c:v>5.5289373699999995</c:v>
                </c:pt>
                <c:pt idx="31">
                  <c:v>10.063143419999999</c:v>
                </c:pt>
                <c:pt idx="32">
                  <c:v>-2.0321415999999997</c:v>
                </c:pt>
                <c:pt idx="33">
                  <c:v>15.988311769999999</c:v>
                </c:pt>
                <c:pt idx="34">
                  <c:v>9.2517817000000004</c:v>
                </c:pt>
                <c:pt idx="35">
                  <c:v>10.908607909999999</c:v>
                </c:pt>
                <c:pt idx="36">
                  <c:v>7.6179166500000006</c:v>
                </c:pt>
                <c:pt idx="37">
                  <c:v>16.51576742</c:v>
                </c:pt>
                <c:pt idx="38">
                  <c:v>-0.13824349999999999</c:v>
                </c:pt>
                <c:pt idx="39">
                  <c:v>-5.0908252000000003</c:v>
                </c:pt>
                <c:pt idx="40">
                  <c:v>-9.4911159999999999</c:v>
                </c:pt>
                <c:pt idx="41">
                  <c:v>21.08066569</c:v>
                </c:pt>
                <c:pt idx="42">
                  <c:v>8.8247585900000001</c:v>
                </c:pt>
                <c:pt idx="43">
                  <c:v>6.0025744000000003</c:v>
                </c:pt>
                <c:pt idx="44">
                  <c:v>5.1800297899999999</c:v>
                </c:pt>
                <c:pt idx="45" formatCode="General">
                  <c:v>8.0854400000000002</c:v>
                </c:pt>
                <c:pt idx="46" formatCode="General">
                  <c:v>-26.512999999999998</c:v>
                </c:pt>
                <c:pt idx="47" formatCode="General">
                  <c:v>32.020000000000003</c:v>
                </c:pt>
                <c:pt idx="48" formatCode="General">
                  <c:v>18.61</c:v>
                </c:pt>
                <c:pt idx="49" formatCode="General">
                  <c:v>-2.56</c:v>
                </c:pt>
                <c:pt idx="50" formatCode="General">
                  <c:v>14.66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4E68-4740-A977-D3E7FA113F96}"/>
            </c:ext>
          </c:extLst>
        </c:ser>
        <c:ser>
          <c:idx val="3"/>
          <c:order val="3"/>
          <c:tx>
            <c:strRef>
              <c:f>'Fig 14.5'!$E$2</c:f>
              <c:strCache>
                <c:ptCount val="1"/>
                <c:pt idx="0">
                  <c:v>Market</c:v>
                </c:pt>
              </c:strCache>
            </c:strRef>
          </c:tx>
          <c:spPr>
            <a:ln>
              <a:noFill/>
            </a:ln>
          </c:spPr>
          <c:invertIfNegative val="0"/>
          <c:cat>
            <c:numRef>
              <c:f>'Fig 14.5'!$A$3:$A$53</c:f>
              <c:numCache>
                <c:formatCode>General</c:formatCode>
                <c:ptCount val="51"/>
                <c:pt idx="0">
                  <c:v>1962</c:v>
                </c:pt>
                <c:pt idx="1">
                  <c:v>1963</c:v>
                </c:pt>
                <c:pt idx="2">
                  <c:v>1964</c:v>
                </c:pt>
                <c:pt idx="3">
                  <c:v>1965</c:v>
                </c:pt>
                <c:pt idx="4">
                  <c:v>1966</c:v>
                </c:pt>
                <c:pt idx="5">
                  <c:v>1967</c:v>
                </c:pt>
                <c:pt idx="6">
                  <c:v>1968</c:v>
                </c:pt>
                <c:pt idx="7">
                  <c:v>1969</c:v>
                </c:pt>
                <c:pt idx="8">
                  <c:v>1970</c:v>
                </c:pt>
                <c:pt idx="9">
                  <c:v>1971</c:v>
                </c:pt>
                <c:pt idx="10">
                  <c:v>1972</c:v>
                </c:pt>
                <c:pt idx="11">
                  <c:v>1973</c:v>
                </c:pt>
                <c:pt idx="12">
                  <c:v>1974</c:v>
                </c:pt>
                <c:pt idx="13">
                  <c:v>1975</c:v>
                </c:pt>
                <c:pt idx="14">
                  <c:v>1976</c:v>
                </c:pt>
                <c:pt idx="15">
                  <c:v>1977</c:v>
                </c:pt>
                <c:pt idx="16">
                  <c:v>1978</c:v>
                </c:pt>
                <c:pt idx="17">
                  <c:v>1979</c:v>
                </c:pt>
                <c:pt idx="18">
                  <c:v>1980</c:v>
                </c:pt>
                <c:pt idx="19">
                  <c:v>1981</c:v>
                </c:pt>
                <c:pt idx="20">
                  <c:v>1982</c:v>
                </c:pt>
                <c:pt idx="21">
                  <c:v>1983</c:v>
                </c:pt>
                <c:pt idx="22">
                  <c:v>1984</c:v>
                </c:pt>
                <c:pt idx="23">
                  <c:v>1985</c:v>
                </c:pt>
                <c:pt idx="24">
                  <c:v>1986</c:v>
                </c:pt>
                <c:pt idx="25">
                  <c:v>1987</c:v>
                </c:pt>
                <c:pt idx="26">
                  <c:v>1988</c:v>
                </c:pt>
                <c:pt idx="27">
                  <c:v>1989</c:v>
                </c:pt>
                <c:pt idx="28">
                  <c:v>1990</c:v>
                </c:pt>
                <c:pt idx="29">
                  <c:v>1991</c:v>
                </c:pt>
                <c:pt idx="30">
                  <c:v>1992</c:v>
                </c:pt>
                <c:pt idx="31">
                  <c:v>1993</c:v>
                </c:pt>
                <c:pt idx="32">
                  <c:v>1994</c:v>
                </c:pt>
                <c:pt idx="33">
                  <c:v>1995</c:v>
                </c:pt>
                <c:pt idx="34">
                  <c:v>1996</c:v>
                </c:pt>
                <c:pt idx="35">
                  <c:v>1997</c:v>
                </c:pt>
                <c:pt idx="36">
                  <c:v>1998</c:v>
                </c:pt>
                <c:pt idx="37">
                  <c:v>1999</c:v>
                </c:pt>
                <c:pt idx="38">
                  <c:v>2000</c:v>
                </c:pt>
                <c:pt idx="39">
                  <c:v>2001</c:v>
                </c:pt>
                <c:pt idx="40">
                  <c:v>2002</c:v>
                </c:pt>
                <c:pt idx="41">
                  <c:v>2003</c:v>
                </c:pt>
                <c:pt idx="42">
                  <c:v>2004</c:v>
                </c:pt>
                <c:pt idx="43">
                  <c:v>2005</c:v>
                </c:pt>
                <c:pt idx="44">
                  <c:v>2006</c:v>
                </c:pt>
                <c:pt idx="45">
                  <c:v>2007</c:v>
                </c:pt>
                <c:pt idx="46">
                  <c:v>2008</c:v>
                </c:pt>
                <c:pt idx="47">
                  <c:v>2009</c:v>
                </c:pt>
                <c:pt idx="48">
                  <c:v>2010</c:v>
                </c:pt>
                <c:pt idx="49">
                  <c:v>2011</c:v>
                </c:pt>
                <c:pt idx="50">
                  <c:v>2012</c:v>
                </c:pt>
              </c:numCache>
            </c:numRef>
          </c:cat>
          <c:val>
            <c:numRef>
              <c:f>'Fig 14.5'!$E$3:$E$53</c:f>
              <c:numCache>
                <c:formatCode>0.0</c:formatCode>
                <c:ptCount val="51"/>
                <c:pt idx="0">
                  <c:v>-10.321351700000001</c:v>
                </c:pt>
                <c:pt idx="1">
                  <c:v>20.887568379999998</c:v>
                </c:pt>
                <c:pt idx="2">
                  <c:v>16.303764659999999</c:v>
                </c:pt>
                <c:pt idx="3">
                  <c:v>14.385986110000001</c:v>
                </c:pt>
                <c:pt idx="4">
                  <c:v>-8.6888240999999997</c:v>
                </c:pt>
                <c:pt idx="5">
                  <c:v>28.566335440000003</c:v>
                </c:pt>
                <c:pt idx="6">
                  <c:v>14.168699760000001</c:v>
                </c:pt>
                <c:pt idx="7">
                  <c:v>-10.836240199999999</c:v>
                </c:pt>
                <c:pt idx="8">
                  <c:v>7.2215559999999998E-2</c:v>
                </c:pt>
                <c:pt idx="9">
                  <c:v>16.198928559999999</c:v>
                </c:pt>
                <c:pt idx="10">
                  <c:v>17.34055369</c:v>
                </c:pt>
                <c:pt idx="11">
                  <c:v>-18.768004699999999</c:v>
                </c:pt>
                <c:pt idx="12">
                  <c:v>-27.9406173</c:v>
                </c:pt>
                <c:pt idx="13">
                  <c:v>37.358145199999996</c:v>
                </c:pt>
                <c:pt idx="14">
                  <c:v>26.769188719999999</c:v>
                </c:pt>
                <c:pt idx="15">
                  <c:v>-2.9769877</c:v>
                </c:pt>
                <c:pt idx="16">
                  <c:v>8.5448443199999993</c:v>
                </c:pt>
                <c:pt idx="17">
                  <c:v>24.40916648</c:v>
                </c:pt>
                <c:pt idx="18">
                  <c:v>33.23355402</c:v>
                </c:pt>
                <c:pt idx="19">
                  <c:v>-3.9832285000000001</c:v>
                </c:pt>
                <c:pt idx="20">
                  <c:v>20.422581349999998</c:v>
                </c:pt>
                <c:pt idx="21">
                  <c:v>22.650313990000001</c:v>
                </c:pt>
                <c:pt idx="22">
                  <c:v>3.1620230399999998</c:v>
                </c:pt>
                <c:pt idx="23">
                  <c:v>31.410634999999999</c:v>
                </c:pt>
                <c:pt idx="24">
                  <c:v>15.561681829999999</c:v>
                </c:pt>
                <c:pt idx="25">
                  <c:v>1.8236994</c:v>
                </c:pt>
                <c:pt idx="26">
                  <c:v>17.55369799</c:v>
                </c:pt>
                <c:pt idx="27">
                  <c:v>28.432047040000004</c:v>
                </c:pt>
                <c:pt idx="28">
                  <c:v>-6.0832772999999998</c:v>
                </c:pt>
                <c:pt idx="29">
                  <c:v>33.643827950000002</c:v>
                </c:pt>
                <c:pt idx="30">
                  <c:v>9.0618318799999997</c:v>
                </c:pt>
                <c:pt idx="31">
                  <c:v>11.585144999999999</c:v>
                </c:pt>
                <c:pt idx="32">
                  <c:v>-0.75718160000000001</c:v>
                </c:pt>
                <c:pt idx="33">
                  <c:v>35.669301920000002</c:v>
                </c:pt>
                <c:pt idx="34">
                  <c:v>21.163557130000001</c:v>
                </c:pt>
                <c:pt idx="35">
                  <c:v>30.333272470000001</c:v>
                </c:pt>
                <c:pt idx="36">
                  <c:v>22.288224899999999</c:v>
                </c:pt>
                <c:pt idx="37">
                  <c:v>25.259295590000004</c:v>
                </c:pt>
                <c:pt idx="38">
                  <c:v>-11.043225</c:v>
                </c:pt>
                <c:pt idx="39">
                  <c:v>-11.2710679</c:v>
                </c:pt>
                <c:pt idx="40">
                  <c:v>-20.841124499999999</c:v>
                </c:pt>
                <c:pt idx="41">
                  <c:v>33.146218150000003</c:v>
                </c:pt>
                <c:pt idx="42">
                  <c:v>13.002294489999999</c:v>
                </c:pt>
                <c:pt idx="43">
                  <c:v>7.3090775100000007</c:v>
                </c:pt>
                <c:pt idx="44">
                  <c:v>16.224992220000001</c:v>
                </c:pt>
                <c:pt idx="45" formatCode="General">
                  <c:v>7.2742399999999998</c:v>
                </c:pt>
                <c:pt idx="46" formatCode="General">
                  <c:v>-41.590559999999996</c:v>
                </c:pt>
                <c:pt idx="47" formatCode="General">
                  <c:v>27.23</c:v>
                </c:pt>
                <c:pt idx="48" formatCode="General">
                  <c:v>16.38</c:v>
                </c:pt>
                <c:pt idx="49" formatCode="General">
                  <c:v>1.76</c:v>
                </c:pt>
                <c:pt idx="50" formatCode="General">
                  <c:v>16.170000000000002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4E68-4740-A977-D3E7FA113F96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"/>
        <c:axId val="2120704"/>
        <c:axId val="2131456"/>
      </c:barChart>
      <c:catAx>
        <c:axId val="2120704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low"/>
        <c:txPr>
          <a:bodyPr rot="-5400000" vert="horz"/>
          <a:lstStyle/>
          <a:p>
            <a:pPr>
              <a:defRPr sz="1200">
                <a:latin typeface="Calibri" panose="020F0502020204030204" pitchFamily="34" charset="0"/>
              </a:defRPr>
            </a:pPr>
            <a:endParaRPr lang="en-US"/>
          </a:p>
        </c:txPr>
        <c:crossAx val="2131456"/>
        <c:crosses val="autoZero"/>
        <c:auto val="1"/>
        <c:lblAlgn val="ctr"/>
        <c:lblOffset val="100"/>
        <c:tickLblSkip val="1"/>
        <c:noMultiLvlLbl val="0"/>
      </c:catAx>
      <c:valAx>
        <c:axId val="2131456"/>
        <c:scaling>
          <c:orientation val="minMax"/>
        </c:scaling>
        <c:delete val="0"/>
        <c:axPos val="l"/>
        <c:numFmt formatCode="0" sourceLinked="0"/>
        <c:majorTickMark val="out"/>
        <c:minorTickMark val="none"/>
        <c:tickLblPos val="nextTo"/>
        <c:txPr>
          <a:bodyPr rot="0" vert="horz"/>
          <a:lstStyle/>
          <a:p>
            <a:pPr>
              <a:defRPr sz="1400">
                <a:latin typeface="Calibri" panose="020F0502020204030204" pitchFamily="34" charset="0"/>
              </a:defRPr>
            </a:pPr>
            <a:endParaRPr lang="en-US"/>
          </a:p>
        </c:txPr>
        <c:crossAx val="2120704"/>
        <c:crosses val="autoZero"/>
        <c:crossBetween val="between"/>
      </c:valAx>
      <c:spPr>
        <a:ln>
          <a:solidFill>
            <a:schemeClr val="tx1"/>
          </a:solidFill>
        </a:ln>
      </c:spPr>
    </c:plotArea>
    <c:legend>
      <c:legendPos val="r"/>
      <c:layout>
        <c:manualLayout>
          <c:xMode val="edge"/>
          <c:yMode val="edge"/>
          <c:x val="0.42400346165031028"/>
          <c:y val="0.66264587055952739"/>
          <c:w val="0.12140080047743679"/>
          <c:h val="0.1463997772774773"/>
        </c:manualLayout>
      </c:layout>
      <c:overlay val="0"/>
      <c:spPr>
        <a:ln>
          <a:solidFill>
            <a:schemeClr val="tx1"/>
          </a:solidFill>
        </a:ln>
      </c:spPr>
      <c:txPr>
        <a:bodyPr/>
        <a:lstStyle/>
        <a:p>
          <a:pPr>
            <a:defRPr>
              <a:latin typeface="Calibri" panose="020F0502020204030204" pitchFamily="34" charset="0"/>
            </a:defRPr>
          </a:pPr>
          <a:endParaRPr lang="en-US"/>
        </a:p>
      </c:txPr>
    </c:legend>
    <c:plotVisOnly val="1"/>
    <c:dispBlanksAs val="gap"/>
    <c:showDLblsOverMax val="0"/>
  </c:chart>
  <c:txPr>
    <a:bodyPr/>
    <a:lstStyle/>
    <a:p>
      <a:pPr>
        <a:defRPr sz="1800"/>
      </a:pPr>
      <a:endParaRPr lang="en-US"/>
    </a:p>
  </c:txPr>
  <c:externalData r:id="rId1">
    <c:autoUpdate val="0"/>
  </c:externalData>
</c:chartSpac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4">
  <dgm:title val=""/>
  <dgm:desc val=""/>
  <dgm:catLst>
    <dgm:cat type="accent2" pri="11400"/>
  </dgm:catLst>
  <dgm:styleLbl name="node0">
    <dgm:fillClrLst meth="cycle">
      <a:schemeClr val="accent2">
        <a:shade val="6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cycle">
      <a:schemeClr val="accent2">
        <a:shade val="50000"/>
      </a:schemeClr>
      <a:schemeClr val="accent2">
        <a:tint val="45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cycle">
      <a:schemeClr val="accent2">
        <a:shade val="50000"/>
      </a:schemeClr>
      <a:schemeClr val="accent2">
        <a:tint val="45000"/>
      </a:schemeClr>
    </dgm:fillClrLst>
    <dgm:linClrLst meth="cycle">
      <a:schemeClr val="accent2">
        <a:shade val="50000"/>
      </a:schemeClr>
      <a:schemeClr val="accent2">
        <a:tint val="45000"/>
      </a:schemeClr>
    </dgm:linClrLst>
    <dgm:effectClrLst/>
    <dgm:txLinClrLst/>
    <dgm:txFillClrLst/>
    <dgm:txEffectClrLst/>
  </dgm:styleLbl>
  <dgm:styleLbl name="lnNode1">
    <dgm:fillClrLst meth="cycle">
      <a:schemeClr val="accent2">
        <a:shade val="50000"/>
      </a:schemeClr>
      <a:schemeClr val="accent2">
        <a:tint val="45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cycle">
      <a:schemeClr val="accent2">
        <a:shade val="80000"/>
        <a:alpha val="50000"/>
      </a:schemeClr>
      <a:schemeClr val="accent2">
        <a:tint val="45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2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2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2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cycle">
      <a:schemeClr val="accent2">
        <a:shade val="90000"/>
      </a:schemeClr>
      <a:schemeClr val="accent2">
        <a:tint val="50000"/>
      </a:schemeClr>
    </dgm:fillClrLst>
    <dgm:linClrLst meth="cycle"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fgSibTrans2D1">
    <dgm:fillClrLst meth="cycle">
      <a:schemeClr val="accent2">
        <a:shade val="90000"/>
      </a:schemeClr>
      <a:schemeClr val="accent2">
        <a:tint val="50000"/>
      </a:schemeClr>
    </dgm:fillClrLst>
    <dgm:linClrLst meth="cycle"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bgSibTrans2D1">
    <dgm:fillClrLst meth="cycle">
      <a:schemeClr val="accent2">
        <a:shade val="90000"/>
      </a:schemeClr>
      <a:schemeClr val="accent2">
        <a:tint val="50000"/>
      </a:schemeClr>
    </dgm:fillClrLst>
    <dgm:linClrLst meth="cycle"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sibTrans1D1">
    <dgm:fillClrLst meth="cycle">
      <a:schemeClr val="accent2">
        <a:shade val="90000"/>
      </a:schemeClr>
      <a:schemeClr val="accent2">
        <a:tint val="50000"/>
      </a:schemeClr>
    </dgm:fillClrLst>
    <dgm:linClrLst meth="cycle">
      <a:schemeClr val="accent2">
        <a:shade val="90000"/>
      </a:schemeClr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2">
        <a:tint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>
        <a:tint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shade val="80000"/>
      </a:schemeClr>
    </dgm:linClrLst>
    <dgm:effectClrLst/>
    <dgm:txLinClrLst/>
    <dgm:txFillClrLst/>
    <dgm:txEffectClrLst/>
  </dgm:styleLbl>
  <dgm:styleLbl name="parChTrans2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parChTrans1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cycle">
      <a:schemeClr val="accent2">
        <a:shade val="50000"/>
      </a:schemeClr>
      <a:schemeClr val="accent2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cycle">
      <a:schemeClr val="accent2">
        <a:shade val="50000"/>
      </a:schemeClr>
      <a:schemeClr val="accent2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cycle">
      <a:schemeClr val="accent2">
        <a:shade val="50000"/>
      </a:schemeClr>
      <a:schemeClr val="accent2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55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cycle">
      <a:schemeClr val="accent2">
        <a:shade val="50000"/>
      </a:schemeClr>
      <a:schemeClr val="accent2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cycle">
      <a:schemeClr val="accent2">
        <a:shade val="50000"/>
      </a:schemeClr>
      <a:schemeClr val="accent2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55000"/>
      </a:schemeClr>
    </dgm:fillClrLst>
    <dgm:linClrLst meth="repeat">
      <a:schemeClr val="accent2">
        <a:alpha val="90000"/>
        <a:tint val="55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55000"/>
      </a:schemeClr>
    </dgm:fillClrLst>
    <dgm:linClrLst meth="repeat">
      <a:schemeClr val="accent2">
        <a:alpha val="90000"/>
        <a:tint val="55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55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>
        <a:tint val="90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55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55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55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5257512-5256-4D30-9BCF-9038C914D6B7}" type="doc">
      <dgm:prSet loTypeId="urn:microsoft.com/office/officeart/2005/8/layout/gear1" loCatId="relationship" qsTypeId="urn:microsoft.com/office/officeart/2005/8/quickstyle/simple1" qsCatId="simple" csTypeId="urn:microsoft.com/office/officeart/2005/8/colors/accent2_4" csCatId="accent2" phldr="1"/>
      <dgm:spPr/>
    </dgm:pt>
    <dgm:pt modelId="{764FC44B-1E78-41AF-87F1-4601136EC209}">
      <dgm:prSet phldrT="[Text]"/>
      <dgm:spPr/>
      <dgm:t>
        <a:bodyPr/>
        <a:lstStyle/>
        <a:p>
          <a:r>
            <a:rPr lang="en-US" dirty="0"/>
            <a:t>Sentiment</a:t>
          </a:r>
        </a:p>
      </dgm:t>
    </dgm:pt>
    <dgm:pt modelId="{F2A63CAF-09CF-4D8B-A1B3-BB92496FE906}" type="parTrans" cxnId="{E4CADE92-103F-44AD-A5CC-ECA449C88C2D}">
      <dgm:prSet/>
      <dgm:spPr/>
      <dgm:t>
        <a:bodyPr/>
        <a:lstStyle/>
        <a:p>
          <a:endParaRPr lang="en-US"/>
        </a:p>
      </dgm:t>
    </dgm:pt>
    <dgm:pt modelId="{2F12A3EA-2880-44B2-BD9C-4A50CA220980}" type="sibTrans" cxnId="{E4CADE92-103F-44AD-A5CC-ECA449C88C2D}">
      <dgm:prSet/>
      <dgm:spPr/>
      <dgm:t>
        <a:bodyPr/>
        <a:lstStyle/>
        <a:p>
          <a:endParaRPr lang="en-US"/>
        </a:p>
      </dgm:t>
    </dgm:pt>
    <dgm:pt modelId="{F3C64877-47DD-4324-BFC5-41B43F5454F2}">
      <dgm:prSet phldrT="[Text]"/>
      <dgm:spPr/>
      <dgm:t>
        <a:bodyPr/>
        <a:lstStyle/>
        <a:p>
          <a:r>
            <a:rPr lang="en-US" dirty="0"/>
            <a:t>Belief</a:t>
          </a:r>
        </a:p>
      </dgm:t>
    </dgm:pt>
    <dgm:pt modelId="{BF6D6031-D94E-48D3-A03F-332CAF62D4AA}" type="parTrans" cxnId="{E98D6FA9-4515-4B74-88DE-FC8D33AEB9A8}">
      <dgm:prSet/>
      <dgm:spPr/>
      <dgm:t>
        <a:bodyPr/>
        <a:lstStyle/>
        <a:p>
          <a:endParaRPr lang="en-US"/>
        </a:p>
      </dgm:t>
    </dgm:pt>
    <dgm:pt modelId="{8F766F71-1FD2-4AFF-8EB3-66251CFDCC98}" type="sibTrans" cxnId="{E98D6FA9-4515-4B74-88DE-FC8D33AEB9A8}">
      <dgm:prSet/>
      <dgm:spPr/>
      <dgm:t>
        <a:bodyPr/>
        <a:lstStyle/>
        <a:p>
          <a:endParaRPr lang="en-US"/>
        </a:p>
      </dgm:t>
    </dgm:pt>
    <dgm:pt modelId="{F8F54CEF-1D3D-47D0-8172-9CF632B779D6}">
      <dgm:prSet phldrT="[Text]"/>
      <dgm:spPr/>
      <dgm:t>
        <a:bodyPr/>
        <a:lstStyle/>
        <a:p>
          <a:r>
            <a:rPr lang="en-US" dirty="0"/>
            <a:t>Attitude</a:t>
          </a:r>
        </a:p>
      </dgm:t>
    </dgm:pt>
    <dgm:pt modelId="{8812169D-1DD1-4C9E-84BB-E8571F2B488C}" type="parTrans" cxnId="{F121CCE3-5A7D-40E0-848F-D29F6ADD356F}">
      <dgm:prSet/>
      <dgm:spPr/>
      <dgm:t>
        <a:bodyPr/>
        <a:lstStyle/>
        <a:p>
          <a:endParaRPr lang="en-US"/>
        </a:p>
      </dgm:t>
    </dgm:pt>
    <dgm:pt modelId="{077217B9-D3DD-45EE-B11E-B7B7EFC5BA76}" type="sibTrans" cxnId="{F121CCE3-5A7D-40E0-848F-D29F6ADD356F}">
      <dgm:prSet/>
      <dgm:spPr/>
      <dgm:t>
        <a:bodyPr/>
        <a:lstStyle/>
        <a:p>
          <a:endParaRPr lang="en-US"/>
        </a:p>
      </dgm:t>
    </dgm:pt>
    <dgm:pt modelId="{A0B2D802-AF93-4DF2-A297-EE1AF5B4CAA7}" type="pres">
      <dgm:prSet presAssocID="{55257512-5256-4D30-9BCF-9038C914D6B7}" presName="composite" presStyleCnt="0">
        <dgm:presLayoutVars>
          <dgm:chMax val="3"/>
          <dgm:animLvl val="lvl"/>
          <dgm:resizeHandles val="exact"/>
        </dgm:presLayoutVars>
      </dgm:prSet>
      <dgm:spPr/>
    </dgm:pt>
    <dgm:pt modelId="{05A3FE96-B693-46A4-800A-8209E0963F4D}" type="pres">
      <dgm:prSet presAssocID="{764FC44B-1E78-41AF-87F1-4601136EC209}" presName="gear1" presStyleLbl="node1" presStyleIdx="0" presStyleCnt="3">
        <dgm:presLayoutVars>
          <dgm:chMax val="1"/>
          <dgm:bulletEnabled val="1"/>
        </dgm:presLayoutVars>
      </dgm:prSet>
      <dgm:spPr/>
    </dgm:pt>
    <dgm:pt modelId="{C6A6B95C-5A88-4247-9377-0EAAEA4D266F}" type="pres">
      <dgm:prSet presAssocID="{764FC44B-1E78-41AF-87F1-4601136EC209}" presName="gear1srcNode" presStyleLbl="node1" presStyleIdx="0" presStyleCnt="3"/>
      <dgm:spPr/>
    </dgm:pt>
    <dgm:pt modelId="{4C182DAB-3D99-4CBA-A9D9-DB604D42B9D5}" type="pres">
      <dgm:prSet presAssocID="{764FC44B-1E78-41AF-87F1-4601136EC209}" presName="gear1dstNode" presStyleLbl="node1" presStyleIdx="0" presStyleCnt="3"/>
      <dgm:spPr/>
    </dgm:pt>
    <dgm:pt modelId="{6F4380E7-5C77-4CA1-A4BD-E58CAF5C6935}" type="pres">
      <dgm:prSet presAssocID="{F3C64877-47DD-4324-BFC5-41B43F5454F2}" presName="gear2" presStyleLbl="node1" presStyleIdx="1" presStyleCnt="3">
        <dgm:presLayoutVars>
          <dgm:chMax val="1"/>
          <dgm:bulletEnabled val="1"/>
        </dgm:presLayoutVars>
      </dgm:prSet>
      <dgm:spPr/>
    </dgm:pt>
    <dgm:pt modelId="{C6A9333D-A7D4-4D77-986A-9AAF170C4D95}" type="pres">
      <dgm:prSet presAssocID="{F3C64877-47DD-4324-BFC5-41B43F5454F2}" presName="gear2srcNode" presStyleLbl="node1" presStyleIdx="1" presStyleCnt="3"/>
      <dgm:spPr/>
    </dgm:pt>
    <dgm:pt modelId="{F4150D3B-4CCE-404E-9C88-80DCEAB0E616}" type="pres">
      <dgm:prSet presAssocID="{F3C64877-47DD-4324-BFC5-41B43F5454F2}" presName="gear2dstNode" presStyleLbl="node1" presStyleIdx="1" presStyleCnt="3"/>
      <dgm:spPr/>
    </dgm:pt>
    <dgm:pt modelId="{463689B0-37F9-4EB6-B1D5-B491EDB96024}" type="pres">
      <dgm:prSet presAssocID="{F8F54CEF-1D3D-47D0-8172-9CF632B779D6}" presName="gear3" presStyleLbl="node1" presStyleIdx="2" presStyleCnt="3"/>
      <dgm:spPr/>
    </dgm:pt>
    <dgm:pt modelId="{1BCE0217-4C91-45C7-BB14-9B53AFC5852F}" type="pres">
      <dgm:prSet presAssocID="{F8F54CEF-1D3D-47D0-8172-9CF632B779D6}" presName="gear3tx" presStyleLbl="node1" presStyleIdx="2" presStyleCnt="3">
        <dgm:presLayoutVars>
          <dgm:chMax val="1"/>
          <dgm:bulletEnabled val="1"/>
        </dgm:presLayoutVars>
      </dgm:prSet>
      <dgm:spPr/>
    </dgm:pt>
    <dgm:pt modelId="{C9D4219A-30F8-4D7F-B42E-D184D18CA580}" type="pres">
      <dgm:prSet presAssocID="{F8F54CEF-1D3D-47D0-8172-9CF632B779D6}" presName="gear3srcNode" presStyleLbl="node1" presStyleIdx="2" presStyleCnt="3"/>
      <dgm:spPr/>
    </dgm:pt>
    <dgm:pt modelId="{B605723A-A16B-4F9E-BC48-68F0EAA972E5}" type="pres">
      <dgm:prSet presAssocID="{F8F54CEF-1D3D-47D0-8172-9CF632B779D6}" presName="gear3dstNode" presStyleLbl="node1" presStyleIdx="2" presStyleCnt="3"/>
      <dgm:spPr/>
    </dgm:pt>
    <dgm:pt modelId="{9DD9534A-D515-4D83-8A7A-D1EA2CF32F3E}" type="pres">
      <dgm:prSet presAssocID="{2F12A3EA-2880-44B2-BD9C-4A50CA220980}" presName="connector1" presStyleLbl="sibTrans2D1" presStyleIdx="0" presStyleCnt="3"/>
      <dgm:spPr/>
    </dgm:pt>
    <dgm:pt modelId="{821DDB60-5F6E-4E72-8000-52F8EE99701B}" type="pres">
      <dgm:prSet presAssocID="{8F766F71-1FD2-4AFF-8EB3-66251CFDCC98}" presName="connector2" presStyleLbl="sibTrans2D1" presStyleIdx="1" presStyleCnt="3"/>
      <dgm:spPr/>
    </dgm:pt>
    <dgm:pt modelId="{B89987C3-7821-4FC1-9770-A12DA0A061EB}" type="pres">
      <dgm:prSet presAssocID="{077217B9-D3DD-45EE-B11E-B7B7EFC5BA76}" presName="connector3" presStyleLbl="sibTrans2D1" presStyleIdx="2" presStyleCnt="3"/>
      <dgm:spPr/>
    </dgm:pt>
  </dgm:ptLst>
  <dgm:cxnLst>
    <dgm:cxn modelId="{FE422E0E-AC23-42E6-A531-1B267BE67CB6}" type="presOf" srcId="{764FC44B-1E78-41AF-87F1-4601136EC209}" destId="{05A3FE96-B693-46A4-800A-8209E0963F4D}" srcOrd="0" destOrd="0" presId="urn:microsoft.com/office/officeart/2005/8/layout/gear1"/>
    <dgm:cxn modelId="{E757281A-25B9-458D-BF34-41D3C2CC9ABE}" type="presOf" srcId="{55257512-5256-4D30-9BCF-9038C914D6B7}" destId="{A0B2D802-AF93-4DF2-A297-EE1AF5B4CAA7}" srcOrd="0" destOrd="0" presId="urn:microsoft.com/office/officeart/2005/8/layout/gear1"/>
    <dgm:cxn modelId="{51DF711B-E97E-457D-A0BF-10806BC56A62}" type="presOf" srcId="{F8F54CEF-1D3D-47D0-8172-9CF632B779D6}" destId="{1BCE0217-4C91-45C7-BB14-9B53AFC5852F}" srcOrd="1" destOrd="0" presId="urn:microsoft.com/office/officeart/2005/8/layout/gear1"/>
    <dgm:cxn modelId="{77529C45-0B4A-4453-9419-AD831DAD20A4}" type="presOf" srcId="{8F766F71-1FD2-4AFF-8EB3-66251CFDCC98}" destId="{821DDB60-5F6E-4E72-8000-52F8EE99701B}" srcOrd="0" destOrd="0" presId="urn:microsoft.com/office/officeart/2005/8/layout/gear1"/>
    <dgm:cxn modelId="{8FC56554-7CDA-42E8-A511-2AF235ADDD03}" type="presOf" srcId="{2F12A3EA-2880-44B2-BD9C-4A50CA220980}" destId="{9DD9534A-D515-4D83-8A7A-D1EA2CF32F3E}" srcOrd="0" destOrd="0" presId="urn:microsoft.com/office/officeart/2005/8/layout/gear1"/>
    <dgm:cxn modelId="{1A1DDB5E-BCC2-4DD4-B570-141FB1315C9F}" type="presOf" srcId="{F8F54CEF-1D3D-47D0-8172-9CF632B779D6}" destId="{C9D4219A-30F8-4D7F-B42E-D184D18CA580}" srcOrd="2" destOrd="0" presId="urn:microsoft.com/office/officeart/2005/8/layout/gear1"/>
    <dgm:cxn modelId="{C7D3F364-10C7-4A53-9626-C4AFF07DAB9E}" type="presOf" srcId="{F8F54CEF-1D3D-47D0-8172-9CF632B779D6}" destId="{463689B0-37F9-4EB6-B1D5-B491EDB96024}" srcOrd="0" destOrd="0" presId="urn:microsoft.com/office/officeart/2005/8/layout/gear1"/>
    <dgm:cxn modelId="{E4CADE92-103F-44AD-A5CC-ECA449C88C2D}" srcId="{55257512-5256-4D30-9BCF-9038C914D6B7}" destId="{764FC44B-1E78-41AF-87F1-4601136EC209}" srcOrd="0" destOrd="0" parTransId="{F2A63CAF-09CF-4D8B-A1B3-BB92496FE906}" sibTransId="{2F12A3EA-2880-44B2-BD9C-4A50CA220980}"/>
    <dgm:cxn modelId="{F26480A2-63C3-4950-93D4-5C41C2D9EC97}" type="presOf" srcId="{F3C64877-47DD-4324-BFC5-41B43F5454F2}" destId="{6F4380E7-5C77-4CA1-A4BD-E58CAF5C6935}" srcOrd="0" destOrd="0" presId="urn:microsoft.com/office/officeart/2005/8/layout/gear1"/>
    <dgm:cxn modelId="{98BB02A3-309B-4DEB-BD0C-E3DA205AB63B}" type="presOf" srcId="{F3C64877-47DD-4324-BFC5-41B43F5454F2}" destId="{C6A9333D-A7D4-4D77-986A-9AAF170C4D95}" srcOrd="1" destOrd="0" presId="urn:microsoft.com/office/officeart/2005/8/layout/gear1"/>
    <dgm:cxn modelId="{E98D6FA9-4515-4B74-88DE-FC8D33AEB9A8}" srcId="{55257512-5256-4D30-9BCF-9038C914D6B7}" destId="{F3C64877-47DD-4324-BFC5-41B43F5454F2}" srcOrd="1" destOrd="0" parTransId="{BF6D6031-D94E-48D3-A03F-332CAF62D4AA}" sibTransId="{8F766F71-1FD2-4AFF-8EB3-66251CFDCC98}"/>
    <dgm:cxn modelId="{4EE162CF-DE04-4579-839F-1AC06F7070C7}" type="presOf" srcId="{F8F54CEF-1D3D-47D0-8172-9CF632B779D6}" destId="{B605723A-A16B-4F9E-BC48-68F0EAA972E5}" srcOrd="3" destOrd="0" presId="urn:microsoft.com/office/officeart/2005/8/layout/gear1"/>
    <dgm:cxn modelId="{6C5891D9-303C-483D-8E92-F1A663E54EDB}" type="presOf" srcId="{F3C64877-47DD-4324-BFC5-41B43F5454F2}" destId="{F4150D3B-4CCE-404E-9C88-80DCEAB0E616}" srcOrd="2" destOrd="0" presId="urn:microsoft.com/office/officeart/2005/8/layout/gear1"/>
    <dgm:cxn modelId="{EB2A49E3-0E70-45CD-BE2E-A93D74678D4E}" type="presOf" srcId="{077217B9-D3DD-45EE-B11E-B7B7EFC5BA76}" destId="{B89987C3-7821-4FC1-9770-A12DA0A061EB}" srcOrd="0" destOrd="0" presId="urn:microsoft.com/office/officeart/2005/8/layout/gear1"/>
    <dgm:cxn modelId="{F121CCE3-5A7D-40E0-848F-D29F6ADD356F}" srcId="{55257512-5256-4D30-9BCF-9038C914D6B7}" destId="{F8F54CEF-1D3D-47D0-8172-9CF632B779D6}" srcOrd="2" destOrd="0" parTransId="{8812169D-1DD1-4C9E-84BB-E8571F2B488C}" sibTransId="{077217B9-D3DD-45EE-B11E-B7B7EFC5BA76}"/>
    <dgm:cxn modelId="{D11078E4-AC6D-4E7E-BEEE-F3668EE09C68}" type="presOf" srcId="{764FC44B-1E78-41AF-87F1-4601136EC209}" destId="{C6A6B95C-5A88-4247-9377-0EAAEA4D266F}" srcOrd="1" destOrd="0" presId="urn:microsoft.com/office/officeart/2005/8/layout/gear1"/>
    <dgm:cxn modelId="{12C08DFB-874C-4FA9-8EEB-95B1191D65D5}" type="presOf" srcId="{764FC44B-1E78-41AF-87F1-4601136EC209}" destId="{4C182DAB-3D99-4CBA-A9D9-DB604D42B9D5}" srcOrd="2" destOrd="0" presId="urn:microsoft.com/office/officeart/2005/8/layout/gear1"/>
    <dgm:cxn modelId="{C4FF3F9A-7640-4CB8-BBE4-2335D3CB6C06}" type="presParOf" srcId="{A0B2D802-AF93-4DF2-A297-EE1AF5B4CAA7}" destId="{05A3FE96-B693-46A4-800A-8209E0963F4D}" srcOrd="0" destOrd="0" presId="urn:microsoft.com/office/officeart/2005/8/layout/gear1"/>
    <dgm:cxn modelId="{A7A3779F-FC7B-4388-83B7-EBFAE9438895}" type="presParOf" srcId="{A0B2D802-AF93-4DF2-A297-EE1AF5B4CAA7}" destId="{C6A6B95C-5A88-4247-9377-0EAAEA4D266F}" srcOrd="1" destOrd="0" presId="urn:microsoft.com/office/officeart/2005/8/layout/gear1"/>
    <dgm:cxn modelId="{938A87AA-0A51-4C4C-9572-2A39E369E61C}" type="presParOf" srcId="{A0B2D802-AF93-4DF2-A297-EE1AF5B4CAA7}" destId="{4C182DAB-3D99-4CBA-A9D9-DB604D42B9D5}" srcOrd="2" destOrd="0" presId="urn:microsoft.com/office/officeart/2005/8/layout/gear1"/>
    <dgm:cxn modelId="{F7CF980C-4EC9-4F63-89D2-7530E7B4E933}" type="presParOf" srcId="{A0B2D802-AF93-4DF2-A297-EE1AF5B4CAA7}" destId="{6F4380E7-5C77-4CA1-A4BD-E58CAF5C6935}" srcOrd="3" destOrd="0" presId="urn:microsoft.com/office/officeart/2005/8/layout/gear1"/>
    <dgm:cxn modelId="{CC4E2C6F-A1D1-4302-8D45-30EDD0B3AE99}" type="presParOf" srcId="{A0B2D802-AF93-4DF2-A297-EE1AF5B4CAA7}" destId="{C6A9333D-A7D4-4D77-986A-9AAF170C4D95}" srcOrd="4" destOrd="0" presId="urn:microsoft.com/office/officeart/2005/8/layout/gear1"/>
    <dgm:cxn modelId="{C87D0E80-4E80-484A-8B5E-186077277801}" type="presParOf" srcId="{A0B2D802-AF93-4DF2-A297-EE1AF5B4CAA7}" destId="{F4150D3B-4CCE-404E-9C88-80DCEAB0E616}" srcOrd="5" destOrd="0" presId="urn:microsoft.com/office/officeart/2005/8/layout/gear1"/>
    <dgm:cxn modelId="{5B00156D-BF50-48AB-B9BD-DC41F849632F}" type="presParOf" srcId="{A0B2D802-AF93-4DF2-A297-EE1AF5B4CAA7}" destId="{463689B0-37F9-4EB6-B1D5-B491EDB96024}" srcOrd="6" destOrd="0" presId="urn:microsoft.com/office/officeart/2005/8/layout/gear1"/>
    <dgm:cxn modelId="{16566772-0918-4DD3-8CCC-372819F980C1}" type="presParOf" srcId="{A0B2D802-AF93-4DF2-A297-EE1AF5B4CAA7}" destId="{1BCE0217-4C91-45C7-BB14-9B53AFC5852F}" srcOrd="7" destOrd="0" presId="urn:microsoft.com/office/officeart/2005/8/layout/gear1"/>
    <dgm:cxn modelId="{DC79D30F-4EF8-419D-8970-7826307D9EF2}" type="presParOf" srcId="{A0B2D802-AF93-4DF2-A297-EE1AF5B4CAA7}" destId="{C9D4219A-30F8-4D7F-B42E-D184D18CA580}" srcOrd="8" destOrd="0" presId="urn:microsoft.com/office/officeart/2005/8/layout/gear1"/>
    <dgm:cxn modelId="{D3257D9B-8A7D-4794-8492-D18CAC07F3CE}" type="presParOf" srcId="{A0B2D802-AF93-4DF2-A297-EE1AF5B4CAA7}" destId="{B605723A-A16B-4F9E-BC48-68F0EAA972E5}" srcOrd="9" destOrd="0" presId="urn:microsoft.com/office/officeart/2005/8/layout/gear1"/>
    <dgm:cxn modelId="{49F15D37-3FB1-4481-9162-8DBB369884DD}" type="presParOf" srcId="{A0B2D802-AF93-4DF2-A297-EE1AF5B4CAA7}" destId="{9DD9534A-D515-4D83-8A7A-D1EA2CF32F3E}" srcOrd="10" destOrd="0" presId="urn:microsoft.com/office/officeart/2005/8/layout/gear1"/>
    <dgm:cxn modelId="{7F0CA51B-8D1F-4472-8482-2F98CE759581}" type="presParOf" srcId="{A0B2D802-AF93-4DF2-A297-EE1AF5B4CAA7}" destId="{821DDB60-5F6E-4E72-8000-52F8EE99701B}" srcOrd="11" destOrd="0" presId="urn:microsoft.com/office/officeart/2005/8/layout/gear1"/>
    <dgm:cxn modelId="{5E4BC54E-3FE3-4E84-95A4-AB39DAF8CC14}" type="presParOf" srcId="{A0B2D802-AF93-4DF2-A297-EE1AF5B4CAA7}" destId="{B89987C3-7821-4FC1-9770-A12DA0A061EB}" srcOrd="12" destOrd="0" presId="urn:microsoft.com/office/officeart/2005/8/layout/gear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5A3FE96-B693-46A4-800A-8209E0963F4D}">
      <dsp:nvSpPr>
        <dsp:cNvPr id="0" name=""/>
        <dsp:cNvSpPr/>
      </dsp:nvSpPr>
      <dsp:spPr>
        <a:xfrm>
          <a:off x="3330028" y="2023110"/>
          <a:ext cx="2472690" cy="2472690"/>
        </a:xfrm>
        <a:prstGeom prst="gear9">
          <a:avLst/>
        </a:prstGeom>
        <a:solidFill>
          <a:schemeClr val="accent2">
            <a:shade val="5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7940" tIns="27940" rIns="27940" bIns="2794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kern="1200" dirty="0"/>
            <a:t>Sentiment</a:t>
          </a:r>
        </a:p>
      </dsp:txBody>
      <dsp:txXfrm>
        <a:off x="3827149" y="2602326"/>
        <a:ext cx="1478448" cy="1271014"/>
      </dsp:txXfrm>
    </dsp:sp>
    <dsp:sp modelId="{6F4380E7-5C77-4CA1-A4BD-E58CAF5C6935}">
      <dsp:nvSpPr>
        <dsp:cNvPr id="0" name=""/>
        <dsp:cNvSpPr/>
      </dsp:nvSpPr>
      <dsp:spPr>
        <a:xfrm>
          <a:off x="1891372" y="1438656"/>
          <a:ext cx="1798320" cy="1798320"/>
        </a:xfrm>
        <a:prstGeom prst="gear6">
          <a:avLst/>
        </a:prstGeom>
        <a:solidFill>
          <a:schemeClr val="accent2">
            <a:shade val="50000"/>
            <a:hueOff val="71927"/>
            <a:satOff val="-15057"/>
            <a:lumOff val="35025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7940" tIns="27940" rIns="27940" bIns="2794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kern="1200" dirty="0"/>
            <a:t>Belief</a:t>
          </a:r>
        </a:p>
      </dsp:txBody>
      <dsp:txXfrm>
        <a:off x="2344104" y="1894125"/>
        <a:ext cx="892856" cy="887382"/>
      </dsp:txXfrm>
    </dsp:sp>
    <dsp:sp modelId="{463689B0-37F9-4EB6-B1D5-B491EDB96024}">
      <dsp:nvSpPr>
        <dsp:cNvPr id="0" name=""/>
        <dsp:cNvSpPr/>
      </dsp:nvSpPr>
      <dsp:spPr>
        <a:xfrm rot="20700000">
          <a:off x="2898615" y="197998"/>
          <a:ext cx="1761986" cy="1761986"/>
        </a:xfrm>
        <a:prstGeom prst="gear6">
          <a:avLst/>
        </a:prstGeom>
        <a:solidFill>
          <a:schemeClr val="accent2">
            <a:shade val="50000"/>
            <a:hueOff val="71927"/>
            <a:satOff val="-15057"/>
            <a:lumOff val="35025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7940" tIns="27940" rIns="27940" bIns="2794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kern="1200" dirty="0"/>
            <a:t>Attitude</a:t>
          </a:r>
        </a:p>
      </dsp:txBody>
      <dsp:txXfrm rot="-20700000">
        <a:off x="3285070" y="584453"/>
        <a:ext cx="989076" cy="989076"/>
      </dsp:txXfrm>
    </dsp:sp>
    <dsp:sp modelId="{9DD9534A-D515-4D83-8A7A-D1EA2CF32F3E}">
      <dsp:nvSpPr>
        <dsp:cNvPr id="0" name=""/>
        <dsp:cNvSpPr/>
      </dsp:nvSpPr>
      <dsp:spPr>
        <a:xfrm>
          <a:off x="3143215" y="1648095"/>
          <a:ext cx="3165043" cy="3165043"/>
        </a:xfrm>
        <a:prstGeom prst="circularArrow">
          <a:avLst>
            <a:gd name="adj1" fmla="val 4687"/>
            <a:gd name="adj2" fmla="val 299029"/>
            <a:gd name="adj3" fmla="val 2522945"/>
            <a:gd name="adj4" fmla="val 15846748"/>
            <a:gd name="adj5" fmla="val 5469"/>
          </a:avLst>
        </a:prstGeom>
        <a:solidFill>
          <a:schemeClr val="accent2">
            <a:shade val="9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21DDB60-5F6E-4E72-8000-52F8EE99701B}">
      <dsp:nvSpPr>
        <dsp:cNvPr id="0" name=""/>
        <dsp:cNvSpPr/>
      </dsp:nvSpPr>
      <dsp:spPr>
        <a:xfrm>
          <a:off x="1572893" y="1039461"/>
          <a:ext cx="2299601" cy="2299601"/>
        </a:xfrm>
        <a:prstGeom prst="leftCircularArrow">
          <a:avLst>
            <a:gd name="adj1" fmla="val 6452"/>
            <a:gd name="adj2" fmla="val 429999"/>
            <a:gd name="adj3" fmla="val 10489124"/>
            <a:gd name="adj4" fmla="val 14837806"/>
            <a:gd name="adj5" fmla="val 7527"/>
          </a:avLst>
        </a:prstGeom>
        <a:solidFill>
          <a:schemeClr val="accent2">
            <a:shade val="90000"/>
            <a:hueOff val="70099"/>
            <a:satOff val="-13911"/>
            <a:lumOff val="27097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89987C3-7821-4FC1-9770-A12DA0A061EB}">
      <dsp:nvSpPr>
        <dsp:cNvPr id="0" name=""/>
        <dsp:cNvSpPr/>
      </dsp:nvSpPr>
      <dsp:spPr>
        <a:xfrm>
          <a:off x="2491049" y="-189236"/>
          <a:ext cx="2479433" cy="2479433"/>
        </a:xfrm>
        <a:prstGeom prst="circularArrow">
          <a:avLst>
            <a:gd name="adj1" fmla="val 5984"/>
            <a:gd name="adj2" fmla="val 394124"/>
            <a:gd name="adj3" fmla="val 13313824"/>
            <a:gd name="adj4" fmla="val 10508221"/>
            <a:gd name="adj5" fmla="val 6981"/>
          </a:avLst>
        </a:prstGeom>
        <a:solidFill>
          <a:schemeClr val="accent2">
            <a:shade val="90000"/>
            <a:hueOff val="70099"/>
            <a:satOff val="-13911"/>
            <a:lumOff val="27097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gear1">
  <dgm:title val=""/>
  <dgm:desc val=""/>
  <dgm:catLst>
    <dgm:cat type="relationship" pri="3000"/>
    <dgm:cat type="process" pri="28000"/>
    <dgm:cat type="cycle" pri="14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 useDef="1">
    <dgm:dataModel>
      <dgm:ptLst/>
      <dgm:bg/>
      <dgm:whole/>
    </dgm:dataModel>
  </dgm:clrData>
  <dgm:layoutNode name="composite">
    <dgm:varLst>
      <dgm:chMax val="3"/>
      <dgm:animLvl val="lvl"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hoose name="Name0">
      <dgm:if name="Name1" axis="ch" ptType="node" func="cnt" op="lte" val="1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05"/>
          <dgm:constr type="t" for="ch" forName="gear1" refType="w" fact="0.05"/>
          <dgm:constr type="w" for="ch" forName="gear1srcNode" val="1"/>
          <dgm:constr type="h" for="ch" forName="gear1srcNode" val="1"/>
          <dgm:constr type="l" for="ch" forName="gear1srcNode" refType="w" fact="0.32"/>
          <dgm:constr type="t" for="ch" forName="gear1srcNode"/>
          <dgm:constr type="w" for="ch" forName="gear1dstNode" val="1"/>
          <dgm:constr type="h" for="ch" forName="gear1dstNode" val="1"/>
          <dgm:constr type="r" for="ch" forName="gear1dstNode" refType="w" fact="0.58"/>
          <dgm:constr type="t" for="ch" forName="gear1dstNode" refType="h" fact="0.5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/>
          <dgm:constr type="b" for="ch" forName="gear1ch" refType="h" fact="0.6"/>
        </dgm:constrLst>
      </dgm:if>
      <dgm:if name="Name2" axis="ch" ptType="node" func="cnt" op="equ" val="2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2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2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7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w" fact="0.8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1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0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3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 refType="w" fact="0.34"/>
          <dgm:constr type="t" for="ch" forName="gear2ch" refType="w" fact="0.04"/>
        </dgm:constrLst>
      </dgm:if>
      <dgm:else name="Name3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4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4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95"/>
          <dgm:constr type="diam" for="des" forName="connector1" refType="w" refFor="ch" refForName="gear1" op="equ" fact="1.15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h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3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2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5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/>
          <dgm:constr type="t" for="ch" forName="gear2ch" refType="w" fact="0.58"/>
          <dgm:constr type="w" for="ch" forName="gear3" refType="w" fact="0.48"/>
          <dgm:constr type="h" for="ch" forName="gear3" refType="w" fact="0.48"/>
          <dgm:constr type="l" for="ch" forName="gear3" refType="w" fact="0.31"/>
          <dgm:constr type="t" for="ch" forName="gear3"/>
          <dgm:constr type="w" for="ch" forName="gear3tx" refType="w" fact="0.22"/>
          <dgm:constr type="h" for="ch" forName="gear3tx" refType="w" fact="0.22"/>
          <dgm:constr type="ctrX" for="ch" forName="gear3tx" refType="ctrX" refFor="ch" refForName="gear3"/>
          <dgm:constr type="ctrY" for="ch" forName="gear3tx" refType="ctrY" refFor="ch" refForName="gear3"/>
          <dgm:constr type="w" for="ch" forName="gear3srcNode" val="1"/>
          <dgm:constr type="h" for="ch" forName="gear3srcNode" val="1"/>
          <dgm:constr type="l" for="ch" forName="gear3srcNode" refType="w" fact="0.3"/>
          <dgm:constr type="t" for="ch" forName="gear3srcNode" refType="w" fact="0.25"/>
          <dgm:constr type="w" for="ch" forName="gear3dstNode" val="1"/>
          <dgm:constr type="h" for="ch" forName="gear3dstNode" val="1"/>
          <dgm:constr type="l" for="ch" forName="gear3dstNode" refType="w" fact="0.38"/>
          <dgm:constr type="t" for="ch" forName="gear3dstNode" refType="h" fact="0.05"/>
          <dgm:constr type="diam" for="des" forName="connector3" refType="w" refFor="ch" refForName="gear3" op="equ"/>
          <dgm:constr type="h" for="des" forName="connector3" refType="w" refFor="ch" refForName="gear1" op="equ" fact="0.1"/>
          <dgm:constr type="w" for="ch" forName="gear3ch" refType="w" fact="0.35"/>
          <dgm:constr type="h" for="ch" forName="gear3ch" refType="w" refFor="ch" refForName="gear3ch" fact="0.6"/>
          <dgm:constr type="l" for="ch" forName="gear3ch" refType="w" fact="0.65"/>
          <dgm:constr type="t" for="ch" forName="gear3ch" refType="h" fact="0.13"/>
        </dgm:constrLst>
      </dgm:else>
    </dgm:choose>
    <dgm:ruleLst/>
    <dgm:forEach name="Name4" axis="ch" ptType="node" cnt="1">
      <dgm:layoutNode name="gear1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9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1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1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5">
        <dgm:if name="Name6" axis="ch" ptType="node" func="cnt" op="gte" val="1">
          <dgm:layoutNode name="gear1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7"/>
      </dgm:choose>
    </dgm:forEach>
    <dgm:forEach name="Name8" axis="ch" ptType="node" st="2" cnt="1">
      <dgm:layoutNode name="gear2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6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2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2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9">
        <dgm:if name="Name10" axis="ch" ptType="node" func="cnt" op="gte" val="1">
          <dgm:layoutNode name="gear2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1"/>
      </dgm:choose>
    </dgm:forEach>
    <dgm:forEach name="Name12" axis="ch" ptType="node" st="3" cnt="1">
      <dgm:layoutNode name="gear3" styleLbl="node1">
        <dgm:alg type="sp"/>
        <dgm:shape xmlns:r="http://schemas.openxmlformats.org/officeDocument/2006/relationships" rot="-15" type="gear6" r:blip="">
          <dgm:adjLst/>
        </dgm:shape>
        <dgm:presOf axis="self"/>
        <dgm:constrLst/>
        <dgm:ruleLst/>
      </dgm:layoutNode>
      <dgm:layoutNode name="gear3tx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3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3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13">
        <dgm:if name="Name14" axis="ch" ptType="node" func="cnt" op="gte" val="1">
          <dgm:layoutNode name="gear3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5"/>
      </dgm:choose>
    </dgm:forEach>
    <dgm:forEach name="Name16" axis="ch" ptType="sibTrans" hideLastTrans="0" cnt="1">
      <dgm:layoutNode name="connector1" styleLbl="sibTrans2D1">
        <dgm:alg type="conn">
          <dgm:param type="connRout" val="curve"/>
          <dgm:param type="srcNode" val="gear1srcNode"/>
          <dgm:param type="dstNode" val="gear1dstNode"/>
          <dgm:param type="begPts" val="midR"/>
          <dgm:param type="endPts" val="tCtr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7" axis="ch" ptType="sibTrans" hideLastTrans="0" st="2" cnt="1">
      <dgm:layoutNode name="connector2" styleLbl="sibTrans2D1">
        <dgm:alg type="conn">
          <dgm:param type="connRout" val="curve"/>
          <dgm:param type="srcNode" val="gear2srcNode"/>
          <dgm:param type="dstNode" val="gear2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8" axis="ch" ptType="sibTrans" hideLastTrans="0" st="3" cnt="1">
      <dgm:layoutNode name="connector3" styleLbl="sibTrans2D1">
        <dgm:alg type="conn">
          <dgm:param type="connRout" val="curve"/>
          <dgm:param type="srcNode" val="gear3srcNode"/>
          <dgm:param type="dstNode" val="gear3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6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8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9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.w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1.w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emf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14.w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5.wmf"/></Relationships>
</file>

<file path=ppt/drawings/_rels/vmlDrawing1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6.wmf"/></Relationships>
</file>

<file path=ppt/drawings/_rels/vmlDrawing1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7.w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wmf"/></Relationships>
</file>

<file path=ppt/drawings/_rels/vmlDrawing14.vml.rels><?xml version="1.0" encoding="UTF-8" standalone="yes"?>
<Relationships xmlns="http://schemas.openxmlformats.org/package/2006/relationships"><Relationship Id="rId2" Type="http://schemas.openxmlformats.org/officeDocument/2006/relationships/image" Target="../media/image20.wmf"/><Relationship Id="rId1" Type="http://schemas.openxmlformats.org/officeDocument/2006/relationships/image" Target="../media/image19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9571943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9350" y="692150"/>
            <a:ext cx="4559300" cy="3416300"/>
          </a:xfrm>
          <a:prstGeom prst="rect">
            <a:avLst/>
          </a:prstGeom>
          <a:noFill/>
          <a:ln w="12700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51" name="Rectangle 3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313728159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63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</a:t>
            </a:r>
          </a:p>
        </p:txBody>
      </p:sp>
      <p:sp>
        <p:nvSpPr>
          <p:cNvPr id="40964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65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66" name="Rectangle 6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67" name="Rectangle 7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</a:t>
            </a:r>
          </a:p>
        </p:txBody>
      </p:sp>
      <p:sp>
        <p:nvSpPr>
          <p:cNvPr id="40968" name="Rectangle 8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69" name="Rectangle 9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0" name="Rectangle 10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1" name="Rectangle 11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</a:t>
            </a:r>
          </a:p>
        </p:txBody>
      </p:sp>
      <p:sp>
        <p:nvSpPr>
          <p:cNvPr id="40972" name="Rectangle 12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3" name="Rectangle 13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4" name="Rectangle 14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5" name="Rectangle 15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</a:t>
            </a:r>
          </a:p>
        </p:txBody>
      </p:sp>
      <p:sp>
        <p:nvSpPr>
          <p:cNvPr id="40976" name="Rectangle 16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7" name="Rectangle 17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8" name="Rectangle 18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79" name="Rectangle 19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</a:t>
            </a:r>
          </a:p>
        </p:txBody>
      </p:sp>
      <p:sp>
        <p:nvSpPr>
          <p:cNvPr id="40980" name="Rectangle 20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81" name="Rectangle 21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82" name="Rectangle 2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83" name="Rectangle 2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</a:t>
            </a:r>
          </a:p>
        </p:txBody>
      </p:sp>
      <p:sp>
        <p:nvSpPr>
          <p:cNvPr id="40984" name="Rectangle 2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85" name="Rectangle 2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0986" name="Rectangle 26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  <p:sp>
        <p:nvSpPr>
          <p:cNvPr id="40987" name="Rectangle 27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1987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27</a:t>
            </a:r>
          </a:p>
        </p:txBody>
      </p:sp>
      <p:sp>
        <p:nvSpPr>
          <p:cNvPr id="41988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1989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1990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1991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3011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27</a:t>
            </a:r>
          </a:p>
        </p:txBody>
      </p:sp>
      <p:sp>
        <p:nvSpPr>
          <p:cNvPr id="43012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3013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3014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3015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/>
        </p:spPr>
      </p:sp>
      <p:sp>
        <p:nvSpPr>
          <p:cNvPr id="2457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marL="171450" indent="-171450">
              <a:buFontTx/>
              <a:buChar char="•"/>
            </a:pPr>
            <a:r>
              <a:rPr lang="en-US" altLang="en-US" b="1" u="sng"/>
              <a:t>Bid price</a:t>
            </a:r>
            <a:r>
              <a:rPr lang="en-US" altLang="en-US"/>
              <a:t> – The prices at which investors are willing to buy shares.</a:t>
            </a:r>
          </a:p>
          <a:p>
            <a:pPr marL="171450" indent="-171450">
              <a:buFontTx/>
              <a:buChar char="•"/>
            </a:pPr>
            <a:endParaRPr lang="en-US" altLang="en-US"/>
          </a:p>
          <a:p>
            <a:pPr marL="171450" indent="-171450">
              <a:buFontTx/>
              <a:buChar char="•"/>
            </a:pPr>
            <a:r>
              <a:rPr lang="en-US" altLang="en-US" b="1" u="sng"/>
              <a:t>Ask price</a:t>
            </a:r>
            <a:r>
              <a:rPr lang="en-US" altLang="en-US"/>
              <a:t> – The prices at which current shareowners are willing to sell their shares.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Bid-ask spread</a:t>
            </a:r>
            <a:r>
              <a:rPr lang="en-US" altLang="en-US"/>
              <a:t> – The difference between the bid price and the ask price.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Market order</a:t>
            </a:r>
            <a:r>
              <a:rPr lang="en-US" altLang="en-US"/>
              <a:t> – An order to buy or sell shares at the best currently available market price.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Limit order</a:t>
            </a:r>
            <a:r>
              <a:rPr lang="en-US" altLang="en-US"/>
              <a:t> – An order to buy or sell shares at a predetermined price, to be executed when the market price reaches the requested price.</a:t>
            </a:r>
            <a:endParaRPr lang="en-US" altLang="en-US" b="1" u="sng"/>
          </a:p>
          <a:p>
            <a:pPr marL="628650" lvl="1" indent="-171450">
              <a:buFontTx/>
              <a:buChar char="•"/>
            </a:pPr>
            <a:endParaRPr lang="en-US" altLang="en-US" b="1" u="sng"/>
          </a:p>
        </p:txBody>
      </p:sp>
      <p:sp>
        <p:nvSpPr>
          <p:cNvPr id="24579" name="Slide Number Placeholder 3"/>
          <p:cNvSpPr>
            <a:spLocks noGrp="1"/>
          </p:cNvSpPr>
          <p:nvPr>
            <p:ph type="sldNum" sz="quarter" idx="5"/>
          </p:nvPr>
        </p:nvSpPr>
        <p:spPr>
          <a:xfrm>
            <a:off x="3884613" y="8684926"/>
            <a:ext cx="2971800" cy="45751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fld id="{94580B28-61E2-4EB4-8515-71FAAED3E4C5}" type="slidenum">
              <a:rPr lang="en-US" altLang="en-US" sz="1200" smtClean="0"/>
              <a:pPr/>
              <a:t>5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/>
        </p:spPr>
      </p:sp>
      <p:sp>
        <p:nvSpPr>
          <p:cNvPr id="2457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marL="171450" indent="-171450">
              <a:buFontTx/>
              <a:buChar char="•"/>
            </a:pPr>
            <a:r>
              <a:rPr lang="en-US" altLang="en-US" b="1" u="sng"/>
              <a:t>Bid price</a:t>
            </a:r>
            <a:r>
              <a:rPr lang="en-US" altLang="en-US"/>
              <a:t> – The prices at which investors are willing to buy shares.</a:t>
            </a:r>
          </a:p>
          <a:p>
            <a:pPr marL="171450" indent="-171450">
              <a:buFontTx/>
              <a:buChar char="•"/>
            </a:pPr>
            <a:endParaRPr lang="en-US" altLang="en-US"/>
          </a:p>
          <a:p>
            <a:pPr marL="171450" indent="-171450">
              <a:buFontTx/>
              <a:buChar char="•"/>
            </a:pPr>
            <a:r>
              <a:rPr lang="en-US" altLang="en-US" b="1" u="sng"/>
              <a:t>Ask price</a:t>
            </a:r>
            <a:r>
              <a:rPr lang="en-US" altLang="en-US"/>
              <a:t> – The prices at which current shareowners are willing to sell their shares.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Bid-ask spread</a:t>
            </a:r>
            <a:r>
              <a:rPr lang="en-US" altLang="en-US"/>
              <a:t> – The difference between the bid price and the ask price.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Market order</a:t>
            </a:r>
            <a:r>
              <a:rPr lang="en-US" altLang="en-US"/>
              <a:t> – An order to buy or sell shares at the best currently available market price.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Limit order</a:t>
            </a:r>
            <a:r>
              <a:rPr lang="en-US" altLang="en-US"/>
              <a:t> – An order to buy or sell shares at a predetermined price, to be executed when the market price reaches the requested price.</a:t>
            </a:r>
            <a:endParaRPr lang="en-US" altLang="en-US" b="1" u="sng"/>
          </a:p>
          <a:p>
            <a:pPr marL="628650" lvl="1" indent="-171450">
              <a:buFontTx/>
              <a:buChar char="•"/>
            </a:pPr>
            <a:endParaRPr lang="en-US" altLang="en-US" b="1" u="sng"/>
          </a:p>
        </p:txBody>
      </p:sp>
      <p:sp>
        <p:nvSpPr>
          <p:cNvPr id="24579" name="Slide Number Placeholder 3"/>
          <p:cNvSpPr>
            <a:spLocks noGrp="1"/>
          </p:cNvSpPr>
          <p:nvPr>
            <p:ph type="sldNum" sz="quarter" idx="5"/>
          </p:nvPr>
        </p:nvSpPr>
        <p:spPr>
          <a:xfrm>
            <a:off x="3884613" y="8684926"/>
            <a:ext cx="2971800" cy="45751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fld id="{94580B28-61E2-4EB4-8515-71FAAED3E4C5}" type="slidenum">
              <a:rPr lang="en-US" altLang="en-US" sz="1200" smtClean="0"/>
              <a:pPr/>
              <a:t>6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/>
        </p:spPr>
      </p:sp>
      <p:sp>
        <p:nvSpPr>
          <p:cNvPr id="2457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marL="171450" indent="-171450">
              <a:buFontTx/>
              <a:buChar char="•"/>
            </a:pPr>
            <a:r>
              <a:rPr lang="en-US" altLang="en-US" b="1" u="sng"/>
              <a:t>Bid price</a:t>
            </a:r>
            <a:r>
              <a:rPr lang="en-US" altLang="en-US"/>
              <a:t> – The prices at which investors are willing to buy shares.</a:t>
            </a:r>
          </a:p>
          <a:p>
            <a:pPr marL="171450" indent="-171450">
              <a:buFontTx/>
              <a:buChar char="•"/>
            </a:pPr>
            <a:endParaRPr lang="en-US" altLang="en-US"/>
          </a:p>
          <a:p>
            <a:pPr marL="171450" indent="-171450">
              <a:buFontTx/>
              <a:buChar char="•"/>
            </a:pPr>
            <a:r>
              <a:rPr lang="en-US" altLang="en-US" b="1" u="sng"/>
              <a:t>Ask price</a:t>
            </a:r>
            <a:r>
              <a:rPr lang="en-US" altLang="en-US"/>
              <a:t> – The prices at which current shareowners are willing to sell their shares.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Bid-ask spread</a:t>
            </a:r>
            <a:r>
              <a:rPr lang="en-US" altLang="en-US"/>
              <a:t> – The difference between the bid price and the ask price.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Market order</a:t>
            </a:r>
            <a:r>
              <a:rPr lang="en-US" altLang="en-US"/>
              <a:t> – An order to buy or sell shares at the best currently available market price.</a:t>
            </a:r>
          </a:p>
          <a:p>
            <a:pPr marL="171450" indent="-171450">
              <a:buFontTx/>
              <a:buChar char="•"/>
            </a:pPr>
            <a:endParaRPr lang="en-US" altLang="en-US" b="1" u="sng"/>
          </a:p>
          <a:p>
            <a:pPr marL="171450" indent="-171450">
              <a:buFontTx/>
              <a:buChar char="•"/>
            </a:pPr>
            <a:r>
              <a:rPr lang="en-US" altLang="en-US" b="1" u="sng"/>
              <a:t>Limit order</a:t>
            </a:r>
            <a:r>
              <a:rPr lang="en-US" altLang="en-US"/>
              <a:t> – An order to buy or sell shares at a predetermined price, to be executed when the market price reaches the requested price.</a:t>
            </a:r>
            <a:endParaRPr lang="en-US" altLang="en-US" b="1" u="sng"/>
          </a:p>
          <a:p>
            <a:pPr marL="628650" lvl="1" indent="-171450">
              <a:buFontTx/>
              <a:buChar char="•"/>
            </a:pPr>
            <a:endParaRPr lang="en-US" altLang="en-US" b="1" u="sng"/>
          </a:p>
        </p:txBody>
      </p:sp>
      <p:sp>
        <p:nvSpPr>
          <p:cNvPr id="24579" name="Slide Number Placeholder 3"/>
          <p:cNvSpPr>
            <a:spLocks noGrp="1"/>
          </p:cNvSpPr>
          <p:nvPr>
            <p:ph type="sldNum" sz="quarter" idx="5"/>
          </p:nvPr>
        </p:nvSpPr>
        <p:spPr>
          <a:xfrm>
            <a:off x="3884613" y="8684926"/>
            <a:ext cx="2971800" cy="45751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fld id="{94580B28-61E2-4EB4-8515-71FAAED3E4C5}" type="slidenum">
              <a:rPr lang="en-US" altLang="en-US" sz="1200" smtClean="0"/>
              <a:pPr/>
              <a:t>7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4035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28</a:t>
            </a:r>
          </a:p>
        </p:txBody>
      </p:sp>
      <p:sp>
        <p:nvSpPr>
          <p:cNvPr id="44036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4037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4038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4039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59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30</a:t>
            </a:r>
          </a:p>
        </p:txBody>
      </p:sp>
      <p:sp>
        <p:nvSpPr>
          <p:cNvPr id="45060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61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62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5063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59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30</a:t>
            </a:r>
          </a:p>
        </p:txBody>
      </p:sp>
      <p:sp>
        <p:nvSpPr>
          <p:cNvPr id="45060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61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62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5063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6083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32</a:t>
            </a:r>
          </a:p>
        </p:txBody>
      </p:sp>
      <p:sp>
        <p:nvSpPr>
          <p:cNvPr id="46084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6085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6086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6087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59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30</a:t>
            </a:r>
          </a:p>
        </p:txBody>
      </p:sp>
      <p:sp>
        <p:nvSpPr>
          <p:cNvPr id="45060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61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5062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5063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7107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34</a:t>
            </a:r>
          </a:p>
        </p:txBody>
      </p:sp>
      <p:sp>
        <p:nvSpPr>
          <p:cNvPr id="47108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7109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7110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7111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8131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35</a:t>
            </a:r>
          </a:p>
        </p:txBody>
      </p:sp>
      <p:sp>
        <p:nvSpPr>
          <p:cNvPr id="48132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8133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8134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8135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9155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36</a:t>
            </a:r>
          </a:p>
        </p:txBody>
      </p:sp>
      <p:sp>
        <p:nvSpPr>
          <p:cNvPr id="49156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9157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9158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49159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0179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38</a:t>
            </a:r>
          </a:p>
        </p:txBody>
      </p:sp>
      <p:sp>
        <p:nvSpPr>
          <p:cNvPr id="50180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0181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0182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0183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1203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40</a:t>
            </a:r>
          </a:p>
        </p:txBody>
      </p:sp>
      <p:sp>
        <p:nvSpPr>
          <p:cNvPr id="51204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1205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1206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1207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2227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42</a:t>
            </a:r>
          </a:p>
        </p:txBody>
      </p:sp>
      <p:sp>
        <p:nvSpPr>
          <p:cNvPr id="52228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2229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2230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2231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3251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43</a:t>
            </a:r>
          </a:p>
        </p:txBody>
      </p:sp>
      <p:sp>
        <p:nvSpPr>
          <p:cNvPr id="53252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3253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3254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3255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4275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44</a:t>
            </a:r>
          </a:p>
        </p:txBody>
      </p:sp>
      <p:sp>
        <p:nvSpPr>
          <p:cNvPr id="54276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4277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4278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4279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5299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45</a:t>
            </a:r>
          </a:p>
        </p:txBody>
      </p:sp>
      <p:sp>
        <p:nvSpPr>
          <p:cNvPr id="55300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5301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5302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5303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47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48</a:t>
            </a:r>
          </a:p>
        </p:txBody>
      </p:sp>
      <p:sp>
        <p:nvSpPr>
          <p:cNvPr id="57348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49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50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7351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47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48</a:t>
            </a:r>
          </a:p>
        </p:txBody>
      </p:sp>
      <p:sp>
        <p:nvSpPr>
          <p:cNvPr id="57348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49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50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7351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6323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46</a:t>
            </a:r>
          </a:p>
        </p:txBody>
      </p:sp>
      <p:sp>
        <p:nvSpPr>
          <p:cNvPr id="56324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6325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6326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6327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47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48</a:t>
            </a:r>
          </a:p>
        </p:txBody>
      </p:sp>
      <p:sp>
        <p:nvSpPr>
          <p:cNvPr id="57348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49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7350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7351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/>
          <p:cNvSpPr>
            <a:spLocks noChangeArrowheads="1"/>
          </p:cNvSpPr>
          <p:nvPr/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8371" name="Rectangle 3"/>
          <p:cNvSpPr>
            <a:spLocks noChangeArrowheads="1"/>
          </p:cNvSpPr>
          <p:nvPr/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/>
            <a:r>
              <a:rPr lang="en-US" altLang="en-US" sz="1000" i="1"/>
              <a:t>49</a:t>
            </a:r>
          </a:p>
        </p:txBody>
      </p:sp>
      <p:sp>
        <p:nvSpPr>
          <p:cNvPr id="58372" name="Rectangle 4"/>
          <p:cNvSpPr>
            <a:spLocks noChangeArrowheads="1"/>
          </p:cNvSpPr>
          <p:nvPr/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8373" name="Rectangle 5"/>
          <p:cNvSpPr>
            <a:spLocks noChangeArrowheads="1"/>
          </p:cNvSpPr>
          <p:nvPr/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58374" name="Rectangle 6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0938" y="692150"/>
            <a:ext cx="4556125" cy="3416300"/>
          </a:xfrm>
          <a:ln cap="flat"/>
        </p:spPr>
      </p:sp>
      <p:sp>
        <p:nvSpPr>
          <p:cNvPr id="58375" name="Rectangle 7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2"/>
          <p:cNvSpPr>
            <a:spLocks noChangeArrowheads="1"/>
          </p:cNvSpPr>
          <p:nvPr userDrawn="1"/>
        </p:nvSpPr>
        <p:spPr bwMode="auto">
          <a:xfrm>
            <a:off x="0" y="2097"/>
            <a:ext cx="9136311" cy="6858000"/>
          </a:xfrm>
          <a:prstGeom prst="rect">
            <a:avLst/>
          </a:prstGeom>
          <a:gradFill rotWithShape="0">
            <a:gsLst>
              <a:gs pos="0">
                <a:srgbClr val="F0C1AE"/>
              </a:gs>
              <a:gs pos="50000">
                <a:srgbClr val="F8E1D8"/>
              </a:gs>
              <a:gs pos="100000">
                <a:srgbClr val="F0C1AE"/>
              </a:gs>
            </a:gsLst>
            <a:lin ang="5400000" scaled="1"/>
          </a:gra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4" name="Text Box 8"/>
          <p:cNvSpPr txBox="1">
            <a:spLocks noChangeArrowheads="1"/>
          </p:cNvSpPr>
          <p:nvPr userDrawn="1"/>
        </p:nvSpPr>
        <p:spPr bwMode="auto">
          <a:xfrm>
            <a:off x="3789028" y="6567984"/>
            <a:ext cx="5334000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r">
              <a:spcBef>
                <a:spcPct val="50000"/>
              </a:spcBef>
              <a:defRPr/>
            </a:pPr>
            <a:r>
              <a:rPr lang="en-US" sz="1200" i="1" dirty="0">
                <a:solidFill>
                  <a:schemeClr val="tx1"/>
                </a:solidFill>
                <a:latin typeface="Book Antiqua" pitchFamily="18" charset="0"/>
                <a:cs typeface="Times New Roman" pitchFamily="18" charset="0"/>
              </a:rPr>
              <a:t>Copyright © 2015 by The McGraw-Hill Companies, Inc. All rights reserved</a:t>
            </a:r>
            <a:r>
              <a:rPr lang="en-US" sz="1200" dirty="0">
                <a:solidFill>
                  <a:schemeClr val="tx1"/>
                </a:solidFill>
                <a:latin typeface="Book Antiqua" pitchFamily="18" charset="0"/>
              </a:rPr>
              <a:t> </a:t>
            </a:r>
          </a:p>
        </p:txBody>
      </p:sp>
      <p:sp>
        <p:nvSpPr>
          <p:cNvPr id="5" name="Rectangle 20"/>
          <p:cNvSpPr>
            <a:spLocks noChangeArrowheads="1"/>
          </p:cNvSpPr>
          <p:nvPr userDrawn="1"/>
        </p:nvSpPr>
        <p:spPr bwMode="auto">
          <a:xfrm>
            <a:off x="0" y="6553200"/>
            <a:ext cx="19050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 algn="ctr">
              <a:defRPr/>
            </a:pPr>
            <a:r>
              <a:rPr lang="en-US" sz="1200" b="1" i="1" dirty="0">
                <a:solidFill>
                  <a:schemeClr val="tx1"/>
                </a:solidFill>
                <a:latin typeface="Book Antiqua" pitchFamily="18" charset="0"/>
              </a:rPr>
              <a:t>Irwin/McGraw Hill</a:t>
            </a:r>
          </a:p>
        </p:txBody>
      </p:sp>
      <p:sp>
        <p:nvSpPr>
          <p:cNvPr id="8" name="Text Box 14"/>
          <p:cNvSpPr txBox="1">
            <a:spLocks noChangeArrowheads="1"/>
          </p:cNvSpPr>
          <p:nvPr userDrawn="1"/>
        </p:nvSpPr>
        <p:spPr bwMode="auto">
          <a:xfrm>
            <a:off x="76200" y="1227554"/>
            <a:ext cx="2819400" cy="374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3200" i="1" dirty="0">
                <a:solidFill>
                  <a:srgbClr val="2E1A22"/>
                </a:solidFill>
              </a:rPr>
              <a:t>Fundamentals of  Corporate Finance</a:t>
            </a:r>
          </a:p>
          <a:p>
            <a:pPr algn="ctr">
              <a:spcBef>
                <a:spcPct val="50000"/>
              </a:spcBef>
            </a:pPr>
            <a:endParaRPr lang="en-US" altLang="en-US" i="1" dirty="0">
              <a:solidFill>
                <a:srgbClr val="2E1A22"/>
              </a:solidFill>
            </a:endParaRPr>
          </a:p>
          <a:p>
            <a:pPr algn="ctr">
              <a:spcBef>
                <a:spcPct val="50000"/>
              </a:spcBef>
            </a:pPr>
            <a:r>
              <a:rPr lang="en-US" altLang="en-US" sz="1600" dirty="0">
                <a:solidFill>
                  <a:srgbClr val="2E1A22"/>
                </a:solidFill>
              </a:rPr>
              <a:t>Eighth Edition</a:t>
            </a:r>
          </a:p>
          <a:p>
            <a:pPr algn="ctr">
              <a:spcBef>
                <a:spcPct val="50000"/>
              </a:spcBef>
            </a:pPr>
            <a:r>
              <a:rPr lang="en-US" altLang="en-US" sz="1800" b="1" dirty="0">
                <a:solidFill>
                  <a:srgbClr val="2E1A22"/>
                </a:solidFill>
              </a:rPr>
              <a:t>Richard A. </a:t>
            </a:r>
            <a:r>
              <a:rPr lang="en-US" altLang="en-US" sz="1800" b="1" dirty="0" err="1">
                <a:solidFill>
                  <a:srgbClr val="2E1A22"/>
                </a:solidFill>
              </a:rPr>
              <a:t>Brealey</a:t>
            </a:r>
            <a:r>
              <a:rPr lang="en-US" altLang="en-US" sz="1800" b="1" dirty="0">
                <a:solidFill>
                  <a:srgbClr val="2E1A22"/>
                </a:solidFill>
              </a:rPr>
              <a:t> </a:t>
            </a:r>
          </a:p>
          <a:p>
            <a:pPr algn="ctr">
              <a:spcBef>
                <a:spcPct val="50000"/>
              </a:spcBef>
            </a:pPr>
            <a:r>
              <a:rPr lang="en-US" altLang="en-US" sz="1800" b="1" dirty="0">
                <a:solidFill>
                  <a:srgbClr val="2E1A22"/>
                </a:solidFill>
              </a:rPr>
              <a:t>Stewart C. Myers</a:t>
            </a:r>
          </a:p>
          <a:p>
            <a:pPr algn="ctr">
              <a:spcBef>
                <a:spcPct val="50000"/>
              </a:spcBef>
            </a:pPr>
            <a:r>
              <a:rPr lang="en-US" altLang="en-US" sz="1800" b="1" dirty="0">
                <a:solidFill>
                  <a:srgbClr val="2E1A22"/>
                </a:solidFill>
              </a:rPr>
              <a:t>Alan J. Marcus</a:t>
            </a:r>
            <a:endParaRPr lang="en-US" altLang="en-US" sz="1600" b="1" dirty="0">
              <a:solidFill>
                <a:srgbClr val="2E1A22"/>
              </a:solidFill>
            </a:endParaRPr>
          </a:p>
        </p:txBody>
      </p:sp>
      <p:sp>
        <p:nvSpPr>
          <p:cNvPr id="18" name="Rectangle 110"/>
          <p:cNvSpPr>
            <a:spLocks noChangeArrowheads="1"/>
          </p:cNvSpPr>
          <p:nvPr userDrawn="1"/>
        </p:nvSpPr>
        <p:spPr bwMode="auto">
          <a:xfrm>
            <a:off x="3048000" y="0"/>
            <a:ext cx="533400" cy="6858000"/>
          </a:xfrm>
          <a:prstGeom prst="rect">
            <a:avLst/>
          </a:prstGeom>
          <a:gradFill rotWithShape="1">
            <a:gsLst>
              <a:gs pos="0">
                <a:srgbClr val="F0C1AE"/>
              </a:gs>
              <a:gs pos="50000">
                <a:srgbClr val="C05023"/>
              </a:gs>
              <a:gs pos="100000">
                <a:srgbClr val="F8E1D8"/>
              </a:gs>
            </a:gsLst>
            <a:lin ang="0" scaled="1"/>
          </a:gradFill>
          <a:ln>
            <a:noFill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9" name="Oval 10"/>
          <p:cNvSpPr>
            <a:spLocks noChangeArrowheads="1"/>
          </p:cNvSpPr>
          <p:nvPr userDrawn="1"/>
        </p:nvSpPr>
        <p:spPr bwMode="auto">
          <a:xfrm>
            <a:off x="3200400" y="6583363"/>
            <a:ext cx="295275" cy="274637"/>
          </a:xfrm>
          <a:prstGeom prst="ellipse">
            <a:avLst/>
          </a:prstGeom>
          <a:gradFill rotWithShape="0">
            <a:gsLst>
              <a:gs pos="0">
                <a:srgbClr val="EDFFFF"/>
              </a:gs>
              <a:gs pos="100000">
                <a:srgbClr val="C05023"/>
              </a:gs>
            </a:gsLst>
            <a:path path="shape">
              <a:fillToRect l="50000" t="50000" r="50000" b="50000"/>
            </a:path>
          </a:gradFill>
          <a:ln>
            <a:noFill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/>
            <a:endParaRPr kumimoji="1" lang="en-US" altLang="en-US" sz="3600"/>
          </a:p>
        </p:txBody>
      </p:sp>
      <p:grpSp>
        <p:nvGrpSpPr>
          <p:cNvPr id="20" name="Group 11"/>
          <p:cNvGrpSpPr>
            <a:grpSpLocks/>
          </p:cNvGrpSpPr>
          <p:nvPr userDrawn="1"/>
        </p:nvGrpSpPr>
        <p:grpSpPr bwMode="auto">
          <a:xfrm>
            <a:off x="3048000" y="0"/>
            <a:ext cx="533400" cy="6858000"/>
            <a:chOff x="95" y="0"/>
            <a:chExt cx="535" cy="4320"/>
          </a:xfrm>
          <a:gradFill>
            <a:gsLst>
              <a:gs pos="0">
                <a:srgbClr val="C05023"/>
              </a:gs>
              <a:gs pos="100000">
                <a:srgbClr val="F8E1D8"/>
              </a:gs>
            </a:gsLst>
            <a:lin ang="0" scaled="1"/>
          </a:gradFill>
        </p:grpSpPr>
        <p:sp>
          <p:nvSpPr>
            <p:cNvPr id="21" name="AutoShape 12"/>
            <p:cNvSpPr>
              <a:spLocks noChangeArrowheads="1"/>
            </p:cNvSpPr>
            <p:nvPr/>
          </p:nvSpPr>
          <p:spPr bwMode="auto">
            <a:xfrm rot="-5400000">
              <a:off x="82" y="2291"/>
              <a:ext cx="564" cy="533"/>
            </a:xfrm>
            <a:prstGeom prst="parallelogram">
              <a:avLst>
                <a:gd name="adj" fmla="val 56034"/>
              </a:avLst>
            </a:prstGeom>
            <a:grpFill/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2" name="AutoShape 13"/>
            <p:cNvSpPr>
              <a:spLocks noChangeArrowheads="1"/>
            </p:cNvSpPr>
            <p:nvPr/>
          </p:nvSpPr>
          <p:spPr bwMode="auto">
            <a:xfrm rot="-5400000">
              <a:off x="81" y="2886"/>
              <a:ext cx="565" cy="533"/>
            </a:xfrm>
            <a:prstGeom prst="parallelogram">
              <a:avLst>
                <a:gd name="adj" fmla="val 56133"/>
              </a:avLst>
            </a:prstGeom>
            <a:grpFill/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3" name="AutoShape 14"/>
            <p:cNvSpPr>
              <a:spLocks noChangeArrowheads="1"/>
            </p:cNvSpPr>
            <p:nvPr/>
          </p:nvSpPr>
          <p:spPr bwMode="auto">
            <a:xfrm rot="-5400000">
              <a:off x="81" y="3479"/>
              <a:ext cx="564" cy="533"/>
            </a:xfrm>
            <a:prstGeom prst="parallelogram">
              <a:avLst>
                <a:gd name="adj" fmla="val 56034"/>
              </a:avLst>
            </a:prstGeom>
            <a:grpFill/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4" name="AutoShape 15"/>
            <p:cNvSpPr>
              <a:spLocks noChangeArrowheads="1"/>
            </p:cNvSpPr>
            <p:nvPr/>
          </p:nvSpPr>
          <p:spPr bwMode="auto">
            <a:xfrm rot="-5400000">
              <a:off x="81" y="508"/>
              <a:ext cx="565" cy="533"/>
            </a:xfrm>
            <a:prstGeom prst="parallelogram">
              <a:avLst>
                <a:gd name="adj" fmla="val 56133"/>
              </a:avLst>
            </a:prstGeom>
            <a:grpFill/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5" name="AutoShape 16"/>
            <p:cNvSpPr>
              <a:spLocks noChangeArrowheads="1"/>
            </p:cNvSpPr>
            <p:nvPr/>
          </p:nvSpPr>
          <p:spPr bwMode="auto">
            <a:xfrm rot="-5400000">
              <a:off x="81" y="1101"/>
              <a:ext cx="564" cy="533"/>
            </a:xfrm>
            <a:prstGeom prst="parallelogram">
              <a:avLst>
                <a:gd name="adj" fmla="val 56034"/>
              </a:avLst>
            </a:prstGeom>
            <a:grpFill/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6" name="AutoShape 17"/>
            <p:cNvSpPr>
              <a:spLocks noChangeArrowheads="1"/>
            </p:cNvSpPr>
            <p:nvPr/>
          </p:nvSpPr>
          <p:spPr bwMode="auto">
            <a:xfrm rot="-5400000">
              <a:off x="81" y="1697"/>
              <a:ext cx="564" cy="533"/>
            </a:xfrm>
            <a:prstGeom prst="parallelogram">
              <a:avLst>
                <a:gd name="adj" fmla="val 56034"/>
              </a:avLst>
            </a:prstGeom>
            <a:grpFill/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7" name="Freeform 18"/>
            <p:cNvSpPr>
              <a:spLocks/>
            </p:cNvSpPr>
            <p:nvPr/>
          </p:nvSpPr>
          <p:spPr bwMode="auto">
            <a:xfrm>
              <a:off x="98" y="0"/>
              <a:ext cx="532" cy="465"/>
            </a:xfrm>
            <a:custGeom>
              <a:avLst/>
              <a:gdLst/>
              <a:ahLst/>
              <a:cxnLst>
                <a:cxn ang="0">
                  <a:pos x="1" y="0"/>
                </a:cxn>
                <a:cxn ang="0">
                  <a:pos x="0" y="166"/>
                </a:cxn>
                <a:cxn ang="0">
                  <a:pos x="532" y="465"/>
                </a:cxn>
                <a:cxn ang="0">
                  <a:pos x="532" y="201"/>
                </a:cxn>
                <a:cxn ang="0">
                  <a:pos x="172" y="0"/>
                </a:cxn>
                <a:cxn ang="0">
                  <a:pos x="1" y="0"/>
                </a:cxn>
              </a:cxnLst>
              <a:rect l="0" t="0" r="r" b="b"/>
              <a:pathLst>
                <a:path w="532" h="465">
                  <a:moveTo>
                    <a:pt x="1" y="0"/>
                  </a:moveTo>
                  <a:lnTo>
                    <a:pt x="0" y="166"/>
                  </a:lnTo>
                  <a:lnTo>
                    <a:pt x="532" y="465"/>
                  </a:lnTo>
                  <a:lnTo>
                    <a:pt x="532" y="201"/>
                  </a:lnTo>
                  <a:lnTo>
                    <a:pt x="172" y="0"/>
                  </a:lnTo>
                  <a:lnTo>
                    <a:pt x="1" y="0"/>
                  </a:lnTo>
                  <a:close/>
                </a:path>
              </a:pathLst>
            </a:custGeom>
            <a:grpFill/>
            <a:ln w="9525" cap="flat" cmpd="sng">
              <a:noFill/>
              <a:prstDash val="solid"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8" name="Freeform 19"/>
            <p:cNvSpPr>
              <a:spLocks/>
            </p:cNvSpPr>
            <p:nvPr/>
          </p:nvSpPr>
          <p:spPr bwMode="auto">
            <a:xfrm>
              <a:off x="95" y="4060"/>
              <a:ext cx="457" cy="260"/>
            </a:xfrm>
            <a:custGeom>
              <a:avLst/>
              <a:gdLst/>
              <a:ahLst/>
              <a:cxnLst>
                <a:cxn ang="0">
                  <a:pos x="457" y="260"/>
                </a:cxn>
                <a:cxn ang="0">
                  <a:pos x="1" y="0"/>
                </a:cxn>
                <a:cxn ang="0">
                  <a:pos x="0" y="264"/>
                </a:cxn>
                <a:cxn ang="0">
                  <a:pos x="457" y="260"/>
                </a:cxn>
              </a:cxnLst>
              <a:rect l="0" t="0" r="r" b="b"/>
              <a:pathLst>
                <a:path w="457" h="264">
                  <a:moveTo>
                    <a:pt x="457" y="260"/>
                  </a:moveTo>
                  <a:lnTo>
                    <a:pt x="1" y="0"/>
                  </a:lnTo>
                  <a:lnTo>
                    <a:pt x="0" y="264"/>
                  </a:lnTo>
                  <a:lnTo>
                    <a:pt x="457" y="260"/>
                  </a:lnTo>
                  <a:close/>
                </a:path>
              </a:pathLst>
            </a:custGeom>
            <a:grpFill/>
            <a:ln w="9525" cap="flat" cmpd="sng">
              <a:noFill/>
              <a:prstDash val="solid"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/>
            </a:p>
          </p:txBody>
        </p:sp>
      </p:grpSp>
      <p:sp>
        <p:nvSpPr>
          <p:cNvPr id="30" name="Rectangle 17"/>
          <p:cNvSpPr>
            <a:spLocks noChangeArrowheads="1"/>
          </p:cNvSpPr>
          <p:nvPr userDrawn="1"/>
        </p:nvSpPr>
        <p:spPr bwMode="auto">
          <a:xfrm>
            <a:off x="4953000" y="628272"/>
            <a:ext cx="2725738" cy="60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/>
            <a:r>
              <a:rPr lang="en-US" altLang="en-US" sz="4000" b="1" dirty="0">
                <a:solidFill>
                  <a:schemeClr val="tx1"/>
                </a:solidFill>
              </a:rPr>
              <a:t>Chapter 7</a:t>
            </a:r>
          </a:p>
        </p:txBody>
      </p:sp>
      <p:sp>
        <p:nvSpPr>
          <p:cNvPr id="31" name="Rectangle 19"/>
          <p:cNvSpPr>
            <a:spLocks noChangeArrowheads="1"/>
          </p:cNvSpPr>
          <p:nvPr userDrawn="1"/>
        </p:nvSpPr>
        <p:spPr bwMode="auto">
          <a:xfrm>
            <a:off x="4515537" y="4267200"/>
            <a:ext cx="3746041" cy="6437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0488" tIns="44450" rIns="90488" bIns="44450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3600" b="1" dirty="0">
                <a:solidFill>
                  <a:schemeClr val="tx1"/>
                </a:solidFill>
              </a:rPr>
              <a:t>Valuing Stocks</a:t>
            </a:r>
          </a:p>
        </p:txBody>
      </p:sp>
      <p:sp>
        <p:nvSpPr>
          <p:cNvPr id="34" name="Rectangle 33"/>
          <p:cNvSpPr/>
          <p:nvPr userDrawn="1"/>
        </p:nvSpPr>
        <p:spPr bwMode="auto">
          <a:xfrm>
            <a:off x="5428270" y="1723490"/>
            <a:ext cx="1775198" cy="2273892"/>
          </a:xfrm>
          <a:prstGeom prst="rect">
            <a:avLst/>
          </a:prstGeom>
          <a:solidFill>
            <a:srgbClr val="458B8A"/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4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393199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set>
                                      <p:cBhvr override="childStyle">
                                        <p:cTn dur="1" fill="hold" display="0" masterRel="sameClick" afterEffect="1">
                                          <p:stCondLst>
                                            <p:cond evt="end" delay="0">
                                              <p:tn val="5"/>
                                            </p:cond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 autoUpdateAnimBg="0"/>
    </p:bld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14400" y="1295400"/>
            <a:ext cx="777240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36208681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1939901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524000"/>
            <a:ext cx="3810000" cy="45720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524000"/>
            <a:ext cx="3810000" cy="45720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9995756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05722300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6239004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0559030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672210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3887179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86742760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152400"/>
            <a:ext cx="1943100" cy="59436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152400"/>
            <a:ext cx="5676900" cy="59436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20675280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 preserve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52400"/>
            <a:ext cx="7772400" cy="9144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685800" y="1524000"/>
            <a:ext cx="7772400" cy="4572000"/>
          </a:xfrm>
        </p:spPr>
        <p:txBody>
          <a:bodyPr/>
          <a:lstStyle/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27855128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9211847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Rectangle 2"/>
          <p:cNvSpPr>
            <a:spLocks noChangeArrowheads="1"/>
          </p:cNvSpPr>
          <p:nvPr/>
        </p:nvSpPr>
        <p:spPr bwMode="auto">
          <a:xfrm>
            <a:off x="0" y="990600"/>
            <a:ext cx="9144000" cy="76200"/>
          </a:xfrm>
          <a:prstGeom prst="rect">
            <a:avLst/>
          </a:prstGeom>
          <a:solidFill>
            <a:srgbClr val="458B8A"/>
          </a:solidFill>
          <a:ln w="127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99331" name="Rectangle 3"/>
          <p:cNvSpPr>
            <a:spLocks noChangeArrowheads="1"/>
          </p:cNvSpPr>
          <p:nvPr/>
        </p:nvSpPr>
        <p:spPr bwMode="auto">
          <a:xfrm>
            <a:off x="0" y="0"/>
            <a:ext cx="9144000" cy="990600"/>
          </a:xfrm>
          <a:prstGeom prst="rect">
            <a:avLst/>
          </a:prstGeom>
          <a:solidFill>
            <a:srgbClr val="C05023"/>
          </a:solidFill>
          <a:ln w="127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/>
          </a:p>
        </p:txBody>
      </p:sp>
      <p:sp>
        <p:nvSpPr>
          <p:cNvPr id="20485" name="Rectangle 4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76200"/>
            <a:ext cx="7772400" cy="83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20486" name="Rectangle 5"/>
          <p:cNvSpPr>
            <a:spLocks noGrp="1" noChangeArrowheads="1"/>
          </p:cNvSpPr>
          <p:nvPr>
            <p:ph type="body" idx="1"/>
          </p:nvPr>
        </p:nvSpPr>
        <p:spPr bwMode="auto">
          <a:xfrm>
            <a:off x="609600" y="1143000"/>
            <a:ext cx="8382000" cy="525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99334" name="Rectangle 6"/>
          <p:cNvSpPr>
            <a:spLocks noChangeArrowheads="1"/>
          </p:cNvSpPr>
          <p:nvPr/>
        </p:nvSpPr>
        <p:spPr bwMode="auto">
          <a:xfrm>
            <a:off x="6477000" y="6400800"/>
            <a:ext cx="1905000" cy="4572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/>
          </a:p>
        </p:txBody>
      </p:sp>
      <p:sp>
        <p:nvSpPr>
          <p:cNvPr id="99337" name="Rectangle 9"/>
          <p:cNvSpPr>
            <a:spLocks noChangeArrowheads="1"/>
          </p:cNvSpPr>
          <p:nvPr/>
        </p:nvSpPr>
        <p:spPr bwMode="auto">
          <a:xfrm>
            <a:off x="8648860" y="6475412"/>
            <a:ext cx="458788" cy="382588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488" tIns="44450" rIns="90488" bIns="44450" anchor="ctr"/>
          <a:lstStyle/>
          <a:p>
            <a:pPr algn="r">
              <a:defRPr/>
            </a:pPr>
            <a:r>
              <a:rPr lang="en-US" sz="1000" b="1" dirty="0">
                <a:solidFill>
                  <a:srgbClr val="455EA0"/>
                </a:solidFill>
                <a:latin typeface="Arial" charset="0"/>
              </a:rPr>
              <a:t>7- </a:t>
            </a:r>
            <a:fld id="{E60E7E61-42B9-45CE-A0EE-FB8F7CCA12F2}" type="slidenum">
              <a:rPr lang="en-US" sz="1000" b="1">
                <a:solidFill>
                  <a:srgbClr val="455EA0"/>
                </a:solidFill>
                <a:latin typeface="Arial" charset="0"/>
              </a:rPr>
              <a:pPr algn="r">
                <a:defRPr/>
              </a:pPr>
              <a:t>‹#›</a:t>
            </a:fld>
            <a:endParaRPr lang="en-US" sz="1000" b="1" dirty="0">
              <a:solidFill>
                <a:srgbClr val="455EA0"/>
              </a:solidFill>
              <a:latin typeface="Arial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2" r:id="rId1"/>
    <p:sldLayoutId id="2147483653" r:id="rId2"/>
    <p:sldLayoutId id="2147483654" r:id="rId3"/>
    <p:sldLayoutId id="2147483655" r:id="rId4"/>
    <p:sldLayoutId id="2147483656" r:id="rId5"/>
    <p:sldLayoutId id="2147483657" r:id="rId6"/>
    <p:sldLayoutId id="2147483658" r:id="rId7"/>
    <p:sldLayoutId id="2147483659" r:id="rId8"/>
    <p:sldLayoutId id="2147483660" r:id="rId9"/>
    <p:sldLayoutId id="2147483661" r:id="rId10"/>
    <p:sldLayoutId id="2147483662" r:id="rId11"/>
    <p:sldLayoutId id="2147483663" r:id="rId12"/>
    <p:sldLayoutId id="2147483664" r:id="rId13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3600">
          <a:solidFill>
            <a:srgbClr val="FFFFFF"/>
          </a:solidFill>
          <a:latin typeface="Century Gothic" panose="020B0502020202020204" pitchFamily="34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EDFFFF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EDFFFF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EDFFFF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EDFFFF"/>
          </a:solidFill>
          <a:latin typeface="Times New Roman" pitchFamily="18" charset="0"/>
        </a:defRPr>
      </a:lvl5pPr>
      <a:lvl6pPr marL="457200" algn="ctr" rtl="0" eaLnBrk="0" fontAlgn="base" hangingPunct="0">
        <a:spcBef>
          <a:spcPct val="0"/>
        </a:spcBef>
        <a:spcAft>
          <a:spcPct val="0"/>
        </a:spcAft>
        <a:defRPr sz="4400" b="1">
          <a:solidFill>
            <a:srgbClr val="FFCCFF"/>
          </a:solidFill>
          <a:latin typeface="Times New Roman" pitchFamily="18" charset="0"/>
        </a:defRPr>
      </a:lvl6pPr>
      <a:lvl7pPr marL="914400" algn="ctr" rtl="0" eaLnBrk="0" fontAlgn="base" hangingPunct="0">
        <a:spcBef>
          <a:spcPct val="0"/>
        </a:spcBef>
        <a:spcAft>
          <a:spcPct val="0"/>
        </a:spcAft>
        <a:defRPr sz="4400" b="1">
          <a:solidFill>
            <a:srgbClr val="FFCCFF"/>
          </a:solidFill>
          <a:latin typeface="Times New Roman" pitchFamily="18" charset="0"/>
        </a:defRPr>
      </a:lvl7pPr>
      <a:lvl8pPr marL="1371600" algn="ctr" rtl="0" eaLnBrk="0" fontAlgn="base" hangingPunct="0">
        <a:spcBef>
          <a:spcPct val="0"/>
        </a:spcBef>
        <a:spcAft>
          <a:spcPct val="0"/>
        </a:spcAft>
        <a:defRPr sz="4400" b="1">
          <a:solidFill>
            <a:srgbClr val="FFCCFF"/>
          </a:solidFill>
          <a:latin typeface="Times New Roman" pitchFamily="18" charset="0"/>
        </a:defRPr>
      </a:lvl8pPr>
      <a:lvl9pPr marL="1828800" algn="ctr" rtl="0" eaLnBrk="0" fontAlgn="base" hangingPunct="0">
        <a:spcBef>
          <a:spcPct val="0"/>
        </a:spcBef>
        <a:spcAft>
          <a:spcPct val="0"/>
        </a:spcAft>
        <a:defRPr sz="4400" b="1">
          <a:solidFill>
            <a:srgbClr val="FFCCFF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Wingdings" pitchFamily="2" charset="2"/>
        <a:buChar char="§"/>
        <a:defRPr sz="3200">
          <a:solidFill>
            <a:srgbClr val="010000"/>
          </a:solidFill>
          <a:latin typeface="Calibri" panose="020F0502020204030204" pitchFamily="34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rgbClr val="010000"/>
          </a:solidFill>
          <a:latin typeface="Calibri" panose="020F050202020403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rgbClr val="010000"/>
          </a:solidFill>
          <a:latin typeface="Calibri" panose="020F050202020403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rgbClr val="010000"/>
          </a:solidFill>
          <a:latin typeface="Calibri" panose="020F050202020403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rgbClr val="010000"/>
          </a:solidFill>
          <a:latin typeface="Calibri" panose="020F0502020204030204" pitchFamily="34" charset="0"/>
        </a:defRPr>
      </a:lvl5pPr>
      <a:lvl6pPr marL="25146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rgbClr val="010000"/>
          </a:solidFill>
          <a:latin typeface="+mn-lt"/>
        </a:defRPr>
      </a:lvl6pPr>
      <a:lvl7pPr marL="29718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rgbClr val="010000"/>
          </a:solidFill>
          <a:latin typeface="+mn-lt"/>
        </a:defRPr>
      </a:lvl7pPr>
      <a:lvl8pPr marL="34290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rgbClr val="010000"/>
          </a:solidFill>
          <a:latin typeface="+mn-lt"/>
        </a:defRPr>
      </a:lvl8pPr>
      <a:lvl9pPr marL="3886200" indent="-228600" algn="l" rtl="0" eaLnBrk="0" fontAlgn="base" hangingPunct="0">
        <a:spcBef>
          <a:spcPct val="20000"/>
        </a:spcBef>
        <a:spcAft>
          <a:spcPct val="0"/>
        </a:spcAft>
        <a:buSzPct val="100000"/>
        <a:buChar char="•"/>
        <a:defRPr sz="2000">
          <a:solidFill>
            <a:srgbClr val="010000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8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5" Type="http://schemas.openxmlformats.org/officeDocument/2006/relationships/image" Target="../media/image6.wmf"/><Relationship Id="rId4" Type="http://schemas.openxmlformats.org/officeDocument/2006/relationships/oleObject" Target="../embeddings/oleObject1.bin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9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7.wmf"/><Relationship Id="rId4" Type="http://schemas.openxmlformats.org/officeDocument/2006/relationships/oleObject" Target="../embeddings/oleObject2.bin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0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Relationship Id="rId5" Type="http://schemas.openxmlformats.org/officeDocument/2006/relationships/image" Target="../media/image8.wmf"/><Relationship Id="rId4" Type="http://schemas.openxmlformats.org/officeDocument/2006/relationships/oleObject" Target="../embeddings/oleObject3.bin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1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4.vml"/><Relationship Id="rId5" Type="http://schemas.openxmlformats.org/officeDocument/2006/relationships/image" Target="../media/image9.wmf"/><Relationship Id="rId4" Type="http://schemas.openxmlformats.org/officeDocument/2006/relationships/oleObject" Target="../embeddings/oleObject4.bin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2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5.vml"/><Relationship Id="rId5" Type="http://schemas.openxmlformats.org/officeDocument/2006/relationships/image" Target="../media/image10.wmf"/><Relationship Id="rId4" Type="http://schemas.openxmlformats.org/officeDocument/2006/relationships/oleObject" Target="../embeddings/oleObject5.bin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4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5" Type="http://schemas.openxmlformats.org/officeDocument/2006/relationships/image" Target="../media/image11.wmf"/><Relationship Id="rId4" Type="http://schemas.openxmlformats.org/officeDocument/2006/relationships/oleObject" Target="../embeddings/oleObject6.bin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7.vml"/><Relationship Id="rId4" Type="http://schemas.openxmlformats.org/officeDocument/2006/relationships/image" Target="../media/image12.em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5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8.vml"/><Relationship Id="rId5" Type="http://schemas.openxmlformats.org/officeDocument/2006/relationships/image" Target="../media/image13.wmf"/><Relationship Id="rId4" Type="http://schemas.openxmlformats.org/officeDocument/2006/relationships/oleObject" Target="../embeddings/oleObject8.bin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6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9.vml"/><Relationship Id="rId5" Type="http://schemas.openxmlformats.org/officeDocument/2006/relationships/image" Target="../media/image14.wmf"/><Relationship Id="rId4" Type="http://schemas.openxmlformats.org/officeDocument/2006/relationships/oleObject" Target="../embeddings/oleObject9.bin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7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0.vml"/><Relationship Id="rId5" Type="http://schemas.openxmlformats.org/officeDocument/2006/relationships/image" Target="../media/image15.wmf"/><Relationship Id="rId4" Type="http://schemas.openxmlformats.org/officeDocument/2006/relationships/oleObject" Target="../embeddings/oleObject10.bin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8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1.vml"/><Relationship Id="rId5" Type="http://schemas.openxmlformats.org/officeDocument/2006/relationships/image" Target="../media/image16.wmf"/><Relationship Id="rId4" Type="http://schemas.openxmlformats.org/officeDocument/2006/relationships/oleObject" Target="../embeddings/oleObject11.bin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6.png"/><Relationship Id="rId4" Type="http://schemas.openxmlformats.org/officeDocument/2006/relationships/image" Target="../media/image25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2.vml"/><Relationship Id="rId4" Type="http://schemas.openxmlformats.org/officeDocument/2006/relationships/image" Target="../media/image17.w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3.vml"/><Relationship Id="rId5" Type="http://schemas.openxmlformats.org/officeDocument/2006/relationships/image" Target="../media/image27.png"/><Relationship Id="rId4" Type="http://schemas.openxmlformats.org/officeDocument/2006/relationships/image" Target="../media/image18.wmf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4.xml"/><Relationship Id="rId7" Type="http://schemas.openxmlformats.org/officeDocument/2006/relationships/image" Target="../media/image20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4.vml"/><Relationship Id="rId6" Type="http://schemas.openxmlformats.org/officeDocument/2006/relationships/oleObject" Target="../embeddings/oleObject15.bin"/><Relationship Id="rId5" Type="http://schemas.openxmlformats.org/officeDocument/2006/relationships/image" Target="../media/image19.wmf"/><Relationship Id="rId4" Type="http://schemas.openxmlformats.org/officeDocument/2006/relationships/oleObject" Target="../embeddings/oleObject14.bin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6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6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6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6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3"/>
          <p:cNvSpPr>
            <a:spLocks noChangeArrowheads="1"/>
          </p:cNvSpPr>
          <p:nvPr/>
        </p:nvSpPr>
        <p:spPr bwMode="auto">
          <a:xfrm>
            <a:off x="-3845" y="6567983"/>
            <a:ext cx="9144000" cy="321931"/>
          </a:xfrm>
          <a:prstGeom prst="rect">
            <a:avLst/>
          </a:prstGeom>
          <a:solidFill>
            <a:srgbClr val="C05023"/>
          </a:solidFill>
          <a:ln w="127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/>
          </a:p>
        </p:txBody>
      </p:sp>
      <p:sp>
        <p:nvSpPr>
          <p:cNvPr id="10" name="Text Box 8"/>
          <p:cNvSpPr txBox="1">
            <a:spLocks noChangeArrowheads="1"/>
          </p:cNvSpPr>
          <p:nvPr/>
        </p:nvSpPr>
        <p:spPr bwMode="auto">
          <a:xfrm>
            <a:off x="3789028" y="6567984"/>
            <a:ext cx="5334000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r">
              <a:spcBef>
                <a:spcPct val="50000"/>
              </a:spcBef>
              <a:defRPr/>
            </a:pPr>
            <a:r>
              <a:rPr lang="en-US" sz="1200" i="1" dirty="0">
                <a:solidFill>
                  <a:schemeClr val="tx1"/>
                </a:solidFill>
                <a:latin typeface="Arial Narrow" panose="020B0606020202030204" pitchFamily="34" charset="0"/>
                <a:cs typeface="Times New Roman" pitchFamily="18" charset="0"/>
              </a:rPr>
              <a:t>Copyright © 2015 by The McGraw-Hill Companies, Inc. All rights reserved</a:t>
            </a:r>
            <a:r>
              <a:rPr lang="en-US" sz="1200" dirty="0">
                <a:solidFill>
                  <a:schemeClr val="tx1"/>
                </a:solidFill>
                <a:latin typeface="Arial Narrow" panose="020B0606020202030204" pitchFamily="34" charset="0"/>
              </a:rPr>
              <a:t> </a:t>
            </a:r>
          </a:p>
        </p:txBody>
      </p:sp>
      <p:sp>
        <p:nvSpPr>
          <p:cNvPr id="11" name="Rectangle 17"/>
          <p:cNvSpPr>
            <a:spLocks noChangeArrowheads="1"/>
          </p:cNvSpPr>
          <p:nvPr/>
        </p:nvSpPr>
        <p:spPr bwMode="auto">
          <a:xfrm>
            <a:off x="5334000" y="1752600"/>
            <a:ext cx="3200400" cy="60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/>
            <a:r>
              <a:rPr lang="en-US" altLang="en-US" sz="4800" b="0" dirty="0">
                <a:solidFill>
                  <a:schemeClr val="tx1"/>
                </a:solidFill>
                <a:latin typeface="Century Gothic" panose="020B0502020202020204" pitchFamily="34" charset="0"/>
              </a:rPr>
              <a:t>Chapter 7</a:t>
            </a:r>
          </a:p>
        </p:txBody>
      </p:sp>
      <p:sp>
        <p:nvSpPr>
          <p:cNvPr id="12" name="Rectangle 19"/>
          <p:cNvSpPr>
            <a:spLocks noChangeArrowheads="1"/>
          </p:cNvSpPr>
          <p:nvPr/>
        </p:nvSpPr>
        <p:spPr bwMode="auto">
          <a:xfrm>
            <a:off x="4635959" y="2953128"/>
            <a:ext cx="3746041" cy="6437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0488" tIns="44450" rIns="90488" bIns="44450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>
              <a:spcBef>
                <a:spcPct val="50000"/>
              </a:spcBef>
            </a:pPr>
            <a:r>
              <a:rPr lang="en-US" altLang="en-US" sz="3600" b="0" dirty="0">
                <a:solidFill>
                  <a:schemeClr val="tx1"/>
                </a:solidFill>
                <a:latin typeface="Century Gothic" panose="020B0502020202020204" pitchFamily="34" charset="0"/>
              </a:rPr>
              <a:t>Valuing Stocks</a:t>
            </a:r>
          </a:p>
        </p:txBody>
      </p:sp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762000"/>
            <a:ext cx="3962400" cy="48947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Rectangle 3"/>
          <p:cNvSpPr>
            <a:spLocks noChangeArrowheads="1"/>
          </p:cNvSpPr>
          <p:nvPr/>
        </p:nvSpPr>
        <p:spPr bwMode="auto">
          <a:xfrm>
            <a:off x="0" y="0"/>
            <a:ext cx="9144000" cy="495300"/>
          </a:xfrm>
          <a:prstGeom prst="rect">
            <a:avLst/>
          </a:prstGeom>
          <a:solidFill>
            <a:srgbClr val="C05023"/>
          </a:solidFill>
          <a:ln w="127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264624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35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36" name="Rectangle 4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37" name="Rectangle 5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38" name="Rectangle 6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39" name="Rectangle 7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0" name="Rectangle 8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1" name="Rectangle 9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2" name="Rectangle 10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3" name="Rectangle 11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4" name="Rectangle 1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5" name="Rectangle 1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6" name="Rectangle 14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8447" name="Rectangle 15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Topics Covered</a:t>
            </a:r>
          </a:p>
        </p:txBody>
      </p:sp>
      <p:sp>
        <p:nvSpPr>
          <p:cNvPr id="108560" name="Rectangle 16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marL="0" indent="0">
              <a:buNone/>
            </a:pPr>
            <a:r>
              <a:rPr lang="en-US" altLang="en-US" sz="2800" dirty="0"/>
              <a:t>7.1	Stocks and the Stock Market</a:t>
            </a:r>
          </a:p>
          <a:p>
            <a:pPr marL="914400" indent="-914400">
              <a:buNone/>
            </a:pPr>
            <a:r>
              <a:rPr lang="en-US" altLang="en-US" sz="2800" dirty="0"/>
              <a:t>7.2	Market Values, Book Values, and Liquidation Values</a:t>
            </a:r>
          </a:p>
          <a:p>
            <a:pPr marL="0" indent="0">
              <a:buNone/>
            </a:pPr>
            <a:r>
              <a:rPr lang="en-US" altLang="en-US" sz="2800" dirty="0"/>
              <a:t>7.3	Valuing Common Stocks</a:t>
            </a:r>
          </a:p>
          <a:p>
            <a:pPr marL="914400" indent="-914400">
              <a:buNone/>
            </a:pPr>
            <a:r>
              <a:rPr lang="en-US" altLang="en-US" sz="2800" dirty="0"/>
              <a:t>7.4	Simplifying the Dividend Discount Model</a:t>
            </a:r>
          </a:p>
          <a:p>
            <a:pPr marL="0" indent="0">
              <a:buNone/>
            </a:pPr>
            <a:r>
              <a:rPr lang="en-US" altLang="en-US" sz="2800" dirty="0"/>
              <a:t>7.5	Growth and Growth Opportunities</a:t>
            </a:r>
          </a:p>
          <a:p>
            <a:pPr marL="914400" indent="-914400">
              <a:buNone/>
            </a:pPr>
            <a:r>
              <a:rPr lang="en-US" altLang="en-US" sz="2800" dirty="0"/>
              <a:t>7.6	There Are No Free Lunches on Wall Street</a:t>
            </a:r>
          </a:p>
          <a:p>
            <a:pPr marL="914400" indent="-914400">
              <a:buNone/>
            </a:pPr>
            <a:r>
              <a:rPr lang="en-US" altLang="en-US" sz="2800" dirty="0"/>
              <a:t>7.7	Market Anomalies and Behavioral Finance</a:t>
            </a:r>
          </a:p>
        </p:txBody>
      </p:sp>
    </p:spTree>
    <p:extLst>
      <p:ext uri="{BB962C8B-B14F-4D97-AF65-F5344CB8AC3E}">
        <p14:creationId xmlns:p14="http://schemas.microsoft.com/office/powerpoint/2010/main" val="614694334"/>
      </p:ext>
    </p:extLst>
  </p:cSld>
  <p:clrMapOvr>
    <a:masterClrMapping/>
  </p:clrMapOvr>
  <p:transition>
    <p:dissolv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9459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946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Stocks &amp; Stock Market</a:t>
            </a:r>
          </a:p>
        </p:txBody>
      </p:sp>
      <p:sp>
        <p:nvSpPr>
          <p:cNvPr id="19461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1066800" y="1241941"/>
            <a:ext cx="7162800" cy="4572000"/>
          </a:xfrm>
        </p:spPr>
        <p:txBody>
          <a:bodyPr/>
          <a:lstStyle/>
          <a:p>
            <a:r>
              <a:rPr lang="en-US" altLang="en-US" sz="2800" u="sng" dirty="0"/>
              <a:t>Primary Market </a:t>
            </a:r>
            <a:r>
              <a:rPr lang="en-US" altLang="en-US" sz="2800" dirty="0"/>
              <a:t>- Market for the sale of new securities by corporations</a:t>
            </a:r>
          </a:p>
          <a:p>
            <a:r>
              <a:rPr lang="en-US" altLang="en-US" sz="2800" u="sng" dirty="0"/>
              <a:t>Initial Public Offering (IPO)</a:t>
            </a:r>
            <a:r>
              <a:rPr lang="en-US" altLang="en-US" sz="2800" dirty="0"/>
              <a:t> - First offering of stock to the general public</a:t>
            </a:r>
          </a:p>
          <a:p>
            <a:r>
              <a:rPr lang="en-US" altLang="en-US" sz="2800" u="sng" dirty="0"/>
              <a:t>Primary Offering</a:t>
            </a:r>
            <a:r>
              <a:rPr lang="en-US" altLang="en-US" sz="2800" dirty="0"/>
              <a:t> - The corporation sells shares in the firm</a:t>
            </a:r>
          </a:p>
          <a:p>
            <a:r>
              <a:rPr lang="en-US" altLang="en-US" sz="2800" u="sng" dirty="0"/>
              <a:t>Seasoned Issue</a:t>
            </a:r>
            <a:r>
              <a:rPr lang="en-US" altLang="en-US" sz="2800" dirty="0"/>
              <a:t> - Sale of new shares by a firm that has already been through an IPO</a:t>
            </a:r>
          </a:p>
        </p:txBody>
      </p:sp>
      <p:sp>
        <p:nvSpPr>
          <p:cNvPr id="2" name="Rounded Rectangle 1"/>
          <p:cNvSpPr/>
          <p:nvPr/>
        </p:nvSpPr>
        <p:spPr>
          <a:xfrm>
            <a:off x="3473345" y="5562600"/>
            <a:ext cx="2197310" cy="578882"/>
          </a:xfrm>
          <a:prstGeom prst="roundRect">
            <a:avLst/>
          </a:prstGeom>
          <a:solidFill>
            <a:srgbClr val="458B8A"/>
          </a:solidFill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2800" b="0" cap="none" spc="0" dirty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FFFFFF"/>
                </a:solidFill>
                <a:latin typeface="Adobe Fan Heiti Std B" pitchFamily="34" charset="-128"/>
                <a:ea typeface="Adobe Fan Heiti Std B" pitchFamily="34" charset="-128"/>
                <a:cs typeface="Arial" panose="020B0604020202020204" pitchFamily="34" charset="0"/>
              </a:rPr>
              <a:t>Wall Street</a:t>
            </a:r>
          </a:p>
        </p:txBody>
      </p:sp>
    </p:spTree>
    <p:extLst>
      <p:ext uri="{BB962C8B-B14F-4D97-AF65-F5344CB8AC3E}">
        <p14:creationId xmlns:p14="http://schemas.microsoft.com/office/powerpoint/2010/main" val="1371697710"/>
      </p:ext>
    </p:extLst>
  </p:cSld>
  <p:clrMapOvr>
    <a:masterClrMapping/>
  </p:clrMapOvr>
  <p:transition>
    <p:dissolv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0483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0484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Stocks &amp; Stock Market</a:t>
            </a:r>
          </a:p>
        </p:txBody>
      </p:sp>
      <p:sp>
        <p:nvSpPr>
          <p:cNvPr id="112645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r>
              <a:rPr lang="en-US" altLang="en-US" u="sng" dirty="0"/>
              <a:t>Common Stock</a:t>
            </a:r>
            <a:r>
              <a:rPr lang="en-US" altLang="en-US" dirty="0"/>
              <a:t> - Ownership shares in a publicly held corporation</a:t>
            </a:r>
          </a:p>
          <a:p>
            <a:r>
              <a:rPr lang="en-US" altLang="en-US" u="sng" dirty="0"/>
              <a:t>Secondary Market</a:t>
            </a:r>
            <a:r>
              <a:rPr lang="en-US" altLang="en-US" dirty="0"/>
              <a:t> - Market in which previously issued securities are traded among investors</a:t>
            </a:r>
          </a:p>
          <a:p>
            <a:r>
              <a:rPr lang="en-US" altLang="en-US" u="sng" dirty="0"/>
              <a:t>Dividend</a:t>
            </a:r>
            <a:r>
              <a:rPr lang="en-US" altLang="en-US" dirty="0"/>
              <a:t> - Periodic cash distribution from the firm to the shareholders</a:t>
            </a:r>
          </a:p>
          <a:p>
            <a:r>
              <a:rPr lang="en-US" altLang="en-US" u="sng" dirty="0"/>
              <a:t>P/E Ratio</a:t>
            </a:r>
            <a:r>
              <a:rPr lang="en-US" altLang="en-US" dirty="0"/>
              <a:t> - Ratio of stock price to earnings per share</a:t>
            </a:r>
          </a:p>
        </p:txBody>
      </p:sp>
    </p:spTree>
    <p:extLst>
      <p:ext uri="{BB962C8B-B14F-4D97-AF65-F5344CB8AC3E}">
        <p14:creationId xmlns:p14="http://schemas.microsoft.com/office/powerpoint/2010/main" val="3712970090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26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26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126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990099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1264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1264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1264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990099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264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264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1264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990099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264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264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1264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990099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2645" grpId="0" build="p" autoUpdateAnimBg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dirty="0"/>
              <a:t>Stock Listings</a:t>
            </a:r>
          </a:p>
        </p:txBody>
      </p:sp>
      <p:pic>
        <p:nvPicPr>
          <p:cNvPr id="15362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0" y="1219200"/>
            <a:ext cx="7299251" cy="34970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525425" y="4800600"/>
            <a:ext cx="7772400" cy="1600200"/>
          </a:xfrm>
        </p:spPr>
        <p:txBody>
          <a:bodyPr/>
          <a:lstStyle/>
          <a:p>
            <a:pPr marL="0" indent="0">
              <a:buFont typeface="Wingdings" pitchFamily="2" charset="2"/>
              <a:buNone/>
            </a:pPr>
            <a:r>
              <a:rPr lang="en-US" altLang="en-US" sz="2800" dirty="0"/>
              <a:t>Bid Price: </a:t>
            </a:r>
            <a:r>
              <a:rPr lang="en-US" altLang="en-US" sz="2400" dirty="0"/>
              <a:t>The prices at which investors are willing to buy shares</a:t>
            </a:r>
            <a:endParaRPr lang="en-US" altLang="en-US" sz="2000" dirty="0"/>
          </a:p>
          <a:p>
            <a:pPr marL="0" indent="0">
              <a:buFont typeface="Wingdings" pitchFamily="2" charset="2"/>
              <a:buNone/>
            </a:pPr>
            <a:r>
              <a:rPr lang="en-US" altLang="en-US" sz="2800" dirty="0"/>
              <a:t>Ask Price: </a:t>
            </a:r>
            <a:r>
              <a:rPr lang="en-US" altLang="en-US" sz="2400" dirty="0"/>
              <a:t>The prices at which current shareholders are willing to sell their shares</a:t>
            </a:r>
          </a:p>
          <a:p>
            <a:pPr marL="0" indent="0">
              <a:buFont typeface="Wingdings" pitchFamily="2" charset="2"/>
              <a:buNone/>
            </a:pPr>
            <a:endParaRPr lang="en-US" altLang="en-US" sz="1200" dirty="0"/>
          </a:p>
        </p:txBody>
      </p:sp>
    </p:spTree>
    <p:extLst>
      <p:ext uri="{BB962C8B-B14F-4D97-AF65-F5344CB8AC3E}">
        <p14:creationId xmlns:p14="http://schemas.microsoft.com/office/powerpoint/2010/main" val="4133681541"/>
      </p:ext>
    </p:extLst>
  </p:cSld>
  <p:clrMapOvr>
    <a:masterClrMapping/>
  </p:clrMapOvr>
  <p:transition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dirty="0"/>
              <a:t>Stock Listings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Wingdings" pitchFamily="2" charset="2"/>
              <a:buNone/>
            </a:pPr>
            <a:r>
              <a:rPr lang="en-US" altLang="en-US" i="1" u="sng" dirty="0"/>
              <a:t>Example</a:t>
            </a:r>
            <a:r>
              <a:rPr lang="en-US" altLang="en-US" i="1" dirty="0"/>
              <a:t> </a:t>
            </a:r>
            <a:r>
              <a:rPr lang="en-US" altLang="en-US" sz="2400" i="1" dirty="0"/>
              <a:t>- If an investor wishes to purchase 100 shares of FedEx with a </a:t>
            </a:r>
            <a:r>
              <a:rPr lang="en-US" altLang="en-US" sz="2400" b="1" i="1" dirty="0"/>
              <a:t>bid</a:t>
            </a:r>
            <a:r>
              <a:rPr lang="en-US" altLang="en-US" sz="2400" i="1" dirty="0"/>
              <a:t> price of $103.49 and an </a:t>
            </a:r>
            <a:r>
              <a:rPr lang="en-US" altLang="en-US" sz="2400" b="1" i="1" dirty="0"/>
              <a:t>ask </a:t>
            </a:r>
            <a:r>
              <a:rPr lang="en-US" altLang="en-US" sz="2400" i="1" dirty="0"/>
              <a:t>price of $103.50, how much could the investor expect to pay for the shares? What is the P/E  Ratio and Dividend Yield?</a:t>
            </a:r>
          </a:p>
        </p:txBody>
      </p:sp>
      <p:sp>
        <p:nvSpPr>
          <p:cNvPr id="4" name="TextBox 3"/>
          <p:cNvSpPr txBox="1">
            <a:spLocks noChangeArrowheads="1"/>
          </p:cNvSpPr>
          <p:nvPr/>
        </p:nvSpPr>
        <p:spPr bwMode="auto">
          <a:xfrm>
            <a:off x="838200" y="3190543"/>
            <a:ext cx="3200400" cy="9848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en-US" altLang="en-US" u="sng" dirty="0">
                <a:latin typeface="Calibri" panose="020F0502020204030204" pitchFamily="34" charset="0"/>
              </a:rPr>
              <a:t>Payment</a:t>
            </a:r>
            <a:endParaRPr lang="en-US" altLang="en-US" dirty="0">
              <a:latin typeface="Calibri" panose="020F0502020204030204" pitchFamily="34" charset="0"/>
            </a:endParaRPr>
          </a:p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en-US" altLang="en-US" dirty="0">
                <a:latin typeface="Calibri" panose="020F0502020204030204" pitchFamily="34" charset="0"/>
              </a:rPr>
              <a:t>100 × 103.50 = $10,350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5562600" y="3190543"/>
                <a:ext cx="2514600" cy="13093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>
                  <a:spcBef>
                    <a:spcPts val="600"/>
                  </a:spcBef>
                  <a:spcAft>
                    <a:spcPts val="600"/>
                  </a:spcAft>
                </a:pPr>
                <a:r>
                  <a:rPr lang="en-US" u="sng" dirty="0">
                    <a:latin typeface="Calibri" panose="020F0502020204030204" pitchFamily="34" charset="0"/>
                  </a:rPr>
                  <a:t>P/E Ratio</a:t>
                </a:r>
                <a:endParaRPr lang="en-US" dirty="0">
                  <a:latin typeface="Calibri" panose="020F0502020204030204" pitchFamily="34" charset="0"/>
                </a:endParaRPr>
              </a:p>
              <a:p>
                <a:pPr algn="ctr">
                  <a:spcBef>
                    <a:spcPts val="600"/>
                  </a:spcBef>
                  <a:spcAft>
                    <a:spcPts val="600"/>
                  </a:spcAft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</a:rPr>
                            <m:t>103.29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</a:rPr>
                            <m:t>4.91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</a:rPr>
                        <m:t>=21.08</m:t>
                      </m:r>
                    </m:oMath>
                  </m:oMathPara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62600" y="3190543"/>
                <a:ext cx="2514600" cy="1309397"/>
              </a:xfrm>
              <a:prstGeom prst="rect">
                <a:avLst/>
              </a:prstGeom>
              <a:blipFill rotWithShape="1">
                <a:blip r:embed="rId3"/>
                <a:stretch>
                  <a:fillRect t="-372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3352800" y="4998984"/>
                <a:ext cx="2514600" cy="13093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>
                  <a:spcBef>
                    <a:spcPts val="600"/>
                  </a:spcBef>
                  <a:spcAft>
                    <a:spcPts val="600"/>
                  </a:spcAft>
                </a:pPr>
                <a:r>
                  <a:rPr lang="en-US" u="sng" dirty="0">
                    <a:latin typeface="Calibri" panose="020F0502020204030204" pitchFamily="34" charset="0"/>
                  </a:rPr>
                  <a:t>Dividend Yield</a:t>
                </a:r>
                <a:endParaRPr lang="en-US" dirty="0">
                  <a:latin typeface="Calibri" panose="020F0502020204030204" pitchFamily="34" charset="0"/>
                </a:endParaRPr>
              </a:p>
              <a:p>
                <a:pPr algn="ctr">
                  <a:spcBef>
                    <a:spcPts val="600"/>
                  </a:spcBef>
                  <a:spcAft>
                    <a:spcPts val="600"/>
                  </a:spcAft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</a:rPr>
                            <m:t>.60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</a:rPr>
                            <m:t>103.29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</a:rPr>
                        <m:t>=.60 %</m:t>
                      </m:r>
                    </m:oMath>
                  </m:oMathPara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52800" y="4998984"/>
                <a:ext cx="2514600" cy="1309397"/>
              </a:xfrm>
              <a:prstGeom prst="rect">
                <a:avLst/>
              </a:prstGeom>
              <a:blipFill rotWithShape="1">
                <a:blip r:embed="rId4"/>
                <a:stretch>
                  <a:fillRect t="-372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0471808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split orient="vert"/>
      </p:transition>
    </mc:Choice>
    <mc:Fallback xmlns="">
      <p:transition>
        <p:split orient="vert"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dirty="0"/>
              <a:t>Stock Listings</a:t>
            </a:r>
          </a:p>
        </p:txBody>
      </p:sp>
      <p:pic>
        <p:nvPicPr>
          <p:cNvPr id="1638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950" y="2209800"/>
            <a:ext cx="8420100" cy="3857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673395" y="1438940"/>
            <a:ext cx="4800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latin typeface="Calibri" panose="020F0502020204030204" pitchFamily="34" charset="0"/>
              </a:rPr>
              <a:t>Share price history for FedEx</a:t>
            </a:r>
          </a:p>
        </p:txBody>
      </p:sp>
    </p:spTree>
    <p:extLst>
      <p:ext uri="{BB962C8B-B14F-4D97-AF65-F5344CB8AC3E}">
        <p14:creationId xmlns:p14="http://schemas.microsoft.com/office/powerpoint/2010/main" val="1476387628"/>
      </p:ext>
    </p:extLst>
  </p:cSld>
  <p:clrMapOvr>
    <a:masterClrMapping/>
  </p:clrMapOvr>
  <p:transition>
    <p:wipe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Stocks &amp; Stock Market</a:t>
            </a:r>
          </a:p>
        </p:txBody>
      </p:sp>
      <p:sp>
        <p:nvSpPr>
          <p:cNvPr id="2150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dirty="0"/>
              <a:t>The difference between a firm’s actual market value and its’ liquidation or book value is attributable to its “going concern value”</a:t>
            </a:r>
          </a:p>
          <a:p>
            <a:r>
              <a:rPr lang="en-US" altLang="en-US" dirty="0"/>
              <a:t>Factors of “Going Concern Value”</a:t>
            </a:r>
          </a:p>
          <a:p>
            <a:pPr marL="914400" lvl="1" indent="-514350">
              <a:buFont typeface="Times New Roman" pitchFamily="18" charset="0"/>
              <a:buAutoNum type="arabicPeriod"/>
            </a:pPr>
            <a:r>
              <a:rPr lang="en-US" altLang="en-US" dirty="0"/>
              <a:t>Extra earning power</a:t>
            </a:r>
          </a:p>
          <a:p>
            <a:pPr marL="914400" lvl="1" indent="-514350">
              <a:buFont typeface="Times New Roman" pitchFamily="18" charset="0"/>
              <a:buAutoNum type="arabicPeriod"/>
            </a:pPr>
            <a:r>
              <a:rPr lang="en-US" altLang="en-US" dirty="0"/>
              <a:t>Intangible assets</a:t>
            </a:r>
          </a:p>
          <a:p>
            <a:pPr marL="914400" lvl="1" indent="-514350">
              <a:buFont typeface="Times New Roman" pitchFamily="18" charset="0"/>
              <a:buAutoNum type="arabicPeriod"/>
            </a:pPr>
            <a:r>
              <a:rPr lang="en-US" altLang="en-US" dirty="0"/>
              <a:t>Value of future investments</a:t>
            </a:r>
          </a:p>
          <a:p>
            <a:pPr marL="914400" lvl="1" indent="-514350">
              <a:buFont typeface="Times New Roman" pitchFamily="18" charset="0"/>
              <a:buAutoNum type="arabicPeriod"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731321288"/>
      </p:ext>
    </p:extLst>
  </p:cSld>
  <p:clrMapOvr>
    <a:masterClrMapping/>
  </p:clrMapOvr>
  <p:transition>
    <p:dissolve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2531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2532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Stocks &amp; Stock Market</a:t>
            </a:r>
          </a:p>
        </p:txBody>
      </p:sp>
      <p:sp>
        <p:nvSpPr>
          <p:cNvPr id="114693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r>
              <a:rPr lang="en-US" altLang="en-US" u="sng" dirty="0"/>
              <a:t>Book Value</a:t>
            </a:r>
            <a:r>
              <a:rPr lang="en-US" altLang="en-US" dirty="0"/>
              <a:t> - Net worth of the firm according to the balance sheet</a:t>
            </a:r>
          </a:p>
          <a:p>
            <a:r>
              <a:rPr lang="en-US" altLang="en-US" u="sng" dirty="0"/>
              <a:t>Liquidation Value</a:t>
            </a:r>
            <a:r>
              <a:rPr lang="en-US" altLang="en-US" dirty="0"/>
              <a:t> - Net proceeds that could be realized by selling the firm’s assets and paying off its creditors</a:t>
            </a:r>
          </a:p>
          <a:p>
            <a:r>
              <a:rPr lang="en-US" altLang="en-US" u="sng" dirty="0"/>
              <a:t>Market Value Balance Sheet</a:t>
            </a:r>
            <a:r>
              <a:rPr lang="en-US" altLang="en-US" dirty="0"/>
              <a:t> - Financial statement that uses market value of all assets and liabilities</a:t>
            </a:r>
          </a:p>
        </p:txBody>
      </p:sp>
    </p:spTree>
    <p:extLst>
      <p:ext uri="{BB962C8B-B14F-4D97-AF65-F5344CB8AC3E}">
        <p14:creationId xmlns:p14="http://schemas.microsoft.com/office/powerpoint/2010/main" val="4242095133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469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469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1469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1469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1469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1469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69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469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469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1469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4693" grpId="0" build="p" autoUpdateAnimBg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23555" name="Content Placeholder 2"/>
          <p:cNvSpPr>
            <a:spLocks noGrp="1"/>
          </p:cNvSpPr>
          <p:nvPr>
            <p:ph idx="1"/>
          </p:nvPr>
        </p:nvSpPr>
        <p:spPr>
          <a:xfrm>
            <a:off x="1143000" y="1524000"/>
            <a:ext cx="7239000" cy="3810000"/>
          </a:xfrm>
        </p:spPr>
        <p:txBody>
          <a:bodyPr/>
          <a:lstStyle/>
          <a:p>
            <a:r>
              <a:rPr lang="en-US" altLang="en-US" dirty="0"/>
              <a:t>Stock Valuation Methods</a:t>
            </a:r>
          </a:p>
          <a:p>
            <a:pPr marL="971550" lvl="1" indent="-514350">
              <a:buFont typeface="Times New Roman" pitchFamily="18" charset="0"/>
              <a:buAutoNum type="arabicPeriod"/>
            </a:pPr>
            <a:r>
              <a:rPr lang="en-US" altLang="en-US" dirty="0"/>
              <a:t>Valuation by </a:t>
            </a:r>
            <a:r>
              <a:rPr lang="en-US" altLang="en-US" dirty="0" err="1"/>
              <a:t>comparables</a:t>
            </a:r>
            <a:endParaRPr lang="en-US" altLang="en-US" dirty="0"/>
          </a:p>
          <a:p>
            <a:pPr marL="1371600" lvl="2" indent="-514350"/>
            <a:r>
              <a:rPr lang="en-US" altLang="en-US" dirty="0"/>
              <a:t>Ratios</a:t>
            </a:r>
          </a:p>
          <a:p>
            <a:pPr marL="1371600" lvl="2" indent="-514350"/>
            <a:r>
              <a:rPr lang="en-US" altLang="en-US" dirty="0"/>
              <a:t>Multiples</a:t>
            </a:r>
          </a:p>
          <a:p>
            <a:pPr marL="971550" lvl="1" indent="-514350">
              <a:buFont typeface="Times New Roman" pitchFamily="18" charset="0"/>
              <a:buAutoNum type="arabicPeriod"/>
            </a:pPr>
            <a:r>
              <a:rPr lang="en-US" altLang="en-US" dirty="0"/>
              <a:t>Intrinsic Value - Present value of future cash  payoffs from a stock or other security</a:t>
            </a:r>
          </a:p>
          <a:p>
            <a:pPr marL="971550" lvl="1" indent="-514350">
              <a:buFont typeface="Times New Roman" pitchFamily="18" charset="0"/>
              <a:buAutoNum type="arabicPeriod"/>
            </a:pPr>
            <a:r>
              <a:rPr lang="en-US" altLang="en-US" dirty="0"/>
              <a:t>Dividend Discount Model</a:t>
            </a:r>
          </a:p>
          <a:p>
            <a:pPr marL="1371600" lvl="2" indent="-514350">
              <a:buFontTx/>
              <a:buNone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4879077"/>
      </p:ext>
    </p:extLst>
  </p:cSld>
  <p:clrMapOvr>
    <a:masterClrMapping/>
  </p:clrMapOvr>
  <p:transition>
    <p:dissolve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Valuing Common Stocks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3200400" y="1828800"/>
                <a:ext cx="2362200" cy="873998"/>
              </a:xfrm>
              <a:prstGeom prst="roundRect">
                <a:avLst/>
              </a:prstGeom>
              <a:ln>
                <a:solidFill>
                  <a:schemeClr val="accent2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2"/>
              </a:lnRef>
              <a:fillRef idx="1">
                <a:schemeClr val="lt1"/>
              </a:fillRef>
              <a:effectRef idx="0">
                <a:schemeClr val="accent2"/>
              </a:effectRef>
              <a:fontRef idx="minor">
                <a:schemeClr val="dk1"/>
              </a:fontRef>
            </p:style>
            <p:txBody>
              <a:bodyPr wrap="square" rtlCol="0">
                <a:spAutoFit/>
                <a:sp3d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solidFill>
                                <a:schemeClr val="tx1"/>
                              </a:solidFill>
                              <a:effectLst/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effectLst/>
                              <a:latin typeface="Cambria Math"/>
                            </a:rPr>
                            <m:t>𝑉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effectLst/>
                              <a:latin typeface="Cambria Math"/>
                            </a:rPr>
                            <m:t>0</m:t>
                          </m:r>
                        </m:sub>
                      </m:sSub>
                      <m:r>
                        <a:rPr lang="en-US" b="0" i="1" smtClean="0">
                          <a:solidFill>
                            <a:schemeClr val="tx1"/>
                          </a:solidFill>
                          <a:effectLst/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effectLst/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effectLst/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m:rPr>
                                  <m:sty m:val="p"/>
                                </m:rPr>
                                <a:rPr lang="en-US" b="0" i="0" smtClean="0">
                                  <a:solidFill>
                                    <a:schemeClr val="tx1"/>
                                  </a:solidFill>
                                  <a:effectLst/>
                                  <a:latin typeface="Cambria Math"/>
                                </a:rPr>
                                <m:t>Div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effectLst/>
                                  <a:latin typeface="Cambria Math"/>
                                </a:rPr>
                                <m:t>1</m:t>
                              </m:r>
                            </m:sub>
                          </m:sSub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effectLst/>
                              <a:latin typeface="Cambria Math"/>
                            </a:rPr>
                            <m:t>+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effectLst/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effectLst/>
                                  <a:latin typeface="Cambria Math"/>
                                </a:rPr>
                                <m:t>𝑃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effectLst/>
                                  <a:latin typeface="Cambria Math"/>
                                </a:rPr>
                                <m:t>1</m:t>
                              </m:r>
                            </m:sub>
                          </m:sSub>
                        </m:num>
                        <m:den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effectLst/>
                              <a:latin typeface="Cambria Math"/>
                            </a:rPr>
                            <m:t>1+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effectLst/>
                              <a:latin typeface="Cambria Math"/>
                            </a:rPr>
                            <m:t>𝑟</m:t>
                          </m:r>
                        </m:den>
                      </m:f>
                    </m:oMath>
                  </m:oMathPara>
                </a14:m>
                <a:endParaRPr lang="en-US" dirty="0">
                  <a:solidFill>
                    <a:schemeClr val="tx1"/>
                  </a:solidFill>
                  <a:effectLst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00400" y="1828800"/>
                <a:ext cx="2362200" cy="873998"/>
              </a:xfrm>
              <a:prstGeom prst="roundRect">
                <a:avLst/>
              </a:prstGeom>
              <a:blipFill rotWithShape="1">
                <a:blip r:embed="rId2"/>
                <a:stretch>
                  <a:fillRect/>
                </a:stretch>
              </a:blipFill>
              <a:ln>
                <a:solidFill>
                  <a:schemeClr val="accent2">
                    <a:lumMod val="60000"/>
                    <a:lumOff val="40000"/>
                  </a:schemeClr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extBox 4"/>
          <p:cNvSpPr txBox="1"/>
          <p:nvPr/>
        </p:nvSpPr>
        <p:spPr>
          <a:xfrm>
            <a:off x="685798" y="3048000"/>
            <a:ext cx="8229601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  <a:spcAft>
                <a:spcPts val="600"/>
              </a:spcAft>
              <a:tabLst>
                <a:tab pos="685800" algn="l"/>
              </a:tabLst>
            </a:pPr>
            <a:r>
              <a:rPr lang="en-US" sz="2800" i="1" dirty="0">
                <a:latin typeface="Calibri" panose="020F0502020204030204" pitchFamily="34" charset="0"/>
              </a:rPr>
              <a:t>V</a:t>
            </a:r>
            <a:r>
              <a:rPr lang="en-US" sz="2800" baseline="-25000" dirty="0">
                <a:latin typeface="Calibri" panose="020F0502020204030204" pitchFamily="34" charset="0"/>
              </a:rPr>
              <a:t>0</a:t>
            </a:r>
            <a:r>
              <a:rPr lang="en-US" sz="2800" dirty="0">
                <a:latin typeface="Calibri" panose="020F0502020204030204" pitchFamily="34" charset="0"/>
              </a:rPr>
              <a:t>	= The intrinsic value of the share</a:t>
            </a:r>
          </a:p>
          <a:p>
            <a:pPr marL="977900" indent="-977900">
              <a:spcBef>
                <a:spcPts val="600"/>
              </a:spcBef>
              <a:spcAft>
                <a:spcPts val="600"/>
              </a:spcAft>
              <a:tabLst>
                <a:tab pos="685800" algn="l"/>
              </a:tabLst>
            </a:pPr>
            <a:r>
              <a:rPr lang="en-US" sz="2800" dirty="0">
                <a:latin typeface="Calibri" panose="020F0502020204030204" pitchFamily="34" charset="0"/>
              </a:rPr>
              <a:t>Div</a:t>
            </a:r>
            <a:r>
              <a:rPr lang="en-US" sz="2800" baseline="-25000" dirty="0">
                <a:latin typeface="Calibri" panose="020F0502020204030204" pitchFamily="34" charset="0"/>
              </a:rPr>
              <a:t>1</a:t>
            </a:r>
            <a:r>
              <a:rPr lang="en-US" sz="2800" dirty="0">
                <a:latin typeface="Calibri" panose="020F0502020204030204" pitchFamily="34" charset="0"/>
              </a:rPr>
              <a:t>	= The expected dividend per share at the end of the year</a:t>
            </a:r>
          </a:p>
          <a:p>
            <a:pPr>
              <a:spcBef>
                <a:spcPts val="600"/>
              </a:spcBef>
              <a:spcAft>
                <a:spcPts val="600"/>
              </a:spcAft>
              <a:tabLst>
                <a:tab pos="685800" algn="l"/>
              </a:tabLst>
            </a:pPr>
            <a:r>
              <a:rPr lang="en-US" sz="2800" i="1" dirty="0">
                <a:latin typeface="Calibri" panose="020F0502020204030204" pitchFamily="34" charset="0"/>
              </a:rPr>
              <a:t>P</a:t>
            </a:r>
            <a:r>
              <a:rPr lang="en-US" sz="2800" baseline="-25000" dirty="0">
                <a:latin typeface="Calibri" panose="020F0502020204030204" pitchFamily="34" charset="0"/>
              </a:rPr>
              <a:t>1</a:t>
            </a:r>
            <a:r>
              <a:rPr lang="en-US" sz="2800" dirty="0">
                <a:latin typeface="Calibri" panose="020F0502020204030204" pitchFamily="34" charset="0"/>
              </a:rPr>
              <a:t>	= The predicted stock price in year 1</a:t>
            </a:r>
          </a:p>
          <a:p>
            <a:pPr marL="977900" indent="-977900">
              <a:spcBef>
                <a:spcPts val="600"/>
              </a:spcBef>
              <a:spcAft>
                <a:spcPts val="600"/>
              </a:spcAft>
              <a:tabLst>
                <a:tab pos="685800" algn="l"/>
              </a:tabLst>
            </a:pPr>
            <a:r>
              <a:rPr lang="en-US" sz="2800" i="1" dirty="0">
                <a:latin typeface="Calibri" panose="020F0502020204030204" pitchFamily="34" charset="0"/>
              </a:rPr>
              <a:t>r</a:t>
            </a:r>
            <a:r>
              <a:rPr lang="en-US" sz="2800" dirty="0">
                <a:latin typeface="Calibri" panose="020F0502020204030204" pitchFamily="34" charset="0"/>
              </a:rPr>
              <a:t>	= The discount rate for the stock’s expected cash flows</a:t>
            </a:r>
          </a:p>
        </p:txBody>
      </p:sp>
    </p:spTree>
    <p:extLst>
      <p:ext uri="{BB962C8B-B14F-4D97-AF65-F5344CB8AC3E}">
        <p14:creationId xmlns:p14="http://schemas.microsoft.com/office/powerpoint/2010/main" val="3800574647"/>
      </p:ext>
    </p:extLst>
  </p:cSld>
  <p:clrMapOvr>
    <a:masterClrMapping/>
  </p:clrMapOvr>
  <p:transition>
    <p:dissolve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Valuing Common Stocks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2209800" y="3810000"/>
                <a:ext cx="4396781" cy="876694"/>
              </a:xfrm>
              <a:prstGeom prst="roundRect">
                <a:avLst/>
              </a:prstGeom>
              <a:ln>
                <a:solidFill>
                  <a:schemeClr val="accent2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2"/>
              </a:lnRef>
              <a:fillRef idx="1">
                <a:schemeClr val="lt1"/>
              </a:fillRef>
              <a:effectRef idx="0">
                <a:schemeClr val="accent2"/>
              </a:effectRef>
              <a:fontRef idx="minor">
                <a:schemeClr val="dk1"/>
              </a:fontRef>
            </p:style>
            <p:txBody>
              <a:bodyPr wrap="square" rtlCol="0">
                <a:spAutoFit/>
                <a:sp3d/>
              </a:bodyPr>
              <a:lstStyle>
                <a:defPPr>
                  <a:defRPr lang="en-US"/>
                </a:defPPr>
                <a:lvl1pPr>
                  <a:defRPr i="1">
                    <a:solidFill>
                      <a:schemeClr val="tx1"/>
                    </a:solidFill>
                    <a:effectLst/>
                    <a:latin typeface="Cambria Math"/>
                  </a:defRPr>
                </a:lvl1pPr>
              </a:lstStyle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>
                              <a:latin typeface="Cambria Math"/>
                            </a:rPr>
                            <m:t>𝑉</m:t>
                          </m:r>
                        </m:e>
                        <m:sub>
                          <m:r>
                            <a:rPr lang="en-US">
                              <a:latin typeface="Cambria Math"/>
                            </a:rPr>
                            <m:t>0</m:t>
                          </m:r>
                        </m:sub>
                      </m:sSub>
                      <m:r>
                        <a:rPr lang="en-US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m:rPr>
                                  <m:sty m:val="p"/>
                                </m:rPr>
                                <a:rPr lang="en-US" i="0">
                                  <a:latin typeface="Cambria Math"/>
                                </a:rPr>
                                <m:t>Div</m:t>
                              </m:r>
                            </m:e>
                            <m:sub>
                              <m:r>
                                <a:rPr lang="en-US">
                                  <a:latin typeface="Cambria Math"/>
                                </a:rPr>
                                <m:t>1</m:t>
                              </m:r>
                            </m:sub>
                          </m:sSub>
                          <m:r>
                            <a:rPr lang="en-US">
                              <a:latin typeface="Cambria Math"/>
                            </a:rPr>
                            <m:t>+</m:t>
                          </m:r>
                          <m:sSub>
                            <m:sSubPr>
                              <m:ctrlPr>
                                <a:rPr lang="en-US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>
                                  <a:latin typeface="Cambria Math"/>
                                </a:rPr>
                                <m:t>𝑃</m:t>
                              </m:r>
                            </m:e>
                            <m:sub>
                              <m:r>
                                <a:rPr lang="en-US">
                                  <a:latin typeface="Cambria Math"/>
                                </a:rPr>
                                <m:t>1</m:t>
                              </m:r>
                            </m:sub>
                          </m:sSub>
                        </m:num>
                        <m:den>
                          <m:r>
                            <a:rPr lang="en-US">
                              <a:latin typeface="Cambria Math"/>
                            </a:rPr>
                            <m:t>1+</m:t>
                          </m:r>
                          <m:r>
                            <a:rPr lang="en-US">
                              <a:latin typeface="Cambria Math"/>
                            </a:rPr>
                            <m:t>𝑟</m:t>
                          </m:r>
                        </m:den>
                      </m:f>
                      <m:r>
                        <a:rPr lang="en-US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>
                              <a:latin typeface="Cambria Math"/>
                            </a:rPr>
                            <m:t>3+81</m:t>
                          </m:r>
                        </m:num>
                        <m:den>
                          <m:r>
                            <a:rPr lang="en-US">
                              <a:latin typeface="Cambria Math"/>
                            </a:rPr>
                            <m:t>1.12</m:t>
                          </m:r>
                        </m:den>
                      </m:f>
                      <m:r>
                        <a:rPr lang="en-US">
                          <a:latin typeface="Cambria Math"/>
                        </a:rPr>
                        <m:t>=$75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09800" y="3810000"/>
                <a:ext cx="4396781" cy="876694"/>
              </a:xfrm>
              <a:prstGeom prst="roundRect">
                <a:avLst/>
              </a:prstGeom>
              <a:blipFill rotWithShape="1">
                <a:blip r:embed="rId2"/>
                <a:stretch>
                  <a:fillRect/>
                </a:stretch>
              </a:blipFill>
              <a:ln>
                <a:solidFill>
                  <a:schemeClr val="accent2">
                    <a:lumMod val="60000"/>
                    <a:lumOff val="40000"/>
                  </a:schemeClr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extBox 4"/>
          <p:cNvSpPr txBox="1"/>
          <p:nvPr/>
        </p:nvSpPr>
        <p:spPr>
          <a:xfrm>
            <a:off x="712490" y="1676400"/>
            <a:ext cx="7391400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i="1" u="sng" dirty="0">
                <a:latin typeface="Calibri" panose="020F0502020204030204" pitchFamily="34" charset="0"/>
              </a:rPr>
              <a:t>Example</a:t>
            </a:r>
            <a:r>
              <a:rPr lang="en-US" sz="2800" i="1" dirty="0">
                <a:latin typeface="Calibri" panose="020F0502020204030204" pitchFamily="34" charset="0"/>
              </a:rPr>
              <a:t> - What is the intrinsic value of a share of stock if expected dividends are $3/share and the expected price in 1 year is $81/share?  Assume a discount rate of 12%.</a:t>
            </a:r>
          </a:p>
        </p:txBody>
      </p:sp>
    </p:spTree>
    <p:extLst>
      <p:ext uri="{BB962C8B-B14F-4D97-AF65-F5344CB8AC3E}">
        <p14:creationId xmlns:p14="http://schemas.microsoft.com/office/powerpoint/2010/main" val="1146754469"/>
      </p:ext>
    </p:extLst>
  </p:cSld>
  <p:clrMapOvr>
    <a:masterClrMapping/>
  </p:clrMapOvr>
  <p:transition>
    <p:dissolve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8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029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03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1031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r>
              <a:rPr lang="en-US" altLang="en-US" sz="2800" u="sng" dirty="0"/>
              <a:t>Expected Return</a:t>
            </a:r>
            <a:r>
              <a:rPr lang="en-US" altLang="en-US" dirty="0"/>
              <a:t> </a:t>
            </a:r>
            <a:r>
              <a:rPr lang="en-US" altLang="en-US" sz="2800" dirty="0"/>
              <a:t>- The percentage yield that an investor forecasts from a specific investment over a set period of time.  Sometimes called the holding period return (HPR).</a:t>
            </a:r>
            <a:r>
              <a:rPr lang="en-US" altLang="en-US" dirty="0"/>
              <a:t> </a:t>
            </a:r>
          </a:p>
        </p:txBody>
      </p:sp>
      <p:graphicFrame>
        <p:nvGraphicFramePr>
          <p:cNvPr id="1026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577929590"/>
              </p:ext>
            </p:extLst>
          </p:nvPr>
        </p:nvGraphicFramePr>
        <p:xfrm>
          <a:off x="1295400" y="4114800"/>
          <a:ext cx="6477000" cy="121919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53" name="Equation" r:id="rId4" imgW="2222280" imgH="431640" progId="Equation.3">
                  <p:embed/>
                </p:oleObj>
              </mc:Choice>
              <mc:Fallback>
                <p:oleObj name="Equation" r:id="rId4" imgW="2222280" imgH="43164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95400" y="4114800"/>
                        <a:ext cx="6477000" cy="1219199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Rounded Rectangle 1"/>
          <p:cNvSpPr/>
          <p:nvPr/>
        </p:nvSpPr>
        <p:spPr bwMode="auto">
          <a:xfrm>
            <a:off x="1143000" y="4038600"/>
            <a:ext cx="6858000" cy="1371600"/>
          </a:xfrm>
          <a:prstGeom prst="roundRect">
            <a:avLst/>
          </a:prstGeom>
          <a:noFill/>
          <a:ln w="28575" cap="flat" cmpd="sng" algn="ctr">
            <a:solidFill>
              <a:schemeClr val="accent2">
                <a:lumMod val="60000"/>
                <a:lumOff val="4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4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21297908"/>
      </p:ext>
    </p:extLst>
  </p:cSld>
  <p:clrMapOvr>
    <a:masterClrMapping/>
  </p:clrMapOvr>
  <p:transition>
    <p:dissolve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8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029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03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graphicFrame>
        <p:nvGraphicFramePr>
          <p:cNvPr id="1026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030797291"/>
              </p:ext>
            </p:extLst>
          </p:nvPr>
        </p:nvGraphicFramePr>
        <p:xfrm>
          <a:off x="1166018" y="3352800"/>
          <a:ext cx="6530182" cy="1046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431" name="Equation" r:id="rId4" imgW="2361960" imgH="393480" progId="Equation.3">
                  <p:embed/>
                </p:oleObj>
              </mc:Choice>
              <mc:Fallback>
                <p:oleObj name="Equation" r:id="rId4" imgW="2361960" imgH="39348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66018" y="3352800"/>
                        <a:ext cx="6530182" cy="1046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TextBox 9"/>
          <p:cNvSpPr txBox="1"/>
          <p:nvPr/>
        </p:nvSpPr>
        <p:spPr>
          <a:xfrm>
            <a:off x="762000" y="1600200"/>
            <a:ext cx="73914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i="1" u="sng" dirty="0">
                <a:latin typeface="Calibri" panose="020F0502020204030204" pitchFamily="34" charset="0"/>
              </a:rPr>
              <a:t>Example (continued)</a:t>
            </a:r>
            <a:r>
              <a:rPr lang="en-US" sz="3200" b="1" i="1" dirty="0">
                <a:latin typeface="Calibri" panose="020F0502020204030204" pitchFamily="34" charset="0"/>
              </a:rPr>
              <a:t> </a:t>
            </a:r>
            <a:r>
              <a:rPr lang="en-US" sz="2800" i="1" dirty="0">
                <a:latin typeface="Calibri" panose="020F0502020204030204" pitchFamily="34" charset="0"/>
              </a:rPr>
              <a:t>– Using the prior example, what is the expected return assuming the stock price started the year at $75?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440673" y="4711412"/>
            <a:ext cx="403405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>
                <a:latin typeface="Calibri" panose="020F0502020204030204" pitchFamily="34" charset="0"/>
              </a:rPr>
              <a:t>Expected return = 12%</a:t>
            </a:r>
          </a:p>
        </p:txBody>
      </p:sp>
    </p:spTree>
    <p:extLst>
      <p:ext uri="{BB962C8B-B14F-4D97-AF65-F5344CB8AC3E}">
        <p14:creationId xmlns:p14="http://schemas.microsoft.com/office/powerpoint/2010/main" val="3935910319"/>
      </p:ext>
    </p:extLst>
  </p:cSld>
  <p:clrMapOvr>
    <a:masterClrMapping/>
  </p:clrMapOvr>
  <p:transition>
    <p:dissolve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1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052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053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2054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914400" y="1524000"/>
            <a:ext cx="7772400" cy="4343400"/>
          </a:xfrm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dirty="0"/>
              <a:t>The formula can be broken into two parts:</a:t>
            </a:r>
            <a:endParaRPr lang="en-US" altLang="en-US" sz="2800" dirty="0"/>
          </a:p>
          <a:p>
            <a:pPr>
              <a:buFont typeface="Wingdings" pitchFamily="2" charset="2"/>
              <a:buNone/>
            </a:pPr>
            <a:endParaRPr lang="en-US" altLang="en-US" sz="2800" dirty="0"/>
          </a:p>
          <a:p>
            <a:pPr algn="ctr">
              <a:buFont typeface="Wingdings" pitchFamily="2" charset="2"/>
              <a:buNone/>
            </a:pPr>
            <a:r>
              <a:rPr lang="en-US" altLang="en-US" dirty="0"/>
              <a:t>Dividend yield  +  Capital appreciation </a:t>
            </a:r>
          </a:p>
        </p:txBody>
      </p:sp>
      <p:grpSp>
        <p:nvGrpSpPr>
          <p:cNvPr id="2" name="Group 6"/>
          <p:cNvGrpSpPr>
            <a:grpSpLocks/>
          </p:cNvGrpSpPr>
          <p:nvPr/>
        </p:nvGrpSpPr>
        <p:grpSpPr bwMode="auto">
          <a:xfrm>
            <a:off x="571500" y="4000501"/>
            <a:ext cx="8047038" cy="1554163"/>
            <a:chOff x="360" y="2520"/>
            <a:chExt cx="5069" cy="979"/>
          </a:xfrm>
        </p:grpSpPr>
        <p:graphicFrame>
          <p:nvGraphicFramePr>
            <p:cNvPr id="2050" name="Object 2"/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2301850646"/>
                </p:ext>
              </p:extLst>
            </p:nvPr>
          </p:nvGraphicFramePr>
          <p:xfrm>
            <a:off x="492" y="2556"/>
            <a:ext cx="4805" cy="907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075" name="Equation" r:id="rId4" imgW="2247840" imgH="431640" progId="Equation.3">
                    <p:embed/>
                  </p:oleObj>
                </mc:Choice>
                <mc:Fallback>
                  <p:oleObj name="Equation" r:id="rId4" imgW="2247840" imgH="431640" progId="Equation.3">
                    <p:embed/>
                    <p:pic>
                      <p:nvPicPr>
                        <p:cNvPr id="0" name=""/>
                        <p:cNvPicPr>
                          <a:picLocks noChangeArrowheads="1"/>
                        </p:cNvPicPr>
                        <p:nvPr/>
                      </p:nvPicPr>
                      <p:blipFill>
                        <a:blip r:embed="rId5"/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492" y="2556"/>
                          <a:ext cx="4805" cy="907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2056" name="Rectangle 8"/>
            <p:cNvSpPr>
              <a:spLocks noChangeArrowheads="1"/>
            </p:cNvSpPr>
            <p:nvPr/>
          </p:nvSpPr>
          <p:spPr bwMode="auto">
            <a:xfrm>
              <a:off x="360" y="2520"/>
              <a:ext cx="5069" cy="979"/>
            </a:xfrm>
            <a:prstGeom prst="roundRect">
              <a:avLst/>
            </a:prstGeom>
            <a:noFill/>
            <a:ln>
              <a:solidFill>
                <a:schemeClr val="accent2">
                  <a:lumMod val="60000"/>
                  <a:lumOff val="40000"/>
                </a:schemeClr>
              </a:solidFill>
            </a:ln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wrap="square" rtlCol="0">
              <a:spAutoFit/>
              <a:sp3d/>
            </a:bodyPr>
            <a:lstStyle/>
            <a:p>
              <a:endParaRPr lang="en-US" altLang="en-US" i="1">
                <a:effectLst/>
                <a:latin typeface="Cambria Math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30778827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8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029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03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762000" y="1600200"/>
            <a:ext cx="73914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i="1" u="sng" dirty="0">
                <a:latin typeface="Calibri" panose="020F0502020204030204" pitchFamily="34" charset="0"/>
              </a:rPr>
              <a:t>Example (continued)</a:t>
            </a:r>
            <a:r>
              <a:rPr lang="en-US" sz="3200" b="1" i="1" dirty="0">
                <a:latin typeface="Calibri" panose="020F0502020204030204" pitchFamily="34" charset="0"/>
              </a:rPr>
              <a:t> </a:t>
            </a:r>
            <a:r>
              <a:rPr lang="en-US" sz="2800" i="1" dirty="0">
                <a:latin typeface="Calibri" panose="020F0502020204030204" pitchFamily="34" charset="0"/>
              </a:rPr>
              <a:t>– Using the prior example, what is the expected dividend yield and capital gain?</a:t>
            </a:r>
          </a:p>
        </p:txBody>
      </p:sp>
      <p:graphicFrame>
        <p:nvGraphicFramePr>
          <p:cNvPr id="8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245591001"/>
              </p:ext>
            </p:extLst>
          </p:nvPr>
        </p:nvGraphicFramePr>
        <p:xfrm>
          <a:off x="830263" y="3254375"/>
          <a:ext cx="6796087" cy="8604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452" name="Equation" r:id="rId4" imgW="3111480" imgH="393480" progId="Equation.3">
                  <p:embed/>
                </p:oleObj>
              </mc:Choice>
              <mc:Fallback>
                <p:oleObj name="Equation" r:id="rId4" imgW="3111480" imgH="39348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30263" y="3254375"/>
                        <a:ext cx="6796087" cy="8604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2364024" y="4724400"/>
            <a:ext cx="4415952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>
                <a:latin typeface="Calibri" panose="020F0502020204030204" pitchFamily="34" charset="0"/>
              </a:rPr>
              <a:t>Expected dividend yield = 4%</a:t>
            </a:r>
          </a:p>
          <a:p>
            <a:endParaRPr lang="en-US" sz="2800" dirty="0">
              <a:latin typeface="Calibri" panose="020F0502020204030204" pitchFamily="34" charset="0"/>
            </a:endParaRPr>
          </a:p>
          <a:p>
            <a:r>
              <a:rPr lang="en-US" sz="2800" dirty="0">
                <a:latin typeface="Calibri" panose="020F0502020204030204" pitchFamily="34" charset="0"/>
              </a:rPr>
              <a:t>Expected capital gain = 8%</a:t>
            </a:r>
          </a:p>
        </p:txBody>
      </p:sp>
    </p:spTree>
    <p:extLst>
      <p:ext uri="{BB962C8B-B14F-4D97-AF65-F5344CB8AC3E}">
        <p14:creationId xmlns:p14="http://schemas.microsoft.com/office/powerpoint/2010/main" val="692556752"/>
      </p:ext>
    </p:extLst>
  </p:cSld>
  <p:clrMapOvr>
    <a:masterClrMapping/>
  </p:clrMapOvr>
  <p:transition>
    <p:dissolve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3076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3077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3078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r>
              <a:rPr lang="en-US" altLang="en-US" sz="2800" u="sng" dirty="0"/>
              <a:t>Dividend Discount Model</a:t>
            </a:r>
            <a:r>
              <a:rPr lang="en-US" altLang="en-US" sz="2800" dirty="0"/>
              <a:t> - Discounted cash-flow model which states that today’s stock price equals the present value of all expected future dividends</a:t>
            </a:r>
          </a:p>
          <a:p>
            <a:endParaRPr lang="en-US" altLang="en-US" sz="2800" dirty="0"/>
          </a:p>
          <a:p>
            <a:endParaRPr lang="en-US" altLang="en-US" sz="2800" dirty="0"/>
          </a:p>
          <a:p>
            <a:endParaRPr lang="en-US" altLang="en-US" sz="2800" dirty="0"/>
          </a:p>
          <a:p>
            <a:endParaRPr lang="en-US" altLang="en-US" sz="2800" dirty="0"/>
          </a:p>
          <a:p>
            <a:endParaRPr lang="en-US" altLang="en-US" sz="2800" dirty="0"/>
          </a:p>
          <a:p>
            <a:pPr marL="0" indent="0">
              <a:buNone/>
            </a:pPr>
            <a:r>
              <a:rPr lang="en-US" altLang="en-US" sz="2800" i="1" dirty="0"/>
              <a:t>t</a:t>
            </a:r>
            <a:r>
              <a:rPr lang="en-US" altLang="en-US" sz="2800" dirty="0"/>
              <a:t> - Time horizon for your investment</a:t>
            </a:r>
          </a:p>
        </p:txBody>
      </p:sp>
      <p:grpSp>
        <p:nvGrpSpPr>
          <p:cNvPr id="2" name="Group 6"/>
          <p:cNvGrpSpPr>
            <a:grpSpLocks/>
          </p:cNvGrpSpPr>
          <p:nvPr/>
        </p:nvGrpSpPr>
        <p:grpSpPr bwMode="auto">
          <a:xfrm>
            <a:off x="647700" y="3314700"/>
            <a:ext cx="7924800" cy="1752600"/>
            <a:chOff x="408" y="2088"/>
            <a:chExt cx="4992" cy="1104"/>
          </a:xfrm>
        </p:grpSpPr>
        <p:graphicFrame>
          <p:nvGraphicFramePr>
            <p:cNvPr id="3074" name="Object 2"/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3038319946"/>
                </p:ext>
              </p:extLst>
            </p:nvPr>
          </p:nvGraphicFramePr>
          <p:xfrm>
            <a:off x="660" y="2236"/>
            <a:ext cx="4288" cy="80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3097" name="Equation" r:id="rId4" imgW="2286000" imgH="419040" progId="Equation.3">
                    <p:embed/>
                  </p:oleObj>
                </mc:Choice>
                <mc:Fallback>
                  <p:oleObj name="Equation" r:id="rId4" imgW="2286000" imgH="419040" progId="Equation.3">
                    <p:embed/>
                    <p:pic>
                      <p:nvPicPr>
                        <p:cNvPr id="0" name=""/>
                        <p:cNvPicPr>
                          <a:picLocks noChangeArrowheads="1"/>
                        </p:cNvPicPr>
                        <p:nvPr/>
                      </p:nvPicPr>
                      <p:blipFill>
                        <a:blip r:embed="rId5"/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60" y="2236"/>
                          <a:ext cx="4288" cy="80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3080" name="Rectangle 8"/>
            <p:cNvSpPr>
              <a:spLocks noChangeArrowheads="1"/>
            </p:cNvSpPr>
            <p:nvPr/>
          </p:nvSpPr>
          <p:spPr bwMode="auto">
            <a:xfrm>
              <a:off x="408" y="2088"/>
              <a:ext cx="4992" cy="1104"/>
            </a:xfrm>
            <a:prstGeom prst="rect">
              <a:avLst/>
            </a:prstGeom>
            <a:noFill/>
            <a:ln w="76200" cmpd="tri">
              <a:noFill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9" name="Rectangle 8"/>
          <p:cNvSpPr>
            <a:spLocks noChangeArrowheads="1"/>
          </p:cNvSpPr>
          <p:nvPr/>
        </p:nvSpPr>
        <p:spPr bwMode="auto">
          <a:xfrm>
            <a:off x="838200" y="3398837"/>
            <a:ext cx="7467600" cy="1554163"/>
          </a:xfrm>
          <a:prstGeom prst="roundRect">
            <a:avLst/>
          </a:prstGeom>
          <a:noFill/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  <a:sp3d/>
          </a:bodyPr>
          <a:lstStyle/>
          <a:p>
            <a:endParaRPr lang="en-US" altLang="en-US" i="1">
              <a:effectLst/>
              <a:latin typeface="Cambria Math"/>
            </a:endParaRPr>
          </a:p>
        </p:txBody>
      </p:sp>
    </p:spTree>
    <p:extLst>
      <p:ext uri="{BB962C8B-B14F-4D97-AF65-F5344CB8AC3E}">
        <p14:creationId xmlns:p14="http://schemas.microsoft.com/office/powerpoint/2010/main" val="3503695456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4579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458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24581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</a:t>
            </a:r>
          </a:p>
          <a:p>
            <a:pPr>
              <a:buFont typeface="Wingdings" pitchFamily="2" charset="2"/>
              <a:buNone/>
            </a:pPr>
            <a:r>
              <a:rPr lang="en-US" altLang="en-US" sz="2800" i="1" dirty="0"/>
              <a:t>	Current forecasts are for XYZ Company to pay dividends of $3, $3.24, and $3.50 over the next three years, respectively.  At the end of three years you anticipate selling your stock at a market price of $94.48. What is the price of the stock given a 12% expected return?</a:t>
            </a:r>
          </a:p>
        </p:txBody>
      </p:sp>
    </p:spTree>
    <p:extLst>
      <p:ext uri="{BB962C8B-B14F-4D97-AF65-F5344CB8AC3E}">
        <p14:creationId xmlns:p14="http://schemas.microsoft.com/office/powerpoint/2010/main" val="3124717237"/>
      </p:ext>
    </p:extLst>
  </p:cSld>
  <p:clrMapOvr>
    <a:masterClrMapping/>
  </p:clrMapOvr>
  <p:transition>
    <p:dissolve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100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4101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4102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>
                <a:solidFill>
                  <a:schemeClr val="tx1"/>
                </a:solidFill>
              </a:rPr>
              <a:t>Example</a:t>
            </a:r>
          </a:p>
          <a:p>
            <a:pPr>
              <a:buFont typeface="Wingdings" pitchFamily="2" charset="2"/>
              <a:buNone/>
            </a:pPr>
            <a:r>
              <a:rPr lang="en-US" altLang="en-US" sz="2800" i="1" dirty="0">
                <a:solidFill>
                  <a:schemeClr val="tx1"/>
                </a:solidFill>
              </a:rPr>
              <a:t>	Current forecasts are for XYZ Company to pay dividends of $3, $3.24, and $3.50 over the next three years, respectively.  At the end of three years you anticipate selling your stock at a market price of $94.48. What is the price of the stock given a 12% expected return?</a:t>
            </a:r>
          </a:p>
        </p:txBody>
      </p:sp>
      <p:graphicFrame>
        <p:nvGraphicFramePr>
          <p:cNvPr id="4098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349861333"/>
              </p:ext>
            </p:extLst>
          </p:nvPr>
        </p:nvGraphicFramePr>
        <p:xfrm>
          <a:off x="1828800" y="4813300"/>
          <a:ext cx="5638800" cy="1447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20" name="Equation" r:id="rId4" imgW="2539800" imgH="634680" progId="Equation.3">
                  <p:embed/>
                </p:oleObj>
              </mc:Choice>
              <mc:Fallback>
                <p:oleObj name="Equation" r:id="rId4" imgW="2539800" imgH="63468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828800" y="4813300"/>
                        <a:ext cx="5638800" cy="14478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04534813"/>
      </p:ext>
    </p:extLst>
  </p:cSld>
  <p:clrMapOvr>
    <a:masterClrMapping/>
  </p:clrMapOvr>
  <p:transition>
    <p:dissolve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Blue Skies Value</a:t>
            </a:r>
          </a:p>
        </p:txBody>
      </p:sp>
      <p:graphicFrame>
        <p:nvGraphicFramePr>
          <p:cNvPr id="5122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5560125"/>
              </p:ext>
            </p:extLst>
          </p:nvPr>
        </p:nvGraphicFramePr>
        <p:xfrm>
          <a:off x="609600" y="1447800"/>
          <a:ext cx="8107363" cy="48672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43" name="Chart" r:id="rId3" imgW="8458200" imgH="4838610" progId="Excel.Chart.8">
                  <p:embed/>
                </p:oleObj>
              </mc:Choice>
              <mc:Fallback>
                <p:oleObj name="Chart" r:id="rId3" imgW="8458200" imgH="4838610" progId="Excel.Chart.8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" y="1447800"/>
                        <a:ext cx="8107363" cy="48672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401696707"/>
      </p:ext>
    </p:extLst>
  </p:cSld>
  <p:clrMapOvr>
    <a:masterClrMapping/>
  </p:clrMapOvr>
  <p:transition>
    <p:dissolve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6148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6149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6150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sz="2800" dirty="0"/>
              <a:t>	If we forecast no growth, and plan to hold out stock indefinitely, we will then value the stock as a </a:t>
            </a:r>
            <a:r>
              <a:rPr lang="en-US" altLang="en-US" sz="2800" b="1" u="sng" dirty="0"/>
              <a:t>PERPETUITY</a:t>
            </a:r>
            <a:endParaRPr lang="en-US" altLang="en-US" sz="2800" dirty="0"/>
          </a:p>
        </p:txBody>
      </p:sp>
      <p:grpSp>
        <p:nvGrpSpPr>
          <p:cNvPr id="2" name="Group 6"/>
          <p:cNvGrpSpPr>
            <a:grpSpLocks/>
          </p:cNvGrpSpPr>
          <p:nvPr/>
        </p:nvGrpSpPr>
        <p:grpSpPr bwMode="auto">
          <a:xfrm>
            <a:off x="1303338" y="3352801"/>
            <a:ext cx="6316663" cy="2516188"/>
            <a:chOff x="821" y="2112"/>
            <a:chExt cx="3979" cy="1585"/>
          </a:xfrm>
        </p:grpSpPr>
        <p:graphicFrame>
          <p:nvGraphicFramePr>
            <p:cNvPr id="6146" name="Object 2"/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543370574"/>
                </p:ext>
              </p:extLst>
            </p:nvPr>
          </p:nvGraphicFramePr>
          <p:xfrm>
            <a:off x="1128" y="2112"/>
            <a:ext cx="3672" cy="742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6169" name="Equation" r:id="rId4" imgW="1968480" imgH="393480" progId="Equation.3">
                    <p:embed/>
                  </p:oleObj>
                </mc:Choice>
                <mc:Fallback>
                  <p:oleObj name="Equation" r:id="rId4" imgW="1968480" imgH="393480" progId="Equation.3">
                    <p:embed/>
                    <p:pic>
                      <p:nvPicPr>
                        <p:cNvPr id="0" name=""/>
                        <p:cNvPicPr>
                          <a:picLocks noChangeArrowheads="1"/>
                        </p:cNvPicPr>
                        <p:nvPr/>
                      </p:nvPicPr>
                      <p:blipFill>
                        <a:blip r:embed="rId5"/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128" y="2112"/>
                          <a:ext cx="3672" cy="742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6152" name="Arc 8"/>
            <p:cNvSpPr>
              <a:spLocks/>
            </p:cNvSpPr>
            <p:nvPr/>
          </p:nvSpPr>
          <p:spPr bwMode="auto">
            <a:xfrm>
              <a:off x="3071" y="2688"/>
              <a:ext cx="1098" cy="716"/>
            </a:xfrm>
            <a:custGeom>
              <a:avLst/>
              <a:gdLst>
                <a:gd name="T0" fmla="*/ 50 w 24055"/>
                <a:gd name="T1" fmla="*/ 0 h 21600"/>
                <a:gd name="T2" fmla="*/ 0 w 24055"/>
                <a:gd name="T3" fmla="*/ 24 h 21600"/>
                <a:gd name="T4" fmla="*/ 5 w 24055"/>
                <a:gd name="T5" fmla="*/ 0 h 21600"/>
                <a:gd name="T6" fmla="*/ 0 60000 65536"/>
                <a:gd name="T7" fmla="*/ 0 60000 65536"/>
                <a:gd name="T8" fmla="*/ 0 60000 65536"/>
                <a:gd name="T9" fmla="*/ 0 w 24055"/>
                <a:gd name="T10" fmla="*/ 0 h 21600"/>
                <a:gd name="T11" fmla="*/ 24055 w 24055"/>
                <a:gd name="T12" fmla="*/ 21600 h 21600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24055" h="21600" fill="none" extrusionOk="0">
                  <a:moveTo>
                    <a:pt x="24055" y="0"/>
                  </a:moveTo>
                  <a:cubicBezTo>
                    <a:pt x="24055" y="11929"/>
                    <a:pt x="14384" y="21600"/>
                    <a:pt x="2455" y="21600"/>
                  </a:cubicBezTo>
                  <a:cubicBezTo>
                    <a:pt x="1634" y="21600"/>
                    <a:pt x="815" y="21553"/>
                    <a:pt x="-1" y="21460"/>
                  </a:cubicBezTo>
                </a:path>
                <a:path w="24055" h="21600" stroke="0" extrusionOk="0">
                  <a:moveTo>
                    <a:pt x="24055" y="0"/>
                  </a:moveTo>
                  <a:cubicBezTo>
                    <a:pt x="24055" y="11929"/>
                    <a:pt x="14384" y="21600"/>
                    <a:pt x="2455" y="21600"/>
                  </a:cubicBezTo>
                  <a:cubicBezTo>
                    <a:pt x="1634" y="21600"/>
                    <a:pt x="815" y="21553"/>
                    <a:pt x="-1" y="21460"/>
                  </a:cubicBezTo>
                  <a:lnTo>
                    <a:pt x="2455" y="0"/>
                  </a:lnTo>
                  <a:close/>
                </a:path>
              </a:pathLst>
            </a:custGeom>
            <a:noFill/>
            <a:ln w="12700" cap="rnd">
              <a:solidFill>
                <a:schemeClr val="tx1"/>
              </a:solidFill>
              <a:round/>
              <a:headEnd type="triangle" w="med" len="med"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6153" name="Rectangle 9"/>
            <p:cNvSpPr>
              <a:spLocks noChangeArrowheads="1"/>
            </p:cNvSpPr>
            <p:nvPr/>
          </p:nvSpPr>
          <p:spPr bwMode="auto">
            <a:xfrm>
              <a:off x="821" y="3173"/>
              <a:ext cx="2246" cy="524"/>
            </a:xfrm>
            <a:prstGeom prst="rect">
              <a:avLst/>
            </a:prstGeom>
            <a:noFill/>
            <a:ln w="12700">
              <a:solidFill>
                <a:schemeClr val="tx1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lIns="90488" tIns="44450" rIns="90488" bIns="44450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algn="ctr">
                <a:spcBef>
                  <a:spcPct val="50000"/>
                </a:spcBef>
              </a:pPr>
              <a:r>
                <a:rPr lang="en-US" altLang="en-US" dirty="0">
                  <a:latin typeface="Calibri" panose="020F0502020204030204" pitchFamily="34" charset="0"/>
                </a:rPr>
                <a:t>Assumes all earnings are paid to shareholders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782501172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7172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7173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7174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685800" y="1524000"/>
            <a:ext cx="7772400" cy="2895600"/>
          </a:xfrm>
          <a:noFill/>
        </p:spPr>
        <p:txBody>
          <a:bodyPr/>
          <a:lstStyle/>
          <a:p>
            <a:r>
              <a:rPr lang="en-US" altLang="en-US" u="sng" dirty="0"/>
              <a:t>Constant Growth DDM</a:t>
            </a:r>
            <a:r>
              <a:rPr lang="en-US" altLang="en-US" dirty="0"/>
              <a:t> - A version of the dividend growth model in which dividends grow at a constant rate </a:t>
            </a:r>
            <a:r>
              <a:rPr lang="en-US" altLang="en-US" i="1" dirty="0"/>
              <a:t>(Gordon Growth Model)</a:t>
            </a:r>
            <a:endParaRPr lang="en-US" altLang="en-US" dirty="0"/>
          </a:p>
          <a:p>
            <a:endParaRPr lang="en-US" altLang="en-US" dirty="0"/>
          </a:p>
          <a:p>
            <a:endParaRPr lang="en-US" altLang="en-US" dirty="0"/>
          </a:p>
          <a:p>
            <a:endParaRPr lang="en-US" altLang="en-US" dirty="0"/>
          </a:p>
          <a:p>
            <a:endParaRPr lang="en-US" altLang="en-US" dirty="0"/>
          </a:p>
        </p:txBody>
      </p:sp>
      <p:grpSp>
        <p:nvGrpSpPr>
          <p:cNvPr id="2" name="Group 6"/>
          <p:cNvGrpSpPr>
            <a:grpSpLocks/>
          </p:cNvGrpSpPr>
          <p:nvPr/>
        </p:nvGrpSpPr>
        <p:grpSpPr bwMode="auto">
          <a:xfrm>
            <a:off x="838200" y="3733800"/>
            <a:ext cx="7467600" cy="2249488"/>
            <a:chOff x="528" y="2352"/>
            <a:chExt cx="4704" cy="1417"/>
          </a:xfrm>
        </p:grpSpPr>
        <p:graphicFrame>
          <p:nvGraphicFramePr>
            <p:cNvPr id="7170" name="Object 2"/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3582725059"/>
                </p:ext>
              </p:extLst>
            </p:nvPr>
          </p:nvGraphicFramePr>
          <p:xfrm>
            <a:off x="2324" y="2352"/>
            <a:ext cx="1112" cy="623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7192" name="Equation" r:id="rId4" imgW="660240" imgH="419040" progId="Equation.3">
                    <p:embed/>
                  </p:oleObj>
                </mc:Choice>
                <mc:Fallback>
                  <p:oleObj name="Equation" r:id="rId4" imgW="660240" imgH="419040" progId="Equation.3">
                    <p:embed/>
                    <p:pic>
                      <p:nvPicPr>
                        <p:cNvPr id="0" name=""/>
                        <p:cNvPicPr>
                          <a:picLocks noChangeArrowheads="1"/>
                        </p:cNvPicPr>
                        <p:nvPr/>
                      </p:nvPicPr>
                      <p:blipFill>
                        <a:blip r:embed="rId5"/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324" y="2352"/>
                          <a:ext cx="1112" cy="623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7176" name="Text Box 8"/>
            <p:cNvSpPr txBox="1">
              <a:spLocks noChangeArrowheads="1"/>
            </p:cNvSpPr>
            <p:nvPr/>
          </p:nvSpPr>
          <p:spPr bwMode="auto">
            <a:xfrm>
              <a:off x="528" y="3168"/>
              <a:ext cx="4704" cy="60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altLang="en-US" sz="2800" dirty="0">
                  <a:solidFill>
                    <a:srgbClr val="010000"/>
                  </a:solidFill>
                  <a:latin typeface="Calibri" panose="020F0502020204030204" pitchFamily="34" charset="0"/>
                </a:rPr>
                <a:t>Given any combination of variables in the equation, you can solve for the unknown variable </a:t>
              </a:r>
            </a:p>
          </p:txBody>
        </p:sp>
      </p:grpSp>
      <p:sp>
        <p:nvSpPr>
          <p:cNvPr id="3" name="Rounded Rectangle 2"/>
          <p:cNvSpPr/>
          <p:nvPr/>
        </p:nvSpPr>
        <p:spPr bwMode="auto">
          <a:xfrm>
            <a:off x="3429000" y="3733800"/>
            <a:ext cx="2286000" cy="1066800"/>
          </a:xfrm>
          <a:prstGeom prst="roundRect">
            <a:avLst/>
          </a:prstGeom>
          <a:noFill/>
          <a:ln w="28575" cap="flat" cmpd="sng" algn="ctr">
            <a:solidFill>
              <a:schemeClr val="accent2">
                <a:lumMod val="60000"/>
                <a:lumOff val="4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4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21361852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5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8196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8197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8198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</a:t>
            </a:r>
            <a:endParaRPr lang="en-US" altLang="en-US" i="1" u="sng" dirty="0"/>
          </a:p>
          <a:p>
            <a:pPr>
              <a:buFont typeface="Wingdings" pitchFamily="2" charset="2"/>
              <a:buNone/>
            </a:pPr>
            <a:r>
              <a:rPr lang="en-US" altLang="en-US" sz="2800" i="1" dirty="0"/>
              <a:t>	What is the value of a stock that expects to pay a $3.00 dividend next year, and then increase the dividend at a rate of 8% per year, indefinitely? Assume a 12% expected return.</a:t>
            </a:r>
          </a:p>
        </p:txBody>
      </p:sp>
      <p:graphicFrame>
        <p:nvGraphicFramePr>
          <p:cNvPr id="132102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755409561"/>
              </p:ext>
            </p:extLst>
          </p:nvPr>
        </p:nvGraphicFramePr>
        <p:xfrm>
          <a:off x="1838325" y="4191000"/>
          <a:ext cx="5553075" cy="12414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15" name="Equation" r:id="rId4" imgW="1892160" imgH="419040" progId="Equation.3">
                  <p:embed/>
                </p:oleObj>
              </mc:Choice>
              <mc:Fallback>
                <p:oleObj name="Equation" r:id="rId4" imgW="1892160" imgH="41904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838325" y="4191000"/>
                        <a:ext cx="5553075" cy="12414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884441425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321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9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9220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9221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9222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Example- continued</a:t>
            </a:r>
            <a:endParaRPr lang="en-US" altLang="en-US" i="1" u="sng" dirty="0"/>
          </a:p>
          <a:p>
            <a:pPr>
              <a:buFont typeface="Wingdings" pitchFamily="2" charset="2"/>
              <a:buNone/>
            </a:pPr>
            <a:r>
              <a:rPr lang="en-US" altLang="en-US" sz="2800" i="1" dirty="0"/>
              <a:t>	If the same stock is selling for $100 in the stock market, what might the market be assuming about the growth in dividends?</a:t>
            </a:r>
          </a:p>
        </p:txBody>
      </p:sp>
      <p:graphicFrame>
        <p:nvGraphicFramePr>
          <p:cNvPr id="9218" name="Object 2"/>
          <p:cNvGraphicFramePr>
            <a:graphicFrameLocks/>
          </p:cNvGraphicFramePr>
          <p:nvPr/>
        </p:nvGraphicFramePr>
        <p:xfrm>
          <a:off x="969963" y="3800475"/>
          <a:ext cx="3011487" cy="20764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39" name="Equation" r:id="rId4" imgW="3009600" imgH="2074680" progId="Equation.3">
                  <p:embed/>
                </p:oleObj>
              </mc:Choice>
              <mc:Fallback>
                <p:oleObj name="Equation" r:id="rId4" imgW="3009600" imgH="207468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69963" y="3800475"/>
                        <a:ext cx="3011487" cy="20764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23" name="Rectangle 7"/>
          <p:cNvSpPr>
            <a:spLocks noChangeArrowheads="1"/>
          </p:cNvSpPr>
          <p:nvPr/>
        </p:nvSpPr>
        <p:spPr bwMode="auto">
          <a:xfrm>
            <a:off x="4724400" y="3886200"/>
            <a:ext cx="3886200" cy="2819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/>
          <a:lstStyle>
            <a:lvl1pPr marL="342900" indent="-34290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20000"/>
              </a:spcBef>
            </a:pPr>
            <a:r>
              <a:rPr lang="en-US" altLang="en-US" sz="2800" i="1" dirty="0">
                <a:latin typeface="Calibri" panose="020F0502020204030204" pitchFamily="34" charset="0"/>
              </a:rPr>
              <a:t>Answer:</a:t>
            </a:r>
          </a:p>
          <a:p>
            <a:pPr>
              <a:spcBef>
                <a:spcPct val="20000"/>
              </a:spcBef>
            </a:pPr>
            <a:r>
              <a:rPr lang="en-US" altLang="en-US" sz="2800" i="1" dirty="0">
                <a:latin typeface="Calibri" panose="020F0502020204030204" pitchFamily="34" charset="0"/>
              </a:rPr>
              <a:t>	The market is assuming the dividend will grow at 9% per year, indefinitely.</a:t>
            </a:r>
          </a:p>
        </p:txBody>
      </p:sp>
    </p:spTree>
    <p:extLst>
      <p:ext uri="{BB962C8B-B14F-4D97-AF65-F5344CB8AC3E}">
        <p14:creationId xmlns:p14="http://schemas.microsoft.com/office/powerpoint/2010/main" val="3980910288"/>
      </p:ext>
    </p:extLst>
  </p:cSld>
  <p:clrMapOvr>
    <a:masterClrMapping/>
  </p:clrMapOvr>
  <p:transition>
    <p:dissolve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5603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5604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25605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457200" y="1295400"/>
            <a:ext cx="8382000" cy="4572000"/>
          </a:xfrm>
          <a:noFill/>
        </p:spPr>
        <p:txBody>
          <a:bodyPr/>
          <a:lstStyle/>
          <a:p>
            <a:r>
              <a:rPr lang="en-US" altLang="en-US" sz="2800" dirty="0"/>
              <a:t>If a firm elects to pay a lower dividend, and reinvest the funds, the stock price may increase because future dividends may be higher</a:t>
            </a:r>
          </a:p>
          <a:p>
            <a:pPr lvl="1"/>
            <a:r>
              <a:rPr lang="en-US" altLang="en-US" u="sng" dirty="0"/>
              <a:t>Payout Ratio</a:t>
            </a:r>
            <a:r>
              <a:rPr lang="en-US" altLang="en-US" dirty="0"/>
              <a:t> - Fraction of earnings paid out as dividends</a:t>
            </a:r>
          </a:p>
          <a:p>
            <a:pPr lvl="1"/>
            <a:r>
              <a:rPr lang="en-US" altLang="en-US" u="sng" dirty="0"/>
              <a:t>Plowback Ratio</a:t>
            </a:r>
            <a:r>
              <a:rPr lang="en-US" altLang="en-US" dirty="0"/>
              <a:t> - Fraction of earnings retained by the firm</a:t>
            </a:r>
          </a:p>
          <a:p>
            <a:pPr lvl="1"/>
            <a:r>
              <a:rPr lang="en-US" altLang="en-US" u="sng" dirty="0"/>
              <a:t>Sustainable Growth Rate </a:t>
            </a:r>
            <a:r>
              <a:rPr lang="en-US" altLang="en-US" dirty="0"/>
              <a:t>- The firm’s growth rate if it plows back a constant fraction of earnings, maintains a constant return on equity, and keeps its debt ratio constant</a:t>
            </a:r>
          </a:p>
        </p:txBody>
      </p:sp>
    </p:spTree>
    <p:extLst>
      <p:ext uri="{BB962C8B-B14F-4D97-AF65-F5344CB8AC3E}">
        <p14:creationId xmlns:p14="http://schemas.microsoft.com/office/powerpoint/2010/main" val="1001615633"/>
      </p:ext>
    </p:extLst>
  </p:cSld>
  <p:clrMapOvr>
    <a:masterClrMapping/>
  </p:clrMapOvr>
  <p:transition>
    <p:dissolve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6627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6628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6629" name="Rectangle 5"/>
              <p:cNvSpPr>
                <a:spLocks noGrp="1" noChangeArrowheads="1"/>
              </p:cNvSpPr>
              <p:nvPr>
                <p:ph type="body" idx="1"/>
              </p:nvPr>
            </p:nvSpPr>
            <p:spPr>
              <a:noFill/>
            </p:spPr>
            <p:txBody>
              <a:bodyPr/>
              <a:lstStyle/>
              <a:p>
                <a:r>
                  <a:rPr lang="en-US" altLang="en-US" sz="2800" dirty="0"/>
                  <a:t>Growth can be derived from applying the return on equity to the percentage of earnings plowed back into operations</a:t>
                </a:r>
              </a:p>
              <a:p>
                <a:pPr>
                  <a:buFont typeface="Wingdings" pitchFamily="2" charset="2"/>
                  <a:buNone/>
                </a:pPr>
                <a:endParaRPr lang="en-US" altLang="en-US" sz="2800" dirty="0"/>
              </a:p>
              <a:p>
                <a:pPr algn="ctr">
                  <a:buFont typeface="Wingdings" pitchFamily="2" charset="2"/>
                  <a:buNone/>
                </a:pPr>
                <a14:m>
                  <m:oMathPara xmlns:m="http://schemas.openxmlformats.org/officeDocument/2006/math">
                    <m:oMathParaPr>
                      <m:jc m:val="center"/>
                    </m:oMathParaPr>
                    <m:oMath xmlns:m="http://schemas.openxmlformats.org/officeDocument/2006/math">
                      <m:r>
                        <a:rPr lang="en-US" altLang="en-US" sz="2800" b="0" i="1" smtClean="0">
                          <a:latin typeface="Cambria Math"/>
                        </a:rPr>
                        <m:t>𝑔</m:t>
                      </m:r>
                      <m:r>
                        <a:rPr lang="en-US" altLang="en-US" sz="2800" b="0" i="1" smtClean="0">
                          <a:latin typeface="Cambria Math"/>
                        </a:rPr>
                        <m:t>=</m:t>
                      </m:r>
                      <m:r>
                        <a:rPr lang="en-US" altLang="en-US" sz="2800" b="0" i="1" smtClean="0">
                          <a:latin typeface="Cambria Math"/>
                        </a:rPr>
                        <m:t>𝑠𝑢𝑠𝑡𝑎𝑖𝑛𝑎𝑏𝑙𝑒</m:t>
                      </m:r>
                      <m:r>
                        <a:rPr lang="en-US" altLang="en-US" sz="2800" b="0" i="1" smtClean="0">
                          <a:latin typeface="Cambria Math"/>
                        </a:rPr>
                        <m:t> </m:t>
                      </m:r>
                      <m:r>
                        <a:rPr lang="en-US" altLang="en-US" sz="2800" b="0" i="1" smtClean="0">
                          <a:latin typeface="Cambria Math"/>
                        </a:rPr>
                        <m:t>𝑔𝑟𝑜𝑤𝑡h</m:t>
                      </m:r>
                      <m:r>
                        <a:rPr lang="en-US" altLang="en-US" sz="2800" b="0" i="1" smtClean="0">
                          <a:latin typeface="Cambria Math"/>
                        </a:rPr>
                        <m:t> </m:t>
                      </m:r>
                      <m:r>
                        <a:rPr lang="en-US" altLang="en-US" sz="2800" b="0" i="1" smtClean="0">
                          <a:latin typeface="Cambria Math"/>
                        </a:rPr>
                        <m:t>𝑟𝑎𝑡𝑒</m:t>
                      </m:r>
                    </m:oMath>
                  </m:oMathPara>
                </a14:m>
                <a:endParaRPr lang="en-US" altLang="en-US" sz="2800" b="0" i="1" dirty="0">
                  <a:latin typeface="Cambria Math"/>
                </a:endParaRPr>
              </a:p>
              <a:p>
                <a:pPr marL="1663700" indent="165100">
                  <a:buFont typeface="Wingdings" pitchFamily="2" charset="2"/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altLang="en-US" sz="2800" b="0" i="1" smtClean="0">
                          <a:latin typeface="Cambria Math"/>
                        </a:rPr>
                        <m:t>=</m:t>
                      </m:r>
                      <m:r>
                        <a:rPr lang="en-US" altLang="en-US" sz="2800" b="0" i="1" smtClean="0">
                          <a:latin typeface="Cambria Math"/>
                        </a:rPr>
                        <m:t>𝑅𝑂𝐸</m:t>
                      </m:r>
                      <m:r>
                        <a:rPr lang="en-US" altLang="en-US" sz="2800" b="0" i="1" smtClean="0">
                          <a:latin typeface="Cambria Math"/>
                          <a:ea typeface="Cambria Math"/>
                        </a:rPr>
                        <m:t>×</m:t>
                      </m:r>
                      <m:r>
                        <a:rPr lang="en-US" altLang="en-US" sz="2800" b="0" i="1" smtClean="0">
                          <a:latin typeface="Cambria Math"/>
                          <a:ea typeface="Cambria Math"/>
                        </a:rPr>
                        <m:t>𝑝𝑙𝑜𝑤𝑏𝑎𝑐𝑘</m:t>
                      </m:r>
                      <m:r>
                        <a:rPr lang="en-US" altLang="en-US" sz="2800" b="0" i="1" smtClean="0">
                          <a:latin typeface="Cambria Math"/>
                          <a:ea typeface="Cambria Math"/>
                        </a:rPr>
                        <m:t> </m:t>
                      </m:r>
                      <m:r>
                        <a:rPr lang="en-US" altLang="en-US" sz="2800" b="0" i="1" smtClean="0">
                          <a:latin typeface="Cambria Math"/>
                          <a:ea typeface="Cambria Math"/>
                        </a:rPr>
                        <m:t>𝑟𝑎𝑡𝑖𝑜</m:t>
                      </m:r>
                    </m:oMath>
                  </m:oMathPara>
                </a14:m>
                <a:endParaRPr lang="en-US" altLang="en-US" sz="2800" dirty="0"/>
              </a:p>
              <a:p>
                <a:pPr>
                  <a:buFont typeface="Wingdings" pitchFamily="2" charset="2"/>
                  <a:buNone/>
                </a:pPr>
                <a:endParaRPr lang="en-US" altLang="en-US" sz="2800" dirty="0"/>
              </a:p>
              <a:p>
                <a:r>
                  <a:rPr lang="en-US" sz="2800" dirty="0"/>
                  <a:t>Present Value of Growth Opportunities (PVGO) - Net present value of a firm’s future investments </a:t>
                </a:r>
                <a:endParaRPr lang="en-US" altLang="en-US" sz="2800" dirty="0"/>
              </a:p>
            </p:txBody>
          </p:sp>
        </mc:Choice>
        <mc:Fallback xmlns="">
          <p:sp>
            <p:nvSpPr>
              <p:cNvPr id="26629" name="Rectangle 5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body" idx="1"/>
              </p:nvPr>
            </p:nvSpPr>
            <p:spPr>
              <a:blipFill rotWithShape="1">
                <a:blip r:embed="rId3"/>
                <a:stretch>
                  <a:fillRect l="-1412" t="-1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132801702"/>
      </p:ext>
    </p:extLst>
  </p:cSld>
  <p:clrMapOvr>
    <a:masterClrMapping/>
  </p:clrMapOvr>
  <p:transition>
    <p:dissolve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7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11271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914400" y="1295400"/>
            <a:ext cx="7772400" cy="1676400"/>
          </a:xfrm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</a:t>
            </a:r>
          </a:p>
          <a:p>
            <a:pPr>
              <a:buNone/>
            </a:pPr>
            <a:r>
              <a:rPr lang="en-US" altLang="en-US" sz="2800" i="1" dirty="0"/>
              <a:t>	Aqua America has an ROE of 11.5% and a book value per share of $11.20. The intends to plowback 35% of its earnings and the opportunity cost of capital is 4%. What is the stock price?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2383245" y="3798838"/>
                <a:ext cx="4338688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b="0" i="0" smtClean="0">
                          <a:latin typeface="Cambria Math"/>
                        </a:rPr>
                        <m:t>EPS</m:t>
                      </m:r>
                      <m:r>
                        <a:rPr lang="en-US" b="0" i="1" smtClean="0">
                          <a:latin typeface="Cambria Math"/>
                        </a:rPr>
                        <m:t>=$11.20×.115=$1.288</m:t>
                      </m:r>
                    </m:oMath>
                  </m:oMathPara>
                </a14:m>
                <a:endParaRPr lang="en-US" b="0" dirty="0">
                  <a:ea typeface="Cambria Math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83245" y="3798838"/>
                <a:ext cx="4338688" cy="461665"/>
              </a:xfrm>
              <a:prstGeom prst="rect">
                <a:avLst/>
              </a:prstGeom>
              <a:blipFill rotWithShape="1">
                <a:blip r:embed="rId3"/>
                <a:stretch>
                  <a:fillRect b="-39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1743711" y="4342706"/>
                <a:ext cx="5617755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b="0" i="0" smtClean="0">
                          <a:latin typeface="Cambria Math"/>
                        </a:rPr>
                        <m:t>Growth</m:t>
                      </m:r>
                      <m:r>
                        <a:rPr lang="en-US" b="0" i="0" smtClean="0">
                          <a:latin typeface="Cambria Math"/>
                        </a:rPr>
                        <m:t> </m:t>
                      </m:r>
                      <m:r>
                        <m:rPr>
                          <m:sty m:val="p"/>
                        </m:rPr>
                        <a:rPr lang="en-US" b="0" i="0" smtClean="0">
                          <a:latin typeface="Cambria Math"/>
                        </a:rPr>
                        <m:t>rate</m:t>
                      </m:r>
                      <m:r>
                        <a:rPr lang="en-US" b="0" i="1" smtClean="0">
                          <a:latin typeface="Cambria Math"/>
                        </a:rPr>
                        <m:t>=.35×.115=.04 </m:t>
                      </m:r>
                      <m:r>
                        <m:rPr>
                          <m:sty m:val="p"/>
                        </m:rPr>
                        <a:rPr lang="en-US" b="0" i="0" smtClean="0">
                          <a:latin typeface="Cambria Math"/>
                          <a:ea typeface="Cambria Math"/>
                        </a:rPr>
                        <m:t>or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 4.0%</m:t>
                      </m:r>
                    </m:oMath>
                  </m:oMathPara>
                </a14:m>
                <a:endParaRPr lang="en-US" b="0" dirty="0">
                  <a:ea typeface="Cambria Math"/>
                </a:endParaRPr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43711" y="4342706"/>
                <a:ext cx="5617755" cy="461665"/>
              </a:xfrm>
              <a:prstGeom prst="rect">
                <a:avLst/>
              </a:prstGeom>
              <a:blipFill rotWithShape="1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2524404" y="4872335"/>
                <a:ext cx="4056367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/>
                            </a:rPr>
                            <m:t>Div</m:t>
                          </m:r>
                        </m:e>
                        <m:sub>
                          <m:r>
                            <a:rPr lang="en-US" b="0" i="1" smtClean="0">
                              <a:latin typeface="Cambria Math"/>
                            </a:rPr>
                            <m:t>1</m:t>
                          </m:r>
                        </m:sub>
                      </m:sSub>
                      <m:r>
                        <a:rPr lang="en-US" b="0" i="1" smtClean="0">
                          <a:latin typeface="Cambria Math"/>
                        </a:rPr>
                        <m:t>=$1.288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×.65=$0.84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24404" y="4872335"/>
                <a:ext cx="4056367" cy="461665"/>
              </a:xfrm>
              <a:prstGeom prst="rect">
                <a:avLst/>
              </a:prstGeom>
              <a:blipFill rotWithShape="1">
                <a:blip r:embed="rId5"/>
                <a:stretch>
                  <a:fillRect b="-39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2752286" y="5321911"/>
                <a:ext cx="3600601" cy="7861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/>
                            </a:rPr>
                            <m:t>𝑃</m:t>
                          </m:r>
                        </m:e>
                        <m:sub>
                          <m:r>
                            <a:rPr lang="en-US" b="0" i="1" smtClean="0">
                              <a:latin typeface="Cambria Math"/>
                            </a:rPr>
                            <m:t>0</m:t>
                          </m:r>
                        </m:sub>
                      </m:sSub>
                      <m:r>
                        <a:rPr lang="en-US" b="0" i="1" smtClean="0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</a:rPr>
                            <m:t>0.84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</a:rPr>
                            <m:t>.066−.04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</a:rPr>
                        <m:t>=$32.31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52286" y="5321911"/>
                <a:ext cx="3600601" cy="786177"/>
              </a:xfrm>
              <a:prstGeom prst="rect">
                <a:avLst/>
              </a:prstGeom>
              <a:blipFill rotWithShape="1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594474530"/>
      </p:ext>
    </p:extLst>
  </p:cSld>
  <p:clrMapOvr>
    <a:masterClrMapping/>
  </p:clrMapOvr>
  <p:transition>
    <p:dissolve/>
  </p:transition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7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11271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914400" y="1295400"/>
            <a:ext cx="7772400" cy="1143000"/>
          </a:xfrm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 (continued)</a:t>
            </a:r>
          </a:p>
          <a:p>
            <a:pPr>
              <a:buNone/>
            </a:pPr>
            <a:r>
              <a:rPr lang="en-US" altLang="en-US" sz="2800" i="1" dirty="0"/>
              <a:t>	If Aqua America decides not to reinvest any earnings what is the value of the stock and what is the PVGO of the firm that is lost?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2234728" y="3851388"/>
                <a:ext cx="4338688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b="0" i="0" smtClean="0">
                          <a:latin typeface="Cambria Math"/>
                        </a:rPr>
                        <m:t>EPS</m:t>
                      </m:r>
                      <m:r>
                        <a:rPr lang="en-US" b="0" i="1" smtClean="0">
                          <a:latin typeface="Cambria Math"/>
                        </a:rPr>
                        <m:t>=$11.20×.115=$1.288</m:t>
                      </m:r>
                    </m:oMath>
                  </m:oMathPara>
                </a14:m>
                <a:endParaRPr lang="en-US" b="0" dirty="0">
                  <a:ea typeface="Cambria Math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34728" y="3851388"/>
                <a:ext cx="4338688" cy="461665"/>
              </a:xfrm>
              <a:prstGeom prst="rect">
                <a:avLst/>
              </a:prstGeom>
              <a:blipFill rotWithShape="1">
                <a:blip r:embed="rId3"/>
                <a:stretch>
                  <a:fillRect b="-39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2903020" y="4471622"/>
                <a:ext cx="3002104" cy="7861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/>
                            </a:rPr>
                            <m:t>𝑃</m:t>
                          </m:r>
                        </m:e>
                        <m:sub>
                          <m:r>
                            <a:rPr lang="en-US" b="0" i="1" smtClean="0">
                              <a:latin typeface="Cambria Math"/>
                            </a:rPr>
                            <m:t>0</m:t>
                          </m:r>
                        </m:sub>
                      </m:sSub>
                      <m:r>
                        <a:rPr lang="en-US" b="0" i="1" smtClean="0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</a:rPr>
                            <m:t>1.288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</a:rPr>
                            <m:t>.066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</a:rPr>
                        <m:t>=$19.52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03020" y="4471622"/>
                <a:ext cx="3002104" cy="786177"/>
              </a:xfrm>
              <a:prstGeom prst="rect">
                <a:avLst/>
              </a:prstGeom>
              <a:blipFill rotWithShape="1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2102545" y="5401270"/>
                <a:ext cx="4603055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b="0" i="0" smtClean="0">
                          <a:latin typeface="Cambria Math"/>
                        </a:rPr>
                        <m:t>PVGO</m:t>
                      </m:r>
                      <m:r>
                        <a:rPr lang="en-US" b="0" i="1" smtClean="0">
                          <a:latin typeface="Cambria Math"/>
                        </a:rPr>
                        <m:t>=32.31−19.52=$12.59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02545" y="5401270"/>
                <a:ext cx="4603055" cy="461665"/>
              </a:xfrm>
              <a:prstGeom prst="rect">
                <a:avLst/>
              </a:prstGeom>
              <a:blipFill rotWithShape="1">
                <a:blip r:embed="rId5"/>
                <a:stretch>
                  <a:fillRect b="-39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43770972"/>
      </p:ext>
    </p:extLst>
  </p:cSld>
  <p:clrMapOvr>
    <a:masterClrMapping/>
  </p:clrMapOvr>
  <p:transition>
    <p:dissolve/>
  </p:transition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10244" name="Content Placeholder 2"/>
          <p:cNvSpPr>
            <a:spLocks noGrp="1"/>
          </p:cNvSpPr>
          <p:nvPr>
            <p:ph idx="1"/>
          </p:nvPr>
        </p:nvSpPr>
        <p:spPr>
          <a:xfrm>
            <a:off x="914400" y="1447800"/>
            <a:ext cx="7772400" cy="4419600"/>
          </a:xfrm>
        </p:spPr>
        <p:txBody>
          <a:bodyPr/>
          <a:lstStyle/>
          <a:p>
            <a:r>
              <a:rPr lang="en-US" altLang="en-US" dirty="0"/>
              <a:t>Valuing Non-Constant Growth</a:t>
            </a:r>
          </a:p>
        </p:txBody>
      </p:sp>
      <p:graphicFrame>
        <p:nvGraphicFramePr>
          <p:cNvPr id="10242" name="Object 4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084872892"/>
              </p:ext>
            </p:extLst>
          </p:nvPr>
        </p:nvGraphicFramePr>
        <p:xfrm>
          <a:off x="993775" y="3429000"/>
          <a:ext cx="7331075" cy="10350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66" name="Equation" r:id="rId3" imgW="2895480" imgH="419040" progId="Equation.3">
                  <p:embed/>
                </p:oleObj>
              </mc:Choice>
              <mc:Fallback>
                <p:oleObj name="Equation" r:id="rId3" imgW="2895480" imgH="41904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93775" y="3429000"/>
                        <a:ext cx="7331075" cy="10350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245" name="Rectangle 5"/>
          <p:cNvSpPr>
            <a:spLocks noChangeArrowheads="1"/>
          </p:cNvSpPr>
          <p:nvPr/>
        </p:nvSpPr>
        <p:spPr bwMode="auto">
          <a:xfrm>
            <a:off x="838200" y="3048000"/>
            <a:ext cx="7620000" cy="1752600"/>
          </a:xfrm>
          <a:prstGeom prst="roundRect">
            <a:avLst/>
          </a:prstGeom>
          <a:noFill/>
          <a:ln>
            <a:solidFill>
              <a:schemeClr val="accent2">
                <a:lumMod val="60000"/>
                <a:lumOff val="40000"/>
              </a:schemeClr>
            </a:solidFill>
            <a:headEnd/>
            <a:tailEnd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86467009"/>
      </p:ext>
    </p:extLst>
  </p:cSld>
  <p:clrMapOvr>
    <a:masterClrMapping/>
  </p:clrMapOvr>
  <p:transition>
    <p:dissolve/>
  </p:transition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dirty="0"/>
              <a:t>Valuing Non-Constant Growth</a:t>
            </a:r>
          </a:p>
        </p:txBody>
      </p:sp>
      <p:sp>
        <p:nvSpPr>
          <p:cNvPr id="6" name="Rectangle 5"/>
          <p:cNvSpPr txBox="1">
            <a:spLocks noChangeArrowheads="1"/>
          </p:cNvSpPr>
          <p:nvPr/>
        </p:nvSpPr>
        <p:spPr bwMode="auto">
          <a:xfrm>
            <a:off x="609600" y="1143000"/>
            <a:ext cx="7772400" cy="17703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Font typeface="Wingdings" pitchFamily="2" charset="2"/>
              <a:buChar char="§"/>
              <a:defRPr sz="3200">
                <a:solidFill>
                  <a:srgbClr val="010000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rgbClr val="010000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rgbClr val="010000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rgbClr val="010000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rgbClr val="010000"/>
                </a:solidFill>
                <a:latin typeface="+mn-lt"/>
              </a:defRPr>
            </a:lvl5pPr>
            <a:lvl6pPr marL="25146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6pPr>
            <a:lvl7pPr marL="29718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7pPr>
            <a:lvl8pPr marL="3429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8pPr>
            <a:lvl9pPr marL="3886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9pPr>
          </a:lstStyle>
          <a:p>
            <a:pPr>
              <a:buFont typeface="Wingdings" pitchFamily="2" charset="2"/>
              <a:buNone/>
            </a:pPr>
            <a:r>
              <a:rPr lang="en-US" altLang="en-US" b="1" i="1" u="sng" kern="0" dirty="0">
                <a:latin typeface="Calibri" panose="020F0502020204030204" pitchFamily="34" charset="0"/>
              </a:rPr>
              <a:t>Example</a:t>
            </a:r>
          </a:p>
          <a:p>
            <a:pPr>
              <a:buFont typeface="Wingdings" pitchFamily="2" charset="2"/>
              <a:buNone/>
            </a:pPr>
            <a:r>
              <a:rPr lang="en-US" altLang="en-US" sz="2800" i="1" kern="0" dirty="0">
                <a:latin typeface="Calibri" panose="020F0502020204030204" pitchFamily="34" charset="0"/>
              </a:rPr>
              <a:t>	Given the following earnings and dividends, an 8.5% discount rate and a perpetual growth rate of 5%,which begins in year 6, what is the value of the stock?</a:t>
            </a:r>
          </a:p>
        </p:txBody>
      </p:sp>
      <p:graphicFrame>
        <p:nvGraphicFramePr>
          <p:cNvPr id="4" name="Object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798567039"/>
              </p:ext>
            </p:extLst>
          </p:nvPr>
        </p:nvGraphicFramePr>
        <p:xfrm>
          <a:off x="140395" y="4876800"/>
          <a:ext cx="8710809" cy="762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473" name="Equation" r:id="rId3" imgW="4673520" imgH="419040" progId="Equation.3">
                  <p:embed/>
                </p:oleObj>
              </mc:Choice>
              <mc:Fallback>
                <p:oleObj name="Equation" r:id="rId3" imgW="4673520" imgH="419040" progId="Equation.3">
                  <p:embed/>
                  <p:pic>
                    <p:nvPicPr>
                      <p:cNvPr id="0" name="Object 4"/>
                      <p:cNvPicPr>
                        <a:picLocks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95" y="4876800"/>
                        <a:ext cx="8710809" cy="762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1625720" y="5791200"/>
                <a:ext cx="5298438" cy="79367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n-US" b="0" i="0" smtClean="0">
                              <a:latin typeface="Cambria Math"/>
                            </a:rPr>
                            <m:t>PV</m:t>
                          </m:r>
                        </m:e>
                        <m:sub>
                          <m:r>
                            <a:rPr lang="en-US" b="0" i="1" smtClean="0">
                              <a:latin typeface="Cambria Math"/>
                            </a:rPr>
                            <m:t>5</m:t>
                          </m:r>
                        </m:sub>
                      </m:sSub>
                      <m:r>
                        <a:rPr lang="en-US" b="0" i="1" smtClean="0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</a:rPr>
                            <m:t>4.27</m:t>
                          </m:r>
                          <m:r>
                            <a:rPr lang="en-US" b="0" i="1" smtClean="0">
                              <a:latin typeface="Cambria Math"/>
                              <a:ea typeface="Cambria Math"/>
                            </a:rPr>
                            <m:t>×1.05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</a:rPr>
                            <m:t>.085−.05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</a:rPr>
                            <m:t>4.48</m:t>
                          </m:r>
                        </m:num>
                        <m:den>
                          <m:r>
                            <a:rPr lang="en-US" b="0" i="1" smtClean="0">
                              <a:latin typeface="Cambria Math"/>
                            </a:rPr>
                            <m:t>.085−.05</m:t>
                          </m:r>
                        </m:den>
                      </m:f>
                      <m:r>
                        <a:rPr lang="en-US" b="0" i="1" smtClean="0">
                          <a:latin typeface="Cambria Math"/>
                        </a:rPr>
                        <m:t>=128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25720" y="5791200"/>
                <a:ext cx="5298438" cy="793679"/>
              </a:xfrm>
              <a:prstGeom prst="rect">
                <a:avLst/>
              </a:prstGeom>
              <a:blipFill rotWithShape="1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47281368"/>
              </p:ext>
            </p:extLst>
          </p:nvPr>
        </p:nvGraphicFramePr>
        <p:xfrm>
          <a:off x="1905000" y="3581400"/>
          <a:ext cx="6019802" cy="1112520"/>
        </p:xfrm>
        <a:graphic>
          <a:graphicData uri="http://schemas.openxmlformats.org/drawingml/2006/table">
            <a:tbl>
              <a:tblPr firstRow="1" bandRow="1">
                <a:tableStyleId>{284E427A-3D55-4303-BF80-6455036E1DE7}</a:tableStyleId>
              </a:tblPr>
              <a:tblGrid>
                <a:gridCol w="174994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Year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5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Earnings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5.50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6.00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6.53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7.12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7.76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Dividends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3.03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3.30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3.59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3.92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4.27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967893128"/>
      </p:ext>
    </p:extLst>
  </p:cSld>
  <p:clrMapOvr>
    <a:masterClrMapping/>
  </p:clrMapOvr>
  <p:transition>
    <p:dissolve/>
  </p:transition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dirty="0"/>
              <a:t>Valuing Non-Constant Growth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2376441" y="5157423"/>
                <a:ext cx="4252959" cy="7861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/>
                            </a:rPr>
                            <m:t>𝑃</m:t>
                          </m:r>
                        </m:e>
                        <m:sub>
                          <m:r>
                            <a:rPr lang="en-US" b="0" i="1" smtClean="0">
                              <a:latin typeface="Cambria Math"/>
                            </a:rPr>
                            <m:t>0</m:t>
                          </m:r>
                        </m:sub>
                      </m:sSub>
                      <m:r>
                        <a:rPr lang="en-US" b="0" i="1" smtClean="0">
                          <a:latin typeface="Cambria Math"/>
                        </a:rPr>
                        <m:t>=14.07+</m:t>
                      </m:r>
                      <m:f>
                        <m:f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latin typeface="Cambria Math"/>
                            </a:rPr>
                            <m:t>128</m:t>
                          </m:r>
                        </m:num>
                        <m:den>
                          <m:sSup>
                            <m:sSup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b="0" i="1" smtClean="0">
                                  <a:latin typeface="Cambria Math"/>
                                </a:rPr>
                                <m:t>1.085</m:t>
                              </m:r>
                            </m:e>
                            <m:sup>
                              <m:r>
                                <a:rPr lang="en-US" b="0" i="1" smtClean="0">
                                  <a:latin typeface="Cambria Math"/>
                                </a:rPr>
                                <m:t>5</m:t>
                              </m:r>
                            </m:sup>
                          </m:sSup>
                        </m:den>
                      </m:f>
                      <m:r>
                        <a:rPr lang="en-US" b="0" i="1" smtClean="0">
                          <a:latin typeface="Cambria Math"/>
                        </a:rPr>
                        <m:t>=$99.20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76441" y="5157423"/>
                <a:ext cx="4252959" cy="786177"/>
              </a:xfrm>
              <a:prstGeom prst="rect">
                <a:avLst/>
              </a:prstGeom>
              <a:blipFill rotWithShape="1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Rectangle 5"/>
          <p:cNvSpPr txBox="1">
            <a:spLocks noChangeArrowheads="1"/>
          </p:cNvSpPr>
          <p:nvPr/>
        </p:nvSpPr>
        <p:spPr bwMode="auto">
          <a:xfrm>
            <a:off x="609600" y="1143000"/>
            <a:ext cx="7772400" cy="17703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Font typeface="Wingdings" pitchFamily="2" charset="2"/>
              <a:buChar char="§"/>
              <a:defRPr sz="3200">
                <a:solidFill>
                  <a:srgbClr val="010000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rgbClr val="010000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rgbClr val="010000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rgbClr val="010000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rgbClr val="010000"/>
                </a:solidFill>
                <a:latin typeface="+mn-lt"/>
              </a:defRPr>
            </a:lvl5pPr>
            <a:lvl6pPr marL="25146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6pPr>
            <a:lvl7pPr marL="29718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7pPr>
            <a:lvl8pPr marL="3429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8pPr>
            <a:lvl9pPr marL="3886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SzPct val="100000"/>
              <a:buChar char="•"/>
              <a:defRPr sz="2000">
                <a:solidFill>
                  <a:srgbClr val="010000"/>
                </a:solidFill>
                <a:latin typeface="+mn-lt"/>
              </a:defRPr>
            </a:lvl9pPr>
          </a:lstStyle>
          <a:p>
            <a:pPr>
              <a:buFont typeface="Wingdings" pitchFamily="2" charset="2"/>
              <a:buNone/>
            </a:pPr>
            <a:r>
              <a:rPr lang="en-US" altLang="en-US" b="1" i="1" u="sng" kern="0" dirty="0">
                <a:latin typeface="Calibri" panose="020F0502020204030204" pitchFamily="34" charset="0"/>
              </a:rPr>
              <a:t>Example</a:t>
            </a:r>
          </a:p>
          <a:p>
            <a:pPr>
              <a:buFont typeface="Wingdings" pitchFamily="2" charset="2"/>
              <a:buNone/>
            </a:pPr>
            <a:r>
              <a:rPr lang="en-US" altLang="en-US" sz="2800" i="1" kern="0" dirty="0">
                <a:latin typeface="Calibri" panose="020F0502020204030204" pitchFamily="34" charset="0"/>
              </a:rPr>
              <a:t>	Given the following earnings and dividends, an 8.5% discount rate and a perpetual growth rate of 5%,which begins in year 6, what is the value of the stock?</a:t>
            </a:r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88707766"/>
              </p:ext>
            </p:extLst>
          </p:nvPr>
        </p:nvGraphicFramePr>
        <p:xfrm>
          <a:off x="1905000" y="3581400"/>
          <a:ext cx="6019802" cy="1112520"/>
        </p:xfrm>
        <a:graphic>
          <a:graphicData uri="http://schemas.openxmlformats.org/drawingml/2006/table">
            <a:tbl>
              <a:tblPr firstRow="1" bandRow="1">
                <a:tableStyleId>{284E427A-3D55-4303-BF80-6455036E1DE7}</a:tableStyleId>
              </a:tblPr>
              <a:tblGrid>
                <a:gridCol w="174994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8539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Year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5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Earnings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5.50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6.00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6.53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7.12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7.76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Dividends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3.03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3.30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3.59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3.92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alibri" panose="020F0502020204030204" pitchFamily="34" charset="0"/>
                        </a:rPr>
                        <a:t>4.27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857951805"/>
      </p:ext>
    </p:extLst>
  </p:cSld>
  <p:clrMapOvr>
    <a:masterClrMapping/>
  </p:clrMapOvr>
  <p:transition>
    <p:dissolve/>
  </p:transition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7651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7652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27653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685800" y="1524000"/>
            <a:ext cx="7848600" cy="4495800"/>
          </a:xfrm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</a:t>
            </a:r>
          </a:p>
          <a:p>
            <a:pPr>
              <a:buFont typeface="Wingdings" pitchFamily="2" charset="2"/>
              <a:buNone/>
            </a:pPr>
            <a:r>
              <a:rPr lang="en-US" altLang="en-US" sz="2800" i="1" dirty="0"/>
              <a:t>	Our company forecasts to pay a $5.00 dividend next year, which represents 100% of its earnings.  This will provide investors with a 12% expected return.  Instead, we decide to plowback 40% of the earnings at the firm’s current return on equity of 20%.  What is the value of the stock before and after the plowback decision?  </a:t>
            </a:r>
          </a:p>
        </p:txBody>
      </p:sp>
    </p:spTree>
    <p:extLst>
      <p:ext uri="{BB962C8B-B14F-4D97-AF65-F5344CB8AC3E}">
        <p14:creationId xmlns:p14="http://schemas.microsoft.com/office/powerpoint/2010/main" val="3256018406"/>
      </p:ext>
    </p:extLst>
  </p:cSld>
  <p:clrMapOvr>
    <a:masterClrMapping/>
  </p:clrMapOvr>
  <p:transition>
    <p:dissolve/>
  </p:transition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8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1269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11270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11271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914400" y="1295400"/>
            <a:ext cx="7772400" cy="2960692"/>
          </a:xfrm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</a:t>
            </a:r>
          </a:p>
          <a:p>
            <a:pPr>
              <a:buFont typeface="Wingdings" pitchFamily="2" charset="2"/>
              <a:buNone/>
            </a:pPr>
            <a:r>
              <a:rPr lang="en-US" altLang="en-US" sz="2000" i="1" dirty="0"/>
              <a:t>	</a:t>
            </a:r>
            <a:r>
              <a:rPr lang="en-US" altLang="en-US" sz="2400" i="1" dirty="0"/>
              <a:t>Our company forecasts to pay a $5.00 dividend next year, which represents 100% of its earnings.  This will provide investors with a 12% expected return.  Instead, we decide to plowback 40% of the earnings at the firm’s current return on equity of 20%.  What is the value of the stock before and after the plowback decision?</a:t>
            </a:r>
          </a:p>
        </p:txBody>
      </p:sp>
      <p:graphicFrame>
        <p:nvGraphicFramePr>
          <p:cNvPr id="11266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891621386"/>
              </p:ext>
            </p:extLst>
          </p:nvPr>
        </p:nvGraphicFramePr>
        <p:xfrm>
          <a:off x="1106488" y="4891092"/>
          <a:ext cx="2703512" cy="955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10" name="Equation" r:id="rId4" imgW="2701800" imgH="954000" progId="Equation.3">
                  <p:embed/>
                </p:oleObj>
              </mc:Choice>
              <mc:Fallback>
                <p:oleObj name="Equation" r:id="rId4" imgW="2701800" imgH="95400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06488" y="4891092"/>
                        <a:ext cx="2703512" cy="955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72" name="Rectangle 7"/>
          <p:cNvSpPr>
            <a:spLocks noChangeArrowheads="1"/>
          </p:cNvSpPr>
          <p:nvPr/>
        </p:nvSpPr>
        <p:spPr bwMode="auto">
          <a:xfrm>
            <a:off x="1565275" y="4256092"/>
            <a:ext cx="1901825" cy="459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0488" tIns="44450" rIns="90488" bIns="44450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u="sng" dirty="0">
                <a:latin typeface="Calibri" panose="020F0502020204030204" pitchFamily="34" charset="0"/>
              </a:rPr>
              <a:t>No Growth</a:t>
            </a:r>
          </a:p>
        </p:txBody>
      </p:sp>
      <p:sp>
        <p:nvSpPr>
          <p:cNvPr id="11273" name="Rectangle 8"/>
          <p:cNvSpPr>
            <a:spLocks noChangeArrowheads="1"/>
          </p:cNvSpPr>
          <p:nvPr/>
        </p:nvSpPr>
        <p:spPr bwMode="auto">
          <a:xfrm>
            <a:off x="5411788" y="4256092"/>
            <a:ext cx="2663825" cy="459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u="sng">
                <a:latin typeface="Calibri" panose="020F0502020204030204" pitchFamily="34" charset="0"/>
              </a:rPr>
              <a:t>With Growth</a:t>
            </a:r>
          </a:p>
        </p:txBody>
      </p:sp>
      <p:graphicFrame>
        <p:nvGraphicFramePr>
          <p:cNvPr id="11267" name="Object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099420420"/>
              </p:ext>
            </p:extLst>
          </p:nvPr>
        </p:nvGraphicFramePr>
        <p:xfrm>
          <a:off x="4953000" y="4940300"/>
          <a:ext cx="2895600" cy="1295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11" name="Equation" r:id="rId6" imgW="1422360" imgH="609480" progId="Equation.3">
                  <p:embed/>
                </p:oleObj>
              </mc:Choice>
              <mc:Fallback>
                <p:oleObj name="Equation" r:id="rId6" imgW="1422360" imgH="609480" progId="Equation.3">
                  <p:embed/>
                  <p:pic>
                    <p:nvPicPr>
                      <p:cNvPr id="0" name=""/>
                      <p:cNvPicPr>
                        <a:picLocks noChangeArrowheads="1"/>
                      </p:cNvPicPr>
                      <p:nvPr/>
                    </p:nvPicPr>
                    <p:blipFill>
                      <a:blip r:embed="rId7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53000" y="4940300"/>
                        <a:ext cx="2895600" cy="12954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093962562"/>
      </p:ext>
    </p:extLst>
  </p:cSld>
  <p:clrMapOvr>
    <a:masterClrMapping/>
  </p:clrMapOvr>
  <p:transition>
    <p:dissolve/>
  </p:transition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8675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28676" name="Rectangle 4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r>
              <a:rPr lang="en-US" altLang="en-US"/>
              <a:t>Valuing Common Stocks</a:t>
            </a:r>
          </a:p>
        </p:txBody>
      </p:sp>
      <p:sp>
        <p:nvSpPr>
          <p:cNvPr id="28677" name="Rectangle 5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>
              <a:buFont typeface="Wingdings" pitchFamily="2" charset="2"/>
              <a:buNone/>
            </a:pPr>
            <a:r>
              <a:rPr lang="en-US" altLang="en-US" b="1" i="1" u="sng" dirty="0"/>
              <a:t>Example - continued</a:t>
            </a:r>
          </a:p>
          <a:p>
            <a:pPr>
              <a:buFont typeface="Wingdings" pitchFamily="2" charset="2"/>
              <a:buNone/>
            </a:pPr>
            <a:r>
              <a:rPr lang="en-US" altLang="en-US" sz="2400" i="1" dirty="0"/>
              <a:t>	</a:t>
            </a:r>
            <a:r>
              <a:rPr lang="en-US" altLang="en-US" sz="2800" i="1" dirty="0"/>
              <a:t>If the company did not plowback some earnings, the stock price would remain at $41.67.  With the plowback, the price rose to $75.00.  </a:t>
            </a:r>
            <a:endParaRPr lang="en-US" altLang="en-US" sz="2400" i="1" dirty="0"/>
          </a:p>
          <a:p>
            <a:pPr>
              <a:buFont typeface="Wingdings" pitchFamily="2" charset="2"/>
              <a:buNone/>
            </a:pPr>
            <a:endParaRPr lang="en-US" altLang="en-US" sz="2400" i="1" dirty="0"/>
          </a:p>
          <a:p>
            <a:pPr>
              <a:buFont typeface="Wingdings" pitchFamily="2" charset="2"/>
              <a:buNone/>
            </a:pPr>
            <a:r>
              <a:rPr lang="en-US" altLang="en-US" sz="2400" i="1" dirty="0"/>
              <a:t>	</a:t>
            </a:r>
            <a:r>
              <a:rPr lang="en-US" altLang="en-US" sz="2800" dirty="0"/>
              <a:t>The difference between these two numbers (75.00 - 41.67 = 33.33) is called the </a:t>
            </a:r>
            <a:r>
              <a:rPr lang="en-US" altLang="en-US" sz="2800" b="1" dirty="0"/>
              <a:t>Present Value of Growth Opportunities (PVGO).</a:t>
            </a:r>
          </a:p>
          <a:p>
            <a:pPr>
              <a:buFont typeface="Wingdings" pitchFamily="2" charset="2"/>
              <a:buNone/>
            </a:pPr>
            <a:endParaRPr lang="en-US" altLang="en-US" sz="2400" b="1" i="1" dirty="0"/>
          </a:p>
          <a:p>
            <a:pPr>
              <a:buFont typeface="Wingdings" pitchFamily="2" charset="2"/>
              <a:buNone/>
            </a:pPr>
            <a:endParaRPr lang="en-US" altLang="en-US" sz="2400" b="1" i="1" dirty="0"/>
          </a:p>
        </p:txBody>
      </p:sp>
    </p:spTree>
    <p:extLst>
      <p:ext uri="{BB962C8B-B14F-4D97-AF65-F5344CB8AC3E}">
        <p14:creationId xmlns:p14="http://schemas.microsoft.com/office/powerpoint/2010/main" val="1361460583"/>
      </p:ext>
    </p:extLst>
  </p:cSld>
  <p:clrMapOvr>
    <a:masterClrMapping/>
  </p:clrMapOvr>
  <p:transition>
    <p:dissolve/>
  </p:transition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710" name="Rectangle 29709"/>
          <p:cNvSpPr/>
          <p:nvPr/>
        </p:nvSpPr>
        <p:spPr bwMode="auto">
          <a:xfrm>
            <a:off x="3530600" y="4697412"/>
            <a:ext cx="2057400" cy="15240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1270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4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</a:endParaRPr>
          </a:p>
        </p:txBody>
      </p:sp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No Free Lunches</a:t>
            </a:r>
          </a:p>
        </p:txBody>
      </p:sp>
      <p:sp>
        <p:nvSpPr>
          <p:cNvPr id="148483" name="Rectangle 3"/>
          <p:cNvSpPr>
            <a:spLocks noChangeArrowheads="1"/>
          </p:cNvSpPr>
          <p:nvPr/>
        </p:nvSpPr>
        <p:spPr bwMode="auto">
          <a:xfrm>
            <a:off x="685800" y="1143000"/>
            <a:ext cx="8077200" cy="487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 typeface="Wingdings" pitchFamily="2" charset="2"/>
              <a:buChar char="§"/>
            </a:pPr>
            <a:r>
              <a:rPr lang="en-US" sz="3200" dirty="0">
                <a:latin typeface="Calibri" panose="020F0502020204030204" pitchFamily="34" charset="0"/>
              </a:rPr>
              <a:t>Technical Analysts</a:t>
            </a:r>
          </a:p>
          <a:p>
            <a:pPr marL="742950" lvl="1" indent="-285750">
              <a:spcBef>
                <a:spcPct val="20000"/>
              </a:spcBef>
              <a:buChar char="–"/>
            </a:pPr>
            <a:r>
              <a:rPr lang="en-US" sz="2800" dirty="0">
                <a:latin typeface="Calibri" panose="020F0502020204030204" pitchFamily="34" charset="0"/>
              </a:rPr>
              <a:t>Investors who attempt to identify undervalued stocks by searching for patterns in past stock prices</a:t>
            </a:r>
          </a:p>
          <a:p>
            <a:pPr marL="742950" lvl="1" indent="-285750">
              <a:spcBef>
                <a:spcPct val="20000"/>
              </a:spcBef>
              <a:buChar char="–"/>
            </a:pPr>
            <a:r>
              <a:rPr lang="en-US" sz="2800" dirty="0">
                <a:latin typeface="Calibri" panose="020F0502020204030204" pitchFamily="34" charset="0"/>
              </a:rPr>
              <a:t>Forecast stock prices based on the watching the fluctuations in historical prices (thus “wiggle watchers”)</a:t>
            </a:r>
          </a:p>
        </p:txBody>
      </p:sp>
      <p:sp>
        <p:nvSpPr>
          <p:cNvPr id="29701" name="Freeform 5"/>
          <p:cNvSpPr>
            <a:spLocks/>
          </p:cNvSpPr>
          <p:nvPr/>
        </p:nvSpPr>
        <p:spPr bwMode="auto">
          <a:xfrm>
            <a:off x="3749675" y="4899024"/>
            <a:ext cx="1619250" cy="1120775"/>
          </a:xfrm>
          <a:custGeom>
            <a:avLst/>
            <a:gdLst>
              <a:gd name="T0" fmla="*/ 0 w 1321"/>
              <a:gd name="T1" fmla="*/ 1120775 h 914"/>
              <a:gd name="T2" fmla="*/ 67418 w 1321"/>
              <a:gd name="T3" fmla="*/ 1000604 h 914"/>
              <a:gd name="T4" fmla="*/ 201027 w 1321"/>
              <a:gd name="T5" fmla="*/ 1066821 h 914"/>
              <a:gd name="T6" fmla="*/ 241478 w 1321"/>
              <a:gd name="T7" fmla="*/ 1039844 h 914"/>
              <a:gd name="T8" fmla="*/ 281928 w 1321"/>
              <a:gd name="T9" fmla="*/ 1000604 h 914"/>
              <a:gd name="T10" fmla="*/ 334637 w 1321"/>
              <a:gd name="T11" fmla="*/ 1014093 h 914"/>
              <a:gd name="T12" fmla="*/ 429022 w 1321"/>
              <a:gd name="T13" fmla="*/ 906185 h 914"/>
              <a:gd name="T14" fmla="*/ 441279 w 1321"/>
              <a:gd name="T15" fmla="*/ 946650 h 914"/>
              <a:gd name="T16" fmla="*/ 454763 w 1321"/>
              <a:gd name="T17" fmla="*/ 1000604 h 914"/>
              <a:gd name="T18" fmla="*/ 495213 w 1321"/>
              <a:gd name="T19" fmla="*/ 987116 h 914"/>
              <a:gd name="T20" fmla="*/ 642307 w 1321"/>
              <a:gd name="T21" fmla="*/ 812991 h 914"/>
              <a:gd name="T22" fmla="*/ 682757 w 1321"/>
              <a:gd name="T23" fmla="*/ 853457 h 914"/>
              <a:gd name="T24" fmla="*/ 723208 w 1321"/>
              <a:gd name="T25" fmla="*/ 745548 h 914"/>
              <a:gd name="T26" fmla="*/ 762433 w 1321"/>
              <a:gd name="T27" fmla="*/ 732060 h 914"/>
              <a:gd name="T28" fmla="*/ 843334 w 1321"/>
              <a:gd name="T29" fmla="*/ 772526 h 914"/>
              <a:gd name="T30" fmla="*/ 870301 w 1321"/>
              <a:gd name="T31" fmla="*/ 732060 h 914"/>
              <a:gd name="T32" fmla="*/ 949976 w 1321"/>
              <a:gd name="T33" fmla="*/ 638866 h 914"/>
              <a:gd name="T34" fmla="*/ 1003910 w 1321"/>
              <a:gd name="T35" fmla="*/ 652355 h 914"/>
              <a:gd name="T36" fmla="*/ 1030877 w 1321"/>
              <a:gd name="T37" fmla="*/ 692821 h 914"/>
              <a:gd name="T38" fmla="*/ 1097069 w 1321"/>
              <a:gd name="T39" fmla="*/ 559161 h 914"/>
              <a:gd name="T40" fmla="*/ 1151003 w 1321"/>
              <a:gd name="T41" fmla="*/ 478230 h 914"/>
              <a:gd name="T42" fmla="*/ 1190228 w 1321"/>
              <a:gd name="T43" fmla="*/ 491719 h 914"/>
              <a:gd name="T44" fmla="*/ 1257646 w 1321"/>
              <a:gd name="T45" fmla="*/ 584912 h 914"/>
              <a:gd name="T46" fmla="*/ 1284613 w 1321"/>
              <a:gd name="T47" fmla="*/ 491719 h 914"/>
              <a:gd name="T48" fmla="*/ 1338547 w 1321"/>
              <a:gd name="T49" fmla="*/ 412014 h 914"/>
              <a:gd name="T50" fmla="*/ 1377772 w 1321"/>
              <a:gd name="T51" fmla="*/ 304105 h 914"/>
              <a:gd name="T52" fmla="*/ 1458673 w 1321"/>
              <a:gd name="T53" fmla="*/ 344571 h 914"/>
              <a:gd name="T54" fmla="*/ 1497898 w 1321"/>
              <a:gd name="T55" fmla="*/ 197423 h 914"/>
              <a:gd name="T56" fmla="*/ 1511382 w 1321"/>
              <a:gd name="T57" fmla="*/ 77253 h 914"/>
              <a:gd name="T58" fmla="*/ 1524865 w 1321"/>
              <a:gd name="T59" fmla="*/ 9810 h 914"/>
              <a:gd name="T60" fmla="*/ 1619250 w 1321"/>
              <a:gd name="T61" fmla="*/ 50275 h 914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w 1321"/>
              <a:gd name="T94" fmla="*/ 0 h 914"/>
              <a:gd name="T95" fmla="*/ 1321 w 1321"/>
              <a:gd name="T96" fmla="*/ 914 h 914"/>
            </a:gdLst>
            <a:ahLst/>
            <a:cxnLst>
              <a:cxn ang="T62">
                <a:pos x="T0" y="T1"/>
              </a:cxn>
              <a:cxn ang="T63">
                <a:pos x="T2" y="T3"/>
              </a:cxn>
              <a:cxn ang="T64">
                <a:pos x="T4" y="T5"/>
              </a:cxn>
              <a:cxn ang="T65">
                <a:pos x="T6" y="T7"/>
              </a:cxn>
              <a:cxn ang="T66">
                <a:pos x="T8" y="T9"/>
              </a:cxn>
              <a:cxn ang="T67">
                <a:pos x="T10" y="T11"/>
              </a:cxn>
              <a:cxn ang="T68">
                <a:pos x="T12" y="T13"/>
              </a:cxn>
              <a:cxn ang="T69">
                <a:pos x="T14" y="T15"/>
              </a:cxn>
              <a:cxn ang="T70">
                <a:pos x="T16" y="T17"/>
              </a:cxn>
              <a:cxn ang="T71">
                <a:pos x="T18" y="T19"/>
              </a:cxn>
              <a:cxn ang="T72">
                <a:pos x="T20" y="T21"/>
              </a:cxn>
              <a:cxn ang="T73">
                <a:pos x="T22" y="T23"/>
              </a:cxn>
              <a:cxn ang="T74">
                <a:pos x="T24" y="T25"/>
              </a:cxn>
              <a:cxn ang="T75">
                <a:pos x="T26" y="T27"/>
              </a:cxn>
              <a:cxn ang="T76">
                <a:pos x="T28" y="T29"/>
              </a:cxn>
              <a:cxn ang="T77">
                <a:pos x="T30" y="T31"/>
              </a:cxn>
              <a:cxn ang="T78">
                <a:pos x="T32" y="T33"/>
              </a:cxn>
              <a:cxn ang="T79">
                <a:pos x="T34" y="T35"/>
              </a:cxn>
              <a:cxn ang="T80">
                <a:pos x="T36" y="T37"/>
              </a:cxn>
              <a:cxn ang="T81">
                <a:pos x="T38" y="T39"/>
              </a:cxn>
              <a:cxn ang="T82">
                <a:pos x="T40" y="T41"/>
              </a:cxn>
              <a:cxn ang="T83">
                <a:pos x="T42" y="T43"/>
              </a:cxn>
              <a:cxn ang="T84">
                <a:pos x="T44" y="T45"/>
              </a:cxn>
              <a:cxn ang="T85">
                <a:pos x="T46" y="T47"/>
              </a:cxn>
              <a:cxn ang="T86">
                <a:pos x="T48" y="T49"/>
              </a:cxn>
              <a:cxn ang="T87">
                <a:pos x="T50" y="T51"/>
              </a:cxn>
              <a:cxn ang="T88">
                <a:pos x="T52" y="T53"/>
              </a:cxn>
              <a:cxn ang="T89">
                <a:pos x="T54" y="T55"/>
              </a:cxn>
              <a:cxn ang="T90">
                <a:pos x="T56" y="T57"/>
              </a:cxn>
              <a:cxn ang="T91">
                <a:pos x="T58" y="T59"/>
              </a:cxn>
              <a:cxn ang="T92">
                <a:pos x="T60" y="T61"/>
              </a:cxn>
            </a:cxnLst>
            <a:rect l="T93" t="T94" r="T95" b="T96"/>
            <a:pathLst>
              <a:path w="1321" h="914">
                <a:moveTo>
                  <a:pt x="0" y="914"/>
                </a:moveTo>
                <a:cubicBezTo>
                  <a:pt x="14" y="859"/>
                  <a:pt x="6" y="847"/>
                  <a:pt x="55" y="816"/>
                </a:cubicBezTo>
                <a:cubicBezTo>
                  <a:pt x="116" y="828"/>
                  <a:pt x="130" y="819"/>
                  <a:pt x="164" y="870"/>
                </a:cubicBezTo>
                <a:cubicBezTo>
                  <a:pt x="175" y="863"/>
                  <a:pt x="187" y="856"/>
                  <a:pt x="197" y="848"/>
                </a:cubicBezTo>
                <a:cubicBezTo>
                  <a:pt x="209" y="838"/>
                  <a:pt x="215" y="820"/>
                  <a:pt x="230" y="816"/>
                </a:cubicBezTo>
                <a:cubicBezTo>
                  <a:pt x="244" y="812"/>
                  <a:pt x="259" y="823"/>
                  <a:pt x="273" y="827"/>
                </a:cubicBezTo>
                <a:cubicBezTo>
                  <a:pt x="325" y="810"/>
                  <a:pt x="321" y="782"/>
                  <a:pt x="350" y="739"/>
                </a:cubicBezTo>
                <a:cubicBezTo>
                  <a:pt x="353" y="750"/>
                  <a:pt x="357" y="761"/>
                  <a:pt x="360" y="772"/>
                </a:cubicBezTo>
                <a:cubicBezTo>
                  <a:pt x="364" y="787"/>
                  <a:pt x="359" y="807"/>
                  <a:pt x="371" y="816"/>
                </a:cubicBezTo>
                <a:cubicBezTo>
                  <a:pt x="380" y="823"/>
                  <a:pt x="393" y="809"/>
                  <a:pt x="404" y="805"/>
                </a:cubicBezTo>
                <a:cubicBezTo>
                  <a:pt x="434" y="744"/>
                  <a:pt x="463" y="693"/>
                  <a:pt x="524" y="663"/>
                </a:cubicBezTo>
                <a:cubicBezTo>
                  <a:pt x="535" y="674"/>
                  <a:pt x="541" y="696"/>
                  <a:pt x="557" y="696"/>
                </a:cubicBezTo>
                <a:cubicBezTo>
                  <a:pt x="591" y="696"/>
                  <a:pt x="571" y="637"/>
                  <a:pt x="590" y="608"/>
                </a:cubicBezTo>
                <a:cubicBezTo>
                  <a:pt x="596" y="599"/>
                  <a:pt x="611" y="601"/>
                  <a:pt x="622" y="597"/>
                </a:cubicBezTo>
                <a:cubicBezTo>
                  <a:pt x="629" y="602"/>
                  <a:pt x="674" y="636"/>
                  <a:pt x="688" y="630"/>
                </a:cubicBezTo>
                <a:cubicBezTo>
                  <a:pt x="700" y="625"/>
                  <a:pt x="702" y="608"/>
                  <a:pt x="710" y="597"/>
                </a:cubicBezTo>
                <a:cubicBezTo>
                  <a:pt x="745" y="548"/>
                  <a:pt x="735" y="561"/>
                  <a:pt x="775" y="521"/>
                </a:cubicBezTo>
                <a:cubicBezTo>
                  <a:pt x="790" y="525"/>
                  <a:pt x="806" y="524"/>
                  <a:pt x="819" y="532"/>
                </a:cubicBezTo>
                <a:cubicBezTo>
                  <a:pt x="830" y="539"/>
                  <a:pt x="829" y="570"/>
                  <a:pt x="841" y="565"/>
                </a:cubicBezTo>
                <a:cubicBezTo>
                  <a:pt x="859" y="558"/>
                  <a:pt x="887" y="470"/>
                  <a:pt x="895" y="456"/>
                </a:cubicBezTo>
                <a:cubicBezTo>
                  <a:pt x="908" y="433"/>
                  <a:pt x="939" y="390"/>
                  <a:pt x="939" y="390"/>
                </a:cubicBezTo>
                <a:cubicBezTo>
                  <a:pt x="950" y="394"/>
                  <a:pt x="963" y="393"/>
                  <a:pt x="971" y="401"/>
                </a:cubicBezTo>
                <a:cubicBezTo>
                  <a:pt x="993" y="423"/>
                  <a:pt x="1026" y="477"/>
                  <a:pt x="1026" y="477"/>
                </a:cubicBezTo>
                <a:cubicBezTo>
                  <a:pt x="1035" y="452"/>
                  <a:pt x="1036" y="425"/>
                  <a:pt x="1048" y="401"/>
                </a:cubicBezTo>
                <a:cubicBezTo>
                  <a:pt x="1060" y="378"/>
                  <a:pt x="1092" y="336"/>
                  <a:pt x="1092" y="336"/>
                </a:cubicBezTo>
                <a:cubicBezTo>
                  <a:pt x="1096" y="319"/>
                  <a:pt x="1106" y="259"/>
                  <a:pt x="1124" y="248"/>
                </a:cubicBezTo>
                <a:cubicBezTo>
                  <a:pt x="1136" y="241"/>
                  <a:pt x="1186" y="278"/>
                  <a:pt x="1190" y="281"/>
                </a:cubicBezTo>
                <a:cubicBezTo>
                  <a:pt x="1200" y="241"/>
                  <a:pt x="1213" y="202"/>
                  <a:pt x="1222" y="161"/>
                </a:cubicBezTo>
                <a:cubicBezTo>
                  <a:pt x="1226" y="128"/>
                  <a:pt x="1228" y="96"/>
                  <a:pt x="1233" y="63"/>
                </a:cubicBezTo>
                <a:cubicBezTo>
                  <a:pt x="1236" y="44"/>
                  <a:pt x="1229" y="20"/>
                  <a:pt x="1244" y="8"/>
                </a:cubicBezTo>
                <a:cubicBezTo>
                  <a:pt x="1253" y="0"/>
                  <a:pt x="1321" y="25"/>
                  <a:pt x="1321" y="41"/>
                </a:cubicBezTo>
              </a:path>
            </a:pathLst>
          </a:custGeom>
          <a:noFill/>
          <a:ln w="28575">
            <a:solidFill>
              <a:srgbClr val="458B8A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55198016"/>
      </p:ext>
    </p:extLst>
  </p:cSld>
  <p:clrMapOvr>
    <a:masterClrMapping/>
  </p:clrMapOvr>
  <p:transition>
    <p:dissolve/>
  </p:transition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No Free Lunches</a:t>
            </a:r>
          </a:p>
        </p:txBody>
      </p:sp>
      <p:sp>
        <p:nvSpPr>
          <p:cNvPr id="30723" name="Text Box 6"/>
          <p:cNvSpPr txBox="1">
            <a:spLocks noChangeArrowheads="1"/>
          </p:cNvSpPr>
          <p:nvPr/>
        </p:nvSpPr>
        <p:spPr bwMode="auto">
          <a:xfrm>
            <a:off x="457200" y="1241424"/>
            <a:ext cx="8229600" cy="9541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ts val="0"/>
              </a:spcBef>
            </a:pPr>
            <a:r>
              <a:rPr lang="en-US" altLang="en-US" sz="2800" dirty="0">
                <a:latin typeface="Calibri" panose="020F0502020204030204" pitchFamily="34" charset="0"/>
              </a:rPr>
              <a:t>Scatter plot of NYSE Composite Index over two successive weeks. Where’s the pattern?</a:t>
            </a:r>
          </a:p>
        </p:txBody>
      </p:sp>
      <p:pic>
        <p:nvPicPr>
          <p:cNvPr id="37889" name="Picture 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14525" y="2286000"/>
            <a:ext cx="5314950" cy="4065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78783784"/>
      </p:ext>
    </p:extLst>
  </p:cSld>
  <p:clrMapOvr>
    <a:masterClrMapping/>
  </p:clrMapOvr>
  <p:transition>
    <p:dissolve/>
  </p:transition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Random Walk Theory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en-US" dirty="0"/>
              <a:t>Security prices change randomly, with no predictable trends or patterns</a:t>
            </a:r>
          </a:p>
          <a:p>
            <a:r>
              <a:rPr lang="en-US" altLang="en-US" dirty="0"/>
              <a:t>Statistically speaking, the movement of stock prices is random </a:t>
            </a:r>
            <a:endParaRPr lang="en-US" altLang="en-US" sz="2400" i="1" dirty="0"/>
          </a:p>
          <a:p>
            <a:pPr lvl="1"/>
            <a:r>
              <a:rPr lang="en-US" altLang="en-US" dirty="0"/>
              <a:t>Skewed positive over the long term</a:t>
            </a:r>
          </a:p>
        </p:txBody>
      </p:sp>
    </p:spTree>
    <p:extLst>
      <p:ext uri="{BB962C8B-B14F-4D97-AF65-F5344CB8AC3E}">
        <p14:creationId xmlns:p14="http://schemas.microsoft.com/office/powerpoint/2010/main" val="3508263693"/>
      </p:ext>
    </p:extLst>
  </p:cSld>
  <p:clrMapOvr>
    <a:masterClrMapping/>
  </p:clrMapOvr>
  <p:transition>
    <p:dissolve/>
  </p:transition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Random Walk Theory</a:t>
            </a:r>
          </a:p>
        </p:txBody>
      </p:sp>
      <p:sp>
        <p:nvSpPr>
          <p:cNvPr id="32771" name="Text Box 3"/>
          <p:cNvSpPr txBox="1">
            <a:spLocks noChangeArrowheads="1"/>
          </p:cNvSpPr>
          <p:nvPr/>
        </p:nvSpPr>
        <p:spPr bwMode="auto">
          <a:xfrm>
            <a:off x="3733800" y="2133600"/>
            <a:ext cx="121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>
                <a:latin typeface="Calibri" panose="020F0502020204030204" pitchFamily="34" charset="0"/>
              </a:rPr>
              <a:t>$103.00</a:t>
            </a:r>
          </a:p>
        </p:txBody>
      </p:sp>
      <p:sp>
        <p:nvSpPr>
          <p:cNvPr id="32772" name="Text Box 4"/>
          <p:cNvSpPr txBox="1">
            <a:spLocks noChangeArrowheads="1"/>
          </p:cNvSpPr>
          <p:nvPr/>
        </p:nvSpPr>
        <p:spPr bwMode="auto">
          <a:xfrm>
            <a:off x="838200" y="3352800"/>
            <a:ext cx="121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>
                <a:latin typeface="Calibri" panose="020F0502020204030204" pitchFamily="34" charset="0"/>
              </a:rPr>
              <a:t>$100.00</a:t>
            </a:r>
          </a:p>
        </p:txBody>
      </p:sp>
      <p:sp>
        <p:nvSpPr>
          <p:cNvPr id="32773" name="Text Box 5"/>
          <p:cNvSpPr txBox="1">
            <a:spLocks noChangeArrowheads="1"/>
          </p:cNvSpPr>
          <p:nvPr/>
        </p:nvSpPr>
        <p:spPr bwMode="auto">
          <a:xfrm>
            <a:off x="6934200" y="1600200"/>
            <a:ext cx="121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>
                <a:latin typeface="Calibri" panose="020F0502020204030204" pitchFamily="34" charset="0"/>
              </a:rPr>
              <a:t>$106.09</a:t>
            </a:r>
          </a:p>
        </p:txBody>
      </p:sp>
      <p:sp>
        <p:nvSpPr>
          <p:cNvPr id="32774" name="Text Box 6"/>
          <p:cNvSpPr txBox="1">
            <a:spLocks noChangeArrowheads="1"/>
          </p:cNvSpPr>
          <p:nvPr/>
        </p:nvSpPr>
        <p:spPr bwMode="auto">
          <a:xfrm>
            <a:off x="6934200" y="2743200"/>
            <a:ext cx="121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>
                <a:latin typeface="Calibri" panose="020F0502020204030204" pitchFamily="34" charset="0"/>
              </a:rPr>
              <a:t>$100.43</a:t>
            </a:r>
          </a:p>
        </p:txBody>
      </p:sp>
      <p:sp>
        <p:nvSpPr>
          <p:cNvPr id="32775" name="Text Box 7"/>
          <p:cNvSpPr txBox="1">
            <a:spLocks noChangeArrowheads="1"/>
          </p:cNvSpPr>
          <p:nvPr/>
        </p:nvSpPr>
        <p:spPr bwMode="auto">
          <a:xfrm>
            <a:off x="3733800" y="4648200"/>
            <a:ext cx="1143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>
                <a:latin typeface="Calibri" panose="020F0502020204030204" pitchFamily="34" charset="0"/>
              </a:rPr>
              <a:t>$97.50</a:t>
            </a:r>
          </a:p>
        </p:txBody>
      </p:sp>
      <p:sp>
        <p:nvSpPr>
          <p:cNvPr id="32776" name="Text Box 8"/>
          <p:cNvSpPr txBox="1">
            <a:spLocks noChangeArrowheads="1"/>
          </p:cNvSpPr>
          <p:nvPr/>
        </p:nvSpPr>
        <p:spPr bwMode="auto">
          <a:xfrm>
            <a:off x="6934200" y="4114800"/>
            <a:ext cx="121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>
                <a:latin typeface="Calibri" panose="020F0502020204030204" pitchFamily="34" charset="0"/>
              </a:rPr>
              <a:t>$100.43</a:t>
            </a:r>
          </a:p>
        </p:txBody>
      </p:sp>
      <p:sp>
        <p:nvSpPr>
          <p:cNvPr id="32777" name="Text Box 9"/>
          <p:cNvSpPr txBox="1">
            <a:spLocks noChangeArrowheads="1"/>
          </p:cNvSpPr>
          <p:nvPr/>
        </p:nvSpPr>
        <p:spPr bwMode="auto">
          <a:xfrm>
            <a:off x="6934200" y="5257800"/>
            <a:ext cx="121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>
                <a:latin typeface="Calibri" panose="020F0502020204030204" pitchFamily="34" charset="0"/>
              </a:rPr>
              <a:t>$95.06</a:t>
            </a:r>
          </a:p>
        </p:txBody>
      </p:sp>
      <p:cxnSp>
        <p:nvCxnSpPr>
          <p:cNvPr id="32778" name="AutoShape 10"/>
          <p:cNvCxnSpPr>
            <a:cxnSpLocks noChangeShapeType="1"/>
            <a:stCxn id="32771" idx="3"/>
            <a:endCxn id="32773" idx="1"/>
          </p:cNvCxnSpPr>
          <p:nvPr/>
        </p:nvCxnSpPr>
        <p:spPr bwMode="auto">
          <a:xfrm flipV="1">
            <a:off x="4953000" y="1828800"/>
            <a:ext cx="1981200" cy="533400"/>
          </a:xfrm>
          <a:prstGeom prst="bentConnector3">
            <a:avLst>
              <a:gd name="adj1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32779" name="AutoShape 11"/>
          <p:cNvCxnSpPr>
            <a:cxnSpLocks noChangeShapeType="1"/>
            <a:stCxn id="32771" idx="3"/>
            <a:endCxn id="32774" idx="1"/>
          </p:cNvCxnSpPr>
          <p:nvPr/>
        </p:nvCxnSpPr>
        <p:spPr bwMode="auto">
          <a:xfrm>
            <a:off x="4953000" y="2362200"/>
            <a:ext cx="1981200" cy="609600"/>
          </a:xfrm>
          <a:prstGeom prst="bentConnector3">
            <a:avLst>
              <a:gd name="adj1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32780" name="AutoShape 12"/>
          <p:cNvCxnSpPr>
            <a:cxnSpLocks noChangeShapeType="1"/>
          </p:cNvCxnSpPr>
          <p:nvPr/>
        </p:nvCxnSpPr>
        <p:spPr bwMode="auto">
          <a:xfrm flipV="1">
            <a:off x="4876800" y="4343400"/>
            <a:ext cx="1981200" cy="533400"/>
          </a:xfrm>
          <a:prstGeom prst="bentConnector3">
            <a:avLst>
              <a:gd name="adj1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32781" name="AutoShape 13"/>
          <p:cNvCxnSpPr>
            <a:cxnSpLocks noChangeShapeType="1"/>
          </p:cNvCxnSpPr>
          <p:nvPr/>
        </p:nvCxnSpPr>
        <p:spPr bwMode="auto">
          <a:xfrm>
            <a:off x="4876800" y="4876800"/>
            <a:ext cx="1981200" cy="609600"/>
          </a:xfrm>
          <a:prstGeom prst="bentConnector3">
            <a:avLst>
              <a:gd name="adj1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32782" name="AutoShape 14"/>
          <p:cNvCxnSpPr>
            <a:cxnSpLocks noChangeShapeType="1"/>
          </p:cNvCxnSpPr>
          <p:nvPr/>
        </p:nvCxnSpPr>
        <p:spPr bwMode="auto">
          <a:xfrm flipV="1">
            <a:off x="2057400" y="2362200"/>
            <a:ext cx="1600200" cy="1219200"/>
          </a:xfrm>
          <a:prstGeom prst="bentConnector3">
            <a:avLst>
              <a:gd name="adj1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32783" name="AutoShape 15"/>
          <p:cNvCxnSpPr>
            <a:cxnSpLocks noChangeShapeType="1"/>
          </p:cNvCxnSpPr>
          <p:nvPr/>
        </p:nvCxnSpPr>
        <p:spPr bwMode="auto">
          <a:xfrm>
            <a:off x="2019300" y="3581400"/>
            <a:ext cx="1676400" cy="1295400"/>
          </a:xfrm>
          <a:prstGeom prst="bentConnector3">
            <a:avLst>
              <a:gd name="adj1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32784" name="Text Box 16"/>
          <p:cNvSpPr txBox="1">
            <a:spLocks noChangeArrowheads="1"/>
          </p:cNvSpPr>
          <p:nvPr/>
        </p:nvSpPr>
        <p:spPr bwMode="auto">
          <a:xfrm>
            <a:off x="762000" y="1219200"/>
            <a:ext cx="40386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3200" i="1">
                <a:latin typeface="Calibri" panose="020F0502020204030204" pitchFamily="34" charset="0"/>
              </a:rPr>
              <a:t>Coin Toss Game</a:t>
            </a:r>
          </a:p>
        </p:txBody>
      </p:sp>
      <p:sp>
        <p:nvSpPr>
          <p:cNvPr id="32785" name="Text Box 17"/>
          <p:cNvSpPr txBox="1">
            <a:spLocks noChangeArrowheads="1"/>
          </p:cNvSpPr>
          <p:nvPr/>
        </p:nvSpPr>
        <p:spPr bwMode="auto">
          <a:xfrm>
            <a:off x="5867400" y="3962400"/>
            <a:ext cx="914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b="1" dirty="0">
                <a:solidFill>
                  <a:srgbClr val="458B8A"/>
                </a:solidFill>
                <a:latin typeface="Calibri" panose="020F0502020204030204" pitchFamily="34" charset="0"/>
              </a:rPr>
              <a:t>Heads</a:t>
            </a:r>
          </a:p>
        </p:txBody>
      </p:sp>
      <p:sp>
        <p:nvSpPr>
          <p:cNvPr id="32786" name="Text Box 18"/>
          <p:cNvSpPr txBox="1">
            <a:spLocks noChangeArrowheads="1"/>
          </p:cNvSpPr>
          <p:nvPr/>
        </p:nvSpPr>
        <p:spPr bwMode="auto">
          <a:xfrm>
            <a:off x="5943600" y="1447800"/>
            <a:ext cx="914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b="1" dirty="0">
                <a:solidFill>
                  <a:srgbClr val="458B8A"/>
                </a:solidFill>
                <a:latin typeface="Calibri" panose="020F0502020204030204" pitchFamily="34" charset="0"/>
              </a:rPr>
              <a:t>Heads</a:t>
            </a:r>
          </a:p>
        </p:txBody>
      </p:sp>
      <p:sp>
        <p:nvSpPr>
          <p:cNvPr id="32787" name="Text Box 19"/>
          <p:cNvSpPr txBox="1">
            <a:spLocks noChangeArrowheads="1"/>
          </p:cNvSpPr>
          <p:nvPr/>
        </p:nvSpPr>
        <p:spPr bwMode="auto">
          <a:xfrm>
            <a:off x="2819400" y="1981200"/>
            <a:ext cx="914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b="1" dirty="0">
                <a:solidFill>
                  <a:srgbClr val="458B8A"/>
                </a:solidFill>
                <a:latin typeface="Calibri" panose="020F0502020204030204" pitchFamily="34" charset="0"/>
              </a:rPr>
              <a:t>Heads</a:t>
            </a:r>
          </a:p>
        </p:txBody>
      </p:sp>
      <p:sp>
        <p:nvSpPr>
          <p:cNvPr id="32788" name="Text Box 20"/>
          <p:cNvSpPr txBox="1">
            <a:spLocks noChangeArrowheads="1"/>
          </p:cNvSpPr>
          <p:nvPr/>
        </p:nvSpPr>
        <p:spPr bwMode="auto">
          <a:xfrm>
            <a:off x="5943600" y="2971800"/>
            <a:ext cx="914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b="1" dirty="0">
                <a:solidFill>
                  <a:srgbClr val="458B8A"/>
                </a:solidFill>
                <a:latin typeface="Calibri" panose="020F0502020204030204" pitchFamily="34" charset="0"/>
              </a:rPr>
              <a:t>Tails</a:t>
            </a:r>
          </a:p>
        </p:txBody>
      </p:sp>
      <p:sp>
        <p:nvSpPr>
          <p:cNvPr id="32789" name="Text Box 21"/>
          <p:cNvSpPr txBox="1">
            <a:spLocks noChangeArrowheads="1"/>
          </p:cNvSpPr>
          <p:nvPr/>
        </p:nvSpPr>
        <p:spPr bwMode="auto">
          <a:xfrm>
            <a:off x="5867400" y="5486400"/>
            <a:ext cx="914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b="1" dirty="0">
                <a:solidFill>
                  <a:srgbClr val="458B8A"/>
                </a:solidFill>
                <a:latin typeface="Calibri" panose="020F0502020204030204" pitchFamily="34" charset="0"/>
              </a:rPr>
              <a:t>Tails</a:t>
            </a:r>
          </a:p>
        </p:txBody>
      </p:sp>
      <p:sp>
        <p:nvSpPr>
          <p:cNvPr id="32790" name="Text Box 22"/>
          <p:cNvSpPr txBox="1">
            <a:spLocks noChangeArrowheads="1"/>
          </p:cNvSpPr>
          <p:nvPr/>
        </p:nvSpPr>
        <p:spPr bwMode="auto">
          <a:xfrm>
            <a:off x="2819400" y="4876800"/>
            <a:ext cx="914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defPPr>
              <a:defRPr lang="en-US"/>
            </a:defPPr>
            <a:lvl1pPr>
              <a:spcBef>
                <a:spcPct val="50000"/>
              </a:spcBef>
              <a:defRPr sz="2000" b="1">
                <a:solidFill>
                  <a:srgbClr val="458B8A"/>
                </a:solidFill>
                <a:latin typeface="Calibri" panose="020F0502020204030204" pitchFamily="34" charset="0"/>
              </a:defRPr>
            </a:lvl1pPr>
            <a:lvl2pPr marL="742950" indent="-285750"/>
            <a:lvl3pPr marL="1143000" indent="-228600"/>
            <a:lvl4pPr marL="1600200" indent="-228600"/>
            <a:lvl5pPr marL="2057400" indent="-228600"/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</a:lvl9pPr>
          </a:lstStyle>
          <a:p>
            <a:r>
              <a:rPr lang="en-US" altLang="en-US" dirty="0"/>
              <a:t>Tails</a:t>
            </a:r>
          </a:p>
        </p:txBody>
      </p:sp>
    </p:spTree>
    <p:extLst>
      <p:ext uri="{BB962C8B-B14F-4D97-AF65-F5344CB8AC3E}">
        <p14:creationId xmlns:p14="http://schemas.microsoft.com/office/powerpoint/2010/main" val="4226097932"/>
      </p:ext>
    </p:extLst>
  </p:cSld>
  <p:clrMapOvr>
    <a:masterClrMapping/>
  </p:clrMapOvr>
  <p:transition>
    <p:dissolve/>
  </p:transition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Random Walk Theory</a:t>
            </a:r>
          </a:p>
        </p:txBody>
      </p:sp>
      <p:graphicFrame>
        <p:nvGraphicFramePr>
          <p:cNvPr id="2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049220572"/>
              </p:ext>
            </p:extLst>
          </p:nvPr>
        </p:nvGraphicFramePr>
        <p:xfrm>
          <a:off x="990600" y="1447800"/>
          <a:ext cx="6981825" cy="477837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804460823"/>
      </p:ext>
    </p:extLst>
  </p:cSld>
  <p:clrMapOvr>
    <a:masterClrMapping/>
  </p:clrMapOvr>
  <p:transition>
    <p:dissolve/>
  </p:transition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Random Walk Theory</a:t>
            </a:r>
          </a:p>
        </p:txBody>
      </p:sp>
      <p:graphicFrame>
        <p:nvGraphicFramePr>
          <p:cNvPr id="2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264681386"/>
              </p:ext>
            </p:extLst>
          </p:nvPr>
        </p:nvGraphicFramePr>
        <p:xfrm>
          <a:off x="1117600" y="1295400"/>
          <a:ext cx="6981825" cy="490537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344214073"/>
      </p:ext>
    </p:extLst>
  </p:cSld>
  <p:clrMapOvr>
    <a:masterClrMapping/>
  </p:clrMapOvr>
  <p:transition>
    <p:dissolve/>
  </p:transition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Line 2"/>
          <p:cNvSpPr>
            <a:spLocks noChangeShapeType="1"/>
          </p:cNvSpPr>
          <p:nvPr/>
        </p:nvSpPr>
        <p:spPr bwMode="auto">
          <a:xfrm flipV="1">
            <a:off x="6781800" y="1752600"/>
            <a:ext cx="0" cy="3886200"/>
          </a:xfrm>
          <a:prstGeom prst="line">
            <a:avLst/>
          </a:prstGeom>
          <a:noFill/>
          <a:ln w="19050">
            <a:solidFill>
              <a:schemeClr val="accent2">
                <a:lumMod val="60000"/>
                <a:lumOff val="40000"/>
              </a:schemeClr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>
              <a:latin typeface="Calibri" panose="020F0502020204030204" pitchFamily="34" charset="0"/>
            </a:endParaRPr>
          </a:p>
        </p:txBody>
      </p:sp>
      <p:sp>
        <p:nvSpPr>
          <p:cNvPr id="33795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Random Walk Theory</a:t>
            </a:r>
          </a:p>
        </p:txBody>
      </p:sp>
      <p:sp>
        <p:nvSpPr>
          <p:cNvPr id="33796" name="Freeform 4"/>
          <p:cNvSpPr>
            <a:spLocks/>
          </p:cNvSpPr>
          <p:nvPr/>
        </p:nvSpPr>
        <p:spPr bwMode="auto">
          <a:xfrm>
            <a:off x="2165350" y="3151188"/>
            <a:ext cx="4606925" cy="1552575"/>
          </a:xfrm>
          <a:custGeom>
            <a:avLst/>
            <a:gdLst>
              <a:gd name="T0" fmla="*/ 0 w 2902"/>
              <a:gd name="T1" fmla="*/ 1379538 h 978"/>
              <a:gd name="T2" fmla="*/ 155575 w 2902"/>
              <a:gd name="T3" fmla="*/ 1309688 h 978"/>
              <a:gd name="T4" fmla="*/ 260350 w 2902"/>
              <a:gd name="T5" fmla="*/ 1327150 h 978"/>
              <a:gd name="T6" fmla="*/ 293687 w 2902"/>
              <a:gd name="T7" fmla="*/ 1379538 h 978"/>
              <a:gd name="T8" fmla="*/ 588962 w 2902"/>
              <a:gd name="T9" fmla="*/ 1362075 h 978"/>
              <a:gd name="T10" fmla="*/ 727075 w 2902"/>
              <a:gd name="T11" fmla="*/ 1292225 h 978"/>
              <a:gd name="T12" fmla="*/ 762000 w 2902"/>
              <a:gd name="T13" fmla="*/ 1344613 h 978"/>
              <a:gd name="T14" fmla="*/ 814388 w 2902"/>
              <a:gd name="T15" fmla="*/ 1379538 h 978"/>
              <a:gd name="T16" fmla="*/ 917575 w 2902"/>
              <a:gd name="T17" fmla="*/ 1535113 h 978"/>
              <a:gd name="T18" fmla="*/ 1022350 w 2902"/>
              <a:gd name="T19" fmla="*/ 1552575 h 978"/>
              <a:gd name="T20" fmla="*/ 1230312 w 2902"/>
              <a:gd name="T21" fmla="*/ 1482725 h 978"/>
              <a:gd name="T22" fmla="*/ 1298575 w 2902"/>
              <a:gd name="T23" fmla="*/ 1395413 h 978"/>
              <a:gd name="T24" fmla="*/ 1403350 w 2902"/>
              <a:gd name="T25" fmla="*/ 1362075 h 978"/>
              <a:gd name="T26" fmla="*/ 1541462 w 2902"/>
              <a:gd name="T27" fmla="*/ 1482725 h 978"/>
              <a:gd name="T28" fmla="*/ 1593850 w 2902"/>
              <a:gd name="T29" fmla="*/ 1517650 h 978"/>
              <a:gd name="T30" fmla="*/ 1679575 w 2902"/>
              <a:gd name="T31" fmla="*/ 1500188 h 978"/>
              <a:gd name="T32" fmla="*/ 1784350 w 2902"/>
              <a:gd name="T33" fmla="*/ 1430338 h 978"/>
              <a:gd name="T34" fmla="*/ 1835150 w 2902"/>
              <a:gd name="T35" fmla="*/ 1412875 h 978"/>
              <a:gd name="T36" fmla="*/ 1939925 w 2902"/>
              <a:gd name="T37" fmla="*/ 1239838 h 978"/>
              <a:gd name="T38" fmla="*/ 2216150 w 2902"/>
              <a:gd name="T39" fmla="*/ 1257300 h 978"/>
              <a:gd name="T40" fmla="*/ 2476500 w 2902"/>
              <a:gd name="T41" fmla="*/ 1204913 h 978"/>
              <a:gd name="T42" fmla="*/ 2614612 w 2902"/>
              <a:gd name="T43" fmla="*/ 1189038 h 978"/>
              <a:gd name="T44" fmla="*/ 2736850 w 2902"/>
              <a:gd name="T45" fmla="*/ 1031875 h 978"/>
              <a:gd name="T46" fmla="*/ 2892425 w 2902"/>
              <a:gd name="T47" fmla="*/ 946150 h 978"/>
              <a:gd name="T48" fmla="*/ 3030537 w 2902"/>
              <a:gd name="T49" fmla="*/ 963613 h 978"/>
              <a:gd name="T50" fmla="*/ 3135312 w 2902"/>
              <a:gd name="T51" fmla="*/ 998538 h 978"/>
              <a:gd name="T52" fmla="*/ 3308350 w 2902"/>
              <a:gd name="T53" fmla="*/ 963613 h 978"/>
              <a:gd name="T54" fmla="*/ 3325813 w 2902"/>
              <a:gd name="T55" fmla="*/ 911225 h 978"/>
              <a:gd name="T56" fmla="*/ 3429000 w 2902"/>
              <a:gd name="T57" fmla="*/ 841375 h 978"/>
              <a:gd name="T58" fmla="*/ 3584575 w 2902"/>
              <a:gd name="T59" fmla="*/ 773113 h 978"/>
              <a:gd name="T60" fmla="*/ 3741738 w 2902"/>
              <a:gd name="T61" fmla="*/ 460375 h 978"/>
              <a:gd name="T62" fmla="*/ 4035425 w 2902"/>
              <a:gd name="T63" fmla="*/ 444500 h 978"/>
              <a:gd name="T64" fmla="*/ 4173538 w 2902"/>
              <a:gd name="T65" fmla="*/ 219075 h 978"/>
              <a:gd name="T66" fmla="*/ 4313238 w 2902"/>
              <a:gd name="T67" fmla="*/ 201612 h 978"/>
              <a:gd name="T68" fmla="*/ 4346575 w 2902"/>
              <a:gd name="T69" fmla="*/ 96838 h 978"/>
              <a:gd name="T70" fmla="*/ 4606925 w 2902"/>
              <a:gd name="T71" fmla="*/ 28575 h 978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w 2902"/>
              <a:gd name="T109" fmla="*/ 0 h 978"/>
              <a:gd name="T110" fmla="*/ 2902 w 2902"/>
              <a:gd name="T111" fmla="*/ 978 h 978"/>
            </a:gdLst>
            <a:ahLst/>
            <a:cxnLst>
              <a:cxn ang="T72">
                <a:pos x="T0" y="T1"/>
              </a:cxn>
              <a:cxn ang="T73">
                <a:pos x="T2" y="T3"/>
              </a:cxn>
              <a:cxn ang="T74">
                <a:pos x="T4" y="T5"/>
              </a:cxn>
              <a:cxn ang="T75">
                <a:pos x="T6" y="T7"/>
              </a:cxn>
              <a:cxn ang="T76">
                <a:pos x="T8" y="T9"/>
              </a:cxn>
              <a:cxn ang="T77">
                <a:pos x="T10" y="T11"/>
              </a:cxn>
              <a:cxn ang="T78">
                <a:pos x="T12" y="T13"/>
              </a:cxn>
              <a:cxn ang="T79">
                <a:pos x="T14" y="T15"/>
              </a:cxn>
              <a:cxn ang="T80">
                <a:pos x="T16" y="T17"/>
              </a:cxn>
              <a:cxn ang="T81">
                <a:pos x="T18" y="T19"/>
              </a:cxn>
              <a:cxn ang="T82">
                <a:pos x="T20" y="T21"/>
              </a:cxn>
              <a:cxn ang="T83">
                <a:pos x="T22" y="T23"/>
              </a:cxn>
              <a:cxn ang="T84">
                <a:pos x="T24" y="T25"/>
              </a:cxn>
              <a:cxn ang="T85">
                <a:pos x="T26" y="T27"/>
              </a:cxn>
              <a:cxn ang="T86">
                <a:pos x="T28" y="T29"/>
              </a:cxn>
              <a:cxn ang="T87">
                <a:pos x="T30" y="T31"/>
              </a:cxn>
              <a:cxn ang="T88">
                <a:pos x="T32" y="T33"/>
              </a:cxn>
              <a:cxn ang="T89">
                <a:pos x="T34" y="T35"/>
              </a:cxn>
              <a:cxn ang="T90">
                <a:pos x="T36" y="T37"/>
              </a:cxn>
              <a:cxn ang="T91">
                <a:pos x="T38" y="T39"/>
              </a:cxn>
              <a:cxn ang="T92">
                <a:pos x="T40" y="T41"/>
              </a:cxn>
              <a:cxn ang="T93">
                <a:pos x="T42" y="T43"/>
              </a:cxn>
              <a:cxn ang="T94">
                <a:pos x="T44" y="T45"/>
              </a:cxn>
              <a:cxn ang="T95">
                <a:pos x="T46" y="T47"/>
              </a:cxn>
              <a:cxn ang="T96">
                <a:pos x="T48" y="T49"/>
              </a:cxn>
              <a:cxn ang="T97">
                <a:pos x="T50" y="T51"/>
              </a:cxn>
              <a:cxn ang="T98">
                <a:pos x="T52" y="T53"/>
              </a:cxn>
              <a:cxn ang="T99">
                <a:pos x="T54" y="T55"/>
              </a:cxn>
              <a:cxn ang="T100">
                <a:pos x="T56" y="T57"/>
              </a:cxn>
              <a:cxn ang="T101">
                <a:pos x="T58" y="T59"/>
              </a:cxn>
              <a:cxn ang="T102">
                <a:pos x="T60" y="T61"/>
              </a:cxn>
              <a:cxn ang="T103">
                <a:pos x="T62" y="T63"/>
              </a:cxn>
              <a:cxn ang="T104">
                <a:pos x="T64" y="T65"/>
              </a:cxn>
              <a:cxn ang="T105">
                <a:pos x="T66" y="T67"/>
              </a:cxn>
              <a:cxn ang="T106">
                <a:pos x="T68" y="T69"/>
              </a:cxn>
              <a:cxn ang="T107">
                <a:pos x="T70" y="T71"/>
              </a:cxn>
            </a:cxnLst>
            <a:rect l="T108" t="T109" r="T110" b="T111"/>
            <a:pathLst>
              <a:path w="2902" h="978">
                <a:moveTo>
                  <a:pt x="0" y="869"/>
                </a:moveTo>
                <a:cubicBezTo>
                  <a:pt x="78" y="843"/>
                  <a:pt x="46" y="860"/>
                  <a:pt x="98" y="825"/>
                </a:cubicBezTo>
                <a:cubicBezTo>
                  <a:pt x="120" y="829"/>
                  <a:pt x="144" y="826"/>
                  <a:pt x="164" y="836"/>
                </a:cubicBezTo>
                <a:cubicBezTo>
                  <a:pt x="176" y="842"/>
                  <a:pt x="172" y="868"/>
                  <a:pt x="185" y="869"/>
                </a:cubicBezTo>
                <a:cubicBezTo>
                  <a:pt x="247" y="876"/>
                  <a:pt x="309" y="862"/>
                  <a:pt x="371" y="858"/>
                </a:cubicBezTo>
                <a:cubicBezTo>
                  <a:pt x="401" y="813"/>
                  <a:pt x="403" y="796"/>
                  <a:pt x="458" y="814"/>
                </a:cubicBezTo>
                <a:cubicBezTo>
                  <a:pt x="465" y="825"/>
                  <a:pt x="471" y="838"/>
                  <a:pt x="480" y="847"/>
                </a:cubicBezTo>
                <a:cubicBezTo>
                  <a:pt x="489" y="856"/>
                  <a:pt x="505" y="859"/>
                  <a:pt x="513" y="869"/>
                </a:cubicBezTo>
                <a:cubicBezTo>
                  <a:pt x="538" y="899"/>
                  <a:pt x="534" y="947"/>
                  <a:pt x="578" y="967"/>
                </a:cubicBezTo>
                <a:cubicBezTo>
                  <a:pt x="598" y="976"/>
                  <a:pt x="622" y="974"/>
                  <a:pt x="644" y="978"/>
                </a:cubicBezTo>
                <a:cubicBezTo>
                  <a:pt x="716" y="966"/>
                  <a:pt x="715" y="954"/>
                  <a:pt x="775" y="934"/>
                </a:cubicBezTo>
                <a:cubicBezTo>
                  <a:pt x="786" y="898"/>
                  <a:pt x="779" y="896"/>
                  <a:pt x="818" y="879"/>
                </a:cubicBezTo>
                <a:cubicBezTo>
                  <a:pt x="839" y="870"/>
                  <a:pt x="884" y="858"/>
                  <a:pt x="884" y="858"/>
                </a:cubicBezTo>
                <a:cubicBezTo>
                  <a:pt x="920" y="912"/>
                  <a:pt x="894" y="883"/>
                  <a:pt x="971" y="934"/>
                </a:cubicBezTo>
                <a:cubicBezTo>
                  <a:pt x="982" y="941"/>
                  <a:pt x="1004" y="956"/>
                  <a:pt x="1004" y="956"/>
                </a:cubicBezTo>
                <a:cubicBezTo>
                  <a:pt x="1022" y="952"/>
                  <a:pt x="1041" y="953"/>
                  <a:pt x="1058" y="945"/>
                </a:cubicBezTo>
                <a:cubicBezTo>
                  <a:pt x="1082" y="934"/>
                  <a:pt x="1099" y="910"/>
                  <a:pt x="1124" y="901"/>
                </a:cubicBezTo>
                <a:cubicBezTo>
                  <a:pt x="1135" y="897"/>
                  <a:pt x="1145" y="894"/>
                  <a:pt x="1156" y="890"/>
                </a:cubicBezTo>
                <a:cubicBezTo>
                  <a:pt x="1178" y="825"/>
                  <a:pt x="1164" y="800"/>
                  <a:pt x="1222" y="781"/>
                </a:cubicBezTo>
                <a:cubicBezTo>
                  <a:pt x="1337" y="810"/>
                  <a:pt x="1279" y="807"/>
                  <a:pt x="1396" y="792"/>
                </a:cubicBezTo>
                <a:cubicBezTo>
                  <a:pt x="1454" y="734"/>
                  <a:pt x="1468" y="750"/>
                  <a:pt x="1560" y="759"/>
                </a:cubicBezTo>
                <a:cubicBezTo>
                  <a:pt x="1589" y="756"/>
                  <a:pt x="1620" y="759"/>
                  <a:pt x="1647" y="749"/>
                </a:cubicBezTo>
                <a:cubicBezTo>
                  <a:pt x="1675" y="739"/>
                  <a:pt x="1712" y="658"/>
                  <a:pt x="1724" y="650"/>
                </a:cubicBezTo>
                <a:cubicBezTo>
                  <a:pt x="1799" y="601"/>
                  <a:pt x="1764" y="615"/>
                  <a:pt x="1822" y="596"/>
                </a:cubicBezTo>
                <a:cubicBezTo>
                  <a:pt x="1851" y="600"/>
                  <a:pt x="1880" y="601"/>
                  <a:pt x="1909" y="607"/>
                </a:cubicBezTo>
                <a:cubicBezTo>
                  <a:pt x="1932" y="612"/>
                  <a:pt x="1975" y="629"/>
                  <a:pt x="1975" y="629"/>
                </a:cubicBezTo>
                <a:cubicBezTo>
                  <a:pt x="2012" y="624"/>
                  <a:pt x="2058" y="633"/>
                  <a:pt x="2084" y="607"/>
                </a:cubicBezTo>
                <a:cubicBezTo>
                  <a:pt x="2092" y="599"/>
                  <a:pt x="2087" y="582"/>
                  <a:pt x="2095" y="574"/>
                </a:cubicBezTo>
                <a:cubicBezTo>
                  <a:pt x="2113" y="555"/>
                  <a:pt x="2160" y="530"/>
                  <a:pt x="2160" y="530"/>
                </a:cubicBezTo>
                <a:cubicBezTo>
                  <a:pt x="2190" y="441"/>
                  <a:pt x="2134" y="575"/>
                  <a:pt x="2258" y="487"/>
                </a:cubicBezTo>
                <a:cubicBezTo>
                  <a:pt x="2314" y="447"/>
                  <a:pt x="2258" y="300"/>
                  <a:pt x="2357" y="290"/>
                </a:cubicBezTo>
                <a:cubicBezTo>
                  <a:pt x="2418" y="284"/>
                  <a:pt x="2480" y="283"/>
                  <a:pt x="2542" y="280"/>
                </a:cubicBezTo>
                <a:cubicBezTo>
                  <a:pt x="2558" y="231"/>
                  <a:pt x="2567" y="149"/>
                  <a:pt x="2629" y="138"/>
                </a:cubicBezTo>
                <a:cubicBezTo>
                  <a:pt x="2658" y="133"/>
                  <a:pt x="2688" y="131"/>
                  <a:pt x="2717" y="127"/>
                </a:cubicBezTo>
                <a:cubicBezTo>
                  <a:pt x="2724" y="105"/>
                  <a:pt x="2719" y="74"/>
                  <a:pt x="2738" y="61"/>
                </a:cubicBezTo>
                <a:cubicBezTo>
                  <a:pt x="2831" y="0"/>
                  <a:pt x="2778" y="18"/>
                  <a:pt x="2902" y="18"/>
                </a:cubicBezTo>
              </a:path>
            </a:pathLst>
          </a:cu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>
              <a:latin typeface="Calibri" panose="020F0502020204030204" pitchFamily="34" charset="0"/>
            </a:endParaRPr>
          </a:p>
        </p:txBody>
      </p:sp>
      <p:sp>
        <p:nvSpPr>
          <p:cNvPr id="33797" name="Line 5"/>
          <p:cNvSpPr>
            <a:spLocks noChangeShapeType="1"/>
          </p:cNvSpPr>
          <p:nvPr/>
        </p:nvSpPr>
        <p:spPr bwMode="auto">
          <a:xfrm flipV="1">
            <a:off x="6781800" y="2438400"/>
            <a:ext cx="0" cy="762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>
              <a:latin typeface="Calibri" panose="020F0502020204030204" pitchFamily="34" charset="0"/>
            </a:endParaRPr>
          </a:p>
        </p:txBody>
      </p:sp>
      <p:sp>
        <p:nvSpPr>
          <p:cNvPr id="33798" name="Line 6"/>
          <p:cNvSpPr>
            <a:spLocks noChangeShapeType="1"/>
          </p:cNvSpPr>
          <p:nvPr/>
        </p:nvSpPr>
        <p:spPr bwMode="auto">
          <a:xfrm flipV="1">
            <a:off x="5410200" y="2209800"/>
            <a:ext cx="2819400" cy="1981200"/>
          </a:xfrm>
          <a:prstGeom prst="line">
            <a:avLst/>
          </a:prstGeom>
          <a:noFill/>
          <a:ln w="9525">
            <a:solidFill>
              <a:schemeClr val="tx1"/>
            </a:solidFill>
            <a:prstDash val="sysDot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>
              <a:latin typeface="Calibri" panose="020F0502020204030204" pitchFamily="34" charset="0"/>
            </a:endParaRPr>
          </a:p>
        </p:txBody>
      </p:sp>
      <p:sp>
        <p:nvSpPr>
          <p:cNvPr id="33799" name="Line 7"/>
          <p:cNvSpPr>
            <a:spLocks noChangeShapeType="1"/>
          </p:cNvSpPr>
          <p:nvPr/>
        </p:nvSpPr>
        <p:spPr bwMode="auto">
          <a:xfrm flipV="1">
            <a:off x="6781800" y="2209800"/>
            <a:ext cx="1447800" cy="228600"/>
          </a:xfrm>
          <a:prstGeom prst="line">
            <a:avLst/>
          </a:prstGeom>
          <a:noFill/>
          <a:ln w="9525">
            <a:solidFill>
              <a:schemeClr val="tx1"/>
            </a:solidFill>
            <a:prstDash val="sysDot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>
              <a:latin typeface="Calibri" panose="020F0502020204030204" pitchFamily="34" charset="0"/>
            </a:endParaRPr>
          </a:p>
        </p:txBody>
      </p:sp>
      <p:sp>
        <p:nvSpPr>
          <p:cNvPr id="33800" name="Rectangle 8"/>
          <p:cNvSpPr>
            <a:spLocks noChangeArrowheads="1"/>
          </p:cNvSpPr>
          <p:nvPr/>
        </p:nvSpPr>
        <p:spPr bwMode="auto">
          <a:xfrm>
            <a:off x="2133600" y="1752600"/>
            <a:ext cx="6477000" cy="3886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endParaRPr lang="en-US" altLang="en-US">
              <a:latin typeface="Calibri" panose="020F0502020204030204" pitchFamily="34" charset="0"/>
            </a:endParaRPr>
          </a:p>
        </p:txBody>
      </p:sp>
      <p:sp>
        <p:nvSpPr>
          <p:cNvPr id="33801" name="Text Box 9"/>
          <p:cNvSpPr txBox="1">
            <a:spLocks noChangeArrowheads="1"/>
          </p:cNvSpPr>
          <p:nvPr/>
        </p:nvSpPr>
        <p:spPr bwMode="auto">
          <a:xfrm>
            <a:off x="4953000" y="5791200"/>
            <a:ext cx="83820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1800">
                <a:latin typeface="Calibri" panose="020F0502020204030204" pitchFamily="34" charset="0"/>
              </a:rPr>
              <a:t>Last Month</a:t>
            </a:r>
          </a:p>
        </p:txBody>
      </p:sp>
      <p:sp>
        <p:nvSpPr>
          <p:cNvPr id="33802" name="Text Box 10"/>
          <p:cNvSpPr txBox="1">
            <a:spLocks noChangeArrowheads="1"/>
          </p:cNvSpPr>
          <p:nvPr/>
        </p:nvSpPr>
        <p:spPr bwMode="auto">
          <a:xfrm>
            <a:off x="6477000" y="5791200"/>
            <a:ext cx="83820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1800">
                <a:latin typeface="Calibri" panose="020F0502020204030204" pitchFamily="34" charset="0"/>
              </a:rPr>
              <a:t>This Month</a:t>
            </a:r>
          </a:p>
        </p:txBody>
      </p:sp>
      <p:sp>
        <p:nvSpPr>
          <p:cNvPr id="33803" name="Text Box 11"/>
          <p:cNvSpPr txBox="1">
            <a:spLocks noChangeArrowheads="1"/>
          </p:cNvSpPr>
          <p:nvPr/>
        </p:nvSpPr>
        <p:spPr bwMode="auto">
          <a:xfrm>
            <a:off x="7848600" y="5791200"/>
            <a:ext cx="83820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1800">
                <a:latin typeface="Calibri" panose="020F0502020204030204" pitchFamily="34" charset="0"/>
              </a:rPr>
              <a:t>Next Month</a:t>
            </a:r>
          </a:p>
        </p:txBody>
      </p:sp>
      <p:sp>
        <p:nvSpPr>
          <p:cNvPr id="33804" name="Line 12"/>
          <p:cNvSpPr>
            <a:spLocks noChangeShapeType="1"/>
          </p:cNvSpPr>
          <p:nvPr/>
        </p:nvSpPr>
        <p:spPr bwMode="auto">
          <a:xfrm flipV="1">
            <a:off x="5410200" y="1752600"/>
            <a:ext cx="0" cy="3886200"/>
          </a:xfrm>
          <a:prstGeom prst="line">
            <a:avLst/>
          </a:prstGeom>
          <a:noFill/>
          <a:ln w="19050">
            <a:solidFill>
              <a:schemeClr val="accent2">
                <a:lumMod val="60000"/>
                <a:lumOff val="40000"/>
              </a:schemeClr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>
              <a:latin typeface="Calibri" panose="020F0502020204030204" pitchFamily="34" charset="0"/>
            </a:endParaRPr>
          </a:p>
        </p:txBody>
      </p:sp>
      <p:sp>
        <p:nvSpPr>
          <p:cNvPr id="33805" name="Line 13"/>
          <p:cNvSpPr>
            <a:spLocks noChangeShapeType="1"/>
          </p:cNvSpPr>
          <p:nvPr/>
        </p:nvSpPr>
        <p:spPr bwMode="auto">
          <a:xfrm flipV="1">
            <a:off x="8229600" y="1752600"/>
            <a:ext cx="0" cy="3886200"/>
          </a:xfrm>
          <a:prstGeom prst="line">
            <a:avLst/>
          </a:prstGeom>
          <a:noFill/>
          <a:ln w="19050">
            <a:solidFill>
              <a:schemeClr val="accent2">
                <a:lumMod val="60000"/>
                <a:lumOff val="40000"/>
              </a:schemeClr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>
              <a:latin typeface="Calibri" panose="020F0502020204030204" pitchFamily="34" charset="0"/>
            </a:endParaRPr>
          </a:p>
        </p:txBody>
      </p:sp>
      <p:sp>
        <p:nvSpPr>
          <p:cNvPr id="33806" name="Text Box 14"/>
          <p:cNvSpPr txBox="1">
            <a:spLocks noChangeArrowheads="1"/>
          </p:cNvSpPr>
          <p:nvPr/>
        </p:nvSpPr>
        <p:spPr bwMode="auto">
          <a:xfrm>
            <a:off x="1295400" y="1981200"/>
            <a:ext cx="838200" cy="2843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>
              <a:spcBef>
                <a:spcPct val="50000"/>
              </a:spcBef>
            </a:pPr>
            <a:r>
              <a:rPr lang="en-US" altLang="en-US" sz="1800">
                <a:latin typeface="Calibri" panose="020F0502020204030204" pitchFamily="34" charset="0"/>
              </a:rPr>
              <a:t>1,300</a:t>
            </a:r>
          </a:p>
          <a:p>
            <a:pPr algn="r">
              <a:spcBef>
                <a:spcPct val="50000"/>
              </a:spcBef>
            </a:pPr>
            <a:endParaRPr lang="en-US" altLang="en-US" sz="1800">
              <a:latin typeface="Calibri" panose="020F0502020204030204" pitchFamily="34" charset="0"/>
            </a:endParaRPr>
          </a:p>
          <a:p>
            <a:pPr algn="r">
              <a:spcBef>
                <a:spcPct val="50000"/>
              </a:spcBef>
            </a:pPr>
            <a:endParaRPr lang="en-US" altLang="en-US" sz="1800">
              <a:latin typeface="Calibri" panose="020F0502020204030204" pitchFamily="34" charset="0"/>
            </a:endParaRPr>
          </a:p>
          <a:p>
            <a:pPr algn="r">
              <a:spcBef>
                <a:spcPct val="50000"/>
              </a:spcBef>
            </a:pPr>
            <a:r>
              <a:rPr lang="en-US" altLang="en-US" sz="1800">
                <a:latin typeface="Calibri" panose="020F0502020204030204" pitchFamily="34" charset="0"/>
              </a:rPr>
              <a:t>1,200</a:t>
            </a:r>
          </a:p>
          <a:p>
            <a:pPr algn="r">
              <a:spcBef>
                <a:spcPct val="50000"/>
              </a:spcBef>
            </a:pPr>
            <a:endParaRPr lang="en-US" altLang="en-US" sz="1800">
              <a:latin typeface="Calibri" panose="020F0502020204030204" pitchFamily="34" charset="0"/>
            </a:endParaRPr>
          </a:p>
          <a:p>
            <a:pPr algn="r">
              <a:spcBef>
                <a:spcPct val="50000"/>
              </a:spcBef>
            </a:pPr>
            <a:endParaRPr lang="en-US" altLang="en-US" sz="1800">
              <a:latin typeface="Calibri" panose="020F0502020204030204" pitchFamily="34" charset="0"/>
            </a:endParaRPr>
          </a:p>
          <a:p>
            <a:pPr algn="r">
              <a:spcBef>
                <a:spcPct val="50000"/>
              </a:spcBef>
            </a:pPr>
            <a:r>
              <a:rPr lang="en-US" altLang="en-US" sz="1800">
                <a:latin typeface="Calibri" panose="020F0502020204030204" pitchFamily="34" charset="0"/>
              </a:rPr>
              <a:t>1,100</a:t>
            </a:r>
          </a:p>
        </p:txBody>
      </p:sp>
      <p:sp>
        <p:nvSpPr>
          <p:cNvPr id="33807" name="Text Box 15"/>
          <p:cNvSpPr txBox="1">
            <a:spLocks noChangeArrowheads="1"/>
          </p:cNvSpPr>
          <p:nvPr/>
        </p:nvSpPr>
        <p:spPr bwMode="auto">
          <a:xfrm>
            <a:off x="609600" y="1295400"/>
            <a:ext cx="1524000" cy="70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000" b="1" dirty="0">
                <a:latin typeface="Calibri" panose="020F0502020204030204" pitchFamily="34" charset="0"/>
              </a:rPr>
              <a:t>Market Index</a:t>
            </a:r>
          </a:p>
        </p:txBody>
      </p:sp>
      <p:sp>
        <p:nvSpPr>
          <p:cNvPr id="33808" name="Text Box 16"/>
          <p:cNvSpPr txBox="1">
            <a:spLocks noChangeArrowheads="1"/>
          </p:cNvSpPr>
          <p:nvPr/>
        </p:nvSpPr>
        <p:spPr bwMode="auto">
          <a:xfrm>
            <a:off x="228600" y="5181600"/>
            <a:ext cx="1524000" cy="1328023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2"/>
            </a:solidFill>
            <a:headEnd/>
            <a:tailEnd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1800" dirty="0">
                <a:latin typeface="Calibri" panose="020F0502020204030204" pitchFamily="34" charset="0"/>
              </a:rPr>
              <a:t>Cycles disappear once identified</a:t>
            </a:r>
          </a:p>
        </p:txBody>
      </p:sp>
    </p:spTree>
    <p:extLst>
      <p:ext uri="{BB962C8B-B14F-4D97-AF65-F5344CB8AC3E}">
        <p14:creationId xmlns:p14="http://schemas.microsoft.com/office/powerpoint/2010/main" val="567674479"/>
      </p:ext>
    </p:extLst>
  </p:cSld>
  <p:clrMapOvr>
    <a:masterClrMapping/>
  </p:clrMapOvr>
  <p:transition>
    <p:dissolve/>
  </p:transition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Another Tool</a:t>
            </a:r>
          </a:p>
        </p:txBody>
      </p:sp>
      <p:sp>
        <p:nvSpPr>
          <p:cNvPr id="155651" name="Rectangle 3"/>
          <p:cNvSpPr>
            <a:spLocks noChangeArrowheads="1"/>
          </p:cNvSpPr>
          <p:nvPr/>
        </p:nvSpPr>
        <p:spPr bwMode="auto">
          <a:xfrm>
            <a:off x="762000" y="1447800"/>
            <a:ext cx="8077200" cy="487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 typeface="Wingdings" pitchFamily="2" charset="2"/>
              <a:buChar char="§"/>
            </a:pPr>
            <a:r>
              <a:rPr lang="en-US" altLang="en-US" sz="3200" dirty="0">
                <a:latin typeface="Calibri" panose="020F0502020204030204" pitchFamily="34" charset="0"/>
              </a:rPr>
              <a:t>Fundamental Analysts</a:t>
            </a:r>
          </a:p>
          <a:p>
            <a:pPr marL="742950" lvl="1" indent="-285750">
              <a:spcBef>
                <a:spcPct val="20000"/>
              </a:spcBef>
              <a:buChar char="–"/>
            </a:pPr>
            <a:r>
              <a:rPr lang="en-US" altLang="en-US" sz="2800" dirty="0">
                <a:latin typeface="Calibri" panose="020F0502020204030204" pitchFamily="34" charset="0"/>
              </a:rPr>
              <a:t>Investors who attempt to find mispriced securities by analyzing fundamental information, such as accounting data and business prospects</a:t>
            </a:r>
          </a:p>
          <a:p>
            <a:pPr marL="742950" lvl="1" indent="-285750">
              <a:spcBef>
                <a:spcPct val="20000"/>
              </a:spcBef>
              <a:buChar char="–"/>
            </a:pPr>
            <a:r>
              <a:rPr lang="en-US" altLang="en-US" sz="2800" dirty="0">
                <a:latin typeface="Calibri" panose="020F0502020204030204" pitchFamily="34" charset="0"/>
              </a:rPr>
              <a:t>Research the value of stocks using NPV and other measurements of cash flow </a:t>
            </a:r>
          </a:p>
          <a:p>
            <a:pPr marL="742950" lvl="1" indent="-285750">
              <a:spcBef>
                <a:spcPct val="20000"/>
              </a:spcBef>
              <a:buChar char="–"/>
            </a:pPr>
            <a:endParaRPr lang="en-US" altLang="en-US" sz="28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09878325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6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556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556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56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6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556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556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56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6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556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556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56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5651" grpId="0" build="p" autoUpdateAnimBg="0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Efficient Market Theory</a:t>
            </a:r>
          </a:p>
        </p:txBody>
      </p:sp>
      <p:sp>
        <p:nvSpPr>
          <p:cNvPr id="1566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 typeface="Wingdings" pitchFamily="2" charset="2"/>
              <a:buNone/>
            </a:pPr>
            <a:r>
              <a:rPr lang="en-US" altLang="en-US" sz="2800" b="1" dirty="0"/>
              <a:t>Efficient Market - </a:t>
            </a:r>
            <a:r>
              <a:rPr lang="en-US" altLang="en-US" sz="2800" dirty="0"/>
              <a:t>Market in which prices reflect all available information</a:t>
            </a:r>
          </a:p>
          <a:p>
            <a:pPr marL="0" indent="0">
              <a:buNone/>
            </a:pPr>
            <a:endParaRPr lang="en-US" altLang="en-US" sz="2800" dirty="0"/>
          </a:p>
          <a:p>
            <a:r>
              <a:rPr lang="en-US" altLang="en-US" sz="2800" dirty="0"/>
              <a:t>Weak Form Efficiency</a:t>
            </a:r>
          </a:p>
          <a:p>
            <a:pPr lvl="1"/>
            <a:r>
              <a:rPr lang="en-US" altLang="en-US" sz="2400" dirty="0"/>
              <a:t>Market prices reflect all historical information</a:t>
            </a:r>
          </a:p>
          <a:p>
            <a:r>
              <a:rPr lang="en-US" altLang="en-US" sz="2800" dirty="0"/>
              <a:t>Semi-Strong Form Efficiency</a:t>
            </a:r>
          </a:p>
          <a:p>
            <a:pPr lvl="1"/>
            <a:r>
              <a:rPr lang="en-US" altLang="en-US" sz="2400" dirty="0"/>
              <a:t>Market prices reflect all publicly available information</a:t>
            </a:r>
          </a:p>
          <a:p>
            <a:r>
              <a:rPr lang="en-US" altLang="en-US" sz="2800" dirty="0"/>
              <a:t>Strong Form Efficiency</a:t>
            </a:r>
          </a:p>
          <a:p>
            <a:pPr lvl="1"/>
            <a:r>
              <a:rPr lang="en-US" altLang="en-US" sz="2400" dirty="0"/>
              <a:t>Market prices reflect all information, both public and private</a:t>
            </a:r>
          </a:p>
        </p:txBody>
      </p:sp>
    </p:spTree>
    <p:extLst>
      <p:ext uri="{BB962C8B-B14F-4D97-AF65-F5344CB8AC3E}">
        <p14:creationId xmlns:p14="http://schemas.microsoft.com/office/powerpoint/2010/main" val="3327844625"/>
      </p:ext>
    </p:extLst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56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56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6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566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566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66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1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566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566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66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566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566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66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2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566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566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66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 nodeType="clickPar">
                      <p:stCondLst>
                        <p:cond delay="indefinite"/>
                      </p:stCondLst>
                      <p:childTnLst>
                        <p:par>
                          <p:cTn id="3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566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566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66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3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566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566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1566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6675" grpId="0" build="p" autoUpdateAnimBg="0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Efficient Market Theory</a:t>
            </a:r>
          </a:p>
        </p:txBody>
      </p:sp>
      <p:graphicFrame>
        <p:nvGraphicFramePr>
          <p:cNvPr id="2" name="Object 2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571928621"/>
              </p:ext>
            </p:extLst>
          </p:nvPr>
        </p:nvGraphicFramePr>
        <p:xfrm>
          <a:off x="1155700" y="1609725"/>
          <a:ext cx="6905625" cy="455771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14340" name="Line 4"/>
          <p:cNvSpPr>
            <a:spLocks noChangeShapeType="1"/>
          </p:cNvSpPr>
          <p:nvPr/>
        </p:nvSpPr>
        <p:spPr bwMode="auto">
          <a:xfrm flipV="1">
            <a:off x="6604000" y="2057400"/>
            <a:ext cx="0" cy="3352800"/>
          </a:xfrm>
          <a:prstGeom prst="line">
            <a:avLst/>
          </a:prstGeom>
          <a:noFill/>
          <a:ln w="19050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>
              <a:latin typeface="Calibri" panose="020F0502020204030204" pitchFamily="34" charset="0"/>
            </a:endParaRPr>
          </a:p>
        </p:txBody>
      </p:sp>
      <p:sp>
        <p:nvSpPr>
          <p:cNvPr id="14341" name="Text Box 5"/>
          <p:cNvSpPr txBox="1">
            <a:spLocks noChangeArrowheads="1"/>
          </p:cNvSpPr>
          <p:nvPr/>
        </p:nvSpPr>
        <p:spPr bwMode="auto">
          <a:xfrm>
            <a:off x="5334000" y="1538287"/>
            <a:ext cx="2590800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dirty="0">
                <a:latin typeface="Calibri" panose="020F0502020204030204" pitchFamily="34" charset="0"/>
              </a:rPr>
              <a:t>Announcement Date</a:t>
            </a:r>
          </a:p>
        </p:txBody>
      </p:sp>
    </p:spTree>
    <p:extLst>
      <p:ext uri="{BB962C8B-B14F-4D97-AF65-F5344CB8AC3E}">
        <p14:creationId xmlns:p14="http://schemas.microsoft.com/office/powerpoint/2010/main" val="2167036152"/>
      </p:ext>
    </p:extLst>
  </p:cSld>
  <p:clrMapOvr>
    <a:masterClrMapping/>
  </p:clrMapOvr>
  <p:transition>
    <p:dissolve/>
  </p:transition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/>
              <a:t>Efficient Market Theory</a:t>
            </a:r>
          </a:p>
        </p:txBody>
      </p:sp>
      <p:sp>
        <p:nvSpPr>
          <p:cNvPr id="11" name="Text Box 4"/>
          <p:cNvSpPr txBox="1">
            <a:spLocks noChangeArrowheads="1"/>
          </p:cNvSpPr>
          <p:nvPr/>
        </p:nvSpPr>
        <p:spPr bwMode="auto">
          <a:xfrm>
            <a:off x="1095153" y="1185068"/>
            <a:ext cx="6934200" cy="8302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dirty="0">
                <a:latin typeface="Calibri" panose="020F0502020204030204" pitchFamily="34" charset="0"/>
              </a:rPr>
              <a:t>Average Annual Return on Mutual Funds and the Market Index</a:t>
            </a:r>
          </a:p>
        </p:txBody>
      </p:sp>
      <p:graphicFrame>
        <p:nvGraphicFramePr>
          <p:cNvPr id="7" name="Chart 6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667267379"/>
              </p:ext>
            </p:extLst>
          </p:nvPr>
        </p:nvGraphicFramePr>
        <p:xfrm>
          <a:off x="281058" y="2015331"/>
          <a:ext cx="8562390" cy="476646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303900614"/>
      </p:ext>
    </p:extLst>
  </p:cSld>
  <p:clrMapOvr>
    <a:masterClrMapping/>
  </p:clrMapOvr>
  <p:transition spd="slow">
    <p:push dir="u"/>
  </p:transition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/>
              <a:t>Efficient Market Theory</a:t>
            </a:r>
          </a:p>
        </p:txBody>
      </p:sp>
      <p:sp>
        <p:nvSpPr>
          <p:cNvPr id="6" name="TextBox 7"/>
          <p:cNvSpPr txBox="1">
            <a:spLocks noChangeArrowheads="1"/>
          </p:cNvSpPr>
          <p:nvPr/>
        </p:nvSpPr>
        <p:spPr bwMode="auto">
          <a:xfrm>
            <a:off x="304800" y="1295400"/>
            <a:ext cx="8534400" cy="15696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The average return 1972–2001 on stocks of firms over the six months following an announcement of quarterly earnings. The 10% of stocks with the best earnings news (portfolio 10) outperformed those with the worst news (portfolio1) by about 1% per month.</a:t>
            </a:r>
          </a:p>
        </p:txBody>
      </p:sp>
      <p:pic>
        <p:nvPicPr>
          <p:cNvPr id="6963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000" y="3048000"/>
            <a:ext cx="6691942" cy="373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04184913"/>
      </p:ext>
    </p:extLst>
  </p:cSld>
  <p:clrMapOvr>
    <a:masterClrMapping/>
  </p:clrMapOvr>
  <p:transition spd="slow">
    <p:push dir="u"/>
  </p:transition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Market Anomalies</a:t>
            </a:r>
          </a:p>
        </p:txBody>
      </p:sp>
      <p:sp>
        <p:nvSpPr>
          <p:cNvPr id="36867" name="TextBox 2"/>
          <p:cNvSpPr txBox="1">
            <a:spLocks noChangeArrowheads="1"/>
          </p:cNvSpPr>
          <p:nvPr/>
        </p:nvSpPr>
        <p:spPr bwMode="auto">
          <a:xfrm>
            <a:off x="1066800" y="1295401"/>
            <a:ext cx="7162800" cy="495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>
            <a:defPPr>
              <a:defRPr lang="en-US"/>
            </a:defPPr>
            <a:lvl1pPr marL="342900" indent="-342900">
              <a:spcBef>
                <a:spcPct val="20000"/>
              </a:spcBef>
              <a:buFont typeface="Wingdings" pitchFamily="2" charset="2"/>
              <a:buChar char="§"/>
              <a:defRPr sz="3200">
                <a:latin typeface="Calibri" panose="020F0502020204030204" pitchFamily="34" charset="0"/>
              </a:defRPr>
            </a:lvl1pPr>
            <a:lvl2pPr marL="742950" lvl="1" indent="-285750">
              <a:spcBef>
                <a:spcPct val="20000"/>
              </a:spcBef>
              <a:buChar char="–"/>
              <a:defRPr sz="2800">
                <a:latin typeface="Calibri" panose="020F0502020204030204" pitchFamily="34" charset="0"/>
              </a:defRPr>
            </a:lvl2pPr>
          </a:lstStyle>
          <a:p>
            <a:r>
              <a:rPr lang="en-US" altLang="en-US" dirty="0"/>
              <a:t>Existing Anomalies</a:t>
            </a:r>
          </a:p>
          <a:p>
            <a:pPr lvl="1"/>
            <a:r>
              <a:rPr lang="en-US" altLang="en-US" dirty="0"/>
              <a:t>The Earnings Announcement Puzzle</a:t>
            </a:r>
          </a:p>
          <a:p>
            <a:pPr lvl="1"/>
            <a:r>
              <a:rPr lang="en-US" altLang="en-US" dirty="0"/>
              <a:t>The New-Issue Puzzle</a:t>
            </a:r>
          </a:p>
          <a:p>
            <a:r>
              <a:rPr lang="en-US" altLang="en-US" dirty="0"/>
              <a:t>Old Anomalies</a:t>
            </a:r>
          </a:p>
          <a:p>
            <a:pPr lvl="1"/>
            <a:r>
              <a:rPr lang="en-US" altLang="en-US" dirty="0"/>
              <a:t>The Small Firm Effect</a:t>
            </a:r>
          </a:p>
          <a:p>
            <a:pPr lvl="1"/>
            <a:r>
              <a:rPr lang="en-US" altLang="en-US" dirty="0"/>
              <a:t>The January Effect</a:t>
            </a:r>
          </a:p>
          <a:p>
            <a:pPr lvl="1"/>
            <a:r>
              <a:rPr lang="en-US" altLang="en-US" dirty="0"/>
              <a:t>The PE Effect</a:t>
            </a:r>
          </a:p>
          <a:p>
            <a:pPr lvl="1"/>
            <a:r>
              <a:rPr lang="en-US" altLang="en-US" dirty="0"/>
              <a:t>The Neglected Firm Effect</a:t>
            </a:r>
          </a:p>
          <a:p>
            <a:pPr lvl="1"/>
            <a:r>
              <a:rPr lang="en-US" altLang="en-US" dirty="0"/>
              <a:t>The Value Line Effect</a:t>
            </a:r>
          </a:p>
        </p:txBody>
      </p:sp>
    </p:spTree>
    <p:extLst>
      <p:ext uri="{BB962C8B-B14F-4D97-AF65-F5344CB8AC3E}">
        <p14:creationId xmlns:p14="http://schemas.microsoft.com/office/powerpoint/2010/main" val="1378922354"/>
      </p:ext>
    </p:extLst>
  </p:cSld>
  <p:clrMapOvr>
    <a:masterClrMapping/>
  </p:clrMapOvr>
  <p:transition>
    <p:dissolve/>
  </p:transition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Behavioral Finance</a:t>
            </a:r>
          </a:p>
        </p:txBody>
      </p:sp>
      <p:sp>
        <p:nvSpPr>
          <p:cNvPr id="378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en-US" dirty="0"/>
              <a:t>Attitudes towards risk</a:t>
            </a:r>
          </a:p>
          <a:p>
            <a:r>
              <a:rPr lang="en-US" altLang="en-US" dirty="0"/>
              <a:t>Beliefs about probabilities</a:t>
            </a:r>
          </a:p>
          <a:p>
            <a:r>
              <a:rPr lang="en-US" altLang="en-US" dirty="0"/>
              <a:t>Sentiment</a:t>
            </a:r>
          </a:p>
          <a:p>
            <a:endParaRPr lang="en-US" altLang="en-US" dirty="0"/>
          </a:p>
          <a:p>
            <a:pPr>
              <a:buFont typeface="Wingdings" pitchFamily="2" charset="2"/>
              <a:buNone/>
            </a:pPr>
            <a:endParaRPr lang="en-US" altLang="en-US" dirty="0"/>
          </a:p>
        </p:txBody>
      </p:sp>
      <p:graphicFrame>
        <p:nvGraphicFramePr>
          <p:cNvPr id="2" name="Diagram 1"/>
          <p:cNvGraphicFramePr/>
          <p:nvPr>
            <p:extLst>
              <p:ext uri="{D42A27DB-BD31-4B8C-83A1-F6EECF244321}">
                <p14:modId xmlns:p14="http://schemas.microsoft.com/office/powerpoint/2010/main" val="2226377689"/>
              </p:ext>
            </p:extLst>
          </p:nvPr>
        </p:nvGraphicFramePr>
        <p:xfrm>
          <a:off x="1676400" y="2286000"/>
          <a:ext cx="7109637" cy="4495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273278385"/>
      </p:ext>
    </p:extLst>
  </p:cSld>
  <p:clrMapOvr>
    <a:masterClrMapping/>
  </p:clrMapOvr>
  <p:transition>
    <p:dissolve/>
  </p:transition>
</p:sld>
</file>

<file path=ppt/theme/theme1.xml><?xml version="1.0" encoding="utf-8"?>
<a:theme xmlns:a="http://schemas.openxmlformats.org/drawingml/2006/main" name="BMM4e">
  <a:themeElements>
    <a:clrScheme name="Urban">
      <a:dk1>
        <a:sysClr val="windowText" lastClr="000000"/>
      </a:dk1>
      <a:lt1>
        <a:sysClr val="window" lastClr="FFFFFF"/>
      </a:lt1>
      <a:dk2>
        <a:srgbClr val="424456"/>
      </a:dk2>
      <a:lt2>
        <a:srgbClr val="DEDEDE"/>
      </a:lt2>
      <a:accent1>
        <a:srgbClr val="53548A"/>
      </a:accent1>
      <a:accent2>
        <a:srgbClr val="438086"/>
      </a:accent2>
      <a:accent3>
        <a:srgbClr val="A04DA3"/>
      </a:accent3>
      <a:accent4>
        <a:srgbClr val="C4652D"/>
      </a:accent4>
      <a:accent5>
        <a:srgbClr val="8B5D3D"/>
      </a:accent5>
      <a:accent6>
        <a:srgbClr val="5C92B5"/>
      </a:accent6>
      <a:hlink>
        <a:srgbClr val="67AFBD"/>
      </a:hlink>
      <a:folHlink>
        <a:srgbClr val="C2A874"/>
      </a:folHlink>
    </a:clrScheme>
    <a:fontScheme name="BMM4e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BMM4e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MM4e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MM4e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MM4e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MM4e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MM4e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MM4e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69696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676</TotalTime>
  <Pages>8923980</Pages>
  <Words>2254</Words>
  <Application>Microsoft Macintosh PowerPoint</Application>
  <PresentationFormat>On-screen Show (4:3)</PresentationFormat>
  <Paragraphs>331</Paragraphs>
  <Slides>48</Slides>
  <Notes>25</Notes>
  <HiddenSlides>0</HiddenSlides>
  <MMClips>0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48</vt:i4>
      </vt:variant>
    </vt:vector>
  </HeadingPairs>
  <TitlesOfParts>
    <vt:vector size="60" baseType="lpstr">
      <vt:lpstr>Adobe Fan Heiti Std B</vt:lpstr>
      <vt:lpstr>Arial</vt:lpstr>
      <vt:lpstr>Arial Narrow</vt:lpstr>
      <vt:lpstr>Book Antiqua</vt:lpstr>
      <vt:lpstr>Calibri</vt:lpstr>
      <vt:lpstr>Cambria Math</vt:lpstr>
      <vt:lpstr>Century Gothic</vt:lpstr>
      <vt:lpstr>Times New Roman</vt:lpstr>
      <vt:lpstr>Wingdings</vt:lpstr>
      <vt:lpstr>BMM4e</vt:lpstr>
      <vt:lpstr>Equation</vt:lpstr>
      <vt:lpstr>Chart</vt:lpstr>
      <vt:lpstr>PowerPoint Presentation</vt:lpstr>
      <vt:lpstr>Topics Covered</vt:lpstr>
      <vt:lpstr>Stocks &amp; Stock Market</vt:lpstr>
      <vt:lpstr>Stocks &amp; Stock Market</vt:lpstr>
      <vt:lpstr>Stock Listings</vt:lpstr>
      <vt:lpstr>Stock Listings</vt:lpstr>
      <vt:lpstr>Stock Listings</vt:lpstr>
      <vt:lpstr>Stocks &amp; Stock Market</vt:lpstr>
      <vt:lpstr>Stocks &amp; Stock Market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Blue Skies Value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Common Stocks</vt:lpstr>
      <vt:lpstr>Valuing Non-Constant Growth</vt:lpstr>
      <vt:lpstr>Valuing Non-Constant Growth</vt:lpstr>
      <vt:lpstr>Valuing Common Stocks</vt:lpstr>
      <vt:lpstr>Valuing Common Stocks</vt:lpstr>
      <vt:lpstr>Valuing Common Stocks</vt:lpstr>
      <vt:lpstr>No Free Lunches</vt:lpstr>
      <vt:lpstr>No Free Lunches</vt:lpstr>
      <vt:lpstr>Random Walk Theory</vt:lpstr>
      <vt:lpstr>Random Walk Theory</vt:lpstr>
      <vt:lpstr>Random Walk Theory</vt:lpstr>
      <vt:lpstr>Random Walk Theory</vt:lpstr>
      <vt:lpstr>Random Walk Theory</vt:lpstr>
      <vt:lpstr>Another Tool</vt:lpstr>
      <vt:lpstr>Efficient Market Theory</vt:lpstr>
      <vt:lpstr>Efficient Market Theory</vt:lpstr>
      <vt:lpstr>Efficient Market Theory</vt:lpstr>
      <vt:lpstr>Efficient Market Theory</vt:lpstr>
      <vt:lpstr>Market Anomalies</vt:lpstr>
      <vt:lpstr>Behavioral Finance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Firm and  The Financial Manager</dc:title>
  <dc:creator>Matt Will</dc:creator>
  <cp:lastModifiedBy>Ebrahim Bakhshi</cp:lastModifiedBy>
  <cp:revision>199</cp:revision>
  <dcterms:created xsi:type="dcterms:W3CDTF">1997-10-06T19:15:22Z</dcterms:created>
  <dcterms:modified xsi:type="dcterms:W3CDTF">2021-11-18T05:22:35Z</dcterms:modified>
</cp:coreProperties>
</file>