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entury Gothic" panose="020B0502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4" autoAdjust="0"/>
  </p:normalViewPr>
  <p:slideViewPr>
    <p:cSldViewPr snapToGrid="0">
      <p:cViewPr varScale="1">
        <p:scale>
          <a:sx n="68" d="100"/>
          <a:sy n="68" d="100"/>
        </p:scale>
        <p:origin x="66" y="8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1630480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275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016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33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86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80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88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24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413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73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0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17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50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41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6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07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1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419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p:nvCxnSpPr>
        <p:spPr>
          <a:xfrm flipV="1">
            <a:off x="326571" y="664031"/>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00743" y="838200"/>
            <a:ext cx="54429" cy="601980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4029" y="979714"/>
            <a:ext cx="32657" cy="5878286"/>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05543" y="664029"/>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pic>
        <p:nvPicPr>
          <p:cNvPr id="18" name="Picture 3" descr="logo_spring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653" y="5263601"/>
            <a:ext cx="2456861" cy="6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userDrawn="1"/>
        </p:nvGrpSpPr>
        <p:grpSpPr>
          <a:xfrm rot="5400000">
            <a:off x="5546270" y="507311"/>
            <a:ext cx="544287" cy="11636829"/>
            <a:chOff x="3048000" y="272143"/>
            <a:chExt cx="544287" cy="6193973"/>
          </a:xfrm>
        </p:grpSpPr>
        <p:cxnSp>
          <p:nvCxnSpPr>
            <p:cNvPr id="20" name="Straight Connector 19"/>
            <p:cNvCxnSpPr/>
            <p:nvPr/>
          </p:nvCxnSpPr>
          <p:spPr>
            <a:xfrm flipV="1">
              <a:off x="3048000" y="272145"/>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222172" y="446314"/>
              <a:ext cx="54429" cy="601980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385458" y="587828"/>
              <a:ext cx="32657" cy="5878286"/>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526972" y="272143"/>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438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0310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2061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5605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045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SzPct val="7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a:off x="8689534" y="2930981"/>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userDrawn="1"/>
        </p:nvSpPr>
        <p:spPr>
          <a:xfrm>
            <a:off x="3831772" y="6400799"/>
            <a:ext cx="4528457" cy="276999"/>
          </a:xfrm>
          <a:prstGeom prst="rect">
            <a:avLst/>
          </a:prstGeom>
          <a:noFill/>
        </p:spPr>
        <p:txBody>
          <a:bodyPr wrap="square" rtlCol="0">
            <a:spAutoFit/>
          </a:bodyPr>
          <a:lstStyle/>
          <a:p>
            <a:pPr algn="ctr"/>
            <a:r>
              <a:rPr lang="en-US" sz="1200" kern="1200" baseline="0" dirty="0">
                <a:solidFill>
                  <a:schemeClr val="tx2"/>
                </a:solidFill>
                <a:latin typeface="+mn-lt"/>
              </a:rPr>
              <a:t>©  Springer Publishing Company, LLC.</a:t>
            </a:r>
          </a:p>
        </p:txBody>
      </p:sp>
      <p:sp>
        <p:nvSpPr>
          <p:cNvPr id="14" name="Slide Number Placeholder 3"/>
          <p:cNvSpPr txBox="1">
            <a:spLocks/>
          </p:cNvSpPr>
          <p:nvPr userDrawn="1"/>
        </p:nvSpPr>
        <p:spPr>
          <a:xfrm>
            <a:off x="11448332" y="6384839"/>
            <a:ext cx="394648" cy="346881"/>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1200" b="0"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340F30DF-3D44-42A2-99CA-1F1CA7A0D2D4}" type="slidenum">
              <a:rPr lang="en-US" sz="1400" kern="1200" smtClean="0">
                <a:solidFill>
                  <a:srgbClr val="44546A"/>
                </a:solidFill>
                <a:latin typeface="+mn-lt"/>
              </a:rPr>
              <a:pPr/>
              <a:t>‹#›</a:t>
            </a:fld>
            <a:endParaRPr lang="en-US" sz="1400" kern="1200" dirty="0">
              <a:solidFill>
                <a:srgbClr val="44546A"/>
              </a:solidFill>
              <a:latin typeface="+mn-lt"/>
            </a:endParaRPr>
          </a:p>
        </p:txBody>
      </p:sp>
    </p:spTree>
    <p:extLst>
      <p:ext uri="{BB962C8B-B14F-4D97-AF65-F5344CB8AC3E}">
        <p14:creationId xmlns:p14="http://schemas.microsoft.com/office/powerpoint/2010/main" val="27977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a:off x="8689534" y="2930981"/>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384090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36081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137177"/>
            <a:ext cx="10515600" cy="503647"/>
          </a:xfrm>
        </p:spPr>
        <p:txBody>
          <a:bodyPr anchor="ct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p:cNvGrpSpPr/>
          <p:nvPr/>
        </p:nvGrpSpPr>
        <p:grpSpPr>
          <a:xfrm rot="10800000">
            <a:off x="-6350" y="4714649"/>
            <a:ext cx="11353800" cy="158975"/>
            <a:chOff x="-10370574" y="2192339"/>
            <a:chExt cx="11353800" cy="158975"/>
          </a:xfrm>
        </p:grpSpPr>
        <p:cxnSp>
          <p:nvCxnSpPr>
            <p:cNvPr id="7" name="Straight Connector 6"/>
            <p:cNvCxnSpPr/>
            <p:nvPr userDrawn="1"/>
          </p:nvCxnSpPr>
          <p:spPr>
            <a:xfrm rot="10800000">
              <a:off x="-10239945" y="2329543"/>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10800000">
              <a:off x="-10370574" y="2192339"/>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5400000">
            <a:off x="-2519240" y="3736523"/>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250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cxnSp>
        <p:nvCxnSpPr>
          <p:cNvPr id="8" name="Straight Connector 7"/>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rot="16200000">
            <a:off x="8689534" y="2930981"/>
            <a:ext cx="6068785" cy="174168"/>
            <a:chOff x="1010966" y="3744046"/>
            <a:chExt cx="11353796" cy="163927"/>
          </a:xfrm>
        </p:grpSpPr>
        <p:cxnSp>
          <p:nvCxnSpPr>
            <p:cNvPr id="11" name="Straight Connector 10"/>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4154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720491"/>
            <a:ext cx="5157787" cy="53748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37926"/>
            <a:ext cx="5157787"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20491"/>
            <a:ext cx="5183188" cy="53748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37926"/>
            <a:ext cx="5183188"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8689534" y="2930981"/>
            <a:ext cx="6068785" cy="174168"/>
            <a:chOff x="1010966" y="3744046"/>
            <a:chExt cx="11353796" cy="163927"/>
          </a:xfrm>
        </p:grpSpPr>
        <p:cxnSp>
          <p:nvCxnSpPr>
            <p:cNvPr id="13" name="Straight Connector 12"/>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5"/>
          <p:cNvSpPr>
            <a:spLocks noGrp="1"/>
          </p:cNvSpPr>
          <p:nvPr>
            <p:ph type="sldNum" sz="quarter" idx="10"/>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684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720491"/>
            <a:ext cx="10514012" cy="537484"/>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37926"/>
            <a:ext cx="5157787"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2337926"/>
            <a:ext cx="5183188"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8689534" y="2930981"/>
            <a:ext cx="6068785" cy="174168"/>
            <a:chOff x="1010966" y="3744046"/>
            <a:chExt cx="11353796" cy="163927"/>
          </a:xfrm>
        </p:grpSpPr>
        <p:cxnSp>
          <p:nvCxnSpPr>
            <p:cNvPr id="13" name="Straight Connector 12"/>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5"/>
          <p:cNvSpPr>
            <a:spLocks noGrp="1"/>
          </p:cNvSpPr>
          <p:nvPr>
            <p:ph type="sldNum" sz="quarter" idx="10"/>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691481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6200000">
            <a:off x="8689534" y="2930981"/>
            <a:ext cx="6068785" cy="174168"/>
            <a:chOff x="1010966" y="3744046"/>
            <a:chExt cx="11353796" cy="163927"/>
          </a:xfrm>
        </p:grpSpPr>
        <p:cxnSp>
          <p:nvCxnSpPr>
            <p:cNvPr id="9" name="Straight Connector 8"/>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5056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0020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6883720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SzPct val="60000"/>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p:txBody>
          <a:bodyPr/>
          <a:lstStyle/>
          <a:p>
            <a:pPr lvl="0"/>
            <a:r>
              <a:rPr lang="en-US" dirty="0">
                <a:sym typeface="Century Gothic"/>
              </a:rPr>
              <a:t>Chapter 6: Intervention </a:t>
            </a:r>
          </a:p>
        </p:txBody>
      </p:sp>
      <p:sp>
        <p:nvSpPr>
          <p:cNvPr id="116" name="Shape 116"/>
          <p:cNvSpPr txBox="1">
            <a:spLocks noGrp="1"/>
          </p:cNvSpPr>
          <p:nvPr>
            <p:ph type="subTitle" idx="1"/>
          </p:nvPr>
        </p:nvSpPr>
        <p:spPr/>
        <p:txBody>
          <a:bodyPr/>
          <a:lstStyle/>
          <a:p>
            <a:pPr lvl="0"/>
            <a:r>
              <a:rPr lang="en-US" dirty="0">
                <a:sym typeface="Century Gothic"/>
              </a:rPr>
              <a:t>Direct Practice Skills for Evidence-Based Social Work: A Strengths-Based Text and Workbook</a:t>
            </a:r>
          </a:p>
        </p:txBody>
      </p:sp>
      <p:sp>
        <p:nvSpPr>
          <p:cNvPr id="4" name="Subtitle 2"/>
          <p:cNvSpPr>
            <a:spLocks/>
          </p:cNvSpPr>
          <p:nvPr/>
        </p:nvSpPr>
        <p:spPr bwMode="auto">
          <a:xfrm>
            <a:off x="810296" y="5576552"/>
            <a:ext cx="7772400" cy="40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1pPr>
            <a:lvl2pPr marL="742950" indent="-28575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2pPr>
            <a:lvl3pPr marL="11430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3pPr>
            <a:lvl4pPr marL="16002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4pPr>
            <a:lvl5pPr marL="20574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5pPr>
            <a:lvl6pPr marL="25146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6pPr>
            <a:lvl7pPr marL="29718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7pPr>
            <a:lvl8pPr marL="34290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8pPr>
            <a:lvl9pPr marL="38862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9pPr>
          </a:lstStyle>
          <a:p>
            <a:pPr eaLnBrk="1" hangingPunct="1"/>
            <a:r>
              <a:rPr lang="en-US" altLang="en-US" sz="800" i="1" dirty="0">
                <a:solidFill>
                  <a:schemeClr val="tx1"/>
                </a:solidFill>
                <a:latin typeface="Times New Roman" pitchFamily="18" charset="0"/>
                <a:cs typeface="Times New Roman" pitchFamily="18" charset="0"/>
              </a:rPr>
              <a:t>Copyright Springer Publishing Company. All Rights Reserved.</a:t>
            </a:r>
          </a:p>
          <a:p>
            <a:r>
              <a:rPr lang="en-US" altLang="en-US" sz="800" i="1" dirty="0">
                <a:solidFill>
                  <a:schemeClr val="tx1"/>
                </a:solidFill>
                <a:latin typeface="Times New Roman" pitchFamily="18" charset="0"/>
                <a:cs typeface="Times New Roman" pitchFamily="18" charset="0"/>
              </a:rPr>
              <a:t>From: Direct Practice Skills for Evidence-Based Social Work</a:t>
            </a:r>
          </a:p>
          <a:p>
            <a:pPr eaLnBrk="1" hangingPunct="1"/>
            <a:r>
              <a:rPr lang="en-US" altLang="en-US" sz="800" i="1" dirty="0">
                <a:solidFill>
                  <a:schemeClr val="tx1"/>
                </a:solidFill>
                <a:latin typeface="Times New Roman" pitchFamily="18" charset="0"/>
                <a:cs typeface="Times New Roman" pitchFamily="18" charset="0"/>
              </a:rPr>
              <a:t>ISBN: 9780826136220</a:t>
            </a:r>
          </a:p>
          <a:p>
            <a:pPr eaLnBrk="1" hangingPunct="1"/>
            <a:endParaRPr lang="en-US" altLang="en-US" sz="800" b="1" dirty="0">
              <a:solidFill>
                <a:schemeClr val="tx1"/>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p:txBody>
          <a:bodyPr/>
          <a:lstStyle/>
          <a:p>
            <a:pPr lvl="0"/>
            <a:r>
              <a:rPr lang="en-US">
                <a:sym typeface="Century Gothic"/>
              </a:rPr>
              <a:t>Crisis Intervention Stages</a:t>
            </a:r>
          </a:p>
        </p:txBody>
      </p:sp>
      <p:sp>
        <p:nvSpPr>
          <p:cNvPr id="169" name="Shape 169"/>
          <p:cNvSpPr txBox="1">
            <a:spLocks noGrp="1"/>
          </p:cNvSpPr>
          <p:nvPr>
            <p:ph idx="1"/>
          </p:nvPr>
        </p:nvSpPr>
        <p:spPr/>
        <p:txBody>
          <a:bodyPr>
            <a:normAutofit fontScale="92500" lnSpcReduction="20000"/>
          </a:bodyPr>
          <a:lstStyle/>
          <a:p>
            <a:pPr lvl="0"/>
            <a:r>
              <a:rPr lang="en-US" dirty="0">
                <a:sym typeface="Century Gothic"/>
              </a:rPr>
              <a:t>Stage 1. Assess the client’s physical, psychological, and social state, with priority emphasis on life-threatening circumstances. </a:t>
            </a:r>
          </a:p>
          <a:p>
            <a:pPr lvl="0"/>
            <a:r>
              <a:rPr lang="en-US" dirty="0">
                <a:sym typeface="Century Gothic"/>
              </a:rPr>
              <a:t>Stage 2. Create rapport and quickly build a collaborative relationship. </a:t>
            </a:r>
          </a:p>
          <a:p>
            <a:pPr lvl="0"/>
            <a:r>
              <a:rPr lang="en-US" dirty="0">
                <a:sym typeface="Century Gothic"/>
              </a:rPr>
              <a:t>Stage 3. Determine significance of the primary challenges as well as the immediate events triggering the crisis. </a:t>
            </a:r>
          </a:p>
          <a:p>
            <a:pPr lvl="0"/>
            <a:r>
              <a:rPr lang="en-US" dirty="0">
                <a:sym typeface="Century Gothic"/>
              </a:rPr>
              <a:t>Stage 4. Use active listening skills to explore the client’s feelings. </a:t>
            </a:r>
          </a:p>
          <a:p>
            <a:pPr lvl="0"/>
            <a:r>
              <a:rPr lang="en-US" dirty="0">
                <a:sym typeface="Century Gothic"/>
              </a:rPr>
              <a:t>Stage 5. Brainstorm and consider alternate options, including internal and external resources and strengths that have not been utilized. </a:t>
            </a:r>
          </a:p>
          <a:p>
            <a:pPr lvl="0"/>
            <a:r>
              <a:rPr lang="en-US" dirty="0">
                <a:sym typeface="Century Gothic"/>
              </a:rPr>
              <a:t>Stage 6: Create and prepare a plan for action. </a:t>
            </a:r>
          </a:p>
          <a:p>
            <a:pPr lvl="0"/>
            <a:r>
              <a:rPr lang="en-US" dirty="0">
                <a:sym typeface="Century Gothic"/>
              </a:rPr>
              <a:t>Stage 7: Secure agreement with the plan for action, arrange and execute a follow-up plan.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p:txBody>
          <a:bodyPr/>
          <a:lstStyle/>
          <a:p>
            <a:pPr lvl="0"/>
            <a:r>
              <a:rPr lang="en-US">
                <a:sym typeface="Century Gothic"/>
              </a:rPr>
              <a:t>Cognitive Restructuring</a:t>
            </a:r>
            <a:endParaRPr lang="en-US" dirty="0">
              <a:sym typeface="Century Gothic"/>
            </a:endParaRPr>
          </a:p>
        </p:txBody>
      </p:sp>
      <p:sp>
        <p:nvSpPr>
          <p:cNvPr id="175" name="Shape 175"/>
          <p:cNvSpPr txBox="1">
            <a:spLocks noGrp="1"/>
          </p:cNvSpPr>
          <p:nvPr>
            <p:ph idx="1"/>
          </p:nvPr>
        </p:nvSpPr>
        <p:spPr/>
        <p:txBody>
          <a:bodyPr>
            <a:noAutofit/>
          </a:bodyPr>
          <a:lstStyle/>
          <a:p>
            <a:pPr marL="0" lvl="0" indent="0">
              <a:buNone/>
            </a:pPr>
            <a:r>
              <a:rPr lang="en-IN" sz="2000">
                <a:sym typeface="Century Gothic"/>
              </a:rPr>
              <a:t>The use of cognitive restructuring as an intervention involves pointing out ways that the client’s thoughts are irrational and suggesting ways of thinking that are logical and functional.</a:t>
            </a:r>
          </a:p>
          <a:p>
            <a:pPr marL="0" lvl="0" indent="0">
              <a:buNone/>
            </a:pPr>
            <a:r>
              <a:rPr lang="en-IN" sz="2000">
                <a:sym typeface="Century Gothic"/>
              </a:rPr>
              <a:t>Commonly held cognitive distortions include</a:t>
            </a:r>
          </a:p>
          <a:p>
            <a:pPr lvl="0"/>
            <a:r>
              <a:rPr lang="en-IN" sz="2000">
                <a:sym typeface="Century Gothic"/>
              </a:rPr>
              <a:t>All or nothing thinking</a:t>
            </a:r>
          </a:p>
          <a:p>
            <a:pPr lvl="0"/>
            <a:r>
              <a:rPr lang="en-IN" sz="2000">
                <a:sym typeface="Century Gothic"/>
              </a:rPr>
              <a:t>Overgeneralizing </a:t>
            </a:r>
          </a:p>
          <a:p>
            <a:pPr lvl="0"/>
            <a:r>
              <a:rPr lang="en-IN" sz="2000">
                <a:sym typeface="Century Gothic"/>
              </a:rPr>
              <a:t>Mental filter</a:t>
            </a:r>
          </a:p>
          <a:p>
            <a:pPr lvl="0"/>
            <a:r>
              <a:rPr lang="en-IN" sz="2000">
                <a:sym typeface="Century Gothic"/>
              </a:rPr>
              <a:t>Disqualifying the positive </a:t>
            </a:r>
          </a:p>
          <a:p>
            <a:pPr lvl="0"/>
            <a:r>
              <a:rPr lang="en-IN" sz="2000">
                <a:sym typeface="Century Gothic"/>
              </a:rPr>
              <a:t>Jumping to conclusions</a:t>
            </a:r>
          </a:p>
          <a:p>
            <a:pPr lvl="0"/>
            <a:r>
              <a:rPr lang="en-IN" sz="2000">
                <a:sym typeface="Century Gothic"/>
              </a:rPr>
              <a:t>Emotional reasoning</a:t>
            </a:r>
          </a:p>
          <a:p>
            <a:pPr lvl="0"/>
            <a:r>
              <a:rPr lang="en-IN" sz="2000">
                <a:sym typeface="Century Gothic"/>
              </a:rPr>
              <a:t>Labeling </a:t>
            </a:r>
          </a:p>
          <a:p>
            <a:pPr lvl="0"/>
            <a:r>
              <a:rPr lang="en-IN" sz="2000">
                <a:sym typeface="Century Gothic"/>
              </a:rPr>
              <a:t>Personalization </a:t>
            </a:r>
            <a:endParaRPr lang="en-IN" sz="2000" dirty="0">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p:txBody>
          <a:bodyPr/>
          <a:lstStyle/>
          <a:p>
            <a:pPr lvl="0"/>
            <a:r>
              <a:rPr lang="en-US">
                <a:sym typeface="Century Gothic"/>
              </a:rPr>
              <a:t>Steps of Cognitive Restructuring </a:t>
            </a:r>
          </a:p>
        </p:txBody>
      </p:sp>
      <p:sp>
        <p:nvSpPr>
          <p:cNvPr id="181" name="Shape 181"/>
          <p:cNvSpPr txBox="1">
            <a:spLocks noGrp="1"/>
          </p:cNvSpPr>
          <p:nvPr>
            <p:ph idx="1"/>
          </p:nvPr>
        </p:nvSpPr>
        <p:spPr/>
        <p:txBody>
          <a:bodyPr>
            <a:normAutofit fontScale="92500" lnSpcReduction="10000"/>
          </a:bodyPr>
          <a:lstStyle/>
          <a:p>
            <a:pPr marL="514350" lvl="0" indent="-514350">
              <a:buSzPct val="100000"/>
              <a:buFont typeface="+mj-lt"/>
              <a:buAutoNum type="arabicPeriod"/>
            </a:pPr>
            <a:r>
              <a:rPr lang="en-US" dirty="0">
                <a:sym typeface="Century Gothic"/>
              </a:rPr>
              <a:t>Educate clients about the impact of thoughts on feelings and behaviors.</a:t>
            </a:r>
          </a:p>
          <a:p>
            <a:pPr marL="514350" lvl="0" indent="-514350">
              <a:buSzPct val="100000"/>
              <a:buFont typeface="+mj-lt"/>
              <a:buAutoNum type="arabicPeriod"/>
            </a:pPr>
            <a:r>
              <a:rPr lang="en-US" dirty="0">
                <a:sym typeface="Century Gothic"/>
              </a:rPr>
              <a:t>Assist the client to identify the automatic thoughts she has about a situation.</a:t>
            </a:r>
          </a:p>
          <a:p>
            <a:pPr marL="514350" lvl="0" indent="-514350">
              <a:buSzPct val="100000"/>
              <a:buFont typeface="+mj-lt"/>
              <a:buAutoNum type="arabicPeriod"/>
            </a:pPr>
            <a:r>
              <a:rPr lang="en-US" dirty="0">
                <a:sym typeface="Century Gothic"/>
              </a:rPr>
              <a:t>Encourage the client to identify the distortions in her cognitions.</a:t>
            </a:r>
          </a:p>
          <a:p>
            <a:pPr marL="514350" lvl="0" indent="-514350">
              <a:buSzPct val="100000"/>
              <a:buFont typeface="+mj-lt"/>
              <a:buAutoNum type="arabicPeriod"/>
            </a:pPr>
            <a:r>
              <a:rPr lang="en-US" dirty="0">
                <a:sym typeface="Century Gothic"/>
              </a:rPr>
              <a:t>Support the client in identifying alternative and more rational thoughts about the situation.</a:t>
            </a:r>
          </a:p>
          <a:p>
            <a:pPr marL="514350" lvl="0" indent="-514350">
              <a:buSzPct val="100000"/>
              <a:buFont typeface="+mj-lt"/>
              <a:buAutoNum type="arabicPeriod"/>
            </a:pPr>
            <a:r>
              <a:rPr lang="en-US" dirty="0">
                <a:sym typeface="Century Gothic"/>
              </a:rPr>
              <a:t>Encourage the client to notice and reflect on any shifts in her feelings about the situation once she has changed the cognition. </a:t>
            </a:r>
          </a:p>
          <a:p>
            <a:pPr marL="514350" lvl="0" indent="-514350">
              <a:buSzPct val="100000"/>
              <a:buFont typeface="+mj-lt"/>
              <a:buAutoNum type="arabicPeriod"/>
            </a:pPr>
            <a:r>
              <a:rPr lang="en-US" dirty="0">
                <a:sym typeface="Century Gothic"/>
              </a:rPr>
              <a:t>Help the client identify ways to adjust her behavior so that it better reflects her new cognitions.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838200" y="51221"/>
            <a:ext cx="10803340" cy="1325563"/>
          </a:xfrm>
        </p:spPr>
        <p:txBody>
          <a:bodyPr/>
          <a:lstStyle/>
          <a:p>
            <a:pPr lvl="0"/>
            <a:r>
              <a:rPr lang="en-US" dirty="0">
                <a:sym typeface="Century Gothic"/>
              </a:rPr>
              <a:t>Cultural Considerations With Cognitive Restructuring</a:t>
            </a:r>
          </a:p>
        </p:txBody>
      </p:sp>
      <p:sp>
        <p:nvSpPr>
          <p:cNvPr id="187" name="Shape 187"/>
          <p:cNvSpPr txBox="1">
            <a:spLocks noGrp="1"/>
          </p:cNvSpPr>
          <p:nvPr>
            <p:ph idx="1"/>
          </p:nvPr>
        </p:nvSpPr>
        <p:spPr/>
        <p:txBody>
          <a:bodyPr/>
          <a:lstStyle/>
          <a:p>
            <a:pPr marL="0" lvl="0" indent="0">
              <a:buNone/>
            </a:pPr>
            <a:r>
              <a:rPr lang="en-US" dirty="0">
                <a:sym typeface="Century Gothic"/>
              </a:rPr>
              <a:t>When practicing cognitive restructuring with clients, practitioners must remain cognizant of the fact that the thoughts and perceptions of members of oppressed and culturally diverse populations are influenced by their history and experiences in the broader societal context (Hepworth et al., 2013). Practitioners must be cautious when comparing the beliefs and worldviews of minorities with the dominant culture so that they don’t automatically assume their thoughts as being problematic.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p:txBody>
          <a:bodyPr/>
          <a:lstStyle/>
          <a:p>
            <a:pPr lvl="0"/>
            <a:r>
              <a:rPr lang="en-US">
                <a:sym typeface="Century Gothic"/>
              </a:rPr>
              <a:t>Interventions in a Cultural Context</a:t>
            </a:r>
            <a:endParaRPr lang="en-US" dirty="0">
              <a:sym typeface="Century Gothic"/>
            </a:endParaRPr>
          </a:p>
        </p:txBody>
      </p:sp>
      <p:sp>
        <p:nvSpPr>
          <p:cNvPr id="193" name="Shape 193"/>
          <p:cNvSpPr txBox="1">
            <a:spLocks noGrp="1"/>
          </p:cNvSpPr>
          <p:nvPr>
            <p:ph idx="1"/>
          </p:nvPr>
        </p:nvSpPr>
        <p:spPr/>
        <p:txBody>
          <a:bodyPr/>
          <a:lstStyle/>
          <a:p>
            <a:pPr lvl="0"/>
            <a:r>
              <a:rPr lang="en-US" dirty="0">
                <a:sym typeface="Century Gothic"/>
              </a:rPr>
              <a:t>Social workers should consult established guidelines for intervening in culturally sensitive ways. </a:t>
            </a:r>
          </a:p>
          <a:p>
            <a:pPr lvl="0"/>
            <a:r>
              <a:rPr lang="en-US" dirty="0">
                <a:sym typeface="Century Gothic"/>
              </a:rPr>
              <a:t>Interventions should be based on a thorough assessment of the individual client’s cultural background and current cultural values as well as experiences of discrimination and social injustice. The impact of culture on the primary challenges facing the client will affect the best choice of intervention.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p:txBody>
          <a:bodyPr/>
          <a:lstStyle/>
          <a:p>
            <a:pPr lvl="0"/>
            <a:r>
              <a:rPr lang="en-US">
                <a:sym typeface="Century Gothic"/>
              </a:rPr>
              <a:t>Group Interventions </a:t>
            </a:r>
          </a:p>
        </p:txBody>
      </p:sp>
      <p:sp>
        <p:nvSpPr>
          <p:cNvPr id="199" name="Shape 199"/>
          <p:cNvSpPr txBox="1">
            <a:spLocks noGrp="1"/>
          </p:cNvSpPr>
          <p:nvPr>
            <p:ph idx="1"/>
          </p:nvPr>
        </p:nvSpPr>
        <p:spPr/>
        <p:txBody>
          <a:bodyPr/>
          <a:lstStyle/>
          <a:p>
            <a:pPr lvl="0"/>
            <a:r>
              <a:rPr lang="en-US" dirty="0">
                <a:sym typeface="Century Gothic"/>
              </a:rPr>
              <a:t>Groups with the purpose of meeting the needs of individual members are referred to </a:t>
            </a:r>
            <a:r>
              <a:rPr lang="en-US" b="1" dirty="0">
                <a:sym typeface="Century Gothic"/>
              </a:rPr>
              <a:t>as treatment groups.</a:t>
            </a:r>
            <a:r>
              <a:rPr lang="en-US" dirty="0">
                <a:sym typeface="Century Gothic"/>
              </a:rPr>
              <a:t> </a:t>
            </a:r>
          </a:p>
          <a:p>
            <a:pPr lvl="0"/>
            <a:r>
              <a:rPr lang="en-US" b="1" dirty="0">
                <a:sym typeface="Century Gothic"/>
              </a:rPr>
              <a:t>Task groups</a:t>
            </a:r>
            <a:r>
              <a:rPr lang="en-US" dirty="0">
                <a:sym typeface="Century Gothic"/>
              </a:rPr>
              <a:t> focus on achieving a goal that goes beyond the needs of the individual members, though the members may also benefit from the work accomplished by the group.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p:txBody>
          <a:bodyPr/>
          <a:lstStyle/>
          <a:p>
            <a:pPr lvl="0"/>
            <a:r>
              <a:rPr lang="en-US">
                <a:sym typeface="Century Gothic"/>
              </a:rPr>
              <a:t>Prevention </a:t>
            </a:r>
          </a:p>
        </p:txBody>
      </p:sp>
      <p:sp>
        <p:nvSpPr>
          <p:cNvPr id="205" name="Shape 205"/>
          <p:cNvSpPr txBox="1">
            <a:spLocks noGrp="1"/>
          </p:cNvSpPr>
          <p:nvPr>
            <p:ph idx="1"/>
          </p:nvPr>
        </p:nvSpPr>
        <p:spPr/>
        <p:txBody>
          <a:bodyPr/>
          <a:lstStyle/>
          <a:p>
            <a:pPr lvl="0"/>
            <a:r>
              <a:rPr lang="en-US">
                <a:sym typeface="Century Gothic"/>
              </a:rPr>
              <a:t>Prevention efforts are used to address a wide range of issues including physical disease such as diabetes, heart disease, and cancer as well as behavioral and mental health concerns such as child abuse, teen pregnancy, substance abuse, and mental illness. </a:t>
            </a:r>
          </a:p>
          <a:p>
            <a:pPr lvl="0"/>
            <a:r>
              <a:rPr lang="en-US">
                <a:sym typeface="Century Gothic"/>
              </a:rPr>
              <a:t>The continuum of care model is one of the primary models for preventative services.</a:t>
            </a:r>
            <a:endParaRPr lang="en-US" dirty="0">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p:txBody>
          <a:bodyPr/>
          <a:lstStyle/>
          <a:p>
            <a:pPr lvl="0"/>
            <a:r>
              <a:rPr lang="en-US">
                <a:sym typeface="Century Gothic"/>
              </a:rPr>
              <a:t>Personal Reflections</a:t>
            </a:r>
            <a:endParaRPr lang="en-US" dirty="0">
              <a:sym typeface="Century Gothic"/>
            </a:endParaRPr>
          </a:p>
        </p:txBody>
      </p:sp>
      <p:sp>
        <p:nvSpPr>
          <p:cNvPr id="211" name="Shape 211"/>
          <p:cNvSpPr txBox="1">
            <a:spLocks noGrp="1"/>
          </p:cNvSpPr>
          <p:nvPr>
            <p:ph idx="1"/>
          </p:nvPr>
        </p:nvSpPr>
        <p:spPr/>
        <p:txBody>
          <a:bodyPr/>
          <a:lstStyle/>
          <a:p>
            <a:pPr marL="914400" lvl="1" indent="-457200">
              <a:buFont typeface="+mj-lt"/>
              <a:buAutoNum type="arabicPeriod"/>
            </a:pPr>
            <a:r>
              <a:rPr lang="en-IN" dirty="0">
                <a:sym typeface="Century Gothic"/>
              </a:rPr>
              <a:t>Select a minor annoyance you experience and make a table with the following columns: date, event, thoughts, feelings, and behaviors. Keep a record of your thoughts, feelings, and behaviors regarding the event for 3 days. Identify any cognitive distortions. Use cognitive restructuring to reframe your thoughts and notice any changes in your feelings and behaviors. </a:t>
            </a:r>
          </a:p>
          <a:p>
            <a:pPr marL="914400" lvl="1" indent="-457200">
              <a:buFont typeface="+mj-lt"/>
              <a:buAutoNum type="arabicPeriod"/>
            </a:pPr>
            <a:r>
              <a:rPr lang="en-IN" dirty="0">
                <a:sym typeface="Century Gothic"/>
              </a:rPr>
              <a:t>Imagine being a caseworker in Child Protective Services. Develop a case scenario of how you would intervene in a case involving two young children being abused by one of the parents. Reflect on personal emotions you might experience, ethical concerns you may have, societal and personal biases that you may encounter, and how you would overcome these professional challenges.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Shape 121"/>
          <p:cNvSpPr txBox="1"/>
          <p:nvPr/>
        </p:nvSpPr>
        <p:spPr>
          <a:xfrm>
            <a:off x="1209391" y="2500087"/>
            <a:ext cx="9761836" cy="184150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1" u="none" strike="noStrike" cap="small" dirty="0">
                <a:solidFill>
                  <a:srgbClr val="44546A"/>
                </a:solidFill>
                <a:latin typeface="+mn-lt"/>
                <a:ea typeface="Century Gothic"/>
                <a:cs typeface="Century Gothic"/>
                <a:sym typeface="Century Gothic"/>
              </a:rPr>
              <a:t> </a:t>
            </a:r>
            <a:r>
              <a:rPr lang="en-US" sz="2800" b="0" i="1" u="none" strike="noStrike" cap="none" dirty="0">
                <a:solidFill>
                  <a:srgbClr val="44546A"/>
                </a:solidFill>
                <a:latin typeface="+mn-lt"/>
                <a:ea typeface="Century Gothic"/>
                <a:cs typeface="Century Gothic"/>
                <a:sym typeface="Century Gothic"/>
              </a:rPr>
              <a:t>A fundamental concern for others in our individual and community lives would go a long way in making the world the better place we so passionately dreamt of</a:t>
            </a:r>
            <a:r>
              <a:rPr lang="en-US" sz="2800" b="0" i="0" u="none" strike="noStrike" cap="none" dirty="0">
                <a:solidFill>
                  <a:srgbClr val="44546A"/>
                </a:solidFill>
                <a:latin typeface="+mn-lt"/>
                <a:ea typeface="Century Gothic"/>
                <a:cs typeface="Century Gothic"/>
                <a:sym typeface="Century Gothic"/>
              </a:rPr>
              <a:t> </a:t>
            </a:r>
          </a:p>
          <a:p>
            <a:pPr marL="0" marR="0" lvl="0" indent="0" algn="ctr" rtl="0">
              <a:spcBef>
                <a:spcPts val="0"/>
              </a:spcBef>
              <a:buSzPct val="25000"/>
              <a:buNone/>
            </a:pPr>
            <a:r>
              <a:rPr lang="en-US" sz="2800" b="0" i="1" u="none" strike="noStrike" cap="none" dirty="0">
                <a:solidFill>
                  <a:srgbClr val="44546A"/>
                </a:solidFill>
                <a:latin typeface="+mn-lt"/>
                <a:ea typeface="Century Gothic"/>
                <a:cs typeface="Century Gothic"/>
                <a:sym typeface="Century Gothic"/>
              </a:rPr>
              <a:t>– </a:t>
            </a:r>
            <a:r>
              <a:rPr lang="en-US" sz="2800" b="1" i="1" u="none" strike="noStrike" cap="none" dirty="0">
                <a:solidFill>
                  <a:srgbClr val="44546A"/>
                </a:solidFill>
                <a:latin typeface="+mn-lt"/>
                <a:ea typeface="Century Gothic"/>
                <a:cs typeface="Century Gothic"/>
                <a:sym typeface="Century Gothic"/>
              </a:rPr>
              <a:t>Nelson Mandela, Sixth Annual Lecture, July 12, 2008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p:txBody>
          <a:bodyPr/>
          <a:lstStyle/>
          <a:p>
            <a:pPr lvl="0"/>
            <a:r>
              <a:rPr lang="en-US">
                <a:sym typeface="Century Gothic"/>
              </a:rPr>
              <a:t>Choosing Interventions </a:t>
            </a:r>
            <a:endParaRPr lang="en-US" dirty="0">
              <a:sym typeface="Century Gothic"/>
            </a:endParaRPr>
          </a:p>
        </p:txBody>
      </p:sp>
      <p:sp>
        <p:nvSpPr>
          <p:cNvPr id="127" name="Shape 127"/>
          <p:cNvSpPr txBox="1">
            <a:spLocks noGrp="1"/>
          </p:cNvSpPr>
          <p:nvPr>
            <p:ph idx="1"/>
          </p:nvPr>
        </p:nvSpPr>
        <p:spPr/>
        <p:txBody>
          <a:bodyPr>
            <a:normAutofit/>
          </a:bodyPr>
          <a:lstStyle/>
          <a:p>
            <a:pPr marL="0" lvl="0" indent="0">
              <a:buNone/>
            </a:pPr>
            <a:r>
              <a:rPr lang="en-IN" sz="2000" dirty="0">
                <a:sym typeface="Century Gothic"/>
              </a:rPr>
              <a:t>When choosing the type of intervention to use with a particular client, many factors must be considered. The following questions can serve as a guide for choosing relevant interventions:</a:t>
            </a:r>
          </a:p>
          <a:p>
            <a:pPr lvl="0"/>
            <a:r>
              <a:rPr lang="en-IN" sz="2000" dirty="0">
                <a:sym typeface="Century Gothic"/>
              </a:rPr>
              <a:t>If successful, will the intervention help the client achieve her stated goals?</a:t>
            </a:r>
          </a:p>
          <a:p>
            <a:pPr lvl="0"/>
            <a:r>
              <a:rPr lang="en-IN" sz="2000" dirty="0">
                <a:sym typeface="Century Gothic"/>
              </a:rPr>
              <a:t>Does the practitioner possess the skill level necessary to competently guide the intervention? </a:t>
            </a:r>
          </a:p>
          <a:p>
            <a:pPr lvl="0"/>
            <a:r>
              <a:rPr lang="en-IN" sz="2000" dirty="0">
                <a:sym typeface="Century Gothic"/>
              </a:rPr>
              <a:t>Can the intervention be successfully carried out given any time constraints that may be present?</a:t>
            </a:r>
          </a:p>
          <a:p>
            <a:pPr lvl="0"/>
            <a:r>
              <a:rPr lang="en-IN" sz="2000" dirty="0">
                <a:sym typeface="Century Gothic"/>
              </a:rPr>
              <a:t>Does the intervention leverage the client’s strengths, or involve the development of new strengths?</a:t>
            </a:r>
          </a:p>
          <a:p>
            <a:pPr lvl="0"/>
            <a:r>
              <a:rPr lang="en-IN" sz="2000" dirty="0">
                <a:sym typeface="Century Gothic"/>
              </a:rPr>
              <a:t>Is the intervention deemed ethical, valid, and reliable for this specific type of client? </a:t>
            </a:r>
          </a:p>
          <a:p>
            <a:pPr lvl="0"/>
            <a:r>
              <a:rPr lang="en-IN" sz="2000" dirty="0">
                <a:sym typeface="Century Gothic"/>
              </a:rPr>
              <a:t>Is the intervention sensitive to and compatible with the client’s broader environment? 	</a:t>
            </a:r>
          </a:p>
          <a:p>
            <a:pPr lvl="0"/>
            <a:r>
              <a:rPr lang="en-IN" sz="2000" dirty="0">
                <a:sym typeface="Century Gothic"/>
              </a:rPr>
              <a:t>Does the intervention allow for a collaborative approach between practitioner and client?</a:t>
            </a:r>
          </a:p>
          <a:p>
            <a:pPr lvl="0"/>
            <a:r>
              <a:rPr lang="en-IN" sz="2000" dirty="0">
                <a:sym typeface="Century Gothic"/>
              </a:rPr>
              <a:t>Is there any harm that could possibly occur as a result of the intervention?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p:txBody>
          <a:bodyPr/>
          <a:lstStyle/>
          <a:p>
            <a:pPr lvl="0"/>
            <a:r>
              <a:rPr lang="en-US">
                <a:sym typeface="Century Gothic"/>
              </a:rPr>
              <a:t>Evidence-Based Practice</a:t>
            </a:r>
            <a:endParaRPr lang="en-US" dirty="0">
              <a:sym typeface="Century Gothic"/>
            </a:endParaRPr>
          </a:p>
        </p:txBody>
      </p:sp>
      <p:sp>
        <p:nvSpPr>
          <p:cNvPr id="133" name="Shape 133"/>
          <p:cNvSpPr txBox="1">
            <a:spLocks noGrp="1"/>
          </p:cNvSpPr>
          <p:nvPr>
            <p:ph idx="1"/>
          </p:nvPr>
        </p:nvSpPr>
        <p:spPr/>
        <p:txBody>
          <a:bodyPr>
            <a:normAutofit/>
          </a:bodyPr>
          <a:lstStyle/>
          <a:p>
            <a:pPr lvl="0"/>
            <a:r>
              <a:rPr lang="en-US" dirty="0"/>
              <a:t>Evidence-based practice (</a:t>
            </a:r>
            <a:r>
              <a:rPr lang="en-US" dirty="0">
                <a:sym typeface="Century Gothic"/>
              </a:rPr>
              <a:t>EBP) framework is characterized by the following steps: identify information needed for practice and construct it into viable questions, find evidence that addresses the questions, determine how the evidence applies to practice methods and policy decisions, and evaluate the process. </a:t>
            </a:r>
          </a:p>
          <a:p>
            <a:pPr lvl="0"/>
            <a:r>
              <a:rPr lang="en-US" dirty="0">
                <a:sym typeface="Century Gothic"/>
              </a:rPr>
              <a:t>EBP promotes the use of empirically supported interventions. </a:t>
            </a:r>
          </a:p>
          <a:p>
            <a:pPr lvl="0"/>
            <a:r>
              <a:rPr lang="en-US" dirty="0">
                <a:sym typeface="Century Gothic"/>
              </a:rPr>
              <a:t>Practice guidelines, or best practices, are available to guide assessment and intervention with clients. These may be based on research findings or professional consensus.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p:txBody>
          <a:bodyPr/>
          <a:lstStyle/>
          <a:p>
            <a:pPr lvl="0"/>
            <a:r>
              <a:rPr lang="en-US">
                <a:sym typeface="Century Gothic"/>
              </a:rPr>
              <a:t>Challenges of EBP</a:t>
            </a:r>
            <a:endParaRPr lang="en-US" dirty="0">
              <a:sym typeface="Century Gothic"/>
            </a:endParaRPr>
          </a:p>
        </p:txBody>
      </p:sp>
      <p:sp>
        <p:nvSpPr>
          <p:cNvPr id="139" name="Shape 139"/>
          <p:cNvSpPr txBox="1">
            <a:spLocks noGrp="1"/>
          </p:cNvSpPr>
          <p:nvPr>
            <p:ph idx="1"/>
          </p:nvPr>
        </p:nvSpPr>
        <p:spPr/>
        <p:txBody>
          <a:bodyPr>
            <a:normAutofit fontScale="92500" lnSpcReduction="20000"/>
          </a:bodyPr>
          <a:lstStyle/>
          <a:p>
            <a:pPr lvl="0"/>
            <a:r>
              <a:rPr lang="en-US" dirty="0">
                <a:sym typeface="Century Gothic"/>
              </a:rPr>
              <a:t>There is a dearth of research available that meets the criteria of EBP in comparison with the numerous problems clients present to social workers and the infinite factors involved in the human condition. </a:t>
            </a:r>
          </a:p>
          <a:p>
            <a:pPr lvl="0"/>
            <a:r>
              <a:rPr lang="en-US" dirty="0">
                <a:sym typeface="Century Gothic"/>
              </a:rPr>
              <a:t>The ability of researchers to finance studies is influenced by numerous factors including the funders of the research, the current social and political climate, and the availability of limited resources. This means that when research on one intervention is funded, other interventions are not. </a:t>
            </a:r>
          </a:p>
          <a:p>
            <a:pPr lvl="0"/>
            <a:r>
              <a:rPr lang="en-US" dirty="0">
                <a:sym typeface="Century Gothic"/>
              </a:rPr>
              <a:t>Some widely supported practices, such as AA, do not have empirical research that supports them. </a:t>
            </a:r>
          </a:p>
          <a:p>
            <a:pPr lvl="0"/>
            <a:r>
              <a:rPr lang="en-US" dirty="0">
                <a:sym typeface="Century Gothic"/>
              </a:rPr>
              <a:t>Social workers are often working in conditions where interventions need not only be effective, but practical under financial and/or time constraints. </a:t>
            </a:r>
          </a:p>
          <a:p>
            <a:pPr lvl="0"/>
            <a:r>
              <a:rPr lang="en-US" dirty="0">
                <a:sym typeface="Century Gothic"/>
              </a:rPr>
              <a:t>Some interventions may be considered an EBP, yet still have a built-in cultural bias.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p:txBody>
          <a:bodyPr/>
          <a:lstStyle/>
          <a:p>
            <a:pPr lvl="0"/>
            <a:r>
              <a:rPr lang="en-US">
                <a:sym typeface="Century Gothic"/>
              </a:rPr>
              <a:t>Intervention Models		</a:t>
            </a:r>
            <a:endParaRPr lang="en-US" dirty="0">
              <a:sym typeface="Century Gothic"/>
            </a:endParaRPr>
          </a:p>
        </p:txBody>
      </p:sp>
      <p:sp>
        <p:nvSpPr>
          <p:cNvPr id="145" name="Shape 145"/>
          <p:cNvSpPr txBox="1">
            <a:spLocks noGrp="1"/>
          </p:cNvSpPr>
          <p:nvPr>
            <p:ph idx="1"/>
          </p:nvPr>
        </p:nvSpPr>
        <p:spPr/>
        <p:txBody>
          <a:bodyPr/>
          <a:lstStyle/>
          <a:p>
            <a:pPr lvl="0"/>
            <a:r>
              <a:rPr lang="en-IN" dirty="0">
                <a:sym typeface="Century Gothic"/>
              </a:rPr>
              <a:t>Task-</a:t>
            </a:r>
            <a:r>
              <a:rPr lang="en-IN" dirty="0" err="1">
                <a:sym typeface="Century Gothic"/>
              </a:rPr>
              <a:t>Centered</a:t>
            </a:r>
            <a:r>
              <a:rPr lang="en-IN" dirty="0">
                <a:sym typeface="Century Gothic"/>
              </a:rPr>
              <a:t> Practice (TCP) Approach </a:t>
            </a:r>
          </a:p>
          <a:p>
            <a:pPr lvl="0"/>
            <a:r>
              <a:rPr lang="en-IN" dirty="0">
                <a:sym typeface="Century Gothic"/>
              </a:rPr>
              <a:t>Case Management</a:t>
            </a:r>
          </a:p>
          <a:p>
            <a:pPr lvl="0"/>
            <a:r>
              <a:rPr lang="en-IN" dirty="0">
                <a:sym typeface="Century Gothic"/>
              </a:rPr>
              <a:t>Psychoeducation</a:t>
            </a:r>
          </a:p>
          <a:p>
            <a:pPr lvl="0"/>
            <a:r>
              <a:rPr lang="en-IN" dirty="0">
                <a:sym typeface="Century Gothic"/>
              </a:rPr>
              <a:t>Crisis Intervention </a:t>
            </a:r>
          </a:p>
          <a:p>
            <a:pPr lvl="0"/>
            <a:r>
              <a:rPr lang="en-IN" dirty="0">
                <a:sym typeface="Century Gothic"/>
              </a:rPr>
              <a:t>Cognitive Restructuring</a:t>
            </a:r>
          </a:p>
          <a:p>
            <a:pPr lvl="0"/>
            <a:r>
              <a:rPr lang="en-IN" dirty="0">
                <a:sym typeface="Century Gothic"/>
              </a:rPr>
              <a:t>Group Interventions</a:t>
            </a:r>
          </a:p>
          <a:p>
            <a:pPr lvl="0"/>
            <a:r>
              <a:rPr lang="en-IN" dirty="0">
                <a:sym typeface="Century Gothic"/>
              </a:rPr>
              <a:t>Prevention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p:txBody>
          <a:bodyPr/>
          <a:lstStyle/>
          <a:p>
            <a:pPr lvl="0"/>
            <a:r>
              <a:rPr lang="en-US">
                <a:sym typeface="Century Gothic"/>
              </a:rPr>
              <a:t>Task-Centered Practice Approach </a:t>
            </a:r>
            <a:endParaRPr lang="en-US" dirty="0">
              <a:sym typeface="Century Gothic"/>
            </a:endParaRPr>
          </a:p>
        </p:txBody>
      </p:sp>
      <p:sp>
        <p:nvSpPr>
          <p:cNvPr id="151" name="Shape 151"/>
          <p:cNvSpPr txBox="1">
            <a:spLocks noGrp="1"/>
          </p:cNvSpPr>
          <p:nvPr>
            <p:ph idx="1"/>
          </p:nvPr>
        </p:nvSpPr>
        <p:spPr/>
        <p:txBody>
          <a:bodyPr/>
          <a:lstStyle/>
          <a:p>
            <a:pPr marL="0" lvl="0" indent="0">
              <a:buNone/>
            </a:pPr>
            <a:r>
              <a:rPr lang="en-US" b="1" dirty="0">
                <a:sym typeface="Century Gothic"/>
              </a:rPr>
              <a:t>TCP consists of three phases that involve structured meetings with client</a:t>
            </a:r>
            <a:r>
              <a:rPr lang="en-US" b="1" dirty="0"/>
              <a:t>s</a:t>
            </a:r>
            <a:r>
              <a:rPr lang="en-US" b="1" dirty="0">
                <a:sym typeface="Century Gothic"/>
              </a:rPr>
              <a:t> to help them successfully reach their goal.</a:t>
            </a:r>
          </a:p>
          <a:p>
            <a:pPr marL="514350" lvl="0" indent="-514350">
              <a:buSzPct val="100000"/>
              <a:buFont typeface="+mj-lt"/>
              <a:buAutoNum type="arabicPeriod"/>
            </a:pPr>
            <a:r>
              <a:rPr lang="en-US" dirty="0">
                <a:sym typeface="Century Gothic"/>
              </a:rPr>
              <a:t>Identifying the target problem and the goal or goals that the client wants to achieve.</a:t>
            </a:r>
          </a:p>
          <a:p>
            <a:pPr marL="514350" lvl="0" indent="-514350">
              <a:buSzPct val="100000"/>
              <a:buFont typeface="+mj-lt"/>
              <a:buAutoNum type="arabicPeriod"/>
            </a:pPr>
            <a:r>
              <a:rPr lang="en-US" dirty="0">
                <a:sym typeface="Century Gothic"/>
              </a:rPr>
              <a:t>Implementing the identified tasks and tracking the progression toward the goal. In this phase, the Task Implementation Sequence (TIS) is initiated. </a:t>
            </a:r>
          </a:p>
          <a:p>
            <a:pPr marL="514350" lvl="0" indent="-514350">
              <a:buSzPct val="100000"/>
              <a:buFont typeface="+mj-lt"/>
              <a:buAutoNum type="arabicPeriod"/>
            </a:pPr>
            <a:r>
              <a:rPr lang="en-US" dirty="0">
                <a:sym typeface="Century Gothic"/>
              </a:rPr>
              <a:t>Termination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p:txBody>
          <a:bodyPr/>
          <a:lstStyle/>
          <a:p>
            <a:pPr lvl="0"/>
            <a:r>
              <a:rPr lang="en-US">
                <a:sym typeface="Century Gothic"/>
              </a:rPr>
              <a:t>Case Management</a:t>
            </a:r>
          </a:p>
        </p:txBody>
      </p:sp>
      <p:sp>
        <p:nvSpPr>
          <p:cNvPr id="157" name="Shape 157"/>
          <p:cNvSpPr txBox="1">
            <a:spLocks noGrp="1"/>
          </p:cNvSpPr>
          <p:nvPr>
            <p:ph idx="1"/>
          </p:nvPr>
        </p:nvSpPr>
        <p:spPr/>
        <p:txBody>
          <a:bodyPr>
            <a:normAutofit fontScale="62500" lnSpcReduction="20000"/>
          </a:bodyPr>
          <a:lstStyle/>
          <a:p>
            <a:pPr lvl="0"/>
            <a:r>
              <a:rPr lang="en-IN" dirty="0">
                <a:sym typeface="Century Gothic"/>
              </a:rPr>
              <a:t>Case management aims to link clients with resources that will meet their needs such as housing, medical care, counseling, employment, and education.</a:t>
            </a:r>
          </a:p>
          <a:p>
            <a:pPr lvl="0"/>
            <a:r>
              <a:rPr lang="en-IN" dirty="0">
                <a:sym typeface="Century Gothic"/>
              </a:rPr>
              <a:t>Though job specifics may vary, case managers implement the following tasks to assist their clients:</a:t>
            </a:r>
          </a:p>
          <a:p>
            <a:pPr marL="914400" lvl="1" indent="-457200">
              <a:buFont typeface="+mj-lt"/>
              <a:buAutoNum type="arabicPeriod"/>
            </a:pPr>
            <a:r>
              <a:rPr lang="en-IN" dirty="0">
                <a:sym typeface="Century Gothic"/>
              </a:rPr>
              <a:t>Cultivate a network of resources</a:t>
            </a:r>
          </a:p>
          <a:p>
            <a:pPr marL="914400" lvl="1" indent="-457200">
              <a:buFont typeface="+mj-lt"/>
              <a:buAutoNum type="arabicPeriod"/>
            </a:pPr>
            <a:r>
              <a:rPr lang="en-IN" dirty="0">
                <a:sym typeface="Century Gothic"/>
              </a:rPr>
              <a:t>Make contact with clients</a:t>
            </a:r>
          </a:p>
          <a:p>
            <a:pPr marL="914400" lvl="1" indent="-457200">
              <a:buFont typeface="+mj-lt"/>
              <a:buAutoNum type="arabicPeriod"/>
            </a:pPr>
            <a:r>
              <a:rPr lang="en-IN" dirty="0">
                <a:sym typeface="Century Gothic"/>
              </a:rPr>
              <a:t>Evaluate the strengths and challenges of the client</a:t>
            </a:r>
          </a:p>
          <a:p>
            <a:pPr marL="914400" lvl="1" indent="-457200">
              <a:buFont typeface="+mj-lt"/>
              <a:buAutoNum type="arabicPeriod"/>
            </a:pPr>
            <a:r>
              <a:rPr lang="en-IN" dirty="0">
                <a:sym typeface="Century Gothic"/>
              </a:rPr>
              <a:t>Create a service plan</a:t>
            </a:r>
          </a:p>
          <a:p>
            <a:pPr marL="914400" lvl="1" indent="-457200">
              <a:buFont typeface="+mj-lt"/>
              <a:buAutoNum type="arabicPeriod"/>
            </a:pPr>
            <a:r>
              <a:rPr lang="en-IN" dirty="0">
                <a:sym typeface="Century Gothic"/>
              </a:rPr>
              <a:t>Assemble the resource system </a:t>
            </a:r>
          </a:p>
          <a:p>
            <a:pPr marL="914400" lvl="1" indent="-457200">
              <a:buFont typeface="+mj-lt"/>
              <a:buAutoNum type="arabicPeriod"/>
            </a:pPr>
            <a:r>
              <a:rPr lang="en-IN" dirty="0">
                <a:sym typeface="Century Gothic"/>
              </a:rPr>
              <a:t>Generate documented agreements </a:t>
            </a:r>
          </a:p>
          <a:p>
            <a:pPr marL="914400" lvl="1" indent="-457200">
              <a:buFont typeface="+mj-lt"/>
              <a:buAutoNum type="arabicPeriod"/>
            </a:pPr>
            <a:r>
              <a:rPr lang="en-IN" dirty="0">
                <a:sym typeface="Century Gothic"/>
              </a:rPr>
              <a:t>Execute service plan</a:t>
            </a:r>
          </a:p>
          <a:p>
            <a:pPr marL="914400" lvl="1" indent="-457200">
              <a:buFont typeface="+mj-lt"/>
              <a:buAutoNum type="arabicPeriod"/>
            </a:pPr>
            <a:r>
              <a:rPr lang="en-IN" dirty="0">
                <a:sym typeface="Century Gothic"/>
              </a:rPr>
              <a:t>Oversee service plan</a:t>
            </a:r>
          </a:p>
          <a:p>
            <a:pPr marL="914400" lvl="1" indent="-457200">
              <a:buFont typeface="+mj-lt"/>
              <a:buAutoNum type="arabicPeriod"/>
            </a:pPr>
            <a:r>
              <a:rPr lang="en-IN" dirty="0">
                <a:sym typeface="Century Gothic"/>
              </a:rPr>
              <a:t>Assess the process</a:t>
            </a:r>
          </a:p>
          <a:p>
            <a:pPr marL="914400" lvl="1" indent="-457200">
              <a:buFont typeface="+mj-lt"/>
              <a:buAutoNum type="arabicPeriod"/>
            </a:pPr>
            <a:r>
              <a:rPr lang="en-IN" dirty="0">
                <a:sym typeface="Century Gothic"/>
              </a:rPr>
              <a:t> Terminate the case </a:t>
            </a:r>
          </a:p>
          <a:p>
            <a:pPr marL="914400" lvl="1" indent="-457200">
              <a:buFont typeface="+mj-lt"/>
              <a:buAutoNum type="arabicPeriod"/>
            </a:pPr>
            <a:r>
              <a:rPr lang="en-IN" dirty="0">
                <a:sym typeface="Century Gothic"/>
              </a:rPr>
              <a:t> Monitoring, feedback, and follow-up</a:t>
            </a:r>
          </a:p>
          <a:p>
            <a:pPr lvl="1"/>
            <a:endParaRPr lang="en-IN" dirty="0">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p:txBody>
          <a:bodyPr/>
          <a:lstStyle/>
          <a:p>
            <a:pPr lvl="0"/>
            <a:r>
              <a:rPr lang="en-US">
                <a:sym typeface="Century Gothic"/>
              </a:rPr>
              <a:t>Psychoeducation </a:t>
            </a:r>
          </a:p>
        </p:txBody>
      </p:sp>
      <p:sp>
        <p:nvSpPr>
          <p:cNvPr id="163" name="Shape 163"/>
          <p:cNvSpPr txBox="1">
            <a:spLocks noGrp="1"/>
          </p:cNvSpPr>
          <p:nvPr>
            <p:ph idx="1"/>
          </p:nvPr>
        </p:nvSpPr>
        <p:spPr/>
        <p:txBody>
          <a:bodyPr>
            <a:normAutofit fontScale="92500" lnSpcReduction="10000"/>
          </a:bodyPr>
          <a:lstStyle/>
          <a:p>
            <a:pPr lvl="0"/>
            <a:r>
              <a:rPr lang="en-IN">
                <a:sym typeface="Century Gothic"/>
              </a:rPr>
              <a:t>Psychoeducation focuses on the client’s present-day difficulties and assumes that accurate information about her challenges increases her capacity for overcoming them.</a:t>
            </a:r>
          </a:p>
          <a:p>
            <a:pPr lvl="0"/>
            <a:r>
              <a:rPr lang="en-IN">
                <a:sym typeface="Century Gothic"/>
              </a:rPr>
              <a:t>Psychoeducation has been effectively used to assist patients with an illness, such as cancer, and their caregivers, the bereaved, victims of relationship abuse, persons with addictions, persons with psychiatric disabilities, as well as their family members.</a:t>
            </a:r>
          </a:p>
          <a:p>
            <a:pPr lvl="0"/>
            <a:r>
              <a:rPr lang="en-IN">
                <a:sym typeface="Century Gothic"/>
              </a:rPr>
              <a:t>Psychoeducation involves the following components:</a:t>
            </a:r>
          </a:p>
          <a:p>
            <a:pPr marL="914400" lvl="1" indent="-457200">
              <a:buFont typeface="+mj-lt"/>
              <a:buAutoNum type="arabicPeriod"/>
            </a:pPr>
            <a:r>
              <a:rPr lang="en-IN">
                <a:sym typeface="Century Gothic"/>
              </a:rPr>
              <a:t>Delivering information specific to the problems the client is facing.</a:t>
            </a:r>
          </a:p>
          <a:p>
            <a:pPr marL="914400" lvl="1" indent="-457200">
              <a:buFont typeface="+mj-lt"/>
              <a:buAutoNum type="arabicPeriod"/>
            </a:pPr>
            <a:r>
              <a:rPr lang="en-IN">
                <a:sym typeface="Century Gothic"/>
              </a:rPr>
              <a:t>Teaching and guiding the client in developing skills and coping strategies.</a:t>
            </a:r>
          </a:p>
          <a:p>
            <a:pPr marL="914400" lvl="1" indent="-457200">
              <a:buFont typeface="+mj-lt"/>
              <a:buAutoNum type="arabicPeriod"/>
            </a:pPr>
            <a:r>
              <a:rPr lang="en-IN">
                <a:sym typeface="Century Gothic"/>
              </a:rPr>
              <a:t>Creating an atmosphere conducive to mutual support and problem solving. </a:t>
            </a:r>
          </a:p>
          <a:p>
            <a:pPr lvl="0"/>
            <a:endParaRPr lang="en-IN" dirty="0">
              <a:sym typeface="Century Gothic"/>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CH03_Direct_Practice_Skills_for_Evidence_Based_Social_Work</Template>
  <TotalTime>0</TotalTime>
  <Words>1409</Words>
  <Application>Microsoft Office PowerPoint</Application>
  <PresentationFormat>Widescreen</PresentationFormat>
  <Paragraphs>101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Century Gothic</vt:lpstr>
      <vt:lpstr>Times New Roman</vt:lpstr>
      <vt:lpstr>Calibri Light</vt:lpstr>
      <vt:lpstr>Calibri</vt:lpstr>
      <vt:lpstr>Wingdings</vt:lpstr>
      <vt:lpstr>1_Office Theme</vt:lpstr>
      <vt:lpstr>Chapter 6: Intervention </vt:lpstr>
      <vt:lpstr>PowerPoint Presentation</vt:lpstr>
      <vt:lpstr>Choosing Interventions </vt:lpstr>
      <vt:lpstr>Evidence-Based Practice</vt:lpstr>
      <vt:lpstr>Challenges of EBP</vt:lpstr>
      <vt:lpstr>Intervention Models  </vt:lpstr>
      <vt:lpstr>Task-Centered Practice Approach </vt:lpstr>
      <vt:lpstr>Case Management</vt:lpstr>
      <vt:lpstr>Psychoeducation </vt:lpstr>
      <vt:lpstr>Crisis Intervention Stages</vt:lpstr>
      <vt:lpstr>Cognitive Restructuring</vt:lpstr>
      <vt:lpstr>Steps of Cognitive Restructuring </vt:lpstr>
      <vt:lpstr>Cultural Considerations With Cognitive Restructuring</vt:lpstr>
      <vt:lpstr>Interventions in a Cultural Context</vt:lpstr>
      <vt:lpstr>Group Interventions </vt:lpstr>
      <vt:lpstr>Prevention </vt:lpstr>
      <vt:lpstr>Personal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Intervention</dc:title>
  <dc:creator>Pomeroy, Elizabeth C</dc:creator>
  <cp:lastModifiedBy>Dr. Katy Baugus</cp:lastModifiedBy>
  <cp:revision>49</cp:revision>
  <dcterms:modified xsi:type="dcterms:W3CDTF">2022-02-09T06:29:22Z</dcterms:modified>
</cp:coreProperties>
</file>