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47">
          <p15:clr>
            <a:srgbClr val="A4A3A4"/>
          </p15:clr>
        </p15:guide>
        <p15:guide id="2" pos="2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2413"/>
    <a:srgbClr val="669933"/>
    <a:srgbClr val="4289A4"/>
    <a:srgbClr val="4FA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130" d="100"/>
          <a:sy n="130" d="100"/>
        </p:scale>
        <p:origin x="96" y="96"/>
      </p:cViewPr>
      <p:guideLst>
        <p:guide orient="horz" pos="2147"/>
        <p:guide pos="28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2B4E20-F225-DD44-A18F-7173669CED76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156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9013028-E4E1-0A44-8B8C-D48051DAA7DF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90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roeb5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Footer Placeholder 1"/>
          <p:cNvSpPr txBox="1">
            <a:spLocks/>
          </p:cNvSpPr>
          <p:nvPr/>
        </p:nvSpPr>
        <p:spPr>
          <a:xfrm>
            <a:off x="104775" y="6255777"/>
            <a:ext cx="8963134" cy="465698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©2018 Cengage Learning.  </a:t>
            </a:r>
            <a:r>
              <a:rPr lang="en-US" sz="900" b="0" i="1" kern="1200">
                <a:solidFill>
                  <a:schemeClr val="bg1">
                    <a:lumMod val="50000"/>
                  </a:schemeClr>
                </a:solidFill>
                <a:latin typeface="Arial Narrow"/>
                <a:ea typeface="+mn-ea"/>
                <a:cs typeface="Arial Narrow"/>
              </a:rPr>
              <a:t>All Rights Reserved. May not be copied, scanned, or duplicated, in whole or in part, except for use as permitted in a license distributed with a certain product or service or otherwise on a password-protected website for classroom use.</a:t>
            </a:r>
            <a:r>
              <a:rPr lang="en-US" sz="900" b="0" i="0" kern="1200" baseline="0">
                <a:solidFill>
                  <a:schemeClr val="bg1">
                    <a:lumMod val="50000"/>
                  </a:schemeClr>
                </a:solidFill>
                <a:latin typeface="Arial Narrow"/>
                <a:ea typeface="+mn-ea"/>
                <a:cs typeface="Arial Narrow"/>
              </a:rPr>
              <a:t>     </a:t>
            </a:r>
            <a:r>
              <a:rPr lang="en-US" sz="900" kern="700" spc="5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©Kamira/Shutterstock Images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1430" y="3508635"/>
            <a:ext cx="5725412" cy="3218188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5400" b="1" i="0" spc="-100">
                <a:solidFill>
                  <a:srgbClr val="342413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6858" y="3429000"/>
            <a:ext cx="1268396" cy="1063403"/>
          </a:xfrm>
        </p:spPr>
        <p:txBody>
          <a:bodyPr>
            <a:noAutofit/>
          </a:bodyPr>
          <a:lstStyle>
            <a:lvl1pPr marL="0" indent="0" algn="l">
              <a:buNone/>
              <a:defRPr sz="5400" b="0" i="0">
                <a:solidFill>
                  <a:srgbClr val="FFFFFF"/>
                </a:solidFill>
                <a:latin typeface="Franklin Gothic Book"/>
                <a:cs typeface="Franklin Gothic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1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 bwMode="auto">
          <a:xfrm>
            <a:off x="303378" y="3801822"/>
            <a:ext cx="1113480" cy="41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5400" b="0" i="0" kern="1200">
                <a:solidFill>
                  <a:srgbClr val="FFFFFF"/>
                </a:solidFill>
                <a:latin typeface="Franklin Gothic Book"/>
                <a:ea typeface="ＭＳ Ｐゴシック" charset="0"/>
                <a:cs typeface="Franklin Gothic Book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5932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roeb5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Footer Placeholder 1"/>
          <p:cNvSpPr txBox="1">
            <a:spLocks/>
          </p:cNvSpPr>
          <p:nvPr/>
        </p:nvSpPr>
        <p:spPr>
          <a:xfrm>
            <a:off x="104775" y="6521450"/>
            <a:ext cx="8243888" cy="331788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©2018 Cengage Learning.  </a:t>
            </a:r>
            <a:r>
              <a:rPr lang="en-US" sz="900" b="0" i="1" kern="1200">
                <a:solidFill>
                  <a:schemeClr val="bg1">
                    <a:lumMod val="50000"/>
                  </a:schemeClr>
                </a:solidFill>
                <a:latin typeface="Arial Narrow"/>
                <a:ea typeface="+mn-ea"/>
                <a:cs typeface="Arial Narrow"/>
              </a:rPr>
              <a:t>All Rights Reserved. May not be copied, scanned, or duplicated, in whole or in part, except for use as permitted in a license distributed with a certain product or service or otherwise on a password-protected website for classroom use.  </a:t>
            </a:r>
            <a:r>
              <a:rPr lang="en-US" sz="900" b="0" i="0" kern="1200" baseline="0">
                <a:solidFill>
                  <a:schemeClr val="bg1">
                    <a:lumMod val="50000"/>
                  </a:schemeClr>
                </a:solidFill>
                <a:latin typeface="Arial Narrow"/>
                <a:ea typeface="+mn-ea"/>
                <a:cs typeface="Arial Narrow"/>
              </a:rPr>
              <a:t>    </a:t>
            </a:r>
            <a:r>
              <a:rPr lang="en-US" sz="900" kern="700" spc="5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©Kamira/Shutterstock Images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610"/>
            <a:ext cx="8229600" cy="8161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714"/>
            <a:ext cx="8229600" cy="4870450"/>
          </a:xfrm>
        </p:spPr>
        <p:txBody>
          <a:bodyPr/>
          <a:lstStyle>
            <a:lvl1pPr marL="438912" indent="-438912">
              <a:spcBef>
                <a:spcPts val="1368"/>
              </a:spcBef>
              <a:spcAft>
                <a:spcPts val="0"/>
              </a:spcAft>
              <a:buClr>
                <a:srgbClr val="F7DB27"/>
              </a:buClr>
              <a:buSzPct val="100000"/>
              <a:buFont typeface="Lucida Grande"/>
              <a:buChar char="●"/>
              <a:defRPr sz="2800">
                <a:solidFill>
                  <a:srgbClr val="342413"/>
                </a:solidFill>
                <a:latin typeface="Times New Roman"/>
                <a:cs typeface="Times New Roman"/>
              </a:defRPr>
            </a:lvl1pPr>
            <a:lvl2pPr marL="742950" indent="-285750">
              <a:buClr>
                <a:srgbClr val="4289A4"/>
              </a:buClr>
              <a:buSzPct val="100000"/>
              <a:buFont typeface="Arial"/>
              <a:buChar char="•"/>
              <a:defRPr sz="2600" i="1">
                <a:solidFill>
                  <a:srgbClr val="342413"/>
                </a:solidFill>
                <a:latin typeface="Times New Roman"/>
                <a:cs typeface="Times New Roman"/>
              </a:defRPr>
            </a:lvl2pPr>
            <a:lvl3pPr>
              <a:defRPr sz="2200">
                <a:solidFill>
                  <a:srgbClr val="342413"/>
                </a:solidFill>
                <a:latin typeface="Times New Roman"/>
                <a:cs typeface="Times New Roman"/>
              </a:defRPr>
            </a:lvl3pPr>
            <a:lvl4pPr>
              <a:defRPr>
                <a:solidFill>
                  <a:srgbClr val="342413"/>
                </a:solidFill>
                <a:latin typeface="Times New Roman"/>
                <a:cs typeface="Times New Roman"/>
              </a:defRPr>
            </a:lvl4pPr>
            <a:lvl5pPr>
              <a:defRPr>
                <a:solidFill>
                  <a:srgbClr val="342413"/>
                </a:solidFill>
                <a:latin typeface="Times New Roman"/>
                <a:cs typeface="Times New Roman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19063" y="61341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53250" y="6486525"/>
            <a:ext cx="2133600" cy="365125"/>
          </a:xfrm>
        </p:spPr>
        <p:txBody>
          <a:bodyPr/>
          <a:lstStyle>
            <a:lvl1pPr>
              <a:defRPr b="1">
                <a:solidFill>
                  <a:srgbClr val="342413"/>
                </a:solidFill>
                <a:latin typeface="Franklin Gothic Medium"/>
                <a:cs typeface="Franklin Gothic Medium"/>
              </a:defRPr>
            </a:lvl1pPr>
          </a:lstStyle>
          <a:p>
            <a:pPr>
              <a:defRPr/>
            </a:pPr>
            <a:fld id="{A6D50E70-BEDF-834C-9438-BE6C824B6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9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oeb5e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Footer Placeholder 1"/>
          <p:cNvSpPr txBox="1">
            <a:spLocks/>
          </p:cNvSpPr>
          <p:nvPr/>
        </p:nvSpPr>
        <p:spPr>
          <a:xfrm>
            <a:off x="104775" y="6521450"/>
            <a:ext cx="8243888" cy="331788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©2018 Cengage Learning.  </a:t>
            </a:r>
            <a:r>
              <a:rPr lang="en-US" sz="900" b="0" i="1" kern="1200">
                <a:solidFill>
                  <a:schemeClr val="bg1">
                    <a:lumMod val="50000"/>
                  </a:schemeClr>
                </a:solidFill>
                <a:latin typeface="Arial Narrow"/>
                <a:ea typeface="+mn-ea"/>
                <a:cs typeface="Arial Narrow"/>
              </a:rPr>
              <a:t>All Rights Reserved. May not be copied, scanned, or duplicated, in whole or in part, except for use as permitted in a license distributed with a certain product or service or otherwise on a password-protected website for classroom use.  </a:t>
            </a:r>
            <a:r>
              <a:rPr lang="en-US" sz="900" b="0" i="0" kern="1200" baseline="0">
                <a:solidFill>
                  <a:schemeClr val="bg1">
                    <a:lumMod val="50000"/>
                  </a:schemeClr>
                </a:solidFill>
                <a:latin typeface="Arial Narrow"/>
                <a:ea typeface="+mn-ea"/>
                <a:cs typeface="Arial Narrow"/>
              </a:rPr>
              <a:t>    </a:t>
            </a:r>
            <a:r>
              <a:rPr lang="en-US" sz="900" kern="700" spc="5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©Kamira/Shutterstock Images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610"/>
            <a:ext cx="8229600" cy="8161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SUMMARY OF MAIN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714"/>
            <a:ext cx="8229600" cy="4870450"/>
          </a:xfrm>
        </p:spPr>
        <p:txBody>
          <a:bodyPr/>
          <a:lstStyle>
            <a:lvl1pPr marL="438912" indent="-438912">
              <a:spcBef>
                <a:spcPts val="1368"/>
              </a:spcBef>
              <a:spcAft>
                <a:spcPts val="0"/>
              </a:spcAft>
              <a:buClr>
                <a:srgbClr val="F7DB27"/>
              </a:buClr>
              <a:buSzPct val="100000"/>
              <a:buFont typeface="Lucida Grande"/>
              <a:buChar char="●"/>
              <a:defRPr sz="2800">
                <a:solidFill>
                  <a:srgbClr val="342413"/>
                </a:solidFill>
                <a:latin typeface="Times New Roman"/>
                <a:cs typeface="Times New Roman"/>
              </a:defRPr>
            </a:lvl1pPr>
            <a:lvl2pPr marL="742950" indent="-285750">
              <a:buClr>
                <a:srgbClr val="4289A4"/>
              </a:buClr>
              <a:buSzPct val="100000"/>
              <a:buFont typeface="Arial"/>
              <a:buChar char="•"/>
              <a:defRPr sz="2600" i="1">
                <a:solidFill>
                  <a:srgbClr val="342413"/>
                </a:solidFill>
                <a:latin typeface="Times New Roman"/>
                <a:cs typeface="Times New Roman"/>
              </a:defRPr>
            </a:lvl2pPr>
            <a:lvl3pPr>
              <a:defRPr sz="2200">
                <a:solidFill>
                  <a:srgbClr val="342413"/>
                </a:solidFill>
                <a:latin typeface="Times New Roman"/>
                <a:cs typeface="Times New Roman"/>
              </a:defRPr>
            </a:lvl3pPr>
            <a:lvl4pPr>
              <a:defRPr>
                <a:solidFill>
                  <a:srgbClr val="342413"/>
                </a:solidFill>
                <a:latin typeface="Times New Roman"/>
                <a:cs typeface="Times New Roman"/>
              </a:defRPr>
            </a:lvl4pPr>
            <a:lvl5pPr>
              <a:defRPr>
                <a:solidFill>
                  <a:srgbClr val="342413"/>
                </a:solidFill>
                <a:latin typeface="Times New Roman"/>
                <a:cs typeface="Times New Roman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19063" y="61341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53250" y="6486525"/>
            <a:ext cx="2133600" cy="365125"/>
          </a:xfrm>
        </p:spPr>
        <p:txBody>
          <a:bodyPr/>
          <a:lstStyle>
            <a:lvl1pPr>
              <a:defRPr b="1">
                <a:solidFill>
                  <a:srgbClr val="342413"/>
                </a:solidFill>
                <a:latin typeface="Franklin Gothic Medium"/>
                <a:cs typeface="Franklin Gothic Medium"/>
              </a:defRPr>
            </a:lvl1pPr>
          </a:lstStyle>
          <a:p>
            <a:pPr>
              <a:defRPr/>
            </a:pPr>
            <a:fld id="{A6D50E70-BEDF-834C-9438-BE6C824B6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0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oeb5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Footer Placeholder 1"/>
          <p:cNvSpPr txBox="1">
            <a:spLocks/>
          </p:cNvSpPr>
          <p:nvPr/>
        </p:nvSpPr>
        <p:spPr>
          <a:xfrm>
            <a:off x="104775" y="6521450"/>
            <a:ext cx="8243888" cy="331788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©2018 Cengage Learning.  </a:t>
            </a:r>
            <a:r>
              <a:rPr lang="en-US" sz="900" b="0" i="1" kern="1200">
                <a:solidFill>
                  <a:schemeClr val="bg1">
                    <a:lumMod val="50000"/>
                  </a:schemeClr>
                </a:solidFill>
                <a:latin typeface="Arial Narrow"/>
                <a:ea typeface="+mn-ea"/>
                <a:cs typeface="Arial Narrow"/>
              </a:rPr>
              <a:t>All Rights Reserved. May not be copied, scanned, or duplicated, in whole or in part, except for use as permitted in a license distributed with a certain product or service or otherwise on a password-protected website for classroom use.  </a:t>
            </a:r>
            <a:r>
              <a:rPr lang="en-US" sz="900" b="0" i="0" kern="1200" baseline="0">
                <a:solidFill>
                  <a:schemeClr val="bg1">
                    <a:lumMod val="50000"/>
                  </a:schemeClr>
                </a:solidFill>
                <a:latin typeface="Arial Narrow"/>
                <a:ea typeface="+mn-ea"/>
                <a:cs typeface="Arial Narrow"/>
              </a:rPr>
              <a:t>    </a:t>
            </a:r>
            <a:r>
              <a:rPr lang="en-US" sz="900" kern="700" spc="5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©Kamira/Shutterstock Images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610"/>
            <a:ext cx="8229600" cy="8161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2800" b="1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714"/>
            <a:ext cx="8229600" cy="4870450"/>
          </a:xfrm>
        </p:spPr>
        <p:txBody>
          <a:bodyPr/>
          <a:lstStyle>
            <a:lvl1pPr marL="438912" indent="-438912">
              <a:spcBef>
                <a:spcPts val="1368"/>
              </a:spcBef>
              <a:spcAft>
                <a:spcPts val="0"/>
              </a:spcAft>
              <a:buClr>
                <a:srgbClr val="F7DB27"/>
              </a:buClr>
              <a:buSzPct val="100000"/>
              <a:buFont typeface="Lucida Grande"/>
              <a:buChar char="●"/>
              <a:defRPr sz="2800">
                <a:solidFill>
                  <a:srgbClr val="342413"/>
                </a:solidFill>
                <a:latin typeface="Times New Roman"/>
                <a:cs typeface="Times New Roman"/>
              </a:defRPr>
            </a:lvl1pPr>
            <a:lvl2pPr marL="742950" indent="-285750">
              <a:buClr>
                <a:srgbClr val="4289A4"/>
              </a:buClr>
              <a:buSzPct val="100000"/>
              <a:buFont typeface="Arial"/>
              <a:buChar char="•"/>
              <a:defRPr sz="2600" i="1">
                <a:solidFill>
                  <a:srgbClr val="342413"/>
                </a:solidFill>
                <a:latin typeface="Times New Roman"/>
                <a:cs typeface="Times New Roman"/>
              </a:defRPr>
            </a:lvl2pPr>
            <a:lvl3pPr>
              <a:defRPr sz="2200">
                <a:solidFill>
                  <a:srgbClr val="342413"/>
                </a:solidFill>
                <a:latin typeface="Times New Roman"/>
                <a:cs typeface="Times New Roman"/>
              </a:defRPr>
            </a:lvl3pPr>
            <a:lvl4pPr>
              <a:defRPr>
                <a:solidFill>
                  <a:srgbClr val="342413"/>
                </a:solidFill>
                <a:latin typeface="Times New Roman"/>
                <a:cs typeface="Times New Roman"/>
              </a:defRPr>
            </a:lvl4pPr>
            <a:lvl5pPr>
              <a:defRPr>
                <a:solidFill>
                  <a:srgbClr val="342413"/>
                </a:solidFill>
                <a:latin typeface="Times New Roman"/>
                <a:cs typeface="Times New Roman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19063" y="61341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53250" y="6486525"/>
            <a:ext cx="2133600" cy="365125"/>
          </a:xfrm>
        </p:spPr>
        <p:txBody>
          <a:bodyPr/>
          <a:lstStyle>
            <a:lvl1pPr>
              <a:defRPr b="1">
                <a:solidFill>
                  <a:srgbClr val="342413"/>
                </a:solidFill>
                <a:latin typeface="Franklin Gothic Medium"/>
                <a:cs typeface="Franklin Gothic Medium"/>
              </a:defRPr>
            </a:lvl1pPr>
          </a:lstStyle>
          <a:p>
            <a:pPr>
              <a:defRPr/>
            </a:pPr>
            <a:fld id="{A6D50E70-BEDF-834C-9438-BE6C824B6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76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FA0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 Same Side Corner Rectangle 4"/>
          <p:cNvSpPr/>
          <p:nvPr/>
        </p:nvSpPr>
        <p:spPr>
          <a:xfrm rot="16200000">
            <a:off x="1698625" y="-862012"/>
            <a:ext cx="5976938" cy="8913812"/>
          </a:xfrm>
          <a:prstGeom prst="round2SameRect">
            <a:avLst>
              <a:gd name="adj1" fmla="val 9335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104775" y="6623050"/>
            <a:ext cx="8243888" cy="225425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700" spc="5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Copyright ©2016 Cengage Learning. All Rights Reserved. May not be scanned, copied or duplicated, or posted to a publicly accessible website, in whole or in part.</a:t>
            </a:r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4592638" y="-3832225"/>
            <a:ext cx="731838" cy="8396287"/>
          </a:xfrm>
          <a:prstGeom prst="round2SameRect">
            <a:avLst>
              <a:gd name="adj1" fmla="val 31083"/>
              <a:gd name="adj2" fmla="val 0"/>
            </a:avLst>
          </a:prstGeom>
          <a:solidFill>
            <a:srgbClr val="6699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6950" y="123825"/>
            <a:ext cx="5973763" cy="431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100">
                <a:solidFill>
                  <a:srgbClr val="FFFFFF"/>
                </a:solidFill>
                <a:latin typeface="Franklin Gothic Medium"/>
                <a:ea typeface="+mn-ea"/>
                <a:cs typeface="Franklin Gothic Medium"/>
              </a:rPr>
              <a:t>SUMMARY OF MAIN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33" y="843050"/>
            <a:ext cx="8150367" cy="5656399"/>
          </a:xfrm>
        </p:spPr>
        <p:txBody>
          <a:bodyPr lIns="0" tIns="0" rIns="0" bIns="0" spcCol="274320">
            <a:noAutofit/>
          </a:bodyPr>
          <a:lstStyle>
            <a:lvl1pPr marL="438912" indent="-438912">
              <a:spcBef>
                <a:spcPts val="1368"/>
              </a:spcBef>
              <a:buClr>
                <a:srgbClr val="669933"/>
              </a:buClr>
              <a:buSzPct val="100000"/>
              <a:buFont typeface="Lucida Grande"/>
              <a:buChar char="●"/>
              <a:defRPr sz="3000">
                <a:solidFill>
                  <a:srgbClr val="342413"/>
                </a:solidFill>
                <a:latin typeface="Times New Roman"/>
                <a:cs typeface="Times New Roman"/>
              </a:defRPr>
            </a:lvl1pPr>
            <a:lvl2pPr marL="742950" indent="-285750">
              <a:buClr>
                <a:srgbClr val="4289A4"/>
              </a:buClr>
              <a:buSzPct val="100000"/>
              <a:buFont typeface="Arial"/>
              <a:buChar char="•"/>
              <a:defRPr i="1">
                <a:solidFill>
                  <a:srgbClr val="342413"/>
                </a:solidFill>
                <a:latin typeface="Times New Roman"/>
                <a:cs typeface="Times New Roman"/>
              </a:defRPr>
            </a:lvl2pPr>
            <a:lvl3pPr>
              <a:defRPr>
                <a:solidFill>
                  <a:srgbClr val="FFFFFF"/>
                </a:solidFill>
                <a:latin typeface="Times New Roman"/>
                <a:cs typeface="Times New Roman"/>
              </a:defRPr>
            </a:lvl3pPr>
            <a:lvl4pPr>
              <a:defRPr>
                <a:solidFill>
                  <a:srgbClr val="FFFFFF"/>
                </a:solidFill>
                <a:latin typeface="Times New Roman"/>
                <a:cs typeface="Times New Roman"/>
              </a:defRPr>
            </a:lvl4pPr>
            <a:lvl5pPr>
              <a:defRPr>
                <a:solidFill>
                  <a:srgbClr val="FFFFFF"/>
                </a:solidFill>
                <a:latin typeface="Times New Roman"/>
                <a:cs typeface="Times New Roman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9063" y="61341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53250" y="6497638"/>
            <a:ext cx="2133600" cy="365125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Franklin Gothic Medium"/>
                <a:cs typeface="Franklin Gothic Medium"/>
              </a:defRPr>
            </a:lvl1pPr>
          </a:lstStyle>
          <a:p>
            <a:pPr>
              <a:defRPr/>
            </a:pPr>
            <a:fld id="{CA67C160-E87A-6546-B849-16CD74EAF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644200" y="196283"/>
            <a:ext cx="2860675" cy="535556"/>
          </a:xfrm>
        </p:spPr>
        <p:txBody>
          <a:bodyPr/>
          <a:lstStyle>
            <a:lvl1pPr marL="0" indent="0">
              <a:buFontTx/>
              <a:buNone/>
              <a:defRPr sz="1800" b="0" i="1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8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0B00092-D649-9842-8CCA-FA97C02035E6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4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Understanding Markets and Industry Changes</a:t>
            </a:r>
            <a:endParaRPr lang="en-US" sz="4000" b="0" i="1">
              <a:ea typeface="+mj-ea"/>
            </a:endParaRPr>
          </a:p>
        </p:txBody>
      </p:sp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>
          <a:xfrm>
            <a:off x="1607574" y="3447640"/>
            <a:ext cx="6281738" cy="1392238"/>
          </a:xfrm>
        </p:spPr>
        <p:txBody>
          <a:bodyPr/>
          <a:lstStyle/>
          <a:p>
            <a:r>
              <a:rPr lang="en-US" dirty="0">
                <a:latin typeface="Franklin Gothic Book" charset="0"/>
                <a:cs typeface="Franklin Gothic Book" charset="0"/>
              </a:rPr>
              <a:t>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Supply Curves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714"/>
            <a:ext cx="8229600" cy="172299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/>
              <a:t>Definition:  Supply curves describe the behavior of a group of sellers and tell you how much will be sold at a given price</a:t>
            </a:r>
          </a:p>
          <a:p>
            <a:pPr>
              <a:lnSpc>
                <a:spcPct val="110000"/>
              </a:lnSpc>
            </a:pPr>
            <a:r>
              <a:rPr lang="en-US"/>
              <a:t>Supply curves slope upward </a:t>
            </a:r>
            <a:r>
              <a:rPr lang="en-US">
                <a:latin typeface="Wingdings 3" charset="2"/>
                <a:cs typeface="Wingdings 3" charset="2"/>
              </a:rPr>
              <a:t>g</a:t>
            </a:r>
            <a:r>
              <a:rPr lang="en-US"/>
              <a:t> the higher the price, the higher the quantity supplied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D50E70-BEDF-834C-9438-BE6C824B6F6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1" descr="Screenshot 2014-09-02 21.23.0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" t="4051" r="2199" b="3263"/>
          <a:stretch/>
        </p:blipFill>
        <p:spPr bwMode="auto">
          <a:xfrm>
            <a:off x="1654623" y="2978710"/>
            <a:ext cx="5834753" cy="350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98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 Equilibrium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Definition</a:t>
            </a:r>
            <a:r>
              <a:rPr lang="en-US"/>
              <a:t>: </a:t>
            </a:r>
            <a:r>
              <a:rPr lang="en-US" b="1" i="1"/>
              <a:t>Market equilibrium </a:t>
            </a:r>
            <a:r>
              <a:rPr lang="en-US"/>
              <a:t>is the price at which quantity supplied equals quantity demanded </a:t>
            </a:r>
          </a:p>
          <a:p>
            <a:r>
              <a:rPr lang="en-US"/>
              <a:t>At the equilibrium price, there is no pressure for the price to change because the number of sellers equals the number of buyers (quantity demanded = quantity supplied)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D50E70-BEDF-834C-9438-BE6C824B6F6D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22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 Equilibrium </a:t>
            </a:r>
            <a:r>
              <a:rPr lang="en-US" sz="2000" i="1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714"/>
            <a:ext cx="8130633" cy="111539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Proposition</a:t>
            </a:r>
            <a:r>
              <a:rPr lang="en-US" sz="2800"/>
              <a:t>:  In a competitive equilibrium there are no unconsummated wealth-creating transactions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D50E70-BEDF-834C-9438-BE6C824B6F6D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4961" y="5585863"/>
            <a:ext cx="8343776" cy="113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38912" indent="-438912" algn="l" defTabSz="457200" rtl="0" eaLnBrk="1" fontAlgn="base" hangingPunct="1">
              <a:spcBef>
                <a:spcPts val="1368"/>
              </a:spcBef>
              <a:spcAft>
                <a:spcPts val="0"/>
              </a:spcAft>
              <a:buClr>
                <a:srgbClr val="669933"/>
              </a:buClr>
              <a:buSzPct val="100000"/>
              <a:buFont typeface="Lucida Grande"/>
              <a:buChar char="●"/>
              <a:defRPr sz="3000" kern="1200">
                <a:solidFill>
                  <a:srgbClr val="342413"/>
                </a:solidFill>
                <a:latin typeface="Times New Roman"/>
                <a:ea typeface="ＭＳ Ｐゴシック" charset="0"/>
                <a:cs typeface="Times New Roman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289A4"/>
              </a:buClr>
              <a:buSzPct val="100000"/>
              <a:buFont typeface="Arial"/>
              <a:buChar char="•"/>
              <a:defRPr sz="2600" i="1" kern="1200">
                <a:solidFill>
                  <a:srgbClr val="342413"/>
                </a:solidFill>
                <a:latin typeface="Times New Roman"/>
                <a:ea typeface="ＭＳ Ｐゴシック" charset="0"/>
                <a:cs typeface="Times New Roman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rgbClr val="342413"/>
                </a:solidFill>
                <a:latin typeface="Times New Roman"/>
                <a:ea typeface="ＭＳ Ｐゴシック" charset="0"/>
                <a:cs typeface="Times New Roman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342413"/>
                </a:solidFill>
                <a:latin typeface="Times New Roman"/>
                <a:ea typeface="ＭＳ Ｐゴシック" charset="0"/>
                <a:cs typeface="Times New Roman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342413"/>
                </a:solidFill>
                <a:latin typeface="Times New Roman"/>
                <a:ea typeface="ＭＳ Ｐゴシック" charset="0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Lucida Grande"/>
              <a:buNone/>
            </a:pPr>
            <a:r>
              <a:rPr lang="en-US" sz="2300" b="1"/>
              <a:t>RIDDLE</a:t>
            </a:r>
            <a:r>
              <a:rPr lang="en-US" sz="2300"/>
              <a:t>: How many economists does it take to change a light bulb?</a:t>
            </a:r>
          </a:p>
          <a:p>
            <a:pPr marL="0" indent="0">
              <a:lnSpc>
                <a:spcPct val="90000"/>
              </a:lnSpc>
              <a:buFont typeface="Lucida Grande"/>
              <a:buNone/>
            </a:pPr>
            <a:r>
              <a:rPr lang="en-US" sz="2300" b="1"/>
              <a:t>ANSWER</a:t>
            </a:r>
            <a:r>
              <a:rPr lang="en-US" sz="2300"/>
              <a:t>: None. The market will do it. </a:t>
            </a:r>
          </a:p>
        </p:txBody>
      </p:sp>
      <p:pic>
        <p:nvPicPr>
          <p:cNvPr id="6" name="Picture 2" descr="Screenshot 2014-09-02 21.29.2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" t="3264" r="2216" b="3236"/>
          <a:stretch/>
        </p:blipFill>
        <p:spPr bwMode="auto">
          <a:xfrm>
            <a:off x="1895306" y="2291180"/>
            <a:ext cx="5248614" cy="313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916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Supply and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714"/>
            <a:ext cx="8229600" cy="190576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100"/>
              </a:spcBef>
            </a:pPr>
            <a:r>
              <a:rPr lang="en-US" sz="2600"/>
              <a:t>Supply and demand curves can be used to describe changes that occur at the industry level </a:t>
            </a:r>
          </a:p>
          <a:p>
            <a:pPr>
              <a:lnSpc>
                <a:spcPct val="90000"/>
              </a:lnSpc>
              <a:spcBef>
                <a:spcPts val="1100"/>
              </a:spcBef>
            </a:pPr>
            <a:r>
              <a:rPr lang="en-US" sz="2600"/>
              <a:t>Here, initial equilibrium is $8. After a demand shift, the new equilibrium is $10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D50E70-BEDF-834C-9438-BE6C824B6F6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1" descr="Screenshot 2014-09-02 21.37.3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" t="8412" r="1746" b="950"/>
          <a:stretch/>
        </p:blipFill>
        <p:spPr bwMode="auto">
          <a:xfrm>
            <a:off x="1006264" y="3441914"/>
            <a:ext cx="7628696" cy="309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06264" y="3117441"/>
            <a:ext cx="317969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>
                <a:solidFill>
                  <a:srgbClr val="4289A4"/>
                </a:solidFill>
              </a:rPr>
              <a:t>Market Equilibrium Analysis</a:t>
            </a:r>
          </a:p>
        </p:txBody>
      </p:sp>
    </p:spTree>
    <p:extLst>
      <p:ext uri="{BB962C8B-B14F-4D97-AF65-F5344CB8AC3E}">
        <p14:creationId xmlns:p14="http://schemas.microsoft.com/office/powerpoint/2010/main" val="3396746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Supply and Demand </a:t>
            </a:r>
            <a:r>
              <a:rPr lang="en-US" sz="2000" i="1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714"/>
            <a:ext cx="8229600" cy="217328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Again: the mechanism driving price to the new equilibrium is competition </a:t>
            </a:r>
          </a:p>
          <a:p>
            <a:pPr>
              <a:lnSpc>
                <a:spcPct val="90000"/>
              </a:lnSpc>
            </a:pPr>
            <a:r>
              <a:rPr lang="en-US" sz="2600"/>
              <a:t>At the old price of $8, there is excess demand (9-5=4 more buyers than sellers), which puts upward pressure </a:t>
            </a:r>
            <a:br>
              <a:rPr lang="en-US" sz="2600"/>
            </a:br>
            <a:r>
              <a:rPr lang="en-US" sz="2600"/>
              <a:t>on price until it settles at the new $10 equilibrium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D50E70-BEDF-834C-9438-BE6C824B6F6D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4" descr="Screenshot 2014-09-02 21.50.1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" t="4025" r="3257" b="6683"/>
          <a:stretch/>
        </p:blipFill>
        <p:spPr bwMode="auto">
          <a:xfrm>
            <a:off x="1785161" y="3466007"/>
            <a:ext cx="5297684" cy="302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149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Portable Generator Market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55714"/>
            <a:ext cx="8303415" cy="2589086"/>
          </a:xfrm>
        </p:spPr>
        <p:txBody>
          <a:bodyPr/>
          <a:lstStyle/>
          <a:p>
            <a:r>
              <a:rPr lang="en-US" sz="2600"/>
              <a:t>Return to the electric generator industry:</a:t>
            </a:r>
          </a:p>
          <a:p>
            <a:pPr lvl="1"/>
            <a:r>
              <a:rPr lang="en-US" sz="2300"/>
              <a:t>1997– Stable industry sales with intense competition </a:t>
            </a:r>
            <a:br>
              <a:rPr lang="en-US" sz="2300"/>
            </a:br>
            <a:r>
              <a:rPr lang="en-US" sz="2300"/>
              <a:t>(2% avg. sales growth)</a:t>
            </a:r>
          </a:p>
          <a:p>
            <a:pPr lvl="1"/>
            <a:r>
              <a:rPr lang="en-US" sz="2300"/>
              <a:t>1997– Industry anticipates record demand will occur in 1999</a:t>
            </a:r>
          </a:p>
          <a:p>
            <a:pPr lvl="1"/>
            <a:r>
              <a:rPr lang="en-US" sz="2300"/>
              <a:t>1998 – Massive capital expenses throughout industry on vertical integration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D50E70-BEDF-834C-9438-BE6C824B6F6D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2" descr="Screenshot 2014-09-02 21.56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721" y="3757287"/>
            <a:ext cx="5404458" cy="27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7912" y="4224960"/>
            <a:ext cx="20090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400" b="1">
                <a:solidFill>
                  <a:srgbClr val="4289A4"/>
                </a:solidFill>
                <a:latin typeface="Trebuchet MS" charset="0"/>
              </a:rPr>
              <a:t>A</a:t>
            </a:r>
            <a:r>
              <a:rPr lang="en-US" sz="1400" b="1">
                <a:solidFill>
                  <a:srgbClr val="4289A4"/>
                </a:solidFill>
                <a:latin typeface="Trebuchet MS" charset="0"/>
                <a:sym typeface="Wingdings" charset="0"/>
              </a:rPr>
              <a:t></a:t>
            </a:r>
            <a:r>
              <a:rPr lang="en-US" sz="1400" b="1">
                <a:solidFill>
                  <a:srgbClr val="4289A4"/>
                </a:solidFill>
                <a:latin typeface="Trebuchet MS" charset="0"/>
              </a:rPr>
              <a:t>B demand (anticipation) and supply (investment) increased</a:t>
            </a:r>
          </a:p>
          <a:p>
            <a:pPr eaLnBrk="1" hangingPunct="1"/>
            <a:endParaRPr lang="en-US" sz="1400" b="1">
              <a:solidFill>
                <a:srgbClr val="4289A4"/>
              </a:solidFill>
              <a:latin typeface="Trebuchet MS" charset="0"/>
            </a:endParaRPr>
          </a:p>
          <a:p>
            <a:pPr eaLnBrk="1" hangingPunct="1"/>
            <a:r>
              <a:rPr lang="en-US" sz="1400" b="1">
                <a:solidFill>
                  <a:srgbClr val="4289A4"/>
                </a:solidFill>
                <a:latin typeface="Trebuchet MS" charset="0"/>
              </a:rPr>
              <a:t>B</a:t>
            </a:r>
            <a:r>
              <a:rPr lang="en-US" sz="1400" b="1">
                <a:solidFill>
                  <a:srgbClr val="4289A4"/>
                </a:solidFill>
                <a:latin typeface="Trebuchet MS" charset="0"/>
                <a:sym typeface="Wingdings" charset="0"/>
              </a:rPr>
              <a:t>C price dropped but quantity stayed above the 1998 level </a:t>
            </a:r>
            <a:endParaRPr lang="en-US" sz="1400" b="1">
              <a:solidFill>
                <a:srgbClr val="4289A4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221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Supply and Demand </a:t>
            </a:r>
            <a:r>
              <a:rPr lang="en-US" sz="2000" i="1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55714"/>
            <a:ext cx="8346613" cy="2891486"/>
          </a:xfrm>
        </p:spPr>
        <p:txBody>
          <a:bodyPr/>
          <a:lstStyle/>
          <a:p>
            <a:r>
              <a:rPr lang="en-US" sz="2700"/>
              <a:t>Example: model the Increase in quantity of mobile phones and the decline in the price over the past decade</a:t>
            </a:r>
          </a:p>
          <a:p>
            <a:r>
              <a:rPr lang="en-US" sz="2700"/>
              <a:t>Use a graph to explain two points</a:t>
            </a:r>
          </a:p>
          <a:p>
            <a:pPr lvl="1"/>
            <a:r>
              <a:rPr lang="en-US" sz="2400"/>
              <a:t>Shift of the supply curve – that’s it! </a:t>
            </a:r>
          </a:p>
          <a:p>
            <a:pPr lvl="1"/>
            <a:r>
              <a:rPr lang="en-US" sz="2400"/>
              <a:t>Shows the increase in supply (Q</a:t>
            </a:r>
            <a:r>
              <a:rPr lang="en-US" sz="2400" baseline="-25000"/>
              <a:t>0</a:t>
            </a:r>
            <a:r>
              <a:rPr lang="en-US" sz="2400"/>
              <a:t>Q</a:t>
            </a:r>
            <a:r>
              <a:rPr lang="en-US" sz="2400" baseline="-25000"/>
              <a:t>1</a:t>
            </a:r>
            <a:r>
              <a:rPr lang="en-US" sz="2400"/>
              <a:t>) and the decrease in price (P</a:t>
            </a:r>
            <a:r>
              <a:rPr lang="en-US" sz="2400" baseline="-25000"/>
              <a:t>0</a:t>
            </a:r>
            <a:r>
              <a:rPr lang="en-US" sz="2400"/>
              <a:t>P</a:t>
            </a:r>
            <a:r>
              <a:rPr lang="en-US" sz="2400" baseline="-25000"/>
              <a:t>1</a:t>
            </a:r>
            <a:r>
              <a:rPr lang="en-US" sz="240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D50E70-BEDF-834C-9438-BE6C824B6F6D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1" descr="Screenshot 2014-09-02 22.12.2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6" t="5660" r="13891" b="6517"/>
          <a:stretch/>
        </p:blipFill>
        <p:spPr bwMode="auto">
          <a:xfrm>
            <a:off x="3032521" y="4032765"/>
            <a:ext cx="4993723" cy="245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388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Prices Convey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Prices are a primary way that market participants communicate with one another</a:t>
            </a:r>
          </a:p>
          <a:p>
            <a:r>
              <a:rPr lang="en-US"/>
              <a:t>Buyers signal their willingness to pay</a:t>
            </a:r>
          </a:p>
          <a:p>
            <a:r>
              <a:rPr lang="en-US"/>
              <a:t>Sellers signal their willingness to sell with prices</a:t>
            </a:r>
          </a:p>
          <a:p>
            <a:r>
              <a:rPr lang="en-US"/>
              <a:t>Price information especially important in financial markets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D50E70-BEDF-834C-9438-BE6C824B6F6D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12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Prices Convey Information </a:t>
            </a:r>
            <a:r>
              <a:rPr lang="en-US" sz="2000" i="1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714"/>
            <a:ext cx="8229600" cy="1284286"/>
          </a:xfrm>
        </p:spPr>
        <p:txBody>
          <a:bodyPr/>
          <a:lstStyle/>
          <a:p>
            <a:r>
              <a:rPr lang="en-US" b="1"/>
              <a:t>Example</a:t>
            </a:r>
            <a:r>
              <a:rPr lang="en-US"/>
              <a:t>: Gas pipeline burst between Tucson and Phoenix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D50E70-BEDF-834C-9438-BE6C824B6F6D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2" descr="Screenshot 2014-09-02 22.28.4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" t="3360" r="2183" b="3802"/>
          <a:stretch/>
        </p:blipFill>
        <p:spPr bwMode="auto">
          <a:xfrm>
            <a:off x="1631462" y="2383448"/>
            <a:ext cx="5920153" cy="410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014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Prices Convey Information </a:t>
            </a:r>
            <a:r>
              <a:rPr lang="en-US" sz="2000" i="1"/>
              <a:t>(cont.)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100"/>
              </a:spcBef>
            </a:pPr>
            <a:r>
              <a:rPr lang="en-US"/>
              <a:t>Tucson-Phoenix pipeline break reduced supply </a:t>
            </a:r>
            <a:br>
              <a:rPr lang="en-US"/>
            </a:br>
            <a:r>
              <a:rPr lang="en-US"/>
              <a:t>to Phoenix which raised price in Phoenix.</a:t>
            </a:r>
          </a:p>
          <a:p>
            <a:pPr>
              <a:spcBef>
                <a:spcPts val="1100"/>
              </a:spcBef>
            </a:pPr>
            <a:r>
              <a:rPr lang="en-US"/>
              <a:t>High prices in Phoenix conveyed information to sellers so they diverted tanker trucks from Tucson to Phoenix.</a:t>
            </a:r>
          </a:p>
          <a:p>
            <a:pPr lvl="1">
              <a:lnSpc>
                <a:spcPct val="90000"/>
              </a:lnSpc>
            </a:pPr>
            <a:r>
              <a:rPr lang="en-US"/>
              <a:t>There was a limit to how many tanker trucks could </a:t>
            </a:r>
            <a:br>
              <a:rPr lang="en-US"/>
            </a:br>
            <a:r>
              <a:rPr lang="en-US"/>
              <a:t>fill up at the “rack” in Tuscon, so some Tuscon</a:t>
            </a:r>
            <a:br>
              <a:rPr lang="en-US"/>
            </a:br>
            <a:r>
              <a:rPr lang="en-US"/>
              <a:t> tanker trucks were displaced by the tanker trucks going to Phoenix.</a:t>
            </a:r>
          </a:p>
          <a:p>
            <a:pPr>
              <a:spcBef>
                <a:spcPts val="1100"/>
              </a:spcBef>
            </a:pPr>
            <a:r>
              <a:rPr lang="en-US"/>
              <a:t>The results was a reduction of supply in Tucson, resulting in a price increase in Tuscon.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D50E70-BEDF-834C-9438-BE6C824B6F6D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12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A market has a product, geographic, and time dimension. Define the market before using supply–demand analysis.</a:t>
            </a:r>
          </a:p>
          <a:p>
            <a:r>
              <a:rPr lang="en-US" i="1"/>
              <a:t>Market demand </a:t>
            </a:r>
            <a:r>
              <a:rPr lang="en-US"/>
              <a:t>describes buyer behavior; </a:t>
            </a:r>
            <a:r>
              <a:rPr lang="en-US" i="1"/>
              <a:t>market supply</a:t>
            </a:r>
            <a:r>
              <a:rPr lang="en-US"/>
              <a:t> describes seller behavior in a competitive market.</a:t>
            </a:r>
          </a:p>
          <a:p>
            <a:r>
              <a:rPr lang="en-US"/>
              <a:t>If price changes, </a:t>
            </a:r>
            <a:r>
              <a:rPr lang="en-US" i="1"/>
              <a:t>quantity demanded </a:t>
            </a:r>
            <a:r>
              <a:rPr lang="en-US"/>
              <a:t>increases or decreases (represented by a </a:t>
            </a:r>
            <a:r>
              <a:rPr lang="en-US" b="1" i="1"/>
              <a:t>movement along the demand curve</a:t>
            </a:r>
            <a:r>
              <a:rPr lang="en-US"/>
              <a:t>).</a:t>
            </a:r>
          </a:p>
          <a:p>
            <a:r>
              <a:rPr lang="en-US"/>
              <a:t>If a factor other than price (like income) changes, we say that demand curve increases or decreases (a </a:t>
            </a:r>
            <a:r>
              <a:rPr lang="en-US" b="1" i="1"/>
              <a:t>shift of demand curve</a:t>
            </a:r>
            <a:r>
              <a:rPr lang="en-US"/>
              <a:t>).</a:t>
            </a:r>
          </a:p>
          <a:p>
            <a:r>
              <a:rPr lang="en-US" b="1"/>
              <a:t>Supply curves </a:t>
            </a:r>
            <a:r>
              <a:rPr lang="en-US"/>
              <a:t>describe the behavior of sellers and tell you how much will be sold at a given price.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D50E70-BEDF-834C-9438-BE6C824B6F6D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61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A “market maker” makes a market – by buying low and selling high. </a:t>
            </a:r>
          </a:p>
          <a:p>
            <a:pPr>
              <a:lnSpc>
                <a:spcPct val="90000"/>
              </a:lnSpc>
            </a:pPr>
            <a:r>
              <a:rPr lang="en-US" sz="2400"/>
              <a:t>A single (monopoly) market maker does not want to have too much or hold too much inventory </a:t>
            </a:r>
            <a:r>
              <a:rPr lang="en-US" sz="2400">
                <a:latin typeface="Wingdings 3" charset="2"/>
                <a:cs typeface="Wingdings 3" charset="2"/>
              </a:rPr>
              <a:t>g</a:t>
            </a:r>
            <a:r>
              <a:rPr lang="en-US" sz="2400"/>
              <a:t> She has to pick prices that equalize quantity supplied and demanded.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D50E70-BEDF-834C-9438-BE6C824B6F6D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1" descr="Screenshot 2014-09-02 22.46.3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4914" r="1736" b="4273"/>
          <a:stretch/>
        </p:blipFill>
        <p:spPr bwMode="auto">
          <a:xfrm>
            <a:off x="1671881" y="3233615"/>
            <a:ext cx="5577785" cy="325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652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 Makers </a:t>
            </a:r>
            <a:r>
              <a:rPr lang="en-US" sz="2000" i="1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714"/>
            <a:ext cx="8229600" cy="3120901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768"/>
              </a:spcBef>
            </a:pPr>
            <a:r>
              <a:rPr lang="en-US" sz="2400"/>
              <a:t>If the market maker bought and sold at the competitive price ($8), she would earn zero profit</a:t>
            </a:r>
          </a:p>
          <a:p>
            <a:pPr>
              <a:lnSpc>
                <a:spcPct val="90000"/>
              </a:lnSpc>
              <a:spcBef>
                <a:spcPts val="768"/>
              </a:spcBef>
            </a:pPr>
            <a:r>
              <a:rPr lang="en-US" sz="2400"/>
              <a:t>To earn more, she must buy low and sell high and can do that with varying numbers of transactions</a:t>
            </a:r>
          </a:p>
          <a:p>
            <a:pPr>
              <a:lnSpc>
                <a:spcPct val="90000"/>
              </a:lnSpc>
              <a:spcBef>
                <a:spcPts val="768"/>
              </a:spcBef>
            </a:pPr>
            <a:r>
              <a:rPr lang="en-US" sz="2400"/>
              <a:t>She should either buy at $6/sell at $10, or buy at $5/sell at $11 since both earn a profit of $12</a:t>
            </a:r>
          </a:p>
          <a:p>
            <a:pPr>
              <a:lnSpc>
                <a:spcPct val="90000"/>
              </a:lnSpc>
              <a:spcBef>
                <a:spcPts val="768"/>
              </a:spcBef>
            </a:pPr>
            <a:r>
              <a:rPr lang="en-US" sz="2400"/>
              <a:t>Competition between market makers will force the bid-ask spread down to the cost of making a 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D50E70-BEDF-834C-9438-BE6C824B6F6D}" type="slidenum">
              <a:rPr lang="en-US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3" descr="Screenshot 2014-09-02 22.56.0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11481" r="2024" b="2223"/>
          <a:stretch/>
        </p:blipFill>
        <p:spPr bwMode="auto">
          <a:xfrm>
            <a:off x="1758461" y="4738040"/>
            <a:ext cx="5353539" cy="174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584" y="4412196"/>
            <a:ext cx="43277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>
                <a:solidFill>
                  <a:srgbClr val="4289A4"/>
                </a:solidFill>
              </a:rPr>
              <a:t>Optimal Spread in Market Making</a:t>
            </a:r>
          </a:p>
        </p:txBody>
      </p:sp>
    </p:spTree>
    <p:extLst>
      <p:ext uri="{BB962C8B-B14F-4D97-AF65-F5344CB8AC3E}">
        <p14:creationId xmlns:p14="http://schemas.microsoft.com/office/powerpoint/2010/main" val="3968326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/>
              <a:t>Video enhancement products are state-of-the-art graphics systems that capture, analyze, enhance, and edit all major video formats without altering underlying footage</a:t>
            </a:r>
          </a:p>
          <a:p>
            <a:r>
              <a:rPr lang="en-US" sz="2600"/>
              <a:t>In 1998, this market consisted of a small number of companies, and demand was relatively light due to the extremely high price of the technology (prices ranged between $45,000 and $80,000)</a:t>
            </a:r>
          </a:p>
          <a:p>
            <a:r>
              <a:rPr lang="en-US" sz="2600"/>
              <a:t>In 2000, Intergraph entered the market at a price of $25,000, attempting to quickly capture a major share of the market. Intergraph produced a product at a substantially lower cost than the competition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D50E70-BEDF-834C-9438-BE6C824B6F6D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36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continued?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What happened?</a:t>
            </a:r>
          </a:p>
          <a:p>
            <a:pPr lvl="1"/>
            <a:r>
              <a:rPr lang="en-US" sz="2400"/>
              <a:t>Entry caused an increase in supply and a strong downward pressure on price (average pricing fell to around $40,000)</a:t>
            </a:r>
          </a:p>
          <a:p>
            <a:pPr lvl="1"/>
            <a:r>
              <a:rPr lang="en-US" sz="2400"/>
              <a:t>A number of firms exited and prices rose back to around $45,000</a:t>
            </a:r>
          </a:p>
          <a:p>
            <a:r>
              <a:rPr lang="en-US" sz="2800"/>
              <a:t>Later, the events of 9/11/01 caused demand to spike </a:t>
            </a:r>
          </a:p>
          <a:p>
            <a:r>
              <a:rPr lang="en-US" sz="2800"/>
              <a:t>What happened?</a:t>
            </a:r>
          </a:p>
          <a:p>
            <a:pPr lvl="1"/>
            <a:r>
              <a:rPr lang="en-US" sz="2400"/>
              <a:t>In the short run, average prices shot up.  </a:t>
            </a:r>
          </a:p>
          <a:p>
            <a:pPr lvl="1"/>
            <a:r>
              <a:rPr lang="en-US" sz="2400"/>
              <a:t>Higher prices eventually attracted more entrants, increasing supply.  Pricing fell back down to an average level of around $30,000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D50E70-BEDF-834C-9438-BE6C824B6F6D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24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/>
              <a:t>Market equilibrium </a:t>
            </a:r>
            <a:r>
              <a:rPr lang="en-US" sz="2800"/>
              <a:t>is the price at which quantity supplied equals quantity demanded. If price is above the equilibrium price, there are too many sellers, forcing price down, and </a:t>
            </a:r>
            <a:r>
              <a:rPr lang="en-US" sz="2800" i="1"/>
              <a:t>vice versa</a:t>
            </a:r>
            <a:r>
              <a:rPr lang="en-US" sz="2800"/>
              <a:t>.</a:t>
            </a:r>
          </a:p>
          <a:p>
            <a:pPr>
              <a:lnSpc>
                <a:spcPct val="90000"/>
              </a:lnSpc>
            </a:pPr>
            <a:r>
              <a:rPr lang="en-US" sz="2800"/>
              <a:t>Prices are a primary way that market participants communicate with one another. High prices tell consumers to consume less, and suppliers to supply more, </a:t>
            </a:r>
            <a:r>
              <a:rPr lang="en-US" sz="2800" i="1"/>
              <a:t>and vice-versa</a:t>
            </a:r>
            <a:r>
              <a:rPr lang="en-US" sz="2800"/>
              <a:t>.</a:t>
            </a:r>
          </a:p>
          <a:p>
            <a:pPr>
              <a:lnSpc>
                <a:spcPct val="90000"/>
              </a:lnSpc>
            </a:pPr>
            <a:r>
              <a:rPr lang="en-US" sz="2800"/>
              <a:t>Making a market is costly, and competition between market makers forces the bid–ask spread down to the costs of making a market. If the costs of making a market are large, then the equilibrium price may be better viewed as a spread rather than a single price.</a:t>
            </a:r>
            <a:endParaRPr lang="en-US" sz="2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D50E70-BEDF-834C-9438-BE6C824B6F6D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283325" y="196850"/>
            <a:ext cx="2860675" cy="534988"/>
          </a:xfrm>
        </p:spPr>
        <p:txBody>
          <a:bodyPr/>
          <a:lstStyle/>
          <a:p>
            <a:r>
              <a:rPr lang="en-US"/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372569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Y2K and Generator Sales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8" y="1255714"/>
            <a:ext cx="8629651" cy="5321521"/>
          </a:xfrm>
        </p:spPr>
        <p:txBody>
          <a:bodyPr>
            <a:normAutofit lnSpcReduction="10000"/>
          </a:bodyPr>
          <a:lstStyle/>
          <a:p>
            <a:r>
              <a:rPr lang="en-US" sz="2800"/>
              <a:t>From 1990-98, sales of portable generators grew 2% yearly.  </a:t>
            </a:r>
          </a:p>
          <a:p>
            <a:r>
              <a:rPr lang="en-US" sz="2800"/>
              <a:t>In 1999, public anticipation of Y2K power outages increased demand for generators</a:t>
            </a:r>
          </a:p>
          <a:p>
            <a:pPr lvl="1"/>
            <a:r>
              <a:rPr lang="en-US" sz="2500"/>
              <a:t>AMP invested to increase capacity in anticipation of this demand growth – they vertically integrated their company to increase capacity and reduce variable costs</a:t>
            </a:r>
          </a:p>
          <a:p>
            <a:pPr lvl="1"/>
            <a:r>
              <a:rPr lang="en-US" sz="2500"/>
              <a:t>Demand grew as expected – Industry shipments increased by 87%. Prices also increased by an average of 21%</a:t>
            </a:r>
          </a:p>
          <a:p>
            <a:pPr lvl="1"/>
            <a:r>
              <a:rPr lang="en-US" sz="2500"/>
              <a:t>The following year – a bust! Demand fell, and AMP’s Y2K strategy to increase production led it to bankruptcy in 2000</a:t>
            </a:r>
            <a:r>
              <a:rPr lang="en-US"/>
              <a:t>.</a:t>
            </a:r>
          </a:p>
          <a:p>
            <a:r>
              <a:rPr lang="en-US" sz="2800" b="1"/>
              <a:t>Lesson</a:t>
            </a:r>
            <a:r>
              <a:rPr lang="en-US" sz="2800"/>
              <a:t>: AMP could have anticipated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D50E70-BEDF-834C-9438-BE6C824B6F6D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05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Industry or Market?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713"/>
            <a:ext cx="8229600" cy="523081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/>
              <a:t>Setting a single price for a single product of a single firm is referred to as a “monopoly” model of pricing</a:t>
            </a:r>
          </a:p>
          <a:p>
            <a:pPr>
              <a:lnSpc>
                <a:spcPct val="110000"/>
              </a:lnSpc>
            </a:pPr>
            <a:r>
              <a:rPr lang="en-US"/>
              <a:t>This chapter focuses on the “market” setting, showing how prices are determined in an industry where many sellers and many buyers come together (still a single price for a single product)</a:t>
            </a:r>
          </a:p>
          <a:p>
            <a:pPr>
              <a:lnSpc>
                <a:spcPct val="110000"/>
              </a:lnSpc>
            </a:pPr>
            <a:r>
              <a:rPr lang="en-US" b="1"/>
              <a:t>Caution</a:t>
            </a:r>
            <a:r>
              <a:rPr lang="en-US"/>
              <a:t>: Do not use demand and supply analysis for an individual firm</a:t>
            </a:r>
          </a:p>
          <a:p>
            <a:pPr lvl="1">
              <a:lnSpc>
                <a:spcPct val="110000"/>
              </a:lnSpc>
            </a:pPr>
            <a:r>
              <a:rPr lang="en-US" b="1"/>
              <a:t>Example</a:t>
            </a:r>
            <a:r>
              <a:rPr lang="en-US"/>
              <a:t>: You would talk about changes to the “smart phone” industry, not the “demand and supply of iPhones because there is only one seller of iPhones</a:t>
            </a:r>
          </a:p>
          <a:p>
            <a:pPr>
              <a:lnSpc>
                <a:spcPct val="110000"/>
              </a:lnSpc>
            </a:pPr>
            <a:r>
              <a:rPr lang="en-US"/>
              <a:t>The behavior of sellers is determined by a “supply” curve</a:t>
            </a:r>
          </a:p>
          <a:p>
            <a:pPr>
              <a:lnSpc>
                <a:spcPct val="110000"/>
              </a:lnSpc>
            </a:pPr>
            <a:r>
              <a:rPr lang="en-US"/>
              <a:t>The behavior of buyers is determined by a “demand” curve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D50E70-BEDF-834C-9438-BE6C824B6F6D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2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Industry or Market? </a:t>
            </a:r>
            <a:r>
              <a:rPr lang="en-US" sz="2000" i="1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714"/>
            <a:ext cx="8229600" cy="523081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/>
              <a:t>Before you begin analyzing an industry, you must consider what you want to learn from analysis</a:t>
            </a:r>
          </a:p>
          <a:p>
            <a:pPr>
              <a:lnSpc>
                <a:spcPct val="110000"/>
              </a:lnSpc>
            </a:pPr>
            <a:r>
              <a:rPr lang="en-US"/>
              <a:t>Usually this yields a particular </a:t>
            </a:r>
            <a:r>
              <a:rPr lang="en-US" i="1"/>
              <a:t>market definition</a:t>
            </a:r>
          </a:p>
          <a:p>
            <a:pPr>
              <a:lnSpc>
                <a:spcPct val="110000"/>
              </a:lnSpc>
            </a:pPr>
            <a:r>
              <a:rPr lang="en-US"/>
              <a:t>Each market (or industry) has a time, product, and geographic dimension</a:t>
            </a:r>
          </a:p>
          <a:p>
            <a:pPr>
              <a:lnSpc>
                <a:spcPct val="110000"/>
              </a:lnSpc>
            </a:pPr>
            <a:r>
              <a:rPr lang="en-US"/>
              <a:t>For example: The yearly market for portable generators in the U.S.</a:t>
            </a:r>
          </a:p>
          <a:p>
            <a:pPr lvl="1">
              <a:lnSpc>
                <a:spcPct val="110000"/>
              </a:lnSpc>
            </a:pPr>
            <a:r>
              <a:rPr lang="en-US" b="1"/>
              <a:t>Time</a:t>
            </a:r>
            <a:r>
              <a:rPr lang="en-US"/>
              <a:t>: annual</a:t>
            </a:r>
          </a:p>
          <a:p>
            <a:pPr lvl="1">
              <a:lnSpc>
                <a:spcPct val="110000"/>
              </a:lnSpc>
            </a:pPr>
            <a:r>
              <a:rPr lang="en-US" b="1"/>
              <a:t>Product</a:t>
            </a:r>
            <a:r>
              <a:rPr lang="en-US"/>
              <a:t>: portable generators</a:t>
            </a:r>
          </a:p>
          <a:p>
            <a:pPr lvl="1">
              <a:lnSpc>
                <a:spcPct val="110000"/>
              </a:lnSpc>
            </a:pPr>
            <a:r>
              <a:rPr lang="en-US" b="1"/>
              <a:t>Geography</a:t>
            </a:r>
            <a:r>
              <a:rPr lang="en-US"/>
              <a:t>: US</a:t>
            </a:r>
          </a:p>
          <a:p>
            <a:pPr>
              <a:lnSpc>
                <a:spcPct val="110000"/>
              </a:lnSpc>
            </a:pPr>
            <a:r>
              <a:rPr lang="en-US"/>
              <a:t>When analyzing a problem, or investment opportunity, first define the time, product and geographic dimensions of the market in 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D50E70-BEDF-834C-9438-BE6C824B6F6D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3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Shifts in the Demand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714"/>
            <a:ext cx="8229600" cy="5230811"/>
          </a:xfrm>
        </p:spPr>
        <p:txBody>
          <a:bodyPr>
            <a:normAutofit lnSpcReduction="10000"/>
          </a:bodyPr>
          <a:lstStyle/>
          <a:p>
            <a:r>
              <a:rPr lang="en-US"/>
              <a:t>Movement along the demand curve, i.e. a change in price leads to a change in the “quantity demanded”</a:t>
            </a:r>
          </a:p>
          <a:p>
            <a:r>
              <a:rPr lang="en-US"/>
              <a:t>Shifts in demand curve can occur for multiple reasons</a:t>
            </a:r>
          </a:p>
          <a:p>
            <a:pPr lvl="1"/>
            <a:r>
              <a:rPr lang="en-US" b="1"/>
              <a:t>Uncontrollable factor </a:t>
            </a:r>
            <a:r>
              <a:rPr lang="en-US"/>
              <a:t>– something that affects demand </a:t>
            </a:r>
            <a:br>
              <a:rPr lang="en-US"/>
            </a:br>
            <a:r>
              <a:rPr lang="en-US"/>
              <a:t>that a company cannot control</a:t>
            </a:r>
          </a:p>
          <a:p>
            <a:pPr lvl="2"/>
            <a:r>
              <a:rPr lang="en-US"/>
              <a:t>Income, weather, interest rates, and prices of substitute and complementary products owned by other companies. </a:t>
            </a:r>
          </a:p>
          <a:p>
            <a:pPr lvl="1"/>
            <a:r>
              <a:rPr lang="en-US" b="1"/>
              <a:t>Controllable factor </a:t>
            </a:r>
            <a:r>
              <a:rPr lang="en-US"/>
              <a:t>– something that affects demand </a:t>
            </a:r>
            <a:br>
              <a:rPr lang="en-US"/>
            </a:br>
            <a:r>
              <a:rPr lang="en-US"/>
              <a:t>that a company can control</a:t>
            </a:r>
          </a:p>
          <a:p>
            <a:pPr lvl="2"/>
            <a:r>
              <a:rPr lang="en-US"/>
              <a:t>Price, advertising, warranties, product quality, distribution speed, service quality, and prices of substitute or complementary products also owned by the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D50E70-BEDF-834C-9438-BE6C824B6F6D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04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Microsoft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255714"/>
            <a:ext cx="8629651" cy="537838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/>
              <a:t>In the late 1970s, Microsoft developed DOS, an operating system </a:t>
            </a:r>
            <a:br>
              <a:rPr lang="en-US"/>
            </a:br>
            <a:r>
              <a:rPr lang="en-US"/>
              <a:t>to control IBM computers </a:t>
            </a:r>
          </a:p>
          <a:p>
            <a:pPr>
              <a:lnSpc>
                <a:spcPct val="110000"/>
              </a:lnSpc>
            </a:pPr>
            <a:r>
              <a:rPr lang="en-US"/>
              <a:t>The price for DOS depended on the price and availability of computers that could run it and the applications that ran under </a:t>
            </a:r>
            <a:br>
              <a:rPr lang="en-US"/>
            </a:br>
            <a:r>
              <a:rPr lang="en-US"/>
              <a:t>it as well as the price of DOS itself</a:t>
            </a:r>
          </a:p>
          <a:p>
            <a:pPr>
              <a:lnSpc>
                <a:spcPct val="110000"/>
              </a:lnSpc>
            </a:pPr>
            <a:r>
              <a:rPr lang="en-US"/>
              <a:t>To increase demand for DOS Microsoft:</a:t>
            </a:r>
          </a:p>
          <a:p>
            <a:pPr lvl="1">
              <a:lnSpc>
                <a:spcPct val="110000"/>
              </a:lnSpc>
            </a:pPr>
            <a:r>
              <a:rPr lang="en-US"/>
              <a:t>Licensed its operating system to other computer manufacturers so</a:t>
            </a:r>
            <a:br>
              <a:rPr lang="en-US"/>
            </a:br>
            <a:r>
              <a:rPr lang="en-US"/>
              <a:t> that competition would reduce price of a crucial complement</a:t>
            </a:r>
          </a:p>
          <a:p>
            <a:pPr lvl="1">
              <a:lnSpc>
                <a:spcPct val="110000"/>
              </a:lnSpc>
            </a:pPr>
            <a:r>
              <a:rPr lang="en-US"/>
              <a:t>Developed its own versions of complimentary software</a:t>
            </a:r>
          </a:p>
          <a:p>
            <a:pPr lvl="1">
              <a:lnSpc>
                <a:spcPct val="110000"/>
              </a:lnSpc>
            </a:pPr>
            <a:r>
              <a:rPr lang="en-US"/>
              <a:t>Kept the price of DOS low, to increase share to encourage </a:t>
            </a:r>
            <a:br>
              <a:rPr lang="en-US"/>
            </a:br>
            <a:r>
              <a:rPr lang="en-US"/>
              <a:t>complementary software development</a:t>
            </a:r>
          </a:p>
          <a:p>
            <a:pPr>
              <a:lnSpc>
                <a:spcPct val="110000"/>
              </a:lnSpc>
            </a:pPr>
            <a:r>
              <a:rPr lang="en-US"/>
              <a:t>Discussion: How did Microsoft control demand using these factors? How did competitors (Apple, for example) operate differently? </a:t>
            </a:r>
          </a:p>
          <a:p>
            <a:pPr lvl="1">
              <a:lnSpc>
                <a:spcPct val="110000"/>
              </a:lnSpc>
            </a:pPr>
            <a:r>
              <a:rPr lang="en-US" b="1"/>
              <a:t>HINT</a:t>
            </a:r>
            <a:r>
              <a:rPr lang="en-US"/>
              <a:t>:  this was Steve Jobs’s biggest mistake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D50E70-BEDF-834C-9438-BE6C824B6F6D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50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Demand Increase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714"/>
            <a:ext cx="8082571" cy="1227335"/>
          </a:xfrm>
        </p:spPr>
        <p:txBody>
          <a:bodyPr/>
          <a:lstStyle/>
          <a:p>
            <a:r>
              <a:rPr lang="en-US"/>
              <a:t>At a given price, more quantity demanded = shift of the demand curve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D50E70-BEDF-834C-9438-BE6C824B6F6D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1" descr="Screenshot 2014-09-02 21.21.0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" t="3177" r="2227" b="2198"/>
          <a:stretch/>
        </p:blipFill>
        <p:spPr bwMode="auto">
          <a:xfrm>
            <a:off x="1146660" y="2400657"/>
            <a:ext cx="6708977" cy="408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017023"/>
      </p:ext>
    </p:extLst>
  </p:cSld>
  <p:clrMapOvr>
    <a:masterClrMapping/>
  </p:clrMapOvr>
</p:sld>
</file>

<file path=ppt/theme/theme1.xml><?xml version="1.0" encoding="utf-8"?>
<a:theme xmlns:a="http://schemas.openxmlformats.org/drawingml/2006/main" name="Froeb4e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</TotalTime>
  <Words>1356</Words>
  <Application>Microsoft Office PowerPoint</Application>
  <PresentationFormat>On-screen Show (4:3)</PresentationFormat>
  <Paragraphs>137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ＭＳ Ｐゴシック</vt:lpstr>
      <vt:lpstr>Arial</vt:lpstr>
      <vt:lpstr>Arial Narrow</vt:lpstr>
      <vt:lpstr>Calibri</vt:lpstr>
      <vt:lpstr>Franklin Gothic Book</vt:lpstr>
      <vt:lpstr>Franklin Gothic Medium</vt:lpstr>
      <vt:lpstr>Lucida Grande</vt:lpstr>
      <vt:lpstr>Times New Roman</vt:lpstr>
      <vt:lpstr>Trebuchet MS</vt:lpstr>
      <vt:lpstr>Wingdings</vt:lpstr>
      <vt:lpstr>Wingdings 3</vt:lpstr>
      <vt:lpstr>Froeb4eTemplate</vt:lpstr>
      <vt:lpstr>Understanding Markets and Industry Changes</vt:lpstr>
      <vt:lpstr>PowerPoint Presentation</vt:lpstr>
      <vt:lpstr>PowerPoint Presentation</vt:lpstr>
      <vt:lpstr>Y2K and Generator Sales</vt:lpstr>
      <vt:lpstr>Which Industry or Market?</vt:lpstr>
      <vt:lpstr>Which Industry or Market? (cont.)</vt:lpstr>
      <vt:lpstr>Shifts in the Demand Curve</vt:lpstr>
      <vt:lpstr>Microsoft</vt:lpstr>
      <vt:lpstr>Demand Increase</vt:lpstr>
      <vt:lpstr>Supply Curves</vt:lpstr>
      <vt:lpstr>Market Equilibrium</vt:lpstr>
      <vt:lpstr>Market Equilibrium (cont.)</vt:lpstr>
      <vt:lpstr>Using Supply and Demand</vt:lpstr>
      <vt:lpstr>Using Supply and Demand (cont.)</vt:lpstr>
      <vt:lpstr>Portable Generator Market Revisited</vt:lpstr>
      <vt:lpstr>Using Supply and Demand (cont.)</vt:lpstr>
      <vt:lpstr>Prices Convey Information</vt:lpstr>
      <vt:lpstr>Prices Convey Information (cont.)</vt:lpstr>
      <vt:lpstr>Prices Convey Information (cont.)</vt:lpstr>
      <vt:lpstr>Market Making</vt:lpstr>
      <vt:lpstr>Market Makers (cont.)</vt:lpstr>
      <vt:lpstr>Title?</vt:lpstr>
      <vt:lpstr>Title continued?</vt:lpstr>
    </vt:vector>
  </TitlesOfParts>
  <Company>just 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patti hudepohl</dc:creator>
  <cp:lastModifiedBy>Umbarger, Molly K</cp:lastModifiedBy>
  <cp:revision>60</cp:revision>
  <dcterms:created xsi:type="dcterms:W3CDTF">2014-12-12T21:22:25Z</dcterms:created>
  <dcterms:modified xsi:type="dcterms:W3CDTF">2017-09-26T18:58:57Z</dcterms:modified>
</cp:coreProperties>
</file>