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07" r:id="rId2"/>
  </p:sldMasterIdLst>
  <p:notesMasterIdLst>
    <p:notesMasterId r:id="rId28"/>
  </p:notesMasterIdLst>
  <p:handoutMasterIdLst>
    <p:handoutMasterId r:id="rId29"/>
  </p:handoutMasterIdLst>
  <p:sldIdLst>
    <p:sldId id="283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5449"/>
    <a:srgbClr val="A90015"/>
    <a:srgbClr val="3F7681"/>
    <a:srgbClr val="627A91"/>
    <a:srgbClr val="002956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6508" autoAdjust="0"/>
  </p:normalViewPr>
  <p:slideViewPr>
    <p:cSldViewPr>
      <p:cViewPr varScale="1">
        <p:scale>
          <a:sx n="72" d="100"/>
          <a:sy n="72" d="100"/>
        </p:scale>
        <p:origin x="1541" y="7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168FBDE6-2A0B-4FDB-93EF-7752C03D6257}" type="datetime1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DA34D879-71F4-41C8-A077-DC12D44DE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C01ADA74-E556-44D1-BC22-EF511AEBA6DB}" type="datetime1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FE7C1E98-E05F-45BC-A4C4-A9973EA95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97364-D3E3-4DEF-B5A2-6E46F33A14E4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D5D23-AB02-4BCE-A88D-AA381436D93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 dirty="0"/>
              <a:t>6.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8087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4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36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9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5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60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F8FDEC9-B122-4070-BBF7-4AE53061D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DD36E79-849A-4111-A2EF-F1056D30A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189D975-922C-4D07-82F1-CEA88388C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92075"/>
            <a:ext cx="9186863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dirty="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0" hangingPunct="0">
              <a:defRPr/>
            </a:pPr>
            <a:r>
              <a:rPr lang="en-US" sz="800" dirty="0">
                <a:cs typeface="+mn-cs"/>
              </a:rPr>
              <a:t>© 2018 Cengage Learning.</a:t>
            </a:r>
            <a:r>
              <a:rPr lang="en-US" sz="800" baseline="30000" dirty="0">
                <a:cs typeface="+mn-cs"/>
              </a:rPr>
              <a:t>®</a:t>
            </a:r>
            <a:r>
              <a:rPr lang="en-US" sz="800" dirty="0">
                <a:cs typeface="+mn-cs"/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6.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4" r:id="rId3"/>
    <p:sldLayoutId id="2147484003" r:id="rId4"/>
    <p:sldLayoutId id="2147484004" r:id="rId5"/>
    <p:sldLayoutId id="2147484005" r:id="rId6"/>
    <p:sldLayoutId id="2147484006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itchFamily="-10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0" hangingPunct="0">
              <a:defRPr/>
            </a:pPr>
            <a:r>
              <a:rPr lang="en-US" sz="800" dirty="0">
                <a:solidFill>
                  <a:srgbClr val="000000"/>
                </a:solidFill>
                <a:cs typeface="+mn-cs"/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  <a:cs typeface="+mn-cs"/>
              </a:rPr>
              <a:t>®</a:t>
            </a:r>
            <a:r>
              <a:rPr lang="en-US" sz="800" dirty="0">
                <a:solidFill>
                  <a:srgbClr val="000000"/>
                </a:solidFill>
                <a:cs typeface="+mn-cs"/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537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606060"/>
                </a:solidFill>
                <a:cs typeface="+mn-cs"/>
              </a:rPr>
              <a:t>© 2018 </a:t>
            </a:r>
            <a:r>
              <a:rPr lang="en-US" altLang="en-US" sz="800" dirty="0" err="1">
                <a:solidFill>
                  <a:srgbClr val="606060"/>
                </a:solidFill>
                <a:cs typeface="+mn-cs"/>
              </a:rPr>
              <a:t>Cengage</a:t>
            </a:r>
            <a:r>
              <a:rPr lang="en-US" altLang="en-US" sz="800" dirty="0">
                <a:solidFill>
                  <a:srgbClr val="606060"/>
                </a:solidFill>
                <a:cs typeface="+mn-cs"/>
              </a:rPr>
              <a:t> Learning</a:t>
            </a:r>
            <a:r>
              <a:rPr lang="en-US" altLang="en-US" sz="800" baseline="30000" dirty="0">
                <a:solidFill>
                  <a:srgbClr val="606060"/>
                </a:solidFill>
                <a:cs typeface="+mn-cs"/>
              </a:rPr>
              <a:t>®</a:t>
            </a:r>
            <a:r>
              <a:rPr lang="en-US" altLang="en-US" sz="800" dirty="0">
                <a:solidFill>
                  <a:srgbClr val="606060"/>
                </a:solidFill>
                <a:cs typeface="+mn-cs"/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370332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Goods vs. Services: Intangibility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 dirty="0"/>
              <a:t>Intangibility: </a:t>
            </a:r>
          </a:p>
          <a:p>
            <a:pPr lvl="1"/>
            <a:r>
              <a:rPr lang="en-US" altLang="en-US" dirty="0"/>
              <a:t>Extent to which you have something concrete </a:t>
            </a:r>
          </a:p>
          <a:p>
            <a:pPr lvl="2"/>
            <a:r>
              <a:rPr lang="en-US" altLang="en-US" dirty="0"/>
              <a:t>Pure goods: e.g., paper &amp; phone</a:t>
            </a:r>
          </a:p>
          <a:p>
            <a:pPr lvl="2"/>
            <a:r>
              <a:rPr lang="en-US" altLang="en-US" dirty="0"/>
              <a:t>Pure services: e.g., massage &amp; babysitting</a:t>
            </a:r>
          </a:p>
          <a:p>
            <a:pPr lvl="2"/>
            <a:r>
              <a:rPr lang="en-US" altLang="en-US" dirty="0"/>
              <a:t>Hybrids: e.g., restaurant &amp; beauty salon</a:t>
            </a:r>
          </a:p>
          <a:p>
            <a:endParaRPr lang="en-US" altLang="en-US" dirty="0"/>
          </a:p>
          <a:p>
            <a:r>
              <a:rPr lang="en-US" altLang="en-US" dirty="0"/>
              <a:t>Experience marketing</a:t>
            </a:r>
          </a:p>
          <a:p>
            <a:pPr lvl="1"/>
            <a:r>
              <a:rPr lang="en-US" altLang="en-US" dirty="0"/>
              <a:t>Consumers are buying the experience</a:t>
            </a:r>
          </a:p>
          <a:p>
            <a:pPr lvl="2"/>
            <a:r>
              <a:rPr lang="en-US" altLang="en-US" dirty="0"/>
              <a:t>e.g., ESPN Zone &amp; Build-a-Bear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Goods vs. Services: Qualities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Search qualities</a:t>
            </a:r>
          </a:p>
          <a:p>
            <a:pPr lvl="1"/>
            <a:r>
              <a:rPr lang="en-US" altLang="en-US" dirty="0"/>
              <a:t>May be evaluated prior to purchase </a:t>
            </a:r>
          </a:p>
          <a:p>
            <a:pPr lvl="2">
              <a:buFontTx/>
              <a:buNone/>
            </a:pPr>
            <a:endParaRPr lang="en-US" altLang="en-US" dirty="0"/>
          </a:p>
          <a:p>
            <a:r>
              <a:rPr lang="en-US" altLang="en-US" dirty="0"/>
              <a:t>Experience qualities</a:t>
            </a:r>
          </a:p>
          <a:p>
            <a:pPr lvl="1"/>
            <a:r>
              <a:rPr lang="en-US" altLang="en-US" dirty="0"/>
              <a:t>Need trial/consumption before evaluation</a:t>
            </a:r>
          </a:p>
          <a:p>
            <a:pPr lvl="2">
              <a:buFontTx/>
              <a:buNone/>
            </a:pPr>
            <a:endParaRPr lang="en-US" altLang="en-US" dirty="0"/>
          </a:p>
          <a:p>
            <a:r>
              <a:rPr lang="en-US" altLang="en-US" dirty="0"/>
              <a:t>Credence qualities</a:t>
            </a:r>
          </a:p>
          <a:p>
            <a:pPr lvl="1"/>
            <a:r>
              <a:rPr lang="en-US" altLang="en-US" dirty="0"/>
              <a:t>Difficult to judge even post-consumption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Goods vs. Services: Qualities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Goods are dominated by search and experience qualities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Services are dominated by experience and credence qualities</a:t>
            </a:r>
          </a:p>
          <a:p>
            <a:pPr lvl="1">
              <a:defRPr/>
            </a:pPr>
            <a:r>
              <a:rPr lang="en-US" dirty="0"/>
              <a:t>Professional service providers are beginning to understand the value of marketing </a:t>
            </a:r>
          </a:p>
          <a:p>
            <a:pPr lvl="2">
              <a:defRPr/>
            </a:pPr>
            <a:r>
              <a:rPr lang="en-US" dirty="0"/>
              <a:t>Create professional appearance and setting, tap their networks, etc.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Goods vs. Services: </a:t>
            </a:r>
            <a:r>
              <a:rPr lang="en-US" altLang="en-US" dirty="0" err="1">
                <a:latin typeface="Century" pitchFamily="-108" charset="0"/>
                <a:cs typeface="Century" pitchFamily="-108" charset="0"/>
              </a:rPr>
              <a:t>Perishability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pPr>
              <a:defRPr/>
            </a:pPr>
            <a:r>
              <a:rPr lang="en-US" dirty="0"/>
              <a:t>Perishability</a:t>
            </a:r>
          </a:p>
          <a:p>
            <a:pPr lvl="1">
              <a:defRPr/>
            </a:pPr>
            <a:r>
              <a:rPr lang="en-US" dirty="0"/>
              <a:t>Services are simultaneously produced and consumed; thus,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Services cannot be stored; goods can </a:t>
            </a:r>
          </a:p>
          <a:p>
            <a:pPr lvl="2">
              <a:defRPr/>
            </a:pPr>
            <a:r>
              <a:rPr lang="en-US" dirty="0"/>
              <a:t>Marketers need to even out demand</a:t>
            </a:r>
          </a:p>
          <a:p>
            <a:pPr lvl="2">
              <a:buFontTx/>
              <a:buNone/>
              <a:defRPr/>
            </a:pP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Services cannot be separated from the provider; goods can </a:t>
            </a:r>
          </a:p>
          <a:p>
            <a:pPr lvl="2">
              <a:defRPr/>
            </a:pPr>
            <a:r>
              <a:rPr lang="en-US" dirty="0"/>
              <a:t>Customer/service provider interaction becomes part of the service</a:t>
            </a:r>
          </a:p>
          <a:p>
            <a:pPr marL="0" indent="0">
              <a:buFont typeface="Times" pitchFamily="-108" charset="0"/>
              <a:buNone/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Goods vs. Services: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Variability</a:t>
            </a:r>
          </a:p>
          <a:p>
            <a:pPr lvl="1"/>
            <a:r>
              <a:rPr lang="en-US" altLang="en-US"/>
              <a:t>Goods are made by machines; services are usually people intensive</a:t>
            </a:r>
          </a:p>
          <a:p>
            <a:pPr lvl="1"/>
            <a:r>
              <a:rPr lang="en-US" altLang="en-US"/>
              <a:t>Services change across customers and across time</a:t>
            </a:r>
          </a:p>
          <a:p>
            <a:pPr lvl="1"/>
            <a:r>
              <a:rPr lang="en-US" altLang="en-US"/>
              <a:t>Marketers need to </a:t>
            </a:r>
          </a:p>
          <a:p>
            <a:pPr lvl="2"/>
            <a:r>
              <a:rPr lang="en-US" altLang="en-US"/>
              <a:t>Reduce bad variability </a:t>
            </a:r>
          </a:p>
          <a:p>
            <a:pPr lvl="2"/>
            <a:r>
              <a:rPr lang="en-US" altLang="en-US"/>
              <a:t>Enhance good variability</a:t>
            </a:r>
          </a:p>
          <a:p>
            <a:pPr lvl="1"/>
            <a:r>
              <a:rPr lang="en-US" altLang="en-US"/>
              <a:t>Self-service is advancing in many industries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 #3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steps can marketers take to reduce bad variability?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Core vs. Value-Added 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pic>
        <p:nvPicPr>
          <p:cNvPr id="22532" name="Picture 6" descr="Figure 6.2 Core and Value-Added Offe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725" y="1371600"/>
            <a:ext cx="38925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4267200"/>
            <a:ext cx="74676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Core is essential to the product offering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Value-added is supplemental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Can use to differentiate</a:t>
            </a:r>
            <a:r>
              <a:rPr lang="en-US" altLang="en-US" dirty="0"/>
              <a:t> &amp; improve satisfaction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use to identify competition</a:t>
            </a:r>
          </a:p>
          <a:p>
            <a:endParaRPr lang="en-US" alt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Core vs. Value-Added 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Core elements are expected by customers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core elements are substandard, dissatisfaction can be triggered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Recall issued, poor quality, etc.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Marketers can compete/differentiate on value-addeds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Generous service plan, good staff, etc.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Core vs. Value-Added 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Core businesses may change as industries and firms change</a:t>
            </a:r>
          </a:p>
          <a:p>
            <a:pPr lvl="2">
              <a:defRPr/>
            </a:pPr>
            <a:r>
              <a:rPr lang="en-US" dirty="0"/>
              <a:t>e.g., Victoria’s Secret was 70% apparel but is now 70% beauty and fragrance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key to continually ask</a:t>
            </a:r>
          </a:p>
          <a:p>
            <a:pPr lvl="1">
              <a:defRPr/>
            </a:pPr>
            <a:r>
              <a:rPr lang="en-US" dirty="0"/>
              <a:t>What business are we really in?</a:t>
            </a:r>
          </a:p>
          <a:p>
            <a:pPr lvl="1">
              <a:defRPr/>
            </a:pPr>
            <a:r>
              <a:rPr lang="en-US" dirty="0"/>
              <a:t>Who are our true competitors?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Competition through Customers’ Eyes</a:t>
            </a:r>
          </a:p>
        </p:txBody>
      </p:sp>
      <p:pic>
        <p:nvPicPr>
          <p:cNvPr id="25604" name="Picture 6" descr="Figure 6.3 What is Our Business? Who is Our Competition?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3013" y="1443038"/>
            <a:ext cx="6657975" cy="2900362"/>
          </a:xfrm>
          <a:noFill/>
        </p:spPr>
      </p:pic>
      <p:sp>
        <p:nvSpPr>
          <p:cNvPr id="25603" name="Text Placeholder 4"/>
          <p:cNvSpPr>
            <a:spLocks noGrp="1"/>
          </p:cNvSpPr>
          <p:nvPr>
            <p:ph type="body" sz="half" idx="2"/>
          </p:nvPr>
        </p:nvSpPr>
        <p:spPr>
          <a:xfrm>
            <a:off x="914400" y="4419600"/>
            <a:ext cx="7467600" cy="1981200"/>
          </a:xfrm>
        </p:spPr>
        <p:txBody>
          <a:bodyPr/>
          <a:lstStyle/>
          <a:p>
            <a:pPr marL="342900" lvl="2" indent="-342900">
              <a:buClr>
                <a:srgbClr val="660066"/>
              </a:buClr>
              <a:buFont typeface="Times" pitchFamily="-108" charset="0"/>
              <a:buChar char="•"/>
            </a:pPr>
            <a:r>
              <a:rPr lang="en-US" altLang="en-US" sz="3000"/>
              <a:t>Define competition broadly</a:t>
            </a:r>
          </a:p>
          <a:p>
            <a:pPr marL="800100" lvl="3" indent="-342900">
              <a:buClr>
                <a:srgbClr val="660066"/>
              </a:buClr>
              <a:buFont typeface="Times" pitchFamily="-108" charset="0"/>
              <a:buChar char="•"/>
            </a:pPr>
            <a:r>
              <a:rPr lang="en-US" altLang="en-US" sz="2400"/>
              <a:t>Car companies compete with other means of transportation (bus, taxi, etc.)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7200" b="1">
                <a:solidFill>
                  <a:srgbClr val="800000"/>
                </a:solidFill>
                <a:latin typeface="Century" pitchFamily="-108" charset="0"/>
              </a:rPr>
              <a:t>6</a:t>
            </a:r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cs typeface="Century" pitchFamily="-108" charset="0"/>
              </a:rPr>
              <a:t>Products: Goods and Services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143000" y="6642100"/>
            <a:ext cx="7467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6. 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cs typeface="Century" pitchFamily="-108" charset="0"/>
              </a:rPr>
              <a:t>Product Lines: Breadth and Depth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Product mix</a:t>
            </a:r>
          </a:p>
          <a:p>
            <a:pPr lvl="1"/>
            <a:r>
              <a:rPr lang="en-US" altLang="en-US" dirty="0"/>
              <a:t>A company’s product lines</a:t>
            </a:r>
          </a:p>
          <a:p>
            <a:r>
              <a:rPr lang="en-US" altLang="en-US" dirty="0"/>
              <a:t>Breadth</a:t>
            </a:r>
          </a:p>
          <a:p>
            <a:pPr lvl="1"/>
            <a:r>
              <a:rPr lang="en-US" altLang="en-US" dirty="0"/>
              <a:t>Number of product lines </a:t>
            </a:r>
          </a:p>
          <a:p>
            <a:pPr lvl="2"/>
            <a:r>
              <a:rPr lang="en-US" altLang="en-US" dirty="0"/>
              <a:t>Frigidaire sells refrigerators, washers, dryers, ranges, etc.</a:t>
            </a:r>
          </a:p>
          <a:p>
            <a:r>
              <a:rPr lang="en-US" altLang="en-US" dirty="0"/>
              <a:t>Depth</a:t>
            </a:r>
          </a:p>
          <a:p>
            <a:pPr lvl="1"/>
            <a:r>
              <a:rPr lang="en-US" altLang="en-US" dirty="0"/>
              <a:t>Number of products in a line</a:t>
            </a:r>
          </a:p>
          <a:p>
            <a:pPr lvl="2"/>
            <a:r>
              <a:rPr lang="en-US" altLang="en-US" dirty="0"/>
              <a:t>Frigidaire refrigerators have different sizes and features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#4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Which option has the least breadth?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Which option has the most depth?</a:t>
            </a:r>
          </a:p>
        </p:txBody>
      </p:sp>
      <p:pic>
        <p:nvPicPr>
          <p:cNvPr id="27652" name="Picture 6" descr="Figure 6.4 Product Lines: Breadth and Dep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63" y="2779713"/>
            <a:ext cx="4867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Product Line Strategies</a:t>
            </a:r>
          </a:p>
        </p:txBody>
      </p:sp>
      <p:pic>
        <p:nvPicPr>
          <p:cNvPr id="28676" name="Picture 6" descr="Figure 6.5 Product Lines Strateg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6513" y="1630363"/>
            <a:ext cx="6530975" cy="2636837"/>
          </a:xfrm>
          <a:noFill/>
        </p:spPr>
      </p:pic>
      <p:sp>
        <p:nvSpPr>
          <p:cNvPr id="28675" name="Text Placeholder 10"/>
          <p:cNvSpPr>
            <a:spLocks noGrp="1"/>
          </p:cNvSpPr>
          <p:nvPr>
            <p:ph type="body" sz="half" idx="2"/>
          </p:nvPr>
        </p:nvSpPr>
        <p:spPr>
          <a:xfrm>
            <a:off x="914400" y="4648200"/>
            <a:ext cx="7467600" cy="1447800"/>
          </a:xfrm>
        </p:spPr>
        <p:txBody>
          <a:bodyPr/>
          <a:lstStyle/>
          <a:p>
            <a:r>
              <a:rPr lang="en-US" altLang="en-US" dirty="0"/>
              <a:t>Product line managers can prune or supplement existing lines</a:t>
            </a:r>
          </a:p>
          <a:p>
            <a:endParaRPr lang="en-US" alt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#5</a:t>
            </a:r>
          </a:p>
        </p:txBody>
      </p:sp>
      <p:pic>
        <p:nvPicPr>
          <p:cNvPr id="7" name="Content Placeholder 6" descr="Figure 6.5 Product Lines Strateg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7592" y="1627632"/>
            <a:ext cx="6528816" cy="2636398"/>
          </a:xfrm>
          <a:noFill/>
        </p:spPr>
      </p:pic>
      <p:sp>
        <p:nvSpPr>
          <p:cNvPr id="27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91000"/>
            <a:ext cx="7467600" cy="19812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Which firm(s) above is leveraging its segment knowledge efficiently?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Inefficiently?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Managerial Recap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Products are goods and services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Products are the central offering in the marketing exchange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Goods and services share similarities and differences</a:t>
            </a:r>
          </a:p>
          <a:p>
            <a:pPr lvl="1">
              <a:defRPr/>
            </a:pPr>
            <a:r>
              <a:rPr lang="en-US" dirty="0"/>
              <a:t>Services are relatively more intangible, inseparable, perishable, and variable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Managerial Recap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firm’s market offering is comprised of the core and the value-addeds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Consider competition broadly</a:t>
            </a:r>
          </a:p>
          <a:p>
            <a:pPr lvl="1">
              <a:defRPr/>
            </a:pPr>
            <a:r>
              <a:rPr lang="en-US" dirty="0"/>
              <a:t>Competition can evolve over time as product lines are further developed in length and breadth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Marketing Framework</a:t>
            </a:r>
          </a:p>
        </p:txBody>
      </p:sp>
      <p:pic>
        <p:nvPicPr>
          <p:cNvPr id="9219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2314575"/>
            <a:ext cx="5724525" cy="3219450"/>
          </a:xfrm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Is Arnold Schwarzenegger a product?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What is a product?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Products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product can be either a good or a service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the most essential decision in the     4Ps because it is what the consumer is receiving in the exchange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Marketing Exchange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Exchange </a:t>
            </a:r>
          </a:p>
          <a:p>
            <a:pPr lvl="1">
              <a:defRPr/>
            </a:pPr>
            <a:r>
              <a:rPr lang="en-US" dirty="0"/>
              <a:t>The company offers something (product) that will benefit the customer</a:t>
            </a:r>
          </a:p>
          <a:p>
            <a:pPr lvl="2">
              <a:defRPr/>
            </a:pPr>
            <a:r>
              <a:rPr lang="en-US" dirty="0"/>
              <a:t>The product can be designed to be more or less attractive </a:t>
            </a:r>
          </a:p>
          <a:p>
            <a:pPr lvl="3">
              <a:defRPr/>
            </a:pPr>
            <a:r>
              <a:rPr lang="en-US" dirty="0"/>
              <a:t>Increase/decrease quality, service, etc.</a:t>
            </a:r>
          </a:p>
          <a:p>
            <a:pPr lvl="1">
              <a:defRPr/>
            </a:pPr>
            <a:r>
              <a:rPr lang="en-US" dirty="0"/>
              <a:t>The customer offers something in return (payment)</a:t>
            </a:r>
          </a:p>
          <a:p>
            <a:pPr lvl="2">
              <a:defRPr/>
            </a:pPr>
            <a:r>
              <a:rPr lang="en-US" dirty="0"/>
              <a:t>Customer can be more or less attractive</a:t>
            </a:r>
          </a:p>
          <a:p>
            <a:pPr lvl="3">
              <a:defRPr/>
            </a:pPr>
            <a:r>
              <a:rPr lang="en-US" dirty="0"/>
              <a:t>High/low loyalty, high/low maintenance, spreads positive word-of-mouth, etc.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Marketing Exchange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Marketers need to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Determine what the customers want in order to increase the likelihood of exchange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Determine what the company can profitably offer</a:t>
            </a:r>
          </a:p>
          <a:p>
            <a:pPr marL="571500" indent="-514350">
              <a:defRPr/>
            </a:pPr>
            <a:r>
              <a:rPr lang="en-US" dirty="0"/>
              <a:t>The goal is to create mutually beneficial exchanges that result in long-term customer relationships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Discuss an example of a situation where a company is only looking for a discrete transaction with a customer.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Why do marketers want to create long-term relationships?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Goods vs. Services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7467600" cy="1981200"/>
          </a:xfrm>
        </p:spPr>
        <p:txBody>
          <a:bodyPr/>
          <a:lstStyle/>
          <a:p>
            <a:r>
              <a:rPr lang="en-US" altLang="en-US"/>
              <a:t>Goods and services differ in terms of</a:t>
            </a:r>
          </a:p>
          <a:p>
            <a:pPr lvl="2"/>
            <a:r>
              <a:rPr lang="en-US" altLang="en-US"/>
              <a:t>Intangibility</a:t>
            </a:r>
          </a:p>
          <a:p>
            <a:pPr lvl="2"/>
            <a:r>
              <a:rPr lang="en-US" altLang="en-US"/>
              <a:t>Search, experience, credence</a:t>
            </a:r>
          </a:p>
          <a:p>
            <a:pPr lvl="2"/>
            <a:r>
              <a:rPr lang="en-US" altLang="en-US"/>
              <a:t>Perishability</a:t>
            </a:r>
          </a:p>
          <a:p>
            <a:pPr lvl="2"/>
            <a:r>
              <a:rPr lang="en-US" altLang="en-US"/>
              <a:t>Variability</a:t>
            </a:r>
          </a:p>
        </p:txBody>
      </p:sp>
      <p:pic>
        <p:nvPicPr>
          <p:cNvPr id="15364" name="Picture 6" descr="Figure 6.1 Goods to Services Continuum of Produ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3852863"/>
            <a:ext cx="48069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811</Words>
  <Application>Microsoft Office PowerPoint</Application>
  <PresentationFormat>On-screen Show (4:3)</PresentationFormat>
  <Paragraphs>155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Century</vt:lpstr>
      <vt:lpstr>Times</vt:lpstr>
      <vt:lpstr>Blank Presentation</vt:lpstr>
      <vt:lpstr>1_Blank Presentation</vt:lpstr>
      <vt:lpstr>PowerPoint Presentation</vt:lpstr>
      <vt:lpstr>Products: Goods and Services</vt:lpstr>
      <vt:lpstr>Marketing Framework</vt:lpstr>
      <vt:lpstr>Discussion Questions #1</vt:lpstr>
      <vt:lpstr>Products</vt:lpstr>
      <vt:lpstr>Marketing Exchange (slide 1 of 2)</vt:lpstr>
      <vt:lpstr>Marketing Exchange (slide 2 of 2)</vt:lpstr>
      <vt:lpstr>Discussion Questions #2</vt:lpstr>
      <vt:lpstr>Goods vs. Services</vt:lpstr>
      <vt:lpstr>Goods vs. Services: Intangibility</vt:lpstr>
      <vt:lpstr>Goods vs. Services: Qualities (slide 1 of 2)</vt:lpstr>
      <vt:lpstr>Goods vs. Services: Qualities (slide 2 of 2)</vt:lpstr>
      <vt:lpstr>Goods vs. Services: Perishability</vt:lpstr>
      <vt:lpstr>Goods vs. Services: Variability</vt:lpstr>
      <vt:lpstr>Discussion Question #3</vt:lpstr>
      <vt:lpstr>Core vs. Value-Added  (slide 1 of 3)</vt:lpstr>
      <vt:lpstr>Core vs. Value-Added  (slide 2 of 3)</vt:lpstr>
      <vt:lpstr>Core vs. Value-Added  (slide 3 of 3)</vt:lpstr>
      <vt:lpstr>Competition through Customers’ Eyes</vt:lpstr>
      <vt:lpstr>Product Lines: Breadth and Depth</vt:lpstr>
      <vt:lpstr>Discussion Questions #4</vt:lpstr>
      <vt:lpstr>Product Line Strategies</vt:lpstr>
      <vt:lpstr>Discussion Questions #5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Amanda Blue</cp:lastModifiedBy>
  <cp:revision>286</cp:revision>
  <dcterms:created xsi:type="dcterms:W3CDTF">2011-05-18T16:06:45Z</dcterms:created>
  <dcterms:modified xsi:type="dcterms:W3CDTF">2016-10-06T18:29:25Z</dcterms:modified>
</cp:coreProperties>
</file>