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71" r:id="rId2"/>
    <p:sldMasterId id="2147483691" r:id="rId3"/>
  </p:sldMasterIdLst>
  <p:notesMasterIdLst>
    <p:notesMasterId r:id="rId48"/>
  </p:notesMasterIdLst>
  <p:sldIdLst>
    <p:sldId id="304"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301" r:id="rId40"/>
    <p:sldId id="259" r:id="rId41"/>
    <p:sldId id="295" r:id="rId42"/>
    <p:sldId id="296" r:id="rId43"/>
    <p:sldId id="297" r:id="rId44"/>
    <p:sldId id="298" r:id="rId45"/>
    <p:sldId id="299" r:id="rId46"/>
    <p:sldId id="300"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12705A"/>
    <a:srgbClr val="136F4A"/>
    <a:srgbClr val="1D6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86" autoAdjust="0"/>
    <p:restoredTop sz="78547" autoAdjust="0"/>
  </p:normalViewPr>
  <p:slideViewPr>
    <p:cSldViewPr snapToGrid="0">
      <p:cViewPr varScale="1">
        <p:scale>
          <a:sx n="51" d="100"/>
          <a:sy n="51" d="100"/>
        </p:scale>
        <p:origin x="630" y="72"/>
      </p:cViewPr>
      <p:guideLst>
        <p:guide orient="horz" pos="2160"/>
        <p:guide pos="2880"/>
      </p:guideLst>
    </p:cSldViewPr>
  </p:slideViewPr>
  <p:outlineViewPr>
    <p:cViewPr>
      <p:scale>
        <a:sx n="33" d="100"/>
        <a:sy n="33" d="100"/>
      </p:scale>
      <p:origin x="0" y="-24828"/>
    </p:cViewPr>
  </p:outlineViewPr>
  <p:notesTextViewPr>
    <p:cViewPr>
      <p:scale>
        <a:sx n="1" d="1"/>
        <a:sy n="1" d="1"/>
      </p:scale>
      <p:origin x="0" y="0"/>
    </p:cViewPr>
  </p:notesTextViewPr>
  <p:sorterViewPr>
    <p:cViewPr>
      <p:scale>
        <a:sx n="100" d="100"/>
        <a:sy n="100" d="100"/>
      </p:scale>
      <p:origin x="0" y="-110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4128A-4B36-483F-AA2F-DC4286817909}" type="datetimeFigureOut">
              <a:rPr lang="en-US" smtClean="0"/>
              <a:t>10/22/2018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10B25-2AE3-43F3-8068-B5F9AFE9E566}" type="slidenum">
              <a:rPr lang="en-US" smtClean="0"/>
              <a:t>‹#›</a:t>
            </a:fld>
            <a:endParaRPr lang="en-US" dirty="0"/>
          </a:p>
        </p:txBody>
      </p:sp>
    </p:spTree>
    <p:extLst>
      <p:ext uri="{BB962C8B-B14F-4D97-AF65-F5344CB8AC3E}">
        <p14:creationId xmlns:p14="http://schemas.microsoft.com/office/powerpoint/2010/main" val="30524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10B25-2AE3-43F3-8068-B5F9AFE9E56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660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17</a:t>
            </a:fld>
            <a:endParaRPr lang="en-US" dirty="0"/>
          </a:p>
        </p:txBody>
      </p:sp>
    </p:spTree>
    <p:extLst>
      <p:ext uri="{BB962C8B-B14F-4D97-AF65-F5344CB8AC3E}">
        <p14:creationId xmlns:p14="http://schemas.microsoft.com/office/powerpoint/2010/main" val="2871402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18</a:t>
            </a:fld>
            <a:endParaRPr lang="en-US" dirty="0"/>
          </a:p>
        </p:txBody>
      </p:sp>
    </p:spTree>
    <p:extLst>
      <p:ext uri="{BB962C8B-B14F-4D97-AF65-F5344CB8AC3E}">
        <p14:creationId xmlns:p14="http://schemas.microsoft.com/office/powerpoint/2010/main" val="95529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19</a:t>
            </a:fld>
            <a:endParaRPr lang="en-US" dirty="0"/>
          </a:p>
        </p:txBody>
      </p:sp>
    </p:spTree>
    <p:extLst>
      <p:ext uri="{BB962C8B-B14F-4D97-AF65-F5344CB8AC3E}">
        <p14:creationId xmlns:p14="http://schemas.microsoft.com/office/powerpoint/2010/main" val="2204189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20</a:t>
            </a:fld>
            <a:endParaRPr lang="en-US" dirty="0"/>
          </a:p>
        </p:txBody>
      </p:sp>
    </p:spTree>
    <p:extLst>
      <p:ext uri="{BB962C8B-B14F-4D97-AF65-F5344CB8AC3E}">
        <p14:creationId xmlns:p14="http://schemas.microsoft.com/office/powerpoint/2010/main" val="62604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21</a:t>
            </a:fld>
            <a:endParaRPr lang="en-US" dirty="0"/>
          </a:p>
        </p:txBody>
      </p:sp>
    </p:spTree>
    <p:extLst>
      <p:ext uri="{BB962C8B-B14F-4D97-AF65-F5344CB8AC3E}">
        <p14:creationId xmlns:p14="http://schemas.microsoft.com/office/powerpoint/2010/main" val="2773101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22</a:t>
            </a:fld>
            <a:endParaRPr lang="en-US" dirty="0"/>
          </a:p>
        </p:txBody>
      </p:sp>
    </p:spTree>
    <p:extLst>
      <p:ext uri="{BB962C8B-B14F-4D97-AF65-F5344CB8AC3E}">
        <p14:creationId xmlns:p14="http://schemas.microsoft.com/office/powerpoint/2010/main" val="3025671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23</a:t>
            </a:fld>
            <a:endParaRPr lang="en-US" dirty="0"/>
          </a:p>
        </p:txBody>
      </p:sp>
    </p:spTree>
    <p:extLst>
      <p:ext uri="{BB962C8B-B14F-4D97-AF65-F5344CB8AC3E}">
        <p14:creationId xmlns:p14="http://schemas.microsoft.com/office/powerpoint/2010/main" val="270606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24</a:t>
            </a:fld>
            <a:endParaRPr lang="en-US" dirty="0"/>
          </a:p>
        </p:txBody>
      </p:sp>
    </p:spTree>
    <p:extLst>
      <p:ext uri="{BB962C8B-B14F-4D97-AF65-F5344CB8AC3E}">
        <p14:creationId xmlns:p14="http://schemas.microsoft.com/office/powerpoint/2010/main" val="2826491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25</a:t>
            </a:fld>
            <a:endParaRPr lang="en-US" dirty="0"/>
          </a:p>
        </p:txBody>
      </p:sp>
    </p:spTree>
    <p:extLst>
      <p:ext uri="{BB962C8B-B14F-4D97-AF65-F5344CB8AC3E}">
        <p14:creationId xmlns:p14="http://schemas.microsoft.com/office/powerpoint/2010/main" val="3152206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27</a:t>
            </a:fld>
            <a:endParaRPr lang="en-US" dirty="0"/>
          </a:p>
        </p:txBody>
      </p:sp>
    </p:spTree>
    <p:extLst>
      <p:ext uri="{BB962C8B-B14F-4D97-AF65-F5344CB8AC3E}">
        <p14:creationId xmlns:p14="http://schemas.microsoft.com/office/powerpoint/2010/main" val="130961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3</a:t>
            </a:fld>
            <a:endParaRPr lang="en-US" dirty="0"/>
          </a:p>
        </p:txBody>
      </p:sp>
    </p:spTree>
    <p:extLst>
      <p:ext uri="{BB962C8B-B14F-4D97-AF65-F5344CB8AC3E}">
        <p14:creationId xmlns:p14="http://schemas.microsoft.com/office/powerpoint/2010/main" val="17172107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IakovFilimonov/123RF</a:t>
            </a:r>
          </a:p>
        </p:txBody>
      </p:sp>
      <p:sp>
        <p:nvSpPr>
          <p:cNvPr id="4" name="Slide Number Placeholder 3"/>
          <p:cNvSpPr>
            <a:spLocks noGrp="1"/>
          </p:cNvSpPr>
          <p:nvPr>
            <p:ph type="sldNum" sz="quarter" idx="10"/>
          </p:nvPr>
        </p:nvSpPr>
        <p:spPr/>
        <p:txBody>
          <a:bodyPr/>
          <a:lstStyle/>
          <a:p>
            <a:fld id="{35710B25-2AE3-43F3-8068-B5F9AFE9E566}" type="slidenum">
              <a:rPr lang="en-US" smtClean="0"/>
              <a:t>28</a:t>
            </a:fld>
            <a:endParaRPr lang="en-US" dirty="0"/>
          </a:p>
        </p:txBody>
      </p:sp>
    </p:spTree>
    <p:extLst>
      <p:ext uri="{BB962C8B-B14F-4D97-AF65-F5344CB8AC3E}">
        <p14:creationId xmlns:p14="http://schemas.microsoft.com/office/powerpoint/2010/main" val="3630485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29</a:t>
            </a:fld>
            <a:endParaRPr lang="en-US" dirty="0"/>
          </a:p>
        </p:txBody>
      </p:sp>
    </p:spTree>
    <p:extLst>
      <p:ext uri="{BB962C8B-B14F-4D97-AF65-F5344CB8AC3E}">
        <p14:creationId xmlns:p14="http://schemas.microsoft.com/office/powerpoint/2010/main" val="3134831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30</a:t>
            </a:fld>
            <a:endParaRPr lang="en-US" dirty="0"/>
          </a:p>
        </p:txBody>
      </p:sp>
    </p:spTree>
    <p:extLst>
      <p:ext uri="{BB962C8B-B14F-4D97-AF65-F5344CB8AC3E}">
        <p14:creationId xmlns:p14="http://schemas.microsoft.com/office/powerpoint/2010/main" val="73519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32</a:t>
            </a:fld>
            <a:endParaRPr lang="en-US" dirty="0"/>
          </a:p>
        </p:txBody>
      </p:sp>
    </p:spTree>
    <p:extLst>
      <p:ext uri="{BB962C8B-B14F-4D97-AF65-F5344CB8AC3E}">
        <p14:creationId xmlns:p14="http://schemas.microsoft.com/office/powerpoint/2010/main" val="1891099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36</a:t>
            </a:fld>
            <a:endParaRPr lang="en-US" dirty="0"/>
          </a:p>
        </p:txBody>
      </p:sp>
    </p:spTree>
    <p:extLst>
      <p:ext uri="{BB962C8B-B14F-4D97-AF65-F5344CB8AC3E}">
        <p14:creationId xmlns:p14="http://schemas.microsoft.com/office/powerpoint/2010/main" val="456718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37</a:t>
            </a:fld>
            <a:endParaRPr lang="en-US" dirty="0"/>
          </a:p>
        </p:txBody>
      </p:sp>
    </p:spTree>
    <p:extLst>
      <p:ext uri="{BB962C8B-B14F-4D97-AF65-F5344CB8AC3E}">
        <p14:creationId xmlns:p14="http://schemas.microsoft.com/office/powerpoint/2010/main" val="45671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4</a:t>
            </a:fld>
            <a:endParaRPr lang="en-US" dirty="0"/>
          </a:p>
        </p:txBody>
      </p:sp>
    </p:spTree>
    <p:extLst>
      <p:ext uri="{BB962C8B-B14F-4D97-AF65-F5344CB8AC3E}">
        <p14:creationId xmlns:p14="http://schemas.microsoft.com/office/powerpoint/2010/main" val="2148735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5</a:t>
            </a:fld>
            <a:endParaRPr lang="en-US" dirty="0"/>
          </a:p>
        </p:txBody>
      </p:sp>
    </p:spTree>
    <p:extLst>
      <p:ext uri="{BB962C8B-B14F-4D97-AF65-F5344CB8AC3E}">
        <p14:creationId xmlns:p14="http://schemas.microsoft.com/office/powerpoint/2010/main" val="2562052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6</a:t>
            </a:fld>
            <a:endParaRPr lang="en-US" dirty="0"/>
          </a:p>
        </p:txBody>
      </p:sp>
    </p:spTree>
    <p:extLst>
      <p:ext uri="{BB962C8B-B14F-4D97-AF65-F5344CB8AC3E}">
        <p14:creationId xmlns:p14="http://schemas.microsoft.com/office/powerpoint/2010/main" val="146660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8</a:t>
            </a:fld>
            <a:endParaRPr lang="en-US" dirty="0"/>
          </a:p>
        </p:txBody>
      </p:sp>
    </p:spTree>
    <p:extLst>
      <p:ext uri="{BB962C8B-B14F-4D97-AF65-F5344CB8AC3E}">
        <p14:creationId xmlns:p14="http://schemas.microsoft.com/office/powerpoint/2010/main" val="232649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9</a:t>
            </a:fld>
            <a:endParaRPr lang="en-US" dirty="0"/>
          </a:p>
        </p:txBody>
      </p:sp>
    </p:spTree>
    <p:extLst>
      <p:ext uri="{BB962C8B-B14F-4D97-AF65-F5344CB8AC3E}">
        <p14:creationId xmlns:p14="http://schemas.microsoft.com/office/powerpoint/2010/main" val="1378437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35710B25-2AE3-43F3-8068-B5F9AFE9E566}" type="slidenum">
              <a:rPr lang="en-US" smtClean="0"/>
              <a:t>12</a:t>
            </a:fld>
            <a:endParaRPr lang="en-US" dirty="0"/>
          </a:p>
        </p:txBody>
      </p:sp>
    </p:spTree>
    <p:extLst>
      <p:ext uri="{BB962C8B-B14F-4D97-AF65-F5344CB8AC3E}">
        <p14:creationId xmlns:p14="http://schemas.microsoft.com/office/powerpoint/2010/main" val="34305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710B25-2AE3-43F3-8068-B5F9AFE9E566}" type="slidenum">
              <a:rPr lang="en-US" smtClean="0"/>
              <a:t>13</a:t>
            </a:fld>
            <a:endParaRPr lang="en-US" dirty="0"/>
          </a:p>
        </p:txBody>
      </p:sp>
    </p:spTree>
    <p:extLst>
      <p:ext uri="{BB962C8B-B14F-4D97-AF65-F5344CB8AC3E}">
        <p14:creationId xmlns:p14="http://schemas.microsoft.com/office/powerpoint/2010/main" val="804358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7" name="Shape 2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Content Placeholder 3">
            <a:extLst>
              <a:ext uri="{FF2B5EF4-FFF2-40B4-BE49-F238E27FC236}">
                <a16:creationId xmlns:a16="http://schemas.microsoft.com/office/drawing/2014/main" id="{00F45AE3-EB76-41DE-97B2-CFE79B73D3C6}"/>
              </a:ext>
            </a:extLst>
          </p:cNvPr>
          <p:cNvSpPr>
            <a:spLocks noGrp="1"/>
          </p:cNvSpPr>
          <p:nvPr>
            <p:ph sz="quarter" idx="13" hasCustomPrompt="1"/>
          </p:nvPr>
        </p:nvSpPr>
        <p:spPr>
          <a:xfrm>
            <a:off x="457200" y="1441450"/>
            <a:ext cx="8232775" cy="4598988"/>
          </a:xfrm>
        </p:spPr>
        <p:txBody>
          <a:bodyPr/>
          <a:lstStyle>
            <a:lvl1pPr marL="101600" marR="0" indent="0" algn="l" defTabSz="914400" rtl="0" eaLnBrk="1" fontAlgn="auto" latinLnBrk="0" hangingPunct="1">
              <a:lnSpc>
                <a:spcPct val="100000"/>
              </a:lnSpc>
              <a:spcBef>
                <a:spcPts val="1500"/>
              </a:spcBef>
              <a:spcAft>
                <a:spcPts val="0"/>
              </a:spcAft>
              <a:buClr>
                <a:srgbClr val="007FA3"/>
              </a:buClr>
              <a:buSzPct val="100000"/>
              <a:buFontTx/>
              <a:buNone/>
              <a:tabLst/>
              <a:defRPr sz="2800"/>
            </a:lvl1pPr>
            <a:lvl2pPr marL="844550" marR="0" indent="-285750" algn="l" defTabSz="914400" rtl="0" eaLnBrk="1" fontAlgn="auto" latinLnBrk="0" hangingPunct="1">
              <a:lnSpc>
                <a:spcPct val="100000"/>
              </a:lnSpc>
              <a:spcBef>
                <a:spcPts val="600"/>
              </a:spcBef>
              <a:spcAft>
                <a:spcPts val="0"/>
              </a:spcAft>
              <a:buClr>
                <a:srgbClr val="007FA3"/>
              </a:buClr>
              <a:buSzPct val="100000"/>
              <a:buFont typeface="Arial" panose="020B0604020202020204" pitchFamily="34" charset="0"/>
              <a:buChar char="•"/>
              <a:tabLst/>
              <a:defRPr sz="2400"/>
            </a:lvl2pPr>
            <a:lvl3pPr marL="1301750" marR="0" indent="-285750" algn="l" defTabSz="914400" rtl="0" eaLnBrk="1" fontAlgn="auto" latinLnBrk="0" hangingPunct="1">
              <a:lnSpc>
                <a:spcPct val="100000"/>
              </a:lnSpc>
              <a:spcBef>
                <a:spcPts val="600"/>
              </a:spcBef>
              <a:spcAft>
                <a:spcPts val="0"/>
              </a:spcAft>
              <a:buClr>
                <a:srgbClr val="007FA3"/>
              </a:buClr>
              <a:buSzPct val="100000"/>
              <a:buFont typeface="Arial" panose="020B0604020202020204" pitchFamily="34" charset="0"/>
              <a:buChar char="•"/>
              <a:tabLst/>
              <a:defRPr sz="2000"/>
            </a:lvl3pPr>
            <a:lvl4pPr marL="1758950" marR="0" indent="-285750" algn="l" defTabSz="914400" rtl="0" eaLnBrk="1" fontAlgn="auto" latinLnBrk="0" hangingPunct="1">
              <a:lnSpc>
                <a:spcPct val="100000"/>
              </a:lnSpc>
              <a:spcBef>
                <a:spcPts val="600"/>
              </a:spcBef>
              <a:spcAft>
                <a:spcPts val="0"/>
              </a:spcAft>
              <a:buClr>
                <a:srgbClr val="007FA3"/>
              </a:buClr>
              <a:buSzPct val="100000"/>
              <a:buFont typeface="Arial" panose="020B0604020202020204" pitchFamily="34" charset="0"/>
              <a:buChar char="•"/>
              <a:tabLs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256032" marR="0" lvl="0" indent="-154432" algn="l" defTabSz="914400" rtl="0" eaLnBrk="1" fontAlgn="auto" latinLnBrk="0" hangingPunct="1">
              <a:lnSpc>
                <a:spcPct val="100000"/>
              </a:lnSpc>
              <a:spcBef>
                <a:spcPts val="1500"/>
              </a:spcBef>
              <a:spcAft>
                <a:spcPts val="0"/>
              </a:spcAft>
              <a:buClr>
                <a:srgbClr val="007FA3"/>
              </a:buClr>
              <a:buSzPct val="100000"/>
              <a:buFont typeface="Arial"/>
              <a:buChar char="•"/>
              <a:tabLst/>
              <a:defRPr/>
            </a:pPr>
            <a:endParaRPr kumimoji="0" lang="en-US" sz="16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83452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91D3-E16C-46AB-9A90-0F52CA812534}"/>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title">
            <a:extLst>
              <a:ext uri="{FF2B5EF4-FFF2-40B4-BE49-F238E27FC236}">
                <a16:creationId xmlns:a16="http://schemas.microsoft.com/office/drawing/2014/main"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id="{3D0F2ED9-E212-40DC-A528-BE4A28DE88FD}"/>
              </a:ext>
            </a:extLst>
          </p:cNvPr>
          <p:cNvSpPr>
            <a:spLocks noGrp="1"/>
          </p:cNvSpPr>
          <p:nvPr>
            <p:ph type="body" sz="quarter" idx="15" hasCustomPrompt="1"/>
          </p:nvPr>
        </p:nvSpPr>
        <p:spPr>
          <a:xfrm>
            <a:off x="808109" y="1681163"/>
            <a:ext cx="1957388"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id="{E8D9AEEF-5E99-48D4-B8C3-C5A995764DCA}"/>
              </a:ext>
            </a:extLst>
          </p:cNvPr>
          <p:cNvSpPr>
            <a:spLocks noGrp="1"/>
          </p:cNvSpPr>
          <p:nvPr>
            <p:ph type="body" sz="quarter" idx="16" hasCustomPrompt="1"/>
          </p:nvPr>
        </p:nvSpPr>
        <p:spPr>
          <a:xfrm>
            <a:off x="822325" y="2643044"/>
            <a:ext cx="1957388"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id="{99D329CE-18C4-40A9-A508-1684979AC205}"/>
              </a:ext>
            </a:extLst>
          </p:cNvPr>
          <p:cNvSpPr>
            <a:spLocks noGrp="1"/>
          </p:cNvSpPr>
          <p:nvPr>
            <p:ph type="body" sz="quarter" idx="17" hasCustomPrompt="1"/>
          </p:nvPr>
        </p:nvSpPr>
        <p:spPr>
          <a:xfrm>
            <a:off x="822325" y="3613151"/>
            <a:ext cx="1957388"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id="{AAE735D1-F9F4-4525-9ED5-F10A99DECCB8}"/>
              </a:ext>
            </a:extLst>
          </p:cNvPr>
          <p:cNvSpPr>
            <a:spLocks noGrp="1"/>
          </p:cNvSpPr>
          <p:nvPr>
            <p:ph type="body" sz="quarter" idx="18" hasCustomPrompt="1"/>
          </p:nvPr>
        </p:nvSpPr>
        <p:spPr>
          <a:xfrm>
            <a:off x="6729412" y="1681163"/>
            <a:ext cx="1957388"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id="{43259E0C-9247-446E-9183-FBF70F8FD41C}"/>
              </a:ext>
            </a:extLst>
          </p:cNvPr>
          <p:cNvSpPr>
            <a:spLocks noGrp="1"/>
          </p:cNvSpPr>
          <p:nvPr>
            <p:ph type="body" sz="quarter" idx="19" hasCustomPrompt="1"/>
          </p:nvPr>
        </p:nvSpPr>
        <p:spPr>
          <a:xfrm>
            <a:off x="6729413" y="2651910"/>
            <a:ext cx="1957387"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id="{111F58DF-A1C1-4DD6-ADE5-FC54A39F6757}"/>
              </a:ext>
            </a:extLst>
          </p:cNvPr>
          <p:cNvSpPr>
            <a:spLocks noGrp="1"/>
          </p:cNvSpPr>
          <p:nvPr>
            <p:ph type="body" sz="quarter" idx="20" hasCustomPrompt="1"/>
          </p:nvPr>
        </p:nvSpPr>
        <p:spPr>
          <a:xfrm>
            <a:off x="6729413" y="3613151"/>
            <a:ext cx="1957387" cy="627063"/>
          </a:xfrm>
        </p:spPr>
        <p:txBody>
          <a:bodyPr/>
          <a:lstStyle>
            <a:lvl1pPr marL="101600" indent="0">
              <a:buNone/>
              <a:defRPr/>
            </a:lvl1pPr>
          </a:lstStyle>
          <a:p>
            <a:pPr lvl="0"/>
            <a:r>
              <a:rPr lang="en-US" dirty="0"/>
              <a:t>Label 6</a:t>
            </a:r>
          </a:p>
        </p:txBody>
      </p:sp>
      <p:sp>
        <p:nvSpPr>
          <p:cNvPr id="5" name="Footer Placeholder 4">
            <a:extLst>
              <a:ext uri="{FF2B5EF4-FFF2-40B4-BE49-F238E27FC236}">
                <a16:creationId xmlns:a16="http://schemas.microsoft.com/office/drawing/2014/main" id="{237B7866-709E-4B26-BCD7-5CF284C134CA}"/>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5429F10E-ACBA-4EA4-B23A-AC32FC5A681B}"/>
              </a:ext>
            </a:extLst>
          </p:cNvPr>
          <p:cNvSpPr>
            <a:spLocks noGrp="1"/>
          </p:cNvSpPr>
          <p:nvPr>
            <p:ph type="sldNum" idx="11"/>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Date Placeholder 2">
            <a:extLst>
              <a:ext uri="{FF2B5EF4-FFF2-40B4-BE49-F238E27FC236}">
                <a16:creationId xmlns:a16="http://schemas.microsoft.com/office/drawing/2014/main" id="{D0CEC9E9-2CDA-42DF-A6E1-55B455A7E67B}"/>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4022028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5" name="Footer Placeholder 4">
            <a:extLst>
              <a:ext uri="{FF2B5EF4-FFF2-40B4-BE49-F238E27FC236}">
                <a16:creationId xmlns:a16="http://schemas.microsoft.com/office/drawing/2014/main" id="{E2476705-5AD3-4E05-9DCF-CA01EBF96B1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sp>
        <p:nvSpPr>
          <p:cNvPr id="4" name="Slide Number Placeholder 3">
            <a:extLst>
              <a:ext uri="{FF2B5EF4-FFF2-40B4-BE49-F238E27FC236}">
                <a16:creationId xmlns:a16="http://schemas.microsoft.com/office/drawing/2014/main" id="{44569933-5FC5-4C73-96ED-E1AC0FC867FE}"/>
              </a:ext>
            </a:extLst>
          </p:cNvPr>
          <p:cNvSpPr>
            <a:spLocks noGrp="1"/>
          </p:cNvSpPr>
          <p:nvPr>
            <p:ph type="sldNum" idx="11"/>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Date Placeholder 2">
            <a:extLst>
              <a:ext uri="{FF2B5EF4-FFF2-40B4-BE49-F238E27FC236}">
                <a16:creationId xmlns:a16="http://schemas.microsoft.com/office/drawing/2014/main" id="{D8A4DA0A-BA94-4C4E-A521-FB23D113A856}"/>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896784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000000"/>
              </a:solidFill>
              <a:effectLst/>
              <a:uLnTx/>
              <a:uFillTx/>
              <a:latin typeface="Arial"/>
              <a:cs typeface="Arial"/>
              <a:sym typeface="Arial"/>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0506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baseline="0">
                <a:solidFill>
                  <a:srgbClr val="007FA3"/>
                </a:solidFill>
                <a:latin typeface="+mn-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r>
              <a:rPr lang="en-US" dirty="0"/>
              <a:t>Sociology Evidence and Insights</a:t>
            </a:r>
            <a:endParaRPr dirty="0"/>
          </a:p>
        </p:txBody>
      </p:sp>
      <p:sp>
        <p:nvSpPr>
          <p:cNvPr id="39" name="Shape 39"/>
          <p:cNvSpPr txBox="1">
            <a:spLocks noGrp="1"/>
          </p:cNvSpPr>
          <p:nvPr>
            <p:ph type="body" idx="1" hasCustomPrompt="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baseline="0">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r>
              <a:rPr lang="en-US" dirty="0"/>
              <a:t>First Edition</a:t>
            </a:r>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33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2"/>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281686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n-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49" name="Shape 49"/>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19050" marR="0" lvl="0" indent="0" algn="l" rtl="0">
              <a:spcBef>
                <a:spcPts val="1125"/>
              </a:spcBef>
              <a:buClr>
                <a:srgbClr val="007FA3"/>
              </a:buClr>
              <a:buSzPct val="25000"/>
              <a:buFont typeface="Arial"/>
              <a:buNone/>
              <a:defRPr sz="2000" b="0" i="0" u="none" strike="noStrike" cap="none">
                <a:solidFill>
                  <a:schemeClr val="dk1"/>
                </a:solidFill>
                <a:latin typeface="Arial"/>
                <a:ea typeface="Arial"/>
                <a:cs typeface="Arial"/>
                <a:sym typeface="Arial"/>
              </a:defRPr>
            </a:lvl1pPr>
            <a:lvl2pPr marL="427435" marR="0" lvl="1" indent="-141684"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828061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2"/>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3937518"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6" name="Shape 55"/>
          <p:cNvSpPr txBox="1">
            <a:spLocks noGrp="1"/>
          </p:cNvSpPr>
          <p:nvPr>
            <p:ph type="body" idx="12"/>
          </p:nvPr>
        </p:nvSpPr>
        <p:spPr>
          <a:xfrm>
            <a:off x="4711959" y="5355771"/>
            <a:ext cx="3940629" cy="96967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2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4" name="Content Placeholder 3"/>
          <p:cNvSpPr>
            <a:spLocks noGrp="1"/>
          </p:cNvSpPr>
          <p:nvPr>
            <p:ph sz="quarter" idx="13"/>
          </p:nvPr>
        </p:nvSpPr>
        <p:spPr>
          <a:xfrm>
            <a:off x="485191" y="1642188"/>
            <a:ext cx="3853543" cy="3592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4"/>
          </p:nvPr>
        </p:nvSpPr>
        <p:spPr>
          <a:xfrm>
            <a:off x="4836367" y="1663960"/>
            <a:ext cx="3853543" cy="35922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81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0321E090-1CF7-424F-AB1C-A74C4C5178D1}"/>
              </a:ext>
            </a:extLst>
          </p:cNvPr>
          <p:cNvSpPr>
            <a:spLocks noGrp="1"/>
          </p:cNvSpPr>
          <p:nvPr>
            <p:ph type="pic" sz="quarter" idx="13"/>
          </p:nvPr>
        </p:nvSpPr>
        <p:spPr>
          <a:xfrm>
            <a:off x="457200" y="1600200"/>
            <a:ext cx="4360863" cy="4565650"/>
          </a:xfrm>
        </p:spPr>
        <p:txBody>
          <a:bodyPr/>
          <a:lstStyle/>
          <a:p>
            <a:endParaRPr lang="en-US"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1507617" y="6426338"/>
            <a:ext cx="7179183" cy="305314"/>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657652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3" name="Text Placeholder 2">
            <a:extLst>
              <a:ext uri="{FF2B5EF4-FFF2-40B4-BE49-F238E27FC236}">
                <a16:creationId xmlns:a16="http://schemas.microsoft.com/office/drawing/2014/main" id="{0291B9DA-1DAD-4AB4-94B2-688DFC8B093A}"/>
              </a:ext>
            </a:extLst>
          </p:cNvPr>
          <p:cNvSpPr>
            <a:spLocks noGrp="1"/>
          </p:cNvSpPr>
          <p:nvPr>
            <p:ph type="body" sz="quarter" idx="13" hasCustomPrompt="1"/>
          </p:nvPr>
        </p:nvSpPr>
        <p:spPr>
          <a:xfrm>
            <a:off x="1494693" y="6407662"/>
            <a:ext cx="7194635" cy="334534"/>
          </a:xfrm>
        </p:spPr>
        <p:txBody>
          <a:bodyPr/>
          <a:lstStyle>
            <a:lvl1pPr marL="101600" indent="0" algn="r">
              <a:buNone/>
              <a:defRPr sz="1200">
                <a:latin typeface="Verdana" panose="020B0604030504040204" pitchFamily="34" charset="0"/>
                <a:ea typeface="Verdana" panose="020B0604030504040204" pitchFamily="34" charset="0"/>
                <a:cs typeface="Verdana" panose="020B0604030504040204" pitchFamily="34" charset="0"/>
              </a:defRPr>
            </a:lvl1pPr>
            <a:lvl2pPr>
              <a:defRPr sz="12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Click to add copyright text</a:t>
            </a:r>
          </a:p>
        </p:txBody>
      </p:sp>
      <p:sp>
        <p:nvSpPr>
          <p:cNvPr id="4" name="Picture Placeholder 3">
            <a:extLst>
              <a:ext uri="{FF2B5EF4-FFF2-40B4-BE49-F238E27FC236}">
                <a16:creationId xmlns:a16="http://schemas.microsoft.com/office/drawing/2014/main" id="{3AC35AB9-24C4-47CB-AA83-05CAEBB6D99B}"/>
              </a:ext>
            </a:extLst>
          </p:cNvPr>
          <p:cNvSpPr>
            <a:spLocks noGrp="1"/>
          </p:cNvSpPr>
          <p:nvPr>
            <p:ph type="pic" sz="quarter" idx="14" hasCustomPrompt="1"/>
          </p:nvPr>
        </p:nvSpPr>
        <p:spPr>
          <a:xfrm>
            <a:off x="93663" y="6407150"/>
            <a:ext cx="1401762" cy="334963"/>
          </a:xfrm>
        </p:spPr>
        <p:txBody>
          <a:bodyPr/>
          <a:lstStyle>
            <a:lvl1pPr marL="101600" indent="0">
              <a:buNone/>
              <a:defRPr sz="1200"/>
            </a:lvl1pPr>
          </a:lstStyle>
          <a:p>
            <a:r>
              <a:rPr lang="en-US" dirty="0"/>
              <a:t>Logo</a:t>
            </a:r>
          </a:p>
        </p:txBody>
      </p:sp>
    </p:spTree>
    <p:extLst>
      <p:ext uri="{BB962C8B-B14F-4D97-AF65-F5344CB8AC3E}">
        <p14:creationId xmlns:p14="http://schemas.microsoft.com/office/powerpoint/2010/main" val="1257484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3" name="Picture Placeholder 2">
            <a:extLst>
              <a:ext uri="{FF2B5EF4-FFF2-40B4-BE49-F238E27FC236}">
                <a16:creationId xmlns:a16="http://schemas.microsoft.com/office/drawing/2014/main" id="{0321E090-1CF7-424F-AB1C-A74C4C5178D1}"/>
              </a:ext>
            </a:extLst>
          </p:cNvPr>
          <p:cNvSpPr>
            <a:spLocks noGrp="1"/>
          </p:cNvSpPr>
          <p:nvPr>
            <p:ph type="pic" sz="quarter" idx="13"/>
          </p:nvPr>
        </p:nvSpPr>
        <p:spPr>
          <a:xfrm>
            <a:off x="457200" y="1600200"/>
            <a:ext cx="4360863" cy="4565650"/>
          </a:xfrm>
        </p:spPr>
        <p:txBody>
          <a:bodyPr/>
          <a:lstStyle/>
          <a:p>
            <a:endParaRPr lang="en-US"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059074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Content Placeholder 3">
            <a:extLst>
              <a:ext uri="{FF2B5EF4-FFF2-40B4-BE49-F238E27FC236}">
                <a16:creationId xmlns:a16="http://schemas.microsoft.com/office/drawing/2014/main" id="{C033F9FC-A2ED-4485-8395-150209E56778}"/>
              </a:ext>
            </a:extLst>
          </p:cNvPr>
          <p:cNvSpPr>
            <a:spLocks noGrp="1"/>
          </p:cNvSpPr>
          <p:nvPr>
            <p:ph sz="quarter" idx="14"/>
          </p:nvPr>
        </p:nvSpPr>
        <p:spPr>
          <a:xfrm>
            <a:off x="1994052" y="6302375"/>
            <a:ext cx="6692747" cy="442913"/>
          </a:xfrm>
        </p:spPr>
        <p:txBody>
          <a:bodyPr/>
          <a:lstStyle>
            <a:lvl1pPr marL="101600" indent="0">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Edit Master text styles</a:t>
            </a:r>
          </a:p>
        </p:txBody>
      </p:sp>
      <p:pic>
        <p:nvPicPr>
          <p:cNvPr id="11" name="Shape 15" descr="Pearson Logo">
            <a:extLst>
              <a:ext uri="{FF2B5EF4-FFF2-40B4-BE49-F238E27FC236}">
                <a16:creationId xmlns:a16="http://schemas.microsoft.com/office/drawing/2014/main" id="{CA2515D5-0342-4640-92D4-CB41A7681FBD}"/>
              </a:ext>
            </a:extLst>
          </p:cNvPr>
          <p:cNvPicPr preferRelativeResize="0"/>
          <p:nvPr userDrawn="1"/>
        </p:nvPicPr>
        <p:blipFill rotWithShape="1">
          <a:blip r:embed="rId2">
            <a:alphaModFix/>
          </a:blip>
          <a:srcRect/>
          <a:stretch/>
        </p:blipFill>
        <p:spPr>
          <a:xfrm>
            <a:off x="457200" y="6302375"/>
            <a:ext cx="917999" cy="279914"/>
          </a:xfrm>
          <a:prstGeom prst="rect">
            <a:avLst/>
          </a:prstGeom>
          <a:noFill/>
          <a:ln>
            <a:noFill/>
          </a:ln>
        </p:spPr>
      </p:pic>
      <p:sp>
        <p:nvSpPr>
          <p:cNvPr id="5" name="Content Placeholder 4">
            <a:extLst>
              <a:ext uri="{FF2B5EF4-FFF2-40B4-BE49-F238E27FC236}">
                <a16:creationId xmlns:a16="http://schemas.microsoft.com/office/drawing/2014/main" id="{635EE9E0-6E58-416B-A1DC-9ED36574AC52}"/>
              </a:ext>
            </a:extLst>
          </p:cNvPr>
          <p:cNvSpPr>
            <a:spLocks noGrp="1"/>
          </p:cNvSpPr>
          <p:nvPr>
            <p:ph sz="quarter" idx="15"/>
          </p:nvPr>
        </p:nvSpPr>
        <p:spPr>
          <a:xfrm>
            <a:off x="457200" y="1600200"/>
            <a:ext cx="4211782" cy="452596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07488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lvl1pPr marL="101600" indent="0">
              <a:buNone/>
              <a:defRPr sz="2800"/>
            </a:lvl1p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lvl1pPr marL="101600" indent="0">
              <a:buNone/>
              <a:defRPr sz="2800"/>
            </a:lvl1pPr>
          </a:lstStyle>
          <a:p>
            <a:pPr lvl="0"/>
            <a:r>
              <a:rPr lang="en-US" dirty="0"/>
              <a:t>Edit Master text styles</a:t>
            </a:r>
          </a:p>
        </p:txBody>
      </p:sp>
    </p:spTree>
    <p:extLst>
      <p:ext uri="{BB962C8B-B14F-4D97-AF65-F5344CB8AC3E}">
        <p14:creationId xmlns:p14="http://schemas.microsoft.com/office/powerpoint/2010/main" val="758707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68569" tIns="34275" rIns="68569" bIns="34275" anchor="ctr" anchorCtr="0">
            <a:noAutofit/>
          </a:bodyPr>
          <a:lstStyle/>
          <a:p>
            <a:pPr marL="0" marR="0" lvl="0" indent="0" algn="ctr" rtl="0">
              <a:spcBef>
                <a:spcPts val="0"/>
              </a:spcBef>
              <a:buNone/>
            </a:pPr>
            <a:endParaRPr sz="135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2"/>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4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20" name="Shape 20"/>
          <p:cNvSpPr txBox="1">
            <a:spLocks noGrp="1"/>
          </p:cNvSpPr>
          <p:nvPr>
            <p:ph type="subTitle" idx="1"/>
          </p:nvPr>
        </p:nvSpPr>
        <p:spPr>
          <a:xfrm>
            <a:off x="674688"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342900" marR="0" lvl="1"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2pPr>
            <a:lvl3pPr marL="685800" marR="0" lvl="2" indent="0" algn="ctr"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4pPr>
            <a:lvl5pPr marL="1371600" marR="0" lvl="4" indent="0" algn="ctr" rtl="0">
              <a:spcBef>
                <a:spcPts val="450"/>
              </a:spcBef>
              <a:buClr>
                <a:srgbClr val="007FA3"/>
              </a:buClr>
              <a:buFont typeface="Arial"/>
              <a:buNone/>
              <a:defRPr sz="1200" b="0" i="0" u="none" strike="noStrike" cap="none">
                <a:solidFill>
                  <a:srgbClr val="888888"/>
                </a:solidFill>
                <a:latin typeface="Arial"/>
                <a:ea typeface="Arial"/>
                <a:cs typeface="Arial"/>
                <a:sym typeface="Arial"/>
              </a:defRPr>
            </a:lvl5pPr>
            <a:lvl6pPr marL="1714500" marR="0" lvl="5"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6pPr>
            <a:lvl7pPr marL="2057400" marR="0" lvl="6"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7pPr>
            <a:lvl8pPr marL="2400300" marR="0" lvl="7"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8pPr>
            <a:lvl9pPr marL="2743200" marR="0" lvl="8" indent="0" algn="ctr" rtl="0">
              <a:spcBef>
                <a:spcPts val="225"/>
              </a:spcBef>
              <a:buClr>
                <a:srgbClr val="007FA3"/>
              </a:buClr>
              <a:buFont typeface="Arial"/>
              <a:buNone/>
              <a:defRPr sz="12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77318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26" name="Shape 26"/>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dirty="0"/>
          </a:p>
        </p:txBody>
      </p:sp>
      <p:sp>
        <p:nvSpPr>
          <p:cNvPr id="27" name="Shape 27"/>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53658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32" name="Shape 32"/>
          <p:cNvSpPr txBox="1">
            <a:spLocks noGrp="1"/>
          </p:cNvSpPr>
          <p:nvPr>
            <p:ph type="body" idx="1"/>
          </p:nvPr>
        </p:nvSpPr>
        <p:spPr>
          <a:xfrm>
            <a:off x="457200" y="1600202"/>
            <a:ext cx="8229600" cy="216376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6pPr>
            <a:lvl7pPr marL="2228850" marR="0" lvl="6"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7pPr>
            <a:lvl8pPr marL="2571750" marR="0" lvl="7"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8pPr>
            <a:lvl9pPr marL="2914650" marR="0" lvl="8"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9pPr>
          </a:lstStyle>
          <a:p>
            <a:endParaRPr dirty="0"/>
          </a:p>
        </p:txBody>
      </p:sp>
      <p:sp>
        <p:nvSpPr>
          <p:cNvPr id="33" name="Shape 33"/>
          <p:cNvSpPr txBox="1">
            <a:spLocks noGrp="1"/>
          </p:cNvSpPr>
          <p:nvPr>
            <p:ph type="body" idx="2"/>
          </p:nvPr>
        </p:nvSpPr>
        <p:spPr>
          <a:xfrm>
            <a:off x="457200" y="3962402"/>
            <a:ext cx="8229600" cy="216376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6pPr>
            <a:lvl7pPr marL="2228850" marR="0" lvl="6"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7pPr>
            <a:lvl8pPr marL="2571750" marR="0" lvl="7"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8pPr>
            <a:lvl9pPr marL="2914650" marR="0" lvl="8" indent="-104775" algn="l" rtl="0">
              <a:spcBef>
                <a:spcPts val="225"/>
              </a:spcBef>
              <a:buClr>
                <a:srgbClr val="007FA3"/>
              </a:buClr>
              <a:buSzPct val="100000"/>
              <a:buFont typeface="Arial"/>
              <a:buChar char="•"/>
              <a:defRPr sz="1050" b="0" i="0" u="none" strike="noStrike" cap="none">
                <a:solidFill>
                  <a:schemeClr val="dk1"/>
                </a:solidFill>
                <a:latin typeface="Arial"/>
                <a:ea typeface="Arial"/>
                <a:cs typeface="Arial"/>
                <a:sym typeface="Arial"/>
              </a:defRPr>
            </a:lvl9pPr>
          </a:lstStyle>
          <a:p>
            <a:endParaRPr dirty="0"/>
          </a:p>
        </p:txBody>
      </p:sp>
      <p:sp>
        <p:nvSpPr>
          <p:cNvPr id="34" name="Shape 34"/>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918250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pter Opener">
    <p:spTree>
      <p:nvGrpSpPr>
        <p:cNvPr id="1" name="Shape 37"/>
        <p:cNvGrpSpPr/>
        <p:nvPr/>
      </p:nvGrpSpPr>
      <p:grpSpPr>
        <a:xfrm>
          <a:off x="0" y="0"/>
          <a:ext cx="0" cy="0"/>
          <a:chOff x="0" y="0"/>
          <a:chExt cx="0" cy="0"/>
        </a:xfrm>
      </p:grpSpPr>
      <p:sp>
        <p:nvSpPr>
          <p:cNvPr id="38" name="Shape 38"/>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baseline="0">
                <a:solidFill>
                  <a:srgbClr val="007FA3"/>
                </a:solidFill>
                <a:latin typeface="+mj-lt"/>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r>
              <a:rPr lang="en-US" dirty="0"/>
              <a:t>Essential Elements for Effectiveness</a:t>
            </a:r>
            <a:endParaRPr dirty="0"/>
          </a:p>
        </p:txBody>
      </p:sp>
      <p:sp>
        <p:nvSpPr>
          <p:cNvPr id="39" name="Shape 39"/>
          <p:cNvSpPr txBox="1">
            <a:spLocks noGrp="1"/>
          </p:cNvSpPr>
          <p:nvPr>
            <p:ph type="body" idx="1" hasCustomPrompt="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r>
              <a:rPr lang="en-US" dirty="0"/>
              <a:t>Seventh Edition</a:t>
            </a:r>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33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3300" b="0" i="0" u="none" strike="noStrike" cap="none">
                <a:solidFill>
                  <a:schemeClr val="dk1"/>
                </a:solidFill>
                <a:latin typeface="Arial"/>
                <a:ea typeface="Arial"/>
                <a:cs typeface="Arial"/>
                <a:sym typeface="Arial"/>
              </a:defRPr>
            </a:lvl9pPr>
          </a:lstStyle>
          <a:p>
            <a:endParaRPr dirty="0"/>
          </a:p>
        </p:txBody>
      </p:sp>
      <p:sp>
        <p:nvSpPr>
          <p:cNvPr id="41" name="Shape 41"/>
          <p:cNvSpPr txBox="1">
            <a:spLocks noGrp="1"/>
          </p:cNvSpPr>
          <p:nvPr>
            <p:ph type="body" idx="3"/>
          </p:nvPr>
        </p:nvSpPr>
        <p:spPr>
          <a:xfrm>
            <a:off x="5029200" y="3200402"/>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70"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552810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49" name="Shape 49"/>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89153" marR="0" lvl="0" indent="-70103" algn="l" rtl="0">
              <a:spcBef>
                <a:spcPts val="1125"/>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427435" marR="0" lvl="1" indent="-141684"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dirty="0"/>
          </a:p>
        </p:txBody>
      </p:sp>
      <p:sp>
        <p:nvSpPr>
          <p:cNvPr id="50" name="Shape 50"/>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726268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2"/>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2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581027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63" name="Shape 63"/>
          <p:cNvSpPr txBox="1">
            <a:spLocks noGrp="1"/>
          </p:cNvSpPr>
          <p:nvPr>
            <p:ph type="body" idx="1"/>
          </p:nvPr>
        </p:nvSpPr>
        <p:spPr>
          <a:xfrm>
            <a:off x="457200" y="816431"/>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18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1800" b="0" i="0" u="none" strike="noStrike" cap="none">
                <a:solidFill>
                  <a:schemeClr val="lt1"/>
                </a:solidFill>
                <a:latin typeface="Arial"/>
                <a:ea typeface="Arial"/>
                <a:cs typeface="Arial"/>
                <a:sym typeface="Arial"/>
              </a:defRPr>
            </a:lvl9pPr>
          </a:lstStyle>
          <a:p>
            <a:endParaRPr dirty="0"/>
          </a:p>
        </p:txBody>
      </p:sp>
      <p:sp>
        <p:nvSpPr>
          <p:cNvPr id="64" name="Shape 64"/>
          <p:cNvSpPr txBox="1">
            <a:spLocks noGrp="1"/>
          </p:cNvSpPr>
          <p:nvPr>
            <p:ph type="body" idx="2"/>
          </p:nvPr>
        </p:nvSpPr>
        <p:spPr>
          <a:xfrm>
            <a:off x="457200" y="1600202"/>
            <a:ext cx="8229600" cy="4525963"/>
          </a:xfrm>
          <a:prstGeom prst="rect">
            <a:avLst/>
          </a:prstGeom>
          <a:noFill/>
          <a:ln>
            <a:noFill/>
          </a:ln>
        </p:spPr>
        <p:txBody>
          <a:bodyPr lIns="91425" tIns="91425" rIns="91425" bIns="91425" anchor="t" anchorCtr="0"/>
          <a:lstStyle>
            <a:lvl1pPr marL="192024" marR="0" lvl="0" indent="-115824" algn="l" rtl="0">
              <a:spcBef>
                <a:spcPts val="1125"/>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557213" marR="0" lvl="1" indent="-138113"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2pPr>
            <a:lvl3pPr marL="857250" marR="0" lvl="2" indent="-95250" algn="l" rtl="0">
              <a:spcBef>
                <a:spcPts val="450"/>
              </a:spcBef>
              <a:buClr>
                <a:srgbClr val="007FA3"/>
              </a:buClr>
              <a:buSzPct val="100000"/>
              <a:buFont typeface="Noto Sans Symbols"/>
              <a:buChar char="▪"/>
              <a:defRPr sz="1200" b="0" i="0" u="none" strike="noStrike" cap="none">
                <a:solidFill>
                  <a:schemeClr val="dk1"/>
                </a:solidFill>
                <a:latin typeface="Arial"/>
                <a:ea typeface="Arial"/>
                <a:cs typeface="Arial"/>
                <a:sym typeface="Arial"/>
              </a:defRPr>
            </a:lvl3pPr>
            <a:lvl4pPr marL="1200150" marR="0" lvl="3"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4pPr>
            <a:lvl5pPr marL="1543050" marR="0" lvl="4" indent="-95250" algn="l" rtl="0">
              <a:spcBef>
                <a:spcPts val="450"/>
              </a:spcBef>
              <a:buClr>
                <a:srgbClr val="007FA3"/>
              </a:buClr>
              <a:buSzPct val="100000"/>
              <a:buFont typeface="Arial"/>
              <a:buChar char="•"/>
              <a:defRPr sz="1200" b="0" i="0" u="none" strike="noStrike" cap="none">
                <a:solidFill>
                  <a:schemeClr val="dk1"/>
                </a:solidFill>
                <a:latin typeface="Arial"/>
                <a:ea typeface="Arial"/>
                <a:cs typeface="Arial"/>
                <a:sym typeface="Arial"/>
              </a:defRPr>
            </a:lvl5pPr>
            <a:lvl6pPr marL="1885950" marR="0" lvl="5"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6pPr>
            <a:lvl7pPr marL="2228850" marR="0" lvl="6"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7pPr>
            <a:lvl8pPr marL="2571750" marR="0" lvl="7"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8pPr>
            <a:lvl9pPr marL="2914650" marR="0" lvl="8" indent="-95250" algn="l" rtl="0">
              <a:spcBef>
                <a:spcPts val="225"/>
              </a:spcBef>
              <a:buClr>
                <a:srgbClr val="007FA3"/>
              </a:buClr>
              <a:buSzPct val="100000"/>
              <a:buFont typeface="Arial"/>
              <a:buChar char="•"/>
              <a:defRPr sz="12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142675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2"/>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70" name="Shape 70"/>
          <p:cNvSpPr txBox="1">
            <a:spLocks noGrp="1"/>
          </p:cNvSpPr>
          <p:nvPr>
            <p:ph type="body" idx="1"/>
          </p:nvPr>
        </p:nvSpPr>
        <p:spPr>
          <a:xfrm>
            <a:off x="674688"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342900" marR="0" lvl="1" indent="0" algn="l" rtl="0">
              <a:spcBef>
                <a:spcPts val="450"/>
              </a:spcBef>
              <a:buClr>
                <a:srgbClr val="007FA3"/>
              </a:buClr>
              <a:buFont typeface="Arial"/>
              <a:buNone/>
              <a:defRPr sz="1350" b="0" i="0" u="none" strike="noStrike" cap="none">
                <a:solidFill>
                  <a:srgbClr val="888888"/>
                </a:solidFill>
                <a:latin typeface="Arial"/>
                <a:ea typeface="Arial"/>
                <a:cs typeface="Arial"/>
                <a:sym typeface="Arial"/>
              </a:defRPr>
            </a:lvl2pPr>
            <a:lvl3pPr marL="685800" marR="0" lvl="2" indent="0" algn="l" rtl="0">
              <a:spcBef>
                <a:spcPts val="450"/>
              </a:spcBef>
              <a:buClr>
                <a:srgbClr val="007FA3"/>
              </a:buClr>
              <a:buFont typeface="Noto Sans Symbols"/>
              <a:buNone/>
              <a:defRPr sz="1200" b="0" i="0" u="none" strike="noStrike" cap="none">
                <a:solidFill>
                  <a:srgbClr val="888888"/>
                </a:solidFill>
                <a:latin typeface="Arial"/>
                <a:ea typeface="Arial"/>
                <a:cs typeface="Arial"/>
                <a:sym typeface="Arial"/>
              </a:defRPr>
            </a:lvl3pPr>
            <a:lvl4pPr marL="1028700" marR="0" lvl="3" indent="0" algn="l" rtl="0">
              <a:spcBef>
                <a:spcPts val="450"/>
              </a:spcBef>
              <a:buClr>
                <a:srgbClr val="007FA3"/>
              </a:buClr>
              <a:buFont typeface="Arial"/>
              <a:buNone/>
              <a:defRPr sz="1050" b="0" i="0" u="none" strike="noStrike" cap="none">
                <a:solidFill>
                  <a:srgbClr val="888888"/>
                </a:solidFill>
                <a:latin typeface="Arial"/>
                <a:ea typeface="Arial"/>
                <a:cs typeface="Arial"/>
                <a:sym typeface="Arial"/>
              </a:defRPr>
            </a:lvl4pPr>
            <a:lvl5pPr marL="1371600" marR="0" lvl="4" indent="0" algn="l" rtl="0">
              <a:spcBef>
                <a:spcPts val="450"/>
              </a:spcBef>
              <a:buClr>
                <a:srgbClr val="007FA3"/>
              </a:buClr>
              <a:buFont typeface="Arial"/>
              <a:buNone/>
              <a:defRPr sz="1050" b="0" i="0" u="none" strike="noStrike" cap="none">
                <a:solidFill>
                  <a:srgbClr val="888888"/>
                </a:solidFill>
                <a:latin typeface="Arial"/>
                <a:ea typeface="Arial"/>
                <a:cs typeface="Arial"/>
                <a:sym typeface="Arial"/>
              </a:defRPr>
            </a:lvl5pPr>
            <a:lvl6pPr marL="1714500" marR="0" lvl="5"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6pPr>
            <a:lvl7pPr marL="2057400" marR="0" lvl="6"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7pPr>
            <a:lvl8pPr marL="2400300" marR="0" lvl="7"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8pPr>
            <a:lvl9pPr marL="2743200" marR="0" lvl="8" indent="0" algn="l" rtl="0">
              <a:spcBef>
                <a:spcPts val="225"/>
              </a:spcBef>
              <a:buClr>
                <a:srgbClr val="007FA3"/>
              </a:buClr>
              <a:buFont typeface="Arial"/>
              <a:buNone/>
              <a:defRPr sz="105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5940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dirty="0"/>
          </a:p>
        </p:txBody>
      </p:sp>
      <p:sp>
        <p:nvSpPr>
          <p:cNvPr id="76" name="Shape 76"/>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077420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88880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2627313"/>
            <a:ext cx="8229600" cy="1196542"/>
          </a:xfrm>
        </p:spPr>
        <p:txBody>
          <a:bodyPr/>
          <a:lstStyle>
            <a:lvl1pPr marL="101600" indent="0">
              <a:buNone/>
              <a:defRPr sz="2800"/>
            </a:lvl1p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6"/>
            <a:ext cx="8229600" cy="1085744"/>
          </a:xfrm>
        </p:spPr>
        <p:txBody>
          <a:bodyPr/>
          <a:lstStyle>
            <a:lvl1pPr marL="101600" indent="0">
              <a:buNone/>
              <a:defRPr sz="2800"/>
            </a:lvl1pPr>
          </a:lstStyle>
          <a:p>
            <a:pPr lvl="0"/>
            <a:r>
              <a:rPr lang="en-US" dirty="0"/>
              <a:t>Edit Master text styles</a:t>
            </a:r>
          </a:p>
        </p:txBody>
      </p:sp>
      <p:sp>
        <p:nvSpPr>
          <p:cNvPr id="3" name="Content Placeholder 2">
            <a:extLst>
              <a:ext uri="{FF2B5EF4-FFF2-40B4-BE49-F238E27FC236}">
                <a16:creationId xmlns:a16="http://schemas.microsoft.com/office/drawing/2014/main" id="{88D4DF45-BB54-4289-A48C-47A6B6D2186E}"/>
              </a:ext>
            </a:extLst>
          </p:cNvPr>
          <p:cNvSpPr>
            <a:spLocks noGrp="1"/>
          </p:cNvSpPr>
          <p:nvPr>
            <p:ph sz="quarter" idx="15"/>
          </p:nvPr>
        </p:nvSpPr>
        <p:spPr>
          <a:xfrm>
            <a:off x="457200" y="1512781"/>
            <a:ext cx="8227072" cy="914400"/>
          </a:xfrm>
        </p:spPr>
        <p:txBody>
          <a:bodyPr/>
          <a:lstStyle>
            <a:lvl1pPr marL="101600" indent="0">
              <a:buNone/>
              <a:defRPr/>
            </a:lvl1pPr>
          </a:lstStyle>
          <a:p>
            <a:pPr lvl="0"/>
            <a:endParaRPr lang="en-US" dirty="0"/>
          </a:p>
        </p:txBody>
      </p:sp>
      <p:sp>
        <p:nvSpPr>
          <p:cNvPr id="9" name="Content Placeholder 6">
            <a:extLst>
              <a:ext uri="{FF2B5EF4-FFF2-40B4-BE49-F238E27FC236}">
                <a16:creationId xmlns:a16="http://schemas.microsoft.com/office/drawing/2014/main" id="{9C15FD6B-DBA4-43B9-BCF8-23C0FA0B801B}"/>
              </a:ext>
            </a:extLst>
          </p:cNvPr>
          <p:cNvSpPr>
            <a:spLocks noGrp="1"/>
          </p:cNvSpPr>
          <p:nvPr>
            <p:ph sz="quarter" idx="16"/>
          </p:nvPr>
        </p:nvSpPr>
        <p:spPr>
          <a:xfrm>
            <a:off x="454672" y="5136509"/>
            <a:ext cx="8229600" cy="1085744"/>
          </a:xfrm>
        </p:spPr>
        <p:txBody>
          <a:bodyPr/>
          <a:lstStyle>
            <a:lvl1pPr marL="101600" indent="0">
              <a:buNone/>
              <a:defRPr sz="2800"/>
            </a:lvl1pPr>
          </a:lstStyle>
          <a:p>
            <a:pPr lvl="0"/>
            <a:r>
              <a:rPr lang="en-US" dirty="0"/>
              <a:t>Edit Master text styles</a:t>
            </a:r>
          </a:p>
        </p:txBody>
      </p:sp>
    </p:spTree>
    <p:extLst>
      <p:ext uri="{BB962C8B-B14F-4D97-AF65-F5344CB8AC3E}">
        <p14:creationId xmlns:p14="http://schemas.microsoft.com/office/powerpoint/2010/main" val="1546209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Content Placeholder 3">
            <a:extLst>
              <a:ext uri="{FF2B5EF4-FFF2-40B4-BE49-F238E27FC236}">
                <a16:creationId xmlns:a16="http://schemas.microsoft.com/office/drawing/2014/main" id="{C655878F-1618-417A-B21C-8C1E5E7EAC7C}"/>
              </a:ext>
            </a:extLst>
          </p:cNvPr>
          <p:cNvSpPr>
            <a:spLocks noGrp="1"/>
          </p:cNvSpPr>
          <p:nvPr>
            <p:ph sz="quarter" idx="14"/>
          </p:nvPr>
        </p:nvSpPr>
        <p:spPr>
          <a:xfrm>
            <a:off x="457200" y="1512887"/>
            <a:ext cx="8229600" cy="3435221"/>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231585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Figure + Capti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033AD-BE5C-406D-991C-6AC56003E70C}"/>
              </a:ext>
            </a:extLst>
          </p:cNvPr>
          <p:cNvSpPr>
            <a:spLocks noGrp="1"/>
          </p:cNvSpPr>
          <p:nvPr>
            <p:ph type="title" hasCustomPrompt="1"/>
          </p:nvPr>
        </p:nvSpPr>
        <p:spPr/>
        <p:txBody>
          <a:bodyPr/>
          <a:lstStyle>
            <a:lvl1pPr>
              <a:defRPr sz="34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p:nvPr>
        </p:nvSpPr>
        <p:spPr>
          <a:xfrm>
            <a:off x="457200" y="1481138"/>
            <a:ext cx="4484688" cy="4408487"/>
          </a:xfrm>
        </p:spPr>
        <p:txBody>
          <a:bodyPr/>
          <a:lstStyle>
            <a:lvl1pPr marL="101600" indent="0">
              <a:buNone/>
              <a:defRPr/>
            </a:lvl1pPr>
          </a:lstStyle>
          <a:p>
            <a:pPr lvl="0"/>
            <a:endParaRPr lang="en-US" dirty="0"/>
          </a:p>
        </p:txBody>
      </p:sp>
      <p:sp>
        <p:nvSpPr>
          <p:cNvPr id="11" name="Text Placeholder 10">
            <a:extLst>
              <a:ext uri="{FF2B5EF4-FFF2-40B4-BE49-F238E27FC236}">
                <a16:creationId xmlns:a16="http://schemas.microsoft.com/office/drawing/2014/main" id="{F059F1CC-D06F-4B10-B166-6D6F2C786A37}"/>
              </a:ext>
            </a:extLst>
          </p:cNvPr>
          <p:cNvSpPr>
            <a:spLocks noGrp="1"/>
          </p:cNvSpPr>
          <p:nvPr>
            <p:ph type="body" sz="quarter" idx="15" hasCustomPrompt="1"/>
          </p:nvPr>
        </p:nvSpPr>
        <p:spPr>
          <a:xfrm>
            <a:off x="5192713" y="5399088"/>
            <a:ext cx="3592512" cy="490537"/>
          </a:xfrm>
        </p:spPr>
        <p:txBody>
          <a:bodyPr/>
          <a:lstStyle>
            <a:lvl1pPr marL="101600" indent="0">
              <a:buNone/>
              <a:defRPr sz="1200"/>
            </a:lvl1pPr>
          </a:lstStyle>
          <a:p>
            <a:pPr lvl="0"/>
            <a:r>
              <a:rPr lang="en-US" dirty="0"/>
              <a:t>Caption</a:t>
            </a:r>
          </a:p>
        </p:txBody>
      </p:sp>
      <p:sp>
        <p:nvSpPr>
          <p:cNvPr id="3" name="Date Placeholder 2">
            <a:extLst>
              <a:ext uri="{FF2B5EF4-FFF2-40B4-BE49-F238E27FC236}">
                <a16:creationId xmlns:a16="http://schemas.microsoft.com/office/drawing/2014/main" id="{A50D4E5D-00F7-4DC6-9BB0-713B8A0DA354}"/>
              </a:ext>
            </a:extLst>
          </p:cNvPr>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4" name="Slide Number Placeholder 3">
            <a:extLst>
              <a:ext uri="{FF2B5EF4-FFF2-40B4-BE49-F238E27FC236}">
                <a16:creationId xmlns:a16="http://schemas.microsoft.com/office/drawing/2014/main" id="{18AF4094-2296-458C-908A-D778D0DF5AFA}"/>
              </a:ext>
            </a:extLst>
          </p:cNvPr>
          <p:cNvSpPr>
            <a:spLocks noGrp="1"/>
          </p:cNvSpPr>
          <p:nvPr>
            <p:ph type="sldNum" idx="11"/>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smtClean="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 name="Footer Placeholder 4">
            <a:extLst>
              <a:ext uri="{FF2B5EF4-FFF2-40B4-BE49-F238E27FC236}">
                <a16:creationId xmlns:a16="http://schemas.microsoft.com/office/drawing/2014/main" id="{A6FA6EBD-95B8-4957-AE05-FC01EF65059B}"/>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sp>
        <p:nvSpPr>
          <p:cNvPr id="9" name="Content Placeholder 8">
            <a:extLst>
              <a:ext uri="{FF2B5EF4-FFF2-40B4-BE49-F238E27FC236}">
                <a16:creationId xmlns:a16="http://schemas.microsoft.com/office/drawing/2014/main" id="{2988170D-A7A4-4E9C-AB9A-0E92B476B078}"/>
              </a:ext>
            </a:extLst>
          </p:cNvPr>
          <p:cNvSpPr>
            <a:spLocks noGrp="1"/>
          </p:cNvSpPr>
          <p:nvPr>
            <p:ph sz="quarter" idx="17"/>
          </p:nvPr>
        </p:nvSpPr>
        <p:spPr>
          <a:xfrm>
            <a:off x="5192713" y="1481138"/>
            <a:ext cx="3592512" cy="377896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647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br>
              <a:rPr lang="en-US" sz="3600" dirty="0">
                <a:latin typeface="+mj-lt"/>
              </a:rPr>
            </a:br>
            <a:br>
              <a:rPr lang="en-US" sz="3600" dirty="0">
                <a:latin typeface="+mj-lt"/>
              </a:rPr>
            </a:br>
            <a:endParaRPr lang="en-US" sz="3600" dirty="0">
              <a:latin typeface="+mj-lt"/>
            </a:endParaRPr>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Content Placeholder 2">
            <a:extLst>
              <a:ext uri="{FF2B5EF4-FFF2-40B4-BE49-F238E27FC236}">
                <a16:creationId xmlns:a16="http://schemas.microsoft.com/office/drawing/2014/main" id="{82912454-F6F6-470D-8EA8-7173D19030FE}"/>
              </a:ext>
            </a:extLst>
          </p:cNvPr>
          <p:cNvSpPr>
            <a:spLocks noGrp="1"/>
          </p:cNvSpPr>
          <p:nvPr>
            <p:ph sz="quarter" idx="13" hasCustomPrompt="1"/>
          </p:nvPr>
        </p:nvSpPr>
        <p:spPr>
          <a:xfrm>
            <a:off x="457200" y="1312863"/>
            <a:ext cx="8232127" cy="4728708"/>
          </a:xfrm>
        </p:spPr>
        <p:txBody>
          <a:bodyPr/>
          <a:lstStyle>
            <a:lvl1pPr marL="101600" indent="0">
              <a:spcBef>
                <a:spcPts val="0"/>
              </a:spcBef>
              <a:spcAft>
                <a:spcPts val="600"/>
              </a:spcAft>
              <a:buNone/>
              <a:defRPr sz="2800"/>
            </a:lvl1pPr>
            <a:lvl2pPr marL="742950" indent="-184150">
              <a:spcBef>
                <a:spcPts val="0"/>
              </a:spcBef>
              <a:spcAft>
                <a:spcPts val="600"/>
              </a:spcAft>
              <a:buFont typeface="Arial" panose="020B0604020202020204" pitchFamily="34" charset="0"/>
              <a:buChar char="•"/>
              <a:defRPr sz="2400"/>
            </a:lvl2pPr>
            <a:lvl3pPr marL="1143000" indent="-127000">
              <a:spcBef>
                <a:spcPts val="0"/>
              </a:spcBef>
              <a:spcAft>
                <a:spcPts val="600"/>
              </a:spcAft>
              <a:buFont typeface="Arial" panose="020B0604020202020204" pitchFamily="34" charset="0"/>
              <a:buChar char="•"/>
              <a:defRPr sz="2000"/>
            </a:lvl3pPr>
            <a:lvl4pPr marL="1600200" indent="-127000">
              <a:spcBef>
                <a:spcPts val="0"/>
              </a:spcBef>
              <a:spcAft>
                <a:spcPts val="600"/>
              </a:spcAft>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Tree>
    <p:extLst>
      <p:ext uri="{BB962C8B-B14F-4D97-AF65-F5344CB8AC3E}">
        <p14:creationId xmlns:p14="http://schemas.microsoft.com/office/powerpoint/2010/main" val="491970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hasCustomPrompt="1"/>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br>
              <a:rPr lang="en-US" sz="3600" dirty="0">
                <a:latin typeface="+mj-lt"/>
              </a:rPr>
            </a:br>
            <a:br>
              <a:rPr lang="en-US" sz="3600" dirty="0">
                <a:latin typeface="+mj-lt"/>
              </a:rPr>
            </a:br>
            <a:endParaRPr lang="en-US" sz="3600" dirty="0">
              <a:latin typeface="+mj-lt"/>
            </a:endParaRPr>
          </a:p>
        </p:txBody>
      </p:sp>
      <p:sp>
        <p:nvSpPr>
          <p:cNvPr id="63" name="Shape 63"/>
          <p:cNvSpPr txBox="1">
            <a:spLocks noGrp="1"/>
          </p:cNvSpPr>
          <p:nvPr>
            <p:ph type="body" idx="1" hasCustomPrompt="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r>
              <a:rPr lang="en-US" dirty="0"/>
              <a:t>Click to add Learning Objective(s)</a:t>
            </a:r>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Content Placeholder 2">
            <a:extLst>
              <a:ext uri="{FF2B5EF4-FFF2-40B4-BE49-F238E27FC236}">
                <a16:creationId xmlns:a16="http://schemas.microsoft.com/office/drawing/2014/main" id="{82912454-F6F6-470D-8EA8-7173D19030FE}"/>
              </a:ext>
            </a:extLst>
          </p:cNvPr>
          <p:cNvSpPr>
            <a:spLocks noGrp="1"/>
          </p:cNvSpPr>
          <p:nvPr>
            <p:ph sz="quarter" idx="13" hasCustomPrompt="1"/>
          </p:nvPr>
        </p:nvSpPr>
        <p:spPr>
          <a:xfrm>
            <a:off x="457200" y="1312863"/>
            <a:ext cx="8239867" cy="2124766"/>
          </a:xfrm>
        </p:spPr>
        <p:txBody>
          <a:bodyPr/>
          <a:lstStyle>
            <a:lvl1pPr marL="101600" indent="0">
              <a:spcBef>
                <a:spcPts val="0"/>
              </a:spcBef>
              <a:spcAft>
                <a:spcPts val="600"/>
              </a:spcAft>
              <a:buNone/>
              <a:defRPr sz="2800"/>
            </a:lvl1pPr>
            <a:lvl2pPr marL="742950" indent="-184150">
              <a:spcBef>
                <a:spcPts val="0"/>
              </a:spcBef>
              <a:spcAft>
                <a:spcPts val="600"/>
              </a:spcAft>
              <a:buFont typeface="Arial" panose="020B0604020202020204" pitchFamily="34" charset="0"/>
              <a:buChar char="•"/>
              <a:defRPr sz="2400"/>
            </a:lvl2pPr>
            <a:lvl3pPr marL="1143000" indent="-127000">
              <a:spcBef>
                <a:spcPts val="0"/>
              </a:spcBef>
              <a:spcAft>
                <a:spcPts val="600"/>
              </a:spcAft>
              <a:buFont typeface="Arial" panose="020B0604020202020204" pitchFamily="34" charset="0"/>
              <a:buChar char="•"/>
              <a:defRPr sz="2000"/>
            </a:lvl3pPr>
            <a:lvl4pPr marL="1600200" indent="-127000">
              <a:spcBef>
                <a:spcPts val="0"/>
              </a:spcBef>
              <a:spcAft>
                <a:spcPts val="600"/>
              </a:spcAft>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4" name="Content Placeholder 3"/>
          <p:cNvSpPr>
            <a:spLocks noGrp="1"/>
          </p:cNvSpPr>
          <p:nvPr>
            <p:ph sz="quarter" idx="14"/>
          </p:nvPr>
        </p:nvSpPr>
        <p:spPr>
          <a:xfrm>
            <a:off x="455613" y="3659188"/>
            <a:ext cx="4168775" cy="2414587"/>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quarter" idx="15"/>
          </p:nvPr>
        </p:nvSpPr>
        <p:spPr>
          <a:xfrm>
            <a:off x="4721864" y="3659724"/>
            <a:ext cx="4168775" cy="2414587"/>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2976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Shape 68"/>
        <p:cNvGrpSpPr/>
        <p:nvPr/>
      </p:nvGrpSpPr>
      <p:grpSpPr>
        <a:xfrm>
          <a:off x="0" y="0"/>
          <a:ext cx="0" cy="0"/>
          <a:chOff x="0" y="0"/>
          <a:chExt cx="0" cy="0"/>
        </a:xfrm>
      </p:grpSpPr>
      <p:sp>
        <p:nvSpPr>
          <p:cNvPr id="69" name="Shape 69"/>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862845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0" cap="none" spc="0" normalizeH="0" baseline="0" noProof="0" dirty="0">
              <a:ln>
                <a:noFill/>
              </a:ln>
              <a:solidFill>
                <a:srgbClr val="000000"/>
              </a:solidFill>
              <a:effectLst/>
              <a:uLnTx/>
              <a:uFillTx/>
              <a:latin typeface="Arial"/>
              <a:cs typeface="Arial"/>
              <a:sym typeface="Arial"/>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36132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pic>
        <p:nvPicPr>
          <p:cNvPr id="15" name="Shape 15" descr="Pearson Logo"/>
          <p:cNvPicPr preferRelativeResize="0"/>
          <p:nvPr/>
        </p:nvPicPr>
        <p:blipFill rotWithShape="1">
          <a:blip r:embed="rId18">
            <a:alphaModFix/>
          </a:blip>
          <a:srcRect/>
          <a:stretch/>
        </p:blipFill>
        <p:spPr>
          <a:xfrm>
            <a:off x="443972" y="6429709"/>
            <a:ext cx="917999" cy="279914"/>
          </a:xfrm>
          <a:prstGeom prst="rect">
            <a:avLst/>
          </a:prstGeom>
          <a:noFill/>
          <a:ln>
            <a:noFill/>
          </a:ln>
        </p:spPr>
      </p:pic>
      <p:sp>
        <p:nvSpPr>
          <p:cNvPr id="16" name="Shape 16"/>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baseline="0" noProof="0" dirty="0">
                <a:ln>
                  <a:noFill/>
                </a:ln>
                <a:solidFill>
                  <a:srgbClr val="000000"/>
                </a:solidFill>
                <a:effectLst/>
                <a:uLnTx/>
                <a:uFillTx/>
                <a:latin typeface="Verdana"/>
                <a:ea typeface="Verdana" panose="020B0604030504040204" pitchFamily="34" charset="0"/>
                <a:cs typeface="Verdana" panose="020B0604030504040204" pitchFamily="34" charset="0"/>
                <a:sym typeface="Arial"/>
              </a:rPr>
              <a:t>Copyright © 2020, 2017, 2014 Pearson Education, Inc. All Rights Reserved</a:t>
            </a: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spTree>
    <p:extLst>
      <p:ext uri="{BB962C8B-B14F-4D97-AF65-F5344CB8AC3E}">
        <p14:creationId xmlns:p14="http://schemas.microsoft.com/office/powerpoint/2010/main" val="2733826047"/>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702"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 name="Footer Placeholder 1">
            <a:extLst>
              <a:ext uri="{FF2B5EF4-FFF2-40B4-BE49-F238E27FC236}">
                <a16:creationId xmlns:a16="http://schemas.microsoft.com/office/drawing/2014/main" id="{7B8A108E-B0AF-4869-B5B8-3D3BB7BC725E}"/>
              </a:ext>
            </a:extLst>
          </p:cNvPr>
          <p:cNvSpPr>
            <a:spLocks noGrp="1"/>
          </p:cNvSpPr>
          <p:nvPr>
            <p:ph type="ftr" sz="quarter" idx="3"/>
          </p:nvPr>
        </p:nvSpPr>
        <p:spPr>
          <a:xfrm>
            <a:off x="457200" y="6028611"/>
            <a:ext cx="8229600" cy="200549"/>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tint val="75000"/>
                </a:srgbClr>
              </a:solidFill>
              <a:effectLst/>
              <a:uLnTx/>
              <a:uFillTx/>
              <a:latin typeface="Arial"/>
              <a:ea typeface="+mn-ea"/>
              <a:cs typeface="Arial"/>
              <a:sym typeface="Arial"/>
            </a:endParaRPr>
          </a:p>
        </p:txBody>
      </p:sp>
    </p:spTree>
    <p:extLst>
      <p:ext uri="{BB962C8B-B14F-4D97-AF65-F5344CB8AC3E}">
        <p14:creationId xmlns:p14="http://schemas.microsoft.com/office/powerpoint/2010/main" val="1226015800"/>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3"/>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2"/>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70"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825" b="0" i="0" u="none" strike="noStrike" cap="none">
                <a:solidFill>
                  <a:schemeClr val="dk1"/>
                </a:solidFill>
                <a:latin typeface="Arial"/>
                <a:ea typeface="Arial"/>
                <a:cs typeface="Arial"/>
                <a:sym typeface="Arial"/>
              </a:defRPr>
            </a:lvl1pPr>
            <a:lvl2pPr marL="342900" marR="0" lvl="1" indent="0" algn="l" rtl="0">
              <a:spcBef>
                <a:spcPts val="0"/>
              </a:spcBef>
              <a:buNone/>
              <a:defRPr sz="1350" b="0" i="0" u="none" strike="noStrike" cap="none">
                <a:solidFill>
                  <a:schemeClr val="dk1"/>
                </a:solidFill>
                <a:latin typeface="Arial"/>
                <a:ea typeface="Arial"/>
                <a:cs typeface="Arial"/>
                <a:sym typeface="Arial"/>
              </a:defRPr>
            </a:lvl2pPr>
            <a:lvl3pPr marL="685800" marR="0" lvl="2" indent="0" algn="l" rtl="0">
              <a:spcBef>
                <a:spcPts val="0"/>
              </a:spcBef>
              <a:buNone/>
              <a:defRPr sz="1350" b="0" i="0" u="none" strike="noStrike" cap="none">
                <a:solidFill>
                  <a:schemeClr val="dk1"/>
                </a:solidFill>
                <a:latin typeface="Arial"/>
                <a:ea typeface="Arial"/>
                <a:cs typeface="Arial"/>
                <a:sym typeface="Arial"/>
              </a:defRPr>
            </a:lvl3pPr>
            <a:lvl4pPr marL="1028700" marR="0" lvl="3" indent="0" algn="l" rtl="0">
              <a:spcBef>
                <a:spcPts val="0"/>
              </a:spcBef>
              <a:buNone/>
              <a:defRPr sz="1350" b="0" i="0" u="none" strike="noStrike" cap="none">
                <a:solidFill>
                  <a:schemeClr val="dk1"/>
                </a:solidFill>
                <a:latin typeface="Arial"/>
                <a:ea typeface="Arial"/>
                <a:cs typeface="Arial"/>
                <a:sym typeface="Arial"/>
              </a:defRPr>
            </a:lvl4pPr>
            <a:lvl5pPr marL="1371600" marR="0" lvl="4" indent="0" algn="l" rtl="0">
              <a:spcBef>
                <a:spcPts val="0"/>
              </a:spcBef>
              <a:buNone/>
              <a:defRPr sz="1350" b="0" i="0" u="none" strike="noStrike" cap="none">
                <a:solidFill>
                  <a:schemeClr val="dk1"/>
                </a:solidFill>
                <a:latin typeface="Arial"/>
                <a:ea typeface="Arial"/>
                <a:cs typeface="Arial"/>
                <a:sym typeface="Arial"/>
              </a:defRPr>
            </a:lvl5pPr>
            <a:lvl6pPr marL="1714500" marR="0" lvl="5" indent="0" algn="l" rtl="0">
              <a:spcBef>
                <a:spcPts val="0"/>
              </a:spcBef>
              <a:buNone/>
              <a:defRPr sz="1350" b="0" i="0" u="none" strike="noStrike" cap="none">
                <a:solidFill>
                  <a:schemeClr val="dk1"/>
                </a:solidFill>
                <a:latin typeface="Arial"/>
                <a:ea typeface="Arial"/>
                <a:cs typeface="Arial"/>
                <a:sym typeface="Arial"/>
              </a:defRPr>
            </a:lvl6pPr>
            <a:lvl7pPr marL="2057400" marR="0" lvl="6" indent="0" algn="l" rtl="0">
              <a:spcBef>
                <a:spcPts val="0"/>
              </a:spcBef>
              <a:buNone/>
              <a:defRPr sz="1350" b="0" i="0" u="none" strike="noStrike" cap="none">
                <a:solidFill>
                  <a:schemeClr val="dk1"/>
                </a:solidFill>
                <a:latin typeface="Arial"/>
                <a:ea typeface="Arial"/>
                <a:cs typeface="Arial"/>
                <a:sym typeface="Arial"/>
              </a:defRPr>
            </a:lvl7pPr>
            <a:lvl8pPr marL="2400300" marR="0" lvl="7" indent="0" algn="l" rtl="0">
              <a:spcBef>
                <a:spcPts val="0"/>
              </a:spcBef>
              <a:buNone/>
              <a:defRPr sz="1350" b="0" i="0" u="none" strike="noStrike" cap="none">
                <a:solidFill>
                  <a:schemeClr val="dk1"/>
                </a:solidFill>
                <a:latin typeface="Arial"/>
                <a:ea typeface="Arial"/>
                <a:cs typeface="Arial"/>
                <a:sym typeface="Arial"/>
              </a:defRPr>
            </a:lvl8pPr>
            <a:lvl9pPr marL="2743200" marR="0" lvl="8" indent="0" algn="l" rtl="0">
              <a:spcBef>
                <a:spcPts val="0"/>
              </a:spcBef>
              <a:buNone/>
              <a:defRPr sz="1350" b="0" i="0" u="none" strike="noStrike" cap="none">
                <a:solidFill>
                  <a:schemeClr val="dk1"/>
                </a:solidFill>
                <a:latin typeface="Arial"/>
                <a:ea typeface="Arial"/>
                <a:cs typeface="Arial"/>
                <a:sym typeface="Arial"/>
              </a:defRPr>
            </a:lvl9pPr>
          </a:lstStyle>
          <a:p>
            <a:endParaRPr dirty="0"/>
          </a:p>
        </p:txBody>
      </p:sp>
      <p:pic>
        <p:nvPicPr>
          <p:cNvPr id="15" name="Shape 15" descr="Pearson Logo"/>
          <p:cNvPicPr preferRelativeResize="0"/>
          <p:nvPr/>
        </p:nvPicPr>
        <p:blipFill rotWithShape="1">
          <a:blip r:embed="rId12">
            <a:alphaModFix/>
          </a:blip>
          <a:srcRect/>
          <a:stretch/>
        </p:blipFill>
        <p:spPr>
          <a:xfrm>
            <a:off x="443973" y="6429709"/>
            <a:ext cx="917999" cy="279914"/>
          </a:xfrm>
          <a:prstGeom prst="rect">
            <a:avLst/>
          </a:prstGeom>
          <a:noFill/>
          <a:ln>
            <a:noFill/>
          </a:ln>
        </p:spPr>
      </p:pic>
      <p:sp>
        <p:nvSpPr>
          <p:cNvPr id="16" name="Shape 16"/>
          <p:cNvSpPr txBox="1"/>
          <p:nvPr/>
        </p:nvSpPr>
        <p:spPr>
          <a:xfrm>
            <a:off x="1600201" y="6429344"/>
            <a:ext cx="7162799" cy="200054"/>
          </a:xfrm>
          <a:prstGeom prst="rect">
            <a:avLst/>
          </a:prstGeom>
          <a:noFill/>
          <a:ln>
            <a:noFill/>
          </a:ln>
        </p:spPr>
        <p:txBody>
          <a:bodyPr lIns="68569" tIns="34275" rIns="68569" bIns="34275" anchor="t" anchorCtr="0">
            <a:no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2020, 2017, 2014 Pearson Education, Inc. All Rights Reserved</a:t>
            </a:r>
          </a:p>
        </p:txBody>
      </p:sp>
    </p:spTree>
    <p:extLst>
      <p:ext uri="{BB962C8B-B14F-4D97-AF65-F5344CB8AC3E}">
        <p14:creationId xmlns:p14="http://schemas.microsoft.com/office/powerpoint/2010/main" val="1610442905"/>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slide" Target="slide41.xml"/></Relationships>
</file>

<file path=ppt/slides/_rels/slide3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 Target="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slide" Target="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400" dirty="0">
                <a:latin typeface="+mj-lt"/>
              </a:rPr>
              <a:t>Interpersonal Communication: </a:t>
            </a:r>
            <a:br>
              <a:rPr lang="en-US" sz="3400" dirty="0">
                <a:latin typeface="+mj-lt"/>
              </a:rPr>
            </a:br>
            <a:r>
              <a:rPr lang="en-US" sz="3400" dirty="0">
                <a:latin typeface="+mj-lt"/>
              </a:rPr>
              <a:t>Relating to Others</a:t>
            </a:r>
          </a:p>
        </p:txBody>
      </p:sp>
      <p:sp>
        <p:nvSpPr>
          <p:cNvPr id="5" name="Text Placeholder 4"/>
          <p:cNvSpPr>
            <a:spLocks noGrp="1"/>
          </p:cNvSpPr>
          <p:nvPr>
            <p:ph type="body" idx="1"/>
          </p:nvPr>
        </p:nvSpPr>
        <p:spPr>
          <a:xfrm>
            <a:off x="469900" y="1219199"/>
            <a:ext cx="8229600" cy="478970"/>
          </a:xfrm>
        </p:spPr>
        <p:txBody>
          <a:bodyPr/>
          <a:lstStyle/>
          <a:p>
            <a:r>
              <a:rPr lang="en-US" dirty="0"/>
              <a:t>Ninth Edition</a:t>
            </a:r>
          </a:p>
        </p:txBody>
      </p:sp>
      <p:sp>
        <p:nvSpPr>
          <p:cNvPr id="14" name="Text Placeholder 13">
            <a:extLst>
              <a:ext uri="{FF2B5EF4-FFF2-40B4-BE49-F238E27FC236}">
                <a16:creationId xmlns:a16="http://schemas.microsoft.com/office/drawing/2014/main" id="{32EB9D65-7E5B-4698-9284-EF0A4A252A59}"/>
              </a:ext>
            </a:extLst>
          </p:cNvPr>
          <p:cNvSpPr>
            <a:spLocks noGrp="1"/>
          </p:cNvSpPr>
          <p:nvPr>
            <p:ph type="body" idx="2"/>
          </p:nvPr>
        </p:nvSpPr>
        <p:spPr>
          <a:xfrm>
            <a:off x="4919472" y="2164517"/>
            <a:ext cx="3780028" cy="1316873"/>
          </a:xfrm>
        </p:spPr>
        <p:txBody>
          <a:bodyPr/>
          <a:lstStyle/>
          <a:p>
            <a:r>
              <a:rPr lang="en-US" sz="3400" b="1" dirty="0">
                <a:solidFill>
                  <a:srgbClr val="007FA3"/>
                </a:solidFill>
              </a:rPr>
              <a:t>Chapter 10</a:t>
            </a:r>
          </a:p>
        </p:txBody>
      </p:sp>
      <p:sp>
        <p:nvSpPr>
          <p:cNvPr id="15" name="Text Placeholder 14">
            <a:extLst>
              <a:ext uri="{FF2B5EF4-FFF2-40B4-BE49-F238E27FC236}">
                <a16:creationId xmlns:a16="http://schemas.microsoft.com/office/drawing/2014/main" id="{3887B33E-1F79-431E-B6A5-8EADC31592A1}"/>
              </a:ext>
            </a:extLst>
          </p:cNvPr>
          <p:cNvSpPr>
            <a:spLocks noGrp="1"/>
          </p:cNvSpPr>
          <p:nvPr>
            <p:ph type="body" idx="3"/>
          </p:nvPr>
        </p:nvSpPr>
        <p:spPr>
          <a:xfrm>
            <a:off x="4919472" y="3446398"/>
            <a:ext cx="4237228" cy="2468560"/>
          </a:xfrm>
        </p:spPr>
        <p:txBody>
          <a:bodyPr/>
          <a:lstStyle/>
          <a:p>
            <a:pPr lvl="0"/>
            <a:r>
              <a:rPr lang="en-US" b="1" dirty="0">
                <a:solidFill>
                  <a:srgbClr val="000000"/>
                </a:solidFill>
              </a:rPr>
              <a:t>Managing Relationship Challenges and </a:t>
            </a:r>
          </a:p>
          <a:p>
            <a:pPr lvl="0"/>
            <a:r>
              <a:rPr lang="en-US" b="1" dirty="0">
                <a:solidFill>
                  <a:srgbClr val="000000"/>
                </a:solidFill>
              </a:rPr>
              <a:t>The Dark Side of Interpersonal Communication and Relationships</a:t>
            </a:r>
          </a:p>
        </p:txBody>
      </p:sp>
      <p:pic>
        <p:nvPicPr>
          <p:cNvPr id="6" name="Content Placeholder 5" descr="Front cover: Interpersonal Communication: Relating to Others Ninth Edition by Beebe">
            <a:extLst>
              <a:ext uri="{FF2B5EF4-FFF2-40B4-BE49-F238E27FC236}">
                <a16:creationId xmlns:a16="http://schemas.microsoft.com/office/drawing/2014/main" id="{19161A3C-4D36-449A-9C30-62B5456A0CBA}"/>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742401" y="1793810"/>
            <a:ext cx="3482129" cy="4457126"/>
          </a:xfrm>
          <a:effectLst>
            <a:outerShdw blurRad="50800" dist="38100" dir="2700000" algn="tl" rotWithShape="0">
              <a:prstClr val="black">
                <a:alpha val="40000"/>
              </a:prstClr>
            </a:outerShdw>
          </a:effectLst>
        </p:spPr>
      </p:pic>
      <p:sp>
        <p:nvSpPr>
          <p:cNvPr id="16" name="Content Placeholder 15">
            <a:extLst>
              <a:ext uri="{FF2B5EF4-FFF2-40B4-BE49-F238E27FC236}">
                <a16:creationId xmlns:a16="http://schemas.microsoft.com/office/drawing/2014/main" id="{B9A5DC3A-471B-4F6D-AFF1-D6A54EF6EC3E}"/>
              </a:ext>
            </a:extLst>
          </p:cNvPr>
          <p:cNvSpPr>
            <a:spLocks noGrp="1"/>
          </p:cNvSpPr>
          <p:nvPr>
            <p:ph sz="quarter" idx="14"/>
          </p:nvPr>
        </p:nvSpPr>
        <p:spPr/>
        <p:txBody>
          <a:bodyPr/>
          <a:lstStyle/>
          <a:p>
            <a:pPr marL="0" lvl="0" algn="r" defTabSz="685800">
              <a:spcBef>
                <a:spcPts val="0"/>
              </a:spcBef>
              <a:buClrTx/>
              <a:buSzTx/>
              <a:defRPr/>
            </a:pPr>
            <a:r>
              <a:rPr lang="en-US" altLang="en-US" kern="1200" dirty="0">
                <a:solidFill>
                  <a:srgbClr val="000000"/>
                </a:solidFill>
                <a:latin typeface="Verdana"/>
              </a:rPr>
              <a:t>Copyright © 2020, 2017, 2014 Pearson Education, Inc. All Rights Reserved</a:t>
            </a:r>
          </a:p>
        </p:txBody>
      </p:sp>
    </p:spTree>
    <p:extLst>
      <p:ext uri="{BB962C8B-B14F-4D97-AF65-F5344CB8AC3E}">
        <p14:creationId xmlns:p14="http://schemas.microsoft.com/office/powerpoint/2010/main" val="103674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33FDD-C1B1-483A-B5A7-579AC4C69BAE}"/>
              </a:ext>
            </a:extLst>
          </p:cNvPr>
          <p:cNvSpPr>
            <a:spLocks noGrp="1"/>
          </p:cNvSpPr>
          <p:nvPr>
            <p:ph type="title"/>
          </p:nvPr>
        </p:nvSpPr>
        <p:spPr>
          <a:xfrm>
            <a:off x="457200" y="507471"/>
            <a:ext cx="8229600" cy="1097279"/>
          </a:xfrm>
        </p:spPr>
        <p:txBody>
          <a:bodyPr/>
          <a:lstStyle/>
          <a:p>
            <a:r>
              <a:rPr lang="en-US" sz="2800" dirty="0"/>
              <a:t>Maintaining Long-Distance Relationships (LDRs) and Relationships that Challenge Social Norms </a:t>
            </a:r>
            <a:r>
              <a:rPr lang="en-US" sz="2000" dirty="0"/>
              <a:t>(2 of 2)</a:t>
            </a:r>
            <a:endParaRPr lang="en-US" dirty="0"/>
          </a:p>
        </p:txBody>
      </p:sp>
      <p:sp>
        <p:nvSpPr>
          <p:cNvPr id="3" name="Content Placeholder 2">
            <a:extLst>
              <a:ext uri="{FF2B5EF4-FFF2-40B4-BE49-F238E27FC236}">
                <a16:creationId xmlns:a16="http://schemas.microsoft.com/office/drawing/2014/main" id="{6B9FF0F3-E73F-4DC8-80BD-B95CA8669239}"/>
              </a:ext>
            </a:extLst>
          </p:cNvPr>
          <p:cNvSpPr>
            <a:spLocks noGrp="1"/>
          </p:cNvSpPr>
          <p:nvPr>
            <p:ph sz="quarter" idx="13"/>
          </p:nvPr>
        </p:nvSpPr>
        <p:spPr>
          <a:xfrm>
            <a:off x="457200" y="1604750"/>
            <a:ext cx="8232775" cy="4435688"/>
          </a:xfrm>
        </p:spPr>
        <p:txBody>
          <a:bodyPr/>
          <a:lstStyle/>
          <a:p>
            <a:r>
              <a:rPr lang="en-US" dirty="0"/>
              <a:t>Relationships that Challenge Social Norms</a:t>
            </a:r>
          </a:p>
          <a:p>
            <a:pPr lvl="1"/>
            <a:r>
              <a:rPr lang="en-US" dirty="0"/>
              <a:t>Norms created by culture</a:t>
            </a:r>
          </a:p>
          <a:p>
            <a:pPr lvl="2"/>
            <a:r>
              <a:rPr lang="en-US" dirty="0"/>
              <a:t>Social values, biases, prejudices</a:t>
            </a:r>
          </a:p>
          <a:p>
            <a:pPr lvl="1"/>
            <a:r>
              <a:rPr lang="en-US" dirty="0"/>
              <a:t>Intercultural, interracial, interfaith relationships</a:t>
            </a:r>
          </a:p>
          <a:p>
            <a:pPr lvl="2"/>
            <a:r>
              <a:rPr lang="en-US" dirty="0"/>
              <a:t>Communication problems naturally occur </a:t>
            </a:r>
          </a:p>
          <a:p>
            <a:pPr lvl="2"/>
            <a:r>
              <a:rPr lang="en-US" dirty="0"/>
              <a:t>Important to discuss and support both backgrounds</a:t>
            </a:r>
          </a:p>
          <a:p>
            <a:pPr lvl="1"/>
            <a:r>
              <a:rPr lang="en-US" dirty="0"/>
              <a:t>Acceptance of different sexual orientations</a:t>
            </a:r>
          </a:p>
        </p:txBody>
      </p:sp>
    </p:spTree>
    <p:extLst>
      <p:ext uri="{BB962C8B-B14F-4D97-AF65-F5344CB8AC3E}">
        <p14:creationId xmlns:p14="http://schemas.microsoft.com/office/powerpoint/2010/main" val="363562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C563-0FBD-4876-B2C7-A7D7F13D22B6}"/>
              </a:ext>
            </a:extLst>
          </p:cNvPr>
          <p:cNvSpPr>
            <a:spLocks noGrp="1"/>
          </p:cNvSpPr>
          <p:nvPr>
            <p:ph type="title"/>
          </p:nvPr>
        </p:nvSpPr>
        <p:spPr>
          <a:xfrm>
            <a:off x="457200" y="215371"/>
            <a:ext cx="8229600" cy="622828"/>
          </a:xfrm>
        </p:spPr>
        <p:txBody>
          <a:bodyPr/>
          <a:lstStyle/>
          <a:p>
            <a:r>
              <a:rPr lang="en-US" dirty="0"/>
              <a:t>Addressing Grief and Delivering Bad News </a:t>
            </a:r>
            <a:r>
              <a:rPr lang="en-US" sz="2000" dirty="0"/>
              <a:t>(1 of 2)</a:t>
            </a:r>
            <a:endParaRPr lang="en-US" dirty="0"/>
          </a:p>
        </p:txBody>
      </p:sp>
      <p:sp>
        <p:nvSpPr>
          <p:cNvPr id="3" name="Text Placeholder 2">
            <a:extLst>
              <a:ext uri="{FF2B5EF4-FFF2-40B4-BE49-F238E27FC236}">
                <a16:creationId xmlns:a16="http://schemas.microsoft.com/office/drawing/2014/main" id="{0AB38E90-BFB7-41A7-9C2F-259E4A6E03C5}"/>
              </a:ext>
            </a:extLst>
          </p:cNvPr>
          <p:cNvSpPr>
            <a:spLocks noGrp="1"/>
          </p:cNvSpPr>
          <p:nvPr>
            <p:ph type="body" idx="1"/>
          </p:nvPr>
        </p:nvSpPr>
        <p:spPr>
          <a:xfrm>
            <a:off x="457200" y="1248229"/>
            <a:ext cx="8229600" cy="622828"/>
          </a:xfrm>
        </p:spPr>
        <p:txBody>
          <a:bodyPr/>
          <a:lstStyle/>
          <a:p>
            <a:r>
              <a:rPr lang="en-US" dirty="0"/>
              <a:t>Learning Objective 10.3 Explain the nature of and best way to manage addressing grief and delivering bad news.</a:t>
            </a:r>
          </a:p>
        </p:txBody>
      </p:sp>
      <p:sp>
        <p:nvSpPr>
          <p:cNvPr id="4" name="Content Placeholder 3">
            <a:extLst>
              <a:ext uri="{FF2B5EF4-FFF2-40B4-BE49-F238E27FC236}">
                <a16:creationId xmlns:a16="http://schemas.microsoft.com/office/drawing/2014/main" id="{A0714BEB-5819-4CBC-8D8E-2EE19E9C8D49}"/>
              </a:ext>
            </a:extLst>
          </p:cNvPr>
          <p:cNvSpPr>
            <a:spLocks noGrp="1"/>
          </p:cNvSpPr>
          <p:nvPr>
            <p:ph sz="quarter" idx="13"/>
          </p:nvPr>
        </p:nvSpPr>
        <p:spPr>
          <a:xfrm>
            <a:off x="457200" y="1871057"/>
            <a:ext cx="8232127" cy="4170513"/>
          </a:xfrm>
        </p:spPr>
        <p:txBody>
          <a:bodyPr/>
          <a:lstStyle/>
          <a:p>
            <a:r>
              <a:rPr lang="en-US" dirty="0"/>
              <a:t>Grief</a:t>
            </a:r>
          </a:p>
          <a:p>
            <a:pPr lvl="1"/>
            <a:r>
              <a:rPr lang="en-US" dirty="0"/>
              <a:t>Socially decenter and become other-oriented</a:t>
            </a:r>
          </a:p>
          <a:p>
            <a:pPr lvl="1"/>
            <a:r>
              <a:rPr lang="en-US" dirty="0"/>
              <a:t>Closeness of relationship, amount of time from death impacts strategy</a:t>
            </a:r>
          </a:p>
        </p:txBody>
      </p:sp>
    </p:spTree>
    <p:extLst>
      <p:ext uri="{BB962C8B-B14F-4D97-AF65-F5344CB8AC3E}">
        <p14:creationId xmlns:p14="http://schemas.microsoft.com/office/powerpoint/2010/main" val="109045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F74B-FC33-4C4D-B583-A21ABC855D35}"/>
              </a:ext>
            </a:extLst>
          </p:cNvPr>
          <p:cNvSpPr>
            <a:spLocks noGrp="1"/>
          </p:cNvSpPr>
          <p:nvPr>
            <p:ph type="title"/>
          </p:nvPr>
        </p:nvSpPr>
        <p:spPr/>
        <p:txBody>
          <a:bodyPr/>
          <a:lstStyle/>
          <a:p>
            <a:r>
              <a:rPr lang="en-US" dirty="0"/>
              <a:t>Addressing Grief and Delivering Bad News </a:t>
            </a:r>
            <a:r>
              <a:rPr lang="en-US" sz="2000" dirty="0"/>
              <a:t>(2 of 2)</a:t>
            </a:r>
            <a:endParaRPr lang="en-US" dirty="0"/>
          </a:p>
        </p:txBody>
      </p:sp>
      <p:sp>
        <p:nvSpPr>
          <p:cNvPr id="3" name="Content Placeholder 2">
            <a:extLst>
              <a:ext uri="{FF2B5EF4-FFF2-40B4-BE49-F238E27FC236}">
                <a16:creationId xmlns:a16="http://schemas.microsoft.com/office/drawing/2014/main" id="{8A8D81CA-D9D4-4FE6-A436-F424951DEABF}"/>
              </a:ext>
            </a:extLst>
          </p:cNvPr>
          <p:cNvSpPr>
            <a:spLocks noGrp="1"/>
          </p:cNvSpPr>
          <p:nvPr>
            <p:ph sz="quarter" idx="13"/>
          </p:nvPr>
        </p:nvSpPr>
        <p:spPr/>
        <p:txBody>
          <a:bodyPr/>
          <a:lstStyle/>
          <a:p>
            <a:r>
              <a:rPr lang="en-US" dirty="0"/>
              <a:t>Bad News</a:t>
            </a:r>
          </a:p>
          <a:p>
            <a:pPr lvl="1"/>
            <a:r>
              <a:rPr lang="en-US" dirty="0"/>
              <a:t>Four strategies (situation dependent)</a:t>
            </a:r>
          </a:p>
          <a:p>
            <a:pPr marL="1473200" lvl="2" indent="-457200">
              <a:buFont typeface="+mj-lt"/>
              <a:buAutoNum type="arabicPeriod"/>
            </a:pPr>
            <a:r>
              <a:rPr lang="en-US" dirty="0"/>
              <a:t>Direct</a:t>
            </a:r>
          </a:p>
          <a:p>
            <a:pPr marL="1473200" lvl="2" indent="-457200">
              <a:buFont typeface="+mj-lt"/>
              <a:buAutoNum type="arabicPeriod"/>
            </a:pPr>
            <a:r>
              <a:rPr lang="en-US" dirty="0"/>
              <a:t>Indirect</a:t>
            </a:r>
          </a:p>
          <a:p>
            <a:pPr marL="1473200" lvl="2" indent="-457200">
              <a:buFont typeface="+mj-lt"/>
              <a:buAutoNum type="arabicPeriod"/>
            </a:pPr>
            <a:r>
              <a:rPr lang="en-US" dirty="0"/>
              <a:t>Comforting</a:t>
            </a:r>
          </a:p>
          <a:p>
            <a:pPr marL="1473200" lvl="2" indent="-457200">
              <a:buFont typeface="+mj-lt"/>
              <a:buAutoNum type="arabicPeriod"/>
            </a:pPr>
            <a:r>
              <a:rPr lang="en-US" dirty="0"/>
              <a:t>Empowerment</a:t>
            </a:r>
          </a:p>
          <a:p>
            <a:pPr lvl="1"/>
            <a:r>
              <a:rPr lang="en-US" dirty="0"/>
              <a:t>Be other-oriented</a:t>
            </a:r>
          </a:p>
          <a:p>
            <a:pPr lvl="1"/>
            <a:r>
              <a:rPr lang="en-US" dirty="0"/>
              <a:t>Beware of MUM effect</a:t>
            </a:r>
          </a:p>
        </p:txBody>
      </p:sp>
    </p:spTree>
    <p:extLst>
      <p:ext uri="{BB962C8B-B14F-4D97-AF65-F5344CB8AC3E}">
        <p14:creationId xmlns:p14="http://schemas.microsoft.com/office/powerpoint/2010/main" val="150302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08F2B6-5634-41F0-B321-B72E54341FA7}"/>
              </a:ext>
            </a:extLst>
          </p:cNvPr>
          <p:cNvSpPr>
            <a:spLocks noGrp="1"/>
          </p:cNvSpPr>
          <p:nvPr>
            <p:ph type="title"/>
          </p:nvPr>
        </p:nvSpPr>
        <p:spPr/>
        <p:txBody>
          <a:bodyPr/>
          <a:lstStyle/>
          <a:p>
            <a:r>
              <a:rPr lang="en-US" dirty="0"/>
              <a:t>The Dark Side of Interpersonal Communication </a:t>
            </a:r>
            <a:r>
              <a:rPr lang="en-US" sz="2000" dirty="0"/>
              <a:t>(1 of 4)</a:t>
            </a:r>
            <a:endParaRPr lang="en-US" dirty="0"/>
          </a:p>
        </p:txBody>
      </p:sp>
      <p:sp>
        <p:nvSpPr>
          <p:cNvPr id="5" name="Text Placeholder 4">
            <a:extLst>
              <a:ext uri="{FF2B5EF4-FFF2-40B4-BE49-F238E27FC236}">
                <a16:creationId xmlns:a16="http://schemas.microsoft.com/office/drawing/2014/main" id="{20CDD29F-E167-44F7-9A9A-50C95244DF6D}"/>
              </a:ext>
            </a:extLst>
          </p:cNvPr>
          <p:cNvSpPr>
            <a:spLocks noGrp="1"/>
          </p:cNvSpPr>
          <p:nvPr>
            <p:ph type="body" idx="1"/>
          </p:nvPr>
        </p:nvSpPr>
        <p:spPr>
          <a:xfrm>
            <a:off x="457200" y="1337129"/>
            <a:ext cx="8229600" cy="622828"/>
          </a:xfrm>
        </p:spPr>
        <p:txBody>
          <a:bodyPr/>
          <a:lstStyle/>
          <a:p>
            <a:r>
              <a:rPr lang="en-US" dirty="0"/>
              <a:t>Learning Objective 10.4 Describe the issues that constitute the dark side of interpersonal</a:t>
            </a:r>
          </a:p>
          <a:p>
            <a:r>
              <a:rPr lang="en-US" dirty="0"/>
              <a:t>communication.</a:t>
            </a:r>
          </a:p>
        </p:txBody>
      </p:sp>
      <p:sp>
        <p:nvSpPr>
          <p:cNvPr id="6" name="Content Placeholder 5">
            <a:extLst>
              <a:ext uri="{FF2B5EF4-FFF2-40B4-BE49-F238E27FC236}">
                <a16:creationId xmlns:a16="http://schemas.microsoft.com/office/drawing/2014/main" id="{8699A548-5F13-4479-9308-FA6814140FA5}"/>
              </a:ext>
            </a:extLst>
          </p:cNvPr>
          <p:cNvSpPr>
            <a:spLocks noGrp="1"/>
          </p:cNvSpPr>
          <p:nvPr>
            <p:ph sz="quarter" idx="13"/>
          </p:nvPr>
        </p:nvSpPr>
        <p:spPr>
          <a:xfrm>
            <a:off x="457200" y="2031999"/>
            <a:ext cx="8232127" cy="4009571"/>
          </a:xfrm>
        </p:spPr>
        <p:txBody>
          <a:bodyPr/>
          <a:lstStyle/>
          <a:p>
            <a:r>
              <a:rPr lang="en-US" dirty="0"/>
              <a:t>Deception</a:t>
            </a:r>
          </a:p>
          <a:p>
            <a:pPr lvl="1"/>
            <a:r>
              <a:rPr lang="en-US" dirty="0"/>
              <a:t>Interpersonal deception theory</a:t>
            </a:r>
          </a:p>
          <a:p>
            <a:pPr lvl="1"/>
            <a:r>
              <a:rPr lang="en-US" dirty="0"/>
              <a:t>Deception by omission (concealment)</a:t>
            </a:r>
          </a:p>
          <a:p>
            <a:pPr lvl="1"/>
            <a:r>
              <a:rPr lang="en-US" dirty="0"/>
              <a:t>Deception by commission (lying)</a:t>
            </a:r>
          </a:p>
          <a:p>
            <a:pPr lvl="2"/>
            <a:r>
              <a:rPr lang="en-US" dirty="0"/>
              <a:t>White lies</a:t>
            </a:r>
          </a:p>
          <a:p>
            <a:pPr lvl="2"/>
            <a:r>
              <a:rPr lang="en-US" dirty="0"/>
              <a:t>Exaggerations</a:t>
            </a:r>
          </a:p>
          <a:p>
            <a:pPr lvl="2"/>
            <a:r>
              <a:rPr lang="en-US" dirty="0"/>
              <a:t>Bald-faced lies</a:t>
            </a:r>
          </a:p>
        </p:txBody>
      </p:sp>
    </p:spTree>
    <p:extLst>
      <p:ext uri="{BB962C8B-B14F-4D97-AF65-F5344CB8AC3E}">
        <p14:creationId xmlns:p14="http://schemas.microsoft.com/office/powerpoint/2010/main" val="176876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2911-42F7-41F6-9158-6B34C5E0ACEB}"/>
              </a:ext>
            </a:extLst>
          </p:cNvPr>
          <p:cNvSpPr>
            <a:spLocks noGrp="1"/>
          </p:cNvSpPr>
          <p:nvPr>
            <p:ph type="title"/>
          </p:nvPr>
        </p:nvSpPr>
        <p:spPr/>
        <p:txBody>
          <a:bodyPr/>
          <a:lstStyle/>
          <a:p>
            <a:r>
              <a:rPr lang="en-US" dirty="0"/>
              <a:t>Deception Varies in Severity</a:t>
            </a:r>
          </a:p>
        </p:txBody>
      </p:sp>
      <p:pic>
        <p:nvPicPr>
          <p:cNvPr id="5" name="Content Placeholder 4" descr="A photo shows a young girl rolling her eyes, sitting in front of a laptop while her father is  looking at her screen.">
            <a:extLst>
              <a:ext uri="{FF2B5EF4-FFF2-40B4-BE49-F238E27FC236}">
                <a16:creationId xmlns:a16="http://schemas.microsoft.com/office/drawing/2014/main" id="{AF884AEC-7EDB-482D-9E51-A16E5EFB59BD}"/>
              </a:ext>
            </a:extLst>
          </p:cNvPr>
          <p:cNvPicPr>
            <a:picLocks noGrp="1" noChangeAspect="1"/>
          </p:cNvPicPr>
          <p:nvPr>
            <p:ph sz="quarter" idx="14"/>
          </p:nvPr>
        </p:nvPicPr>
        <p:blipFill>
          <a:blip r:embed="rId2"/>
          <a:stretch>
            <a:fillRect/>
          </a:stretch>
        </p:blipFill>
        <p:spPr>
          <a:xfrm>
            <a:off x="1806303" y="1295398"/>
            <a:ext cx="5779798" cy="4095751"/>
          </a:xfrm>
          <a:prstGeom prst="rect">
            <a:avLst/>
          </a:prstGeom>
        </p:spPr>
      </p:pic>
      <p:sp>
        <p:nvSpPr>
          <p:cNvPr id="3" name="Text Placeholder 2">
            <a:extLst>
              <a:ext uri="{FF2B5EF4-FFF2-40B4-BE49-F238E27FC236}">
                <a16:creationId xmlns:a16="http://schemas.microsoft.com/office/drawing/2014/main" id="{7257D7F9-5168-4828-AAD2-1938A6614855}"/>
              </a:ext>
            </a:extLst>
          </p:cNvPr>
          <p:cNvSpPr>
            <a:spLocks noGrp="1"/>
          </p:cNvSpPr>
          <p:nvPr>
            <p:ph type="body" idx="1"/>
          </p:nvPr>
        </p:nvSpPr>
        <p:spPr>
          <a:xfrm>
            <a:off x="647700" y="5215123"/>
            <a:ext cx="8229600" cy="1018367"/>
          </a:xfrm>
        </p:spPr>
        <p:txBody>
          <a:bodyPr/>
          <a:lstStyle/>
          <a:p>
            <a:r>
              <a:rPr lang="en-US" sz="2000" dirty="0"/>
              <a:t>Creating a deceptive Facebook profile might not be as serious as deceiving your parents about what websites you visit. </a:t>
            </a:r>
            <a:r>
              <a:rPr lang="en-US" dirty="0"/>
              <a:t>Cathy Yeulet/123RF</a:t>
            </a:r>
          </a:p>
        </p:txBody>
      </p:sp>
    </p:spTree>
    <p:extLst>
      <p:ext uri="{BB962C8B-B14F-4D97-AF65-F5344CB8AC3E}">
        <p14:creationId xmlns:p14="http://schemas.microsoft.com/office/powerpoint/2010/main" val="4070742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CBE8-ED0F-4C71-A70A-DFCE6C8E15C9}"/>
              </a:ext>
            </a:extLst>
          </p:cNvPr>
          <p:cNvSpPr>
            <a:spLocks noGrp="1"/>
          </p:cNvSpPr>
          <p:nvPr>
            <p:ph type="title"/>
          </p:nvPr>
        </p:nvSpPr>
        <p:spPr/>
        <p:txBody>
          <a:bodyPr/>
          <a:lstStyle/>
          <a:p>
            <a:r>
              <a:rPr lang="en-US" dirty="0"/>
              <a:t>The Dark Side of Interpersonal Communication </a:t>
            </a:r>
            <a:r>
              <a:rPr lang="en-US" sz="2000" dirty="0"/>
              <a:t>(2 of 4)</a:t>
            </a:r>
            <a:endParaRPr lang="en-US" dirty="0"/>
          </a:p>
        </p:txBody>
      </p:sp>
      <p:sp>
        <p:nvSpPr>
          <p:cNvPr id="3" name="Content Placeholder 2">
            <a:extLst>
              <a:ext uri="{FF2B5EF4-FFF2-40B4-BE49-F238E27FC236}">
                <a16:creationId xmlns:a16="http://schemas.microsoft.com/office/drawing/2014/main" id="{52EF6F6E-8068-43FA-B2B2-53CB46EEE077}"/>
              </a:ext>
            </a:extLst>
          </p:cNvPr>
          <p:cNvSpPr>
            <a:spLocks noGrp="1"/>
          </p:cNvSpPr>
          <p:nvPr>
            <p:ph sz="quarter" idx="13"/>
          </p:nvPr>
        </p:nvSpPr>
        <p:spPr/>
        <p:txBody>
          <a:bodyPr/>
          <a:lstStyle/>
          <a:p>
            <a:r>
              <a:rPr lang="en-US" dirty="0"/>
              <a:t>Deception </a:t>
            </a:r>
            <a:r>
              <a:rPr lang="en-US" sz="2000" dirty="0"/>
              <a:t>continued</a:t>
            </a:r>
            <a:endParaRPr lang="en-US" dirty="0"/>
          </a:p>
          <a:p>
            <a:pPr lvl="1"/>
            <a:r>
              <a:rPr lang="en-US" dirty="0"/>
              <a:t>Reasons for deception</a:t>
            </a:r>
          </a:p>
          <a:p>
            <a:pPr marL="1473200" lvl="2" indent="-457200">
              <a:buFont typeface="+mj-lt"/>
              <a:buAutoNum type="arabicPeriod"/>
            </a:pPr>
            <a:r>
              <a:rPr lang="en-US" dirty="0"/>
              <a:t>To gain resources</a:t>
            </a:r>
          </a:p>
          <a:p>
            <a:pPr marL="1473200" lvl="2" indent="-457200">
              <a:buFont typeface="+mj-lt"/>
              <a:buAutoNum type="arabicPeriod"/>
            </a:pPr>
            <a:r>
              <a:rPr lang="en-US" dirty="0"/>
              <a:t>To avoid harm or loss of resources</a:t>
            </a:r>
          </a:p>
          <a:p>
            <a:pPr marL="1473200" lvl="2" indent="-457200">
              <a:buFont typeface="+mj-lt"/>
              <a:buAutoNum type="arabicPeriod"/>
            </a:pPr>
            <a:r>
              <a:rPr lang="en-US" dirty="0"/>
              <a:t>To protect one’s self-image or save face</a:t>
            </a:r>
          </a:p>
          <a:p>
            <a:pPr marL="1473200" lvl="2" indent="-457200">
              <a:buFont typeface="+mj-lt"/>
              <a:buAutoNum type="arabicPeriod"/>
            </a:pPr>
            <a:r>
              <a:rPr lang="en-US" dirty="0"/>
              <a:t>For entertainment</a:t>
            </a:r>
          </a:p>
          <a:p>
            <a:pPr marL="1473200" lvl="2" indent="-457200">
              <a:buFont typeface="+mj-lt"/>
              <a:buAutoNum type="arabicPeriod"/>
            </a:pPr>
            <a:r>
              <a:rPr lang="en-US" dirty="0"/>
              <a:t>To protect others’ self-image/face or safety</a:t>
            </a:r>
          </a:p>
        </p:txBody>
      </p:sp>
    </p:spTree>
    <p:extLst>
      <p:ext uri="{BB962C8B-B14F-4D97-AF65-F5344CB8AC3E}">
        <p14:creationId xmlns:p14="http://schemas.microsoft.com/office/powerpoint/2010/main" val="369613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CBE8-ED0F-4C71-A70A-DFCE6C8E15C9}"/>
              </a:ext>
            </a:extLst>
          </p:cNvPr>
          <p:cNvSpPr>
            <a:spLocks noGrp="1"/>
          </p:cNvSpPr>
          <p:nvPr>
            <p:ph type="title"/>
          </p:nvPr>
        </p:nvSpPr>
        <p:spPr/>
        <p:txBody>
          <a:bodyPr/>
          <a:lstStyle/>
          <a:p>
            <a:r>
              <a:rPr lang="en-US" dirty="0"/>
              <a:t>The Dark Side of Interpersonal Communication </a:t>
            </a:r>
            <a:r>
              <a:rPr lang="en-US" sz="2000" dirty="0"/>
              <a:t>(3 of 4)</a:t>
            </a:r>
            <a:endParaRPr lang="en-US" dirty="0"/>
          </a:p>
        </p:txBody>
      </p:sp>
      <p:sp>
        <p:nvSpPr>
          <p:cNvPr id="3" name="Content Placeholder 2">
            <a:extLst>
              <a:ext uri="{FF2B5EF4-FFF2-40B4-BE49-F238E27FC236}">
                <a16:creationId xmlns:a16="http://schemas.microsoft.com/office/drawing/2014/main" id="{52EF6F6E-8068-43FA-B2B2-53CB46EEE077}"/>
              </a:ext>
            </a:extLst>
          </p:cNvPr>
          <p:cNvSpPr>
            <a:spLocks noGrp="1"/>
          </p:cNvSpPr>
          <p:nvPr>
            <p:ph sz="quarter" idx="13"/>
          </p:nvPr>
        </p:nvSpPr>
        <p:spPr/>
        <p:txBody>
          <a:bodyPr/>
          <a:lstStyle/>
          <a:p>
            <a:r>
              <a:rPr lang="en-US" dirty="0"/>
              <a:t>Deception </a:t>
            </a:r>
            <a:r>
              <a:rPr lang="en-US" sz="2000" dirty="0"/>
              <a:t>continued</a:t>
            </a:r>
            <a:endParaRPr lang="en-US" dirty="0"/>
          </a:p>
          <a:p>
            <a:pPr lvl="1"/>
            <a:r>
              <a:rPr lang="en-US" dirty="0"/>
              <a:t>Effects of deception</a:t>
            </a:r>
          </a:p>
          <a:p>
            <a:pPr marL="1473200" lvl="2" indent="-457200">
              <a:buFont typeface="+mj-lt"/>
              <a:buAutoNum type="arabicPeriod"/>
            </a:pPr>
            <a:r>
              <a:rPr lang="en-US" dirty="0"/>
              <a:t>Incorrect decision-making actions</a:t>
            </a:r>
          </a:p>
          <a:p>
            <a:pPr marL="1473200" lvl="2" indent="-457200">
              <a:buFont typeface="+mj-lt"/>
              <a:buAutoNum type="arabicPeriod"/>
            </a:pPr>
            <a:r>
              <a:rPr lang="en-US" dirty="0"/>
              <a:t>Harm to relationships</a:t>
            </a:r>
          </a:p>
          <a:p>
            <a:pPr marL="1473200" lvl="2" indent="-457200">
              <a:buFont typeface="+mj-lt"/>
              <a:buAutoNum type="arabicPeriod"/>
            </a:pPr>
            <a:r>
              <a:rPr lang="en-US" dirty="0"/>
              <a:t>Loss of trust</a:t>
            </a:r>
          </a:p>
          <a:p>
            <a:pPr marL="1473200" lvl="2" indent="-457200">
              <a:buFont typeface="+mj-lt"/>
              <a:buAutoNum type="arabicPeriod"/>
            </a:pPr>
            <a:r>
              <a:rPr lang="en-US" dirty="0"/>
              <a:t>Harm to innocent bystanders</a:t>
            </a:r>
          </a:p>
          <a:p>
            <a:pPr marL="1473200" lvl="2" indent="-457200">
              <a:buFont typeface="+mj-lt"/>
              <a:buAutoNum type="arabicPeriod"/>
            </a:pPr>
            <a:r>
              <a:rPr lang="en-US" dirty="0"/>
              <a:t>Additional harms</a:t>
            </a:r>
          </a:p>
        </p:txBody>
      </p:sp>
    </p:spTree>
    <p:extLst>
      <p:ext uri="{BB962C8B-B14F-4D97-AF65-F5344CB8AC3E}">
        <p14:creationId xmlns:p14="http://schemas.microsoft.com/office/powerpoint/2010/main" val="4260757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CBE8-ED0F-4C71-A70A-DFCE6C8E15C9}"/>
              </a:ext>
            </a:extLst>
          </p:cNvPr>
          <p:cNvSpPr>
            <a:spLocks noGrp="1"/>
          </p:cNvSpPr>
          <p:nvPr>
            <p:ph type="title"/>
          </p:nvPr>
        </p:nvSpPr>
        <p:spPr/>
        <p:txBody>
          <a:bodyPr/>
          <a:lstStyle/>
          <a:p>
            <a:r>
              <a:rPr lang="en-US" dirty="0"/>
              <a:t>The Dark Side of Interpersonal Communication </a:t>
            </a:r>
            <a:r>
              <a:rPr lang="en-US" sz="2000" dirty="0"/>
              <a:t>(4 of 4)</a:t>
            </a:r>
            <a:endParaRPr lang="en-US" dirty="0"/>
          </a:p>
        </p:txBody>
      </p:sp>
      <p:sp>
        <p:nvSpPr>
          <p:cNvPr id="3" name="Content Placeholder 2">
            <a:extLst>
              <a:ext uri="{FF2B5EF4-FFF2-40B4-BE49-F238E27FC236}">
                <a16:creationId xmlns:a16="http://schemas.microsoft.com/office/drawing/2014/main" id="{52EF6F6E-8068-43FA-B2B2-53CB46EEE077}"/>
              </a:ext>
            </a:extLst>
          </p:cNvPr>
          <p:cNvSpPr>
            <a:spLocks noGrp="1"/>
          </p:cNvSpPr>
          <p:nvPr>
            <p:ph sz="quarter" idx="13"/>
          </p:nvPr>
        </p:nvSpPr>
        <p:spPr/>
        <p:txBody>
          <a:bodyPr/>
          <a:lstStyle/>
          <a:p>
            <a:r>
              <a:rPr lang="en-US" dirty="0"/>
              <a:t>Communication That Hurts Feelings</a:t>
            </a:r>
          </a:p>
          <a:p>
            <a:pPr lvl="1"/>
            <a:r>
              <a:rPr lang="en-US" dirty="0"/>
              <a:t>Words can cause emotional pain</a:t>
            </a:r>
          </a:p>
          <a:p>
            <a:pPr lvl="1"/>
            <a:r>
              <a:rPr lang="en-US" dirty="0"/>
              <a:t>Intentionality of message impacts amount of pain</a:t>
            </a:r>
          </a:p>
          <a:p>
            <a:pPr lvl="1"/>
            <a:r>
              <a:rPr lang="en-US" dirty="0"/>
              <a:t>Messages from family hurt most</a:t>
            </a:r>
          </a:p>
          <a:p>
            <a:pPr lvl="1"/>
            <a:r>
              <a:rPr lang="en-US" dirty="0"/>
              <a:t>Three categories of responses</a:t>
            </a:r>
          </a:p>
          <a:p>
            <a:pPr lvl="2"/>
            <a:r>
              <a:rPr lang="en-US" dirty="0"/>
              <a:t>Active verbal responses</a:t>
            </a:r>
          </a:p>
          <a:p>
            <a:pPr lvl="2"/>
            <a:r>
              <a:rPr lang="en-US" dirty="0"/>
              <a:t>Acquiescent responses</a:t>
            </a:r>
          </a:p>
          <a:p>
            <a:pPr lvl="2"/>
            <a:r>
              <a:rPr lang="en-US" dirty="0"/>
              <a:t>Invulnerable responses</a:t>
            </a:r>
          </a:p>
        </p:txBody>
      </p:sp>
    </p:spTree>
    <p:extLst>
      <p:ext uri="{BB962C8B-B14F-4D97-AF65-F5344CB8AC3E}">
        <p14:creationId xmlns:p14="http://schemas.microsoft.com/office/powerpoint/2010/main" val="2844313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FBF9-610A-40D6-BAC8-80F03BC6D54C}"/>
              </a:ext>
            </a:extLst>
          </p:cNvPr>
          <p:cNvSpPr>
            <a:spLocks noGrp="1"/>
          </p:cNvSpPr>
          <p:nvPr>
            <p:ph type="title"/>
          </p:nvPr>
        </p:nvSpPr>
        <p:spPr/>
        <p:txBody>
          <a:bodyPr/>
          <a:lstStyle/>
          <a:p>
            <a:r>
              <a:rPr lang="en-US" dirty="0"/>
              <a:t>Power of Words</a:t>
            </a:r>
          </a:p>
        </p:txBody>
      </p:sp>
      <p:pic>
        <p:nvPicPr>
          <p:cNvPr id="5" name="Content Placeholder 4" descr="A photo shows a young couple pointing fingers at each other and arguing ">
            <a:extLst>
              <a:ext uri="{FF2B5EF4-FFF2-40B4-BE49-F238E27FC236}">
                <a16:creationId xmlns:a16="http://schemas.microsoft.com/office/drawing/2014/main" id="{BD0CA0AC-57D7-42D2-B88F-F9AF317FBDBC}"/>
              </a:ext>
            </a:extLst>
          </p:cNvPr>
          <p:cNvPicPr>
            <a:picLocks noGrp="1" noChangeAspect="1"/>
          </p:cNvPicPr>
          <p:nvPr>
            <p:ph sz="quarter" idx="14"/>
          </p:nvPr>
        </p:nvPicPr>
        <p:blipFill>
          <a:blip r:embed="rId3"/>
          <a:stretch>
            <a:fillRect/>
          </a:stretch>
        </p:blipFill>
        <p:spPr>
          <a:xfrm>
            <a:off x="1843014" y="1406610"/>
            <a:ext cx="5651259" cy="4020683"/>
          </a:xfrm>
          <a:prstGeom prst="rect">
            <a:avLst/>
          </a:prstGeom>
        </p:spPr>
      </p:pic>
      <p:sp>
        <p:nvSpPr>
          <p:cNvPr id="3" name="Text Placeholder 2">
            <a:extLst>
              <a:ext uri="{FF2B5EF4-FFF2-40B4-BE49-F238E27FC236}">
                <a16:creationId xmlns:a16="http://schemas.microsoft.com/office/drawing/2014/main" id="{4551D964-EE77-477E-9D5B-D44FBD9B207F}"/>
              </a:ext>
            </a:extLst>
          </p:cNvPr>
          <p:cNvSpPr>
            <a:spLocks noGrp="1"/>
          </p:cNvSpPr>
          <p:nvPr>
            <p:ph type="body" idx="1"/>
          </p:nvPr>
        </p:nvSpPr>
        <p:spPr>
          <a:xfrm>
            <a:off x="976185" y="5545928"/>
            <a:ext cx="7414054" cy="752929"/>
          </a:xfrm>
        </p:spPr>
        <p:txBody>
          <a:bodyPr/>
          <a:lstStyle/>
          <a:p>
            <a:pPr>
              <a:spcBef>
                <a:spcPts val="600"/>
              </a:spcBef>
            </a:pPr>
            <a:r>
              <a:rPr lang="en-US" sz="2000" dirty="0"/>
              <a:t>What we say and how we say it can hurt other people’s feelings, especially those of family members or romantic partners. </a:t>
            </a:r>
            <a:r>
              <a:rPr lang="en-US" dirty="0"/>
              <a:t>SKA/Cultura Exclusive/Getty Images</a:t>
            </a:r>
          </a:p>
        </p:txBody>
      </p:sp>
    </p:spTree>
    <p:extLst>
      <p:ext uri="{BB962C8B-B14F-4D97-AF65-F5344CB8AC3E}">
        <p14:creationId xmlns:p14="http://schemas.microsoft.com/office/powerpoint/2010/main" val="369531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E96FB-3189-4CA4-A73C-9E2CD3EE7880}"/>
              </a:ext>
            </a:extLst>
          </p:cNvPr>
          <p:cNvSpPr>
            <a:spLocks noGrp="1"/>
          </p:cNvSpPr>
          <p:nvPr>
            <p:ph type="title"/>
          </p:nvPr>
        </p:nvSpPr>
        <p:spPr/>
        <p:txBody>
          <a:bodyPr/>
          <a:lstStyle/>
          <a:p>
            <a:r>
              <a:rPr lang="en-US" dirty="0"/>
              <a:t>The Dark Side of Interpersonal Relationships </a:t>
            </a:r>
            <a:r>
              <a:rPr lang="en-US" sz="2000" dirty="0"/>
              <a:t>(1 of 5)</a:t>
            </a:r>
            <a:endParaRPr lang="en-US" dirty="0"/>
          </a:p>
        </p:txBody>
      </p:sp>
      <p:sp>
        <p:nvSpPr>
          <p:cNvPr id="3" name="Text Placeholder 2">
            <a:extLst>
              <a:ext uri="{FF2B5EF4-FFF2-40B4-BE49-F238E27FC236}">
                <a16:creationId xmlns:a16="http://schemas.microsoft.com/office/drawing/2014/main" id="{C1ABDDF2-78FA-4FCA-A9F9-2FD3EF606200}"/>
              </a:ext>
            </a:extLst>
          </p:cNvPr>
          <p:cNvSpPr>
            <a:spLocks noGrp="1"/>
          </p:cNvSpPr>
          <p:nvPr>
            <p:ph type="body" idx="1"/>
          </p:nvPr>
        </p:nvSpPr>
        <p:spPr>
          <a:xfrm>
            <a:off x="457200" y="1324429"/>
            <a:ext cx="8229600" cy="402769"/>
          </a:xfrm>
        </p:spPr>
        <p:txBody>
          <a:bodyPr/>
          <a:lstStyle/>
          <a:p>
            <a:r>
              <a:rPr lang="en-US" dirty="0"/>
              <a:t>Learning Objective 10.5 Describe the issues that constitute the dark side of interpersonal</a:t>
            </a:r>
          </a:p>
          <a:p>
            <a:r>
              <a:rPr lang="en-US" dirty="0"/>
              <a:t>relationships.</a:t>
            </a:r>
          </a:p>
        </p:txBody>
      </p:sp>
      <p:sp>
        <p:nvSpPr>
          <p:cNvPr id="4" name="Content Placeholder 3">
            <a:extLst>
              <a:ext uri="{FF2B5EF4-FFF2-40B4-BE49-F238E27FC236}">
                <a16:creationId xmlns:a16="http://schemas.microsoft.com/office/drawing/2014/main" id="{788947AD-1A0E-48B2-AE6D-94E15368C5E6}"/>
              </a:ext>
            </a:extLst>
          </p:cNvPr>
          <p:cNvSpPr>
            <a:spLocks noGrp="1"/>
          </p:cNvSpPr>
          <p:nvPr>
            <p:ph sz="quarter" idx="13"/>
          </p:nvPr>
        </p:nvSpPr>
        <p:spPr>
          <a:xfrm>
            <a:off x="457200" y="1943100"/>
            <a:ext cx="8232127" cy="4098470"/>
          </a:xfrm>
        </p:spPr>
        <p:txBody>
          <a:bodyPr/>
          <a:lstStyle/>
          <a:p>
            <a:r>
              <a:rPr lang="en-US" dirty="0"/>
              <a:t>Jealousy</a:t>
            </a:r>
          </a:p>
          <a:p>
            <a:pPr lvl="1"/>
            <a:r>
              <a:rPr lang="en-US" dirty="0"/>
              <a:t>Envy</a:t>
            </a:r>
          </a:p>
          <a:p>
            <a:pPr lvl="1"/>
            <a:r>
              <a:rPr lang="en-US" dirty="0"/>
              <a:t>Cognitive jealousy</a:t>
            </a:r>
          </a:p>
          <a:p>
            <a:pPr lvl="1"/>
            <a:r>
              <a:rPr lang="en-US" dirty="0"/>
              <a:t>Emotional or affective jealousy</a:t>
            </a:r>
          </a:p>
          <a:p>
            <a:pPr lvl="1"/>
            <a:r>
              <a:rPr lang="en-US" dirty="0"/>
              <a:t>Behavioral jealousy</a:t>
            </a:r>
          </a:p>
          <a:p>
            <a:pPr lvl="1"/>
            <a:r>
              <a:rPr lang="en-US" dirty="0"/>
              <a:t>Using jealousy as a tactic</a:t>
            </a:r>
          </a:p>
          <a:p>
            <a:pPr lvl="1"/>
            <a:r>
              <a:rPr lang="en-US" dirty="0"/>
              <a:t>Managing jealousy</a:t>
            </a:r>
          </a:p>
        </p:txBody>
      </p:sp>
    </p:spTree>
    <p:extLst>
      <p:ext uri="{BB962C8B-B14F-4D97-AF65-F5344CB8AC3E}">
        <p14:creationId xmlns:p14="http://schemas.microsoft.com/office/powerpoint/2010/main" val="470679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A9135E-3E4C-41D8-9C9D-84FD17745A18}"/>
              </a:ext>
            </a:extLst>
          </p:cNvPr>
          <p:cNvSpPr>
            <a:spLocks noGrp="1"/>
          </p:cNvSpPr>
          <p:nvPr>
            <p:ph type="title"/>
          </p:nvPr>
        </p:nvSpPr>
        <p:spPr/>
        <p:txBody>
          <a:bodyPr/>
          <a:lstStyle/>
          <a:p>
            <a:r>
              <a:rPr lang="en-US" dirty="0"/>
              <a:t>Learning Objectives</a:t>
            </a:r>
          </a:p>
        </p:txBody>
      </p:sp>
      <p:sp>
        <p:nvSpPr>
          <p:cNvPr id="9" name="Text Placeholder 8">
            <a:extLst>
              <a:ext uri="{FF2B5EF4-FFF2-40B4-BE49-F238E27FC236}">
                <a16:creationId xmlns:a16="http://schemas.microsoft.com/office/drawing/2014/main" id="{C048F95F-EE4B-4663-8C06-837271419B8E}"/>
              </a:ext>
            </a:extLst>
          </p:cNvPr>
          <p:cNvSpPr>
            <a:spLocks noGrp="1"/>
          </p:cNvSpPr>
          <p:nvPr>
            <p:ph type="body" idx="1"/>
          </p:nvPr>
        </p:nvSpPr>
        <p:spPr/>
        <p:txBody>
          <a:bodyPr/>
          <a:lstStyle/>
          <a:p>
            <a:pPr marL="800100" indent="-781050">
              <a:spcBef>
                <a:spcPts val="600"/>
              </a:spcBef>
              <a:spcAft>
                <a:spcPts val="600"/>
              </a:spcAft>
            </a:pPr>
            <a:r>
              <a:rPr lang="en-US" b="1" dirty="0">
                <a:solidFill>
                  <a:srgbClr val="007FA3"/>
                </a:solidFill>
              </a:rPr>
              <a:t>10.1</a:t>
            </a:r>
            <a:r>
              <a:rPr lang="en-US" dirty="0"/>
              <a:t> 	Explain what occurs and how to respond when relationship expectations are violated.</a:t>
            </a:r>
          </a:p>
          <a:p>
            <a:pPr marL="800100" indent="-781050">
              <a:spcBef>
                <a:spcPts val="600"/>
              </a:spcBef>
              <a:spcAft>
                <a:spcPts val="600"/>
              </a:spcAft>
            </a:pPr>
            <a:r>
              <a:rPr lang="en-US" b="1" dirty="0">
                <a:solidFill>
                  <a:srgbClr val="007FA3"/>
                </a:solidFill>
              </a:rPr>
              <a:t>10.2</a:t>
            </a:r>
            <a:r>
              <a:rPr lang="en-US" dirty="0"/>
              <a:t> 	Describe and explain the challenges of long-distance relationships and relationships that challenge social norms.</a:t>
            </a:r>
          </a:p>
          <a:p>
            <a:pPr marL="800100" indent="-781050">
              <a:spcBef>
                <a:spcPts val="600"/>
              </a:spcBef>
              <a:spcAft>
                <a:spcPts val="600"/>
              </a:spcAft>
            </a:pPr>
            <a:r>
              <a:rPr lang="en-US" b="1" dirty="0">
                <a:solidFill>
                  <a:srgbClr val="007FA3"/>
                </a:solidFill>
              </a:rPr>
              <a:t>10.3</a:t>
            </a:r>
            <a:r>
              <a:rPr lang="en-US" dirty="0"/>
              <a:t> 	Explain the nature of and best way to manage addressing grief and delivering bad news.</a:t>
            </a:r>
          </a:p>
          <a:p>
            <a:pPr marL="800100" indent="-781050">
              <a:spcBef>
                <a:spcPts val="600"/>
              </a:spcBef>
              <a:spcAft>
                <a:spcPts val="600"/>
              </a:spcAft>
            </a:pPr>
            <a:r>
              <a:rPr lang="en-US" b="1" dirty="0">
                <a:solidFill>
                  <a:srgbClr val="007FA3"/>
                </a:solidFill>
              </a:rPr>
              <a:t>10.4</a:t>
            </a:r>
            <a:r>
              <a:rPr lang="en-US" dirty="0"/>
              <a:t> 	Describe the issues that constitute the dark side of interpersonal communication.</a:t>
            </a:r>
          </a:p>
          <a:p>
            <a:pPr marL="800100" indent="-781050">
              <a:spcBef>
                <a:spcPts val="600"/>
              </a:spcBef>
              <a:spcAft>
                <a:spcPts val="600"/>
              </a:spcAft>
            </a:pPr>
            <a:r>
              <a:rPr lang="en-US" b="1" dirty="0">
                <a:solidFill>
                  <a:srgbClr val="007FA3"/>
                </a:solidFill>
              </a:rPr>
              <a:t>10.5</a:t>
            </a:r>
            <a:r>
              <a:rPr lang="en-US" dirty="0"/>
              <a:t> 	Describe the issues that constitute the dark side of interpersonal relationships.</a:t>
            </a:r>
          </a:p>
          <a:p>
            <a:pPr marL="800100" indent="-781050">
              <a:spcBef>
                <a:spcPts val="600"/>
              </a:spcBef>
              <a:spcAft>
                <a:spcPts val="600"/>
              </a:spcAft>
            </a:pPr>
            <a:r>
              <a:rPr lang="en-US" b="1" dirty="0">
                <a:solidFill>
                  <a:srgbClr val="007FA3"/>
                </a:solidFill>
              </a:rPr>
              <a:t>10.6</a:t>
            </a:r>
            <a:r>
              <a:rPr lang="en-US" dirty="0"/>
              <a:t> 	Explain the process of relational de-escalation and termination, including the strategies for terminating and recovering.</a:t>
            </a:r>
          </a:p>
        </p:txBody>
      </p:sp>
    </p:spTree>
    <p:extLst>
      <p:ext uri="{BB962C8B-B14F-4D97-AF65-F5344CB8AC3E}">
        <p14:creationId xmlns:p14="http://schemas.microsoft.com/office/powerpoint/2010/main" val="369176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CE59-2183-4AA0-B3D3-8B31CC16F525}"/>
              </a:ext>
            </a:extLst>
          </p:cNvPr>
          <p:cNvSpPr>
            <a:spLocks noGrp="1"/>
          </p:cNvSpPr>
          <p:nvPr>
            <p:ph type="title"/>
          </p:nvPr>
        </p:nvSpPr>
        <p:spPr/>
        <p:txBody>
          <a:bodyPr/>
          <a:lstStyle/>
          <a:p>
            <a:r>
              <a:rPr lang="en-US" dirty="0"/>
              <a:t>Cause of Jealousy</a:t>
            </a:r>
          </a:p>
        </p:txBody>
      </p:sp>
      <p:pic>
        <p:nvPicPr>
          <p:cNvPr id="5" name="Picture 2" descr="A photo shows a couple standing and smiling at each other while another woman standing next to them looks on. ">
            <a:extLst>
              <a:ext uri="{FF2B5EF4-FFF2-40B4-BE49-F238E27FC236}">
                <a16:creationId xmlns:a16="http://schemas.microsoft.com/office/drawing/2014/main" id="{654AFD68-B7CF-4C5F-9997-A1DDF66BEA95}"/>
              </a:ext>
            </a:extLst>
          </p:cNvPr>
          <p:cNvPicPr>
            <a:picLocks noGrp="1" noChangeAspect="1" noChangeArrowheads="1"/>
          </p:cNvPicPr>
          <p:nvPr>
            <p:ph sz="quarter" idx="14"/>
          </p:nvPr>
        </p:nvPicPr>
        <p:blipFill>
          <a:blip r:embed="rId3" cstate="print"/>
          <a:srcRect/>
          <a:stretch>
            <a:fillRect/>
          </a:stretch>
        </p:blipFill>
        <p:spPr bwMode="auto">
          <a:xfrm>
            <a:off x="1473200" y="1295399"/>
            <a:ext cx="5626099" cy="4007913"/>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088253A8-05D7-4FD5-8B9B-5AA82088844F}"/>
              </a:ext>
            </a:extLst>
          </p:cNvPr>
          <p:cNvSpPr>
            <a:spLocks noGrp="1"/>
          </p:cNvSpPr>
          <p:nvPr>
            <p:ph type="body" idx="1"/>
          </p:nvPr>
        </p:nvSpPr>
        <p:spPr/>
        <p:txBody>
          <a:bodyPr/>
          <a:lstStyle/>
          <a:p>
            <a:r>
              <a:rPr lang="en-US" sz="2000" dirty="0"/>
              <a:t>Jealousy is a feeling that arises when we fear a relationship is in doubt, and the feeling can lead to jealous behavior. </a:t>
            </a:r>
            <a:r>
              <a:rPr lang="en-US" dirty="0"/>
              <a:t>Jamie Grill/Blend Images/Getty Images</a:t>
            </a:r>
          </a:p>
        </p:txBody>
      </p:sp>
    </p:spTree>
    <p:extLst>
      <p:ext uri="{BB962C8B-B14F-4D97-AF65-F5344CB8AC3E}">
        <p14:creationId xmlns:p14="http://schemas.microsoft.com/office/powerpoint/2010/main" val="1540463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1D41-5AE6-4971-9FA1-3D5D25A3BC22}"/>
              </a:ext>
            </a:extLst>
          </p:cNvPr>
          <p:cNvSpPr>
            <a:spLocks noGrp="1"/>
          </p:cNvSpPr>
          <p:nvPr>
            <p:ph type="title"/>
          </p:nvPr>
        </p:nvSpPr>
        <p:spPr/>
        <p:txBody>
          <a:bodyPr/>
          <a:lstStyle/>
          <a:p>
            <a:r>
              <a:rPr lang="en-US" dirty="0"/>
              <a:t>The Dark Side of Interpersonal Relationships </a:t>
            </a:r>
            <a:r>
              <a:rPr lang="en-US" sz="2000" dirty="0"/>
              <a:t>(2 of 5)</a:t>
            </a:r>
            <a:endParaRPr lang="en-US" dirty="0"/>
          </a:p>
        </p:txBody>
      </p:sp>
      <p:sp>
        <p:nvSpPr>
          <p:cNvPr id="3" name="Content Placeholder 2">
            <a:extLst>
              <a:ext uri="{FF2B5EF4-FFF2-40B4-BE49-F238E27FC236}">
                <a16:creationId xmlns:a16="http://schemas.microsoft.com/office/drawing/2014/main" id="{98F45EB5-6E16-44E6-AFC7-C1B4FD1F980D}"/>
              </a:ext>
            </a:extLst>
          </p:cNvPr>
          <p:cNvSpPr>
            <a:spLocks noGrp="1"/>
          </p:cNvSpPr>
          <p:nvPr>
            <p:ph sz="quarter" idx="13"/>
          </p:nvPr>
        </p:nvSpPr>
        <p:spPr/>
        <p:txBody>
          <a:bodyPr/>
          <a:lstStyle/>
          <a:p>
            <a:r>
              <a:rPr lang="en-US" dirty="0"/>
              <a:t>Serial Argument and Verbal Aggression</a:t>
            </a:r>
          </a:p>
          <a:p>
            <a:pPr lvl="1"/>
            <a:r>
              <a:rPr lang="en-US" dirty="0"/>
              <a:t>Serial argument</a:t>
            </a:r>
          </a:p>
          <a:p>
            <a:pPr lvl="2"/>
            <a:r>
              <a:rPr lang="en-US" dirty="0"/>
              <a:t>Can be positive; shows desire to reach agreement</a:t>
            </a:r>
          </a:p>
          <a:p>
            <a:pPr lvl="2"/>
            <a:r>
              <a:rPr lang="en-US" dirty="0"/>
              <a:t>Mostly negative; leads to stress, dissatisfaction</a:t>
            </a:r>
          </a:p>
          <a:p>
            <a:pPr lvl="2"/>
            <a:r>
              <a:rPr lang="en-US" dirty="0"/>
              <a:t>Negative conflict patterns and tactics</a:t>
            </a:r>
          </a:p>
          <a:p>
            <a:pPr lvl="2"/>
            <a:r>
              <a:rPr lang="en-US" dirty="0"/>
              <a:t>Can escalate to verbal aggression</a:t>
            </a:r>
          </a:p>
        </p:txBody>
      </p:sp>
    </p:spTree>
    <p:extLst>
      <p:ext uri="{BB962C8B-B14F-4D97-AF65-F5344CB8AC3E}">
        <p14:creationId xmlns:p14="http://schemas.microsoft.com/office/powerpoint/2010/main" val="3374764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1D41-5AE6-4971-9FA1-3D5D25A3BC22}"/>
              </a:ext>
            </a:extLst>
          </p:cNvPr>
          <p:cNvSpPr>
            <a:spLocks noGrp="1"/>
          </p:cNvSpPr>
          <p:nvPr>
            <p:ph type="title"/>
          </p:nvPr>
        </p:nvSpPr>
        <p:spPr/>
        <p:txBody>
          <a:bodyPr/>
          <a:lstStyle/>
          <a:p>
            <a:r>
              <a:rPr lang="en-US" dirty="0"/>
              <a:t>The Dark Side of Interpersonal Relationships </a:t>
            </a:r>
            <a:r>
              <a:rPr lang="en-US" sz="2000" dirty="0"/>
              <a:t>(3 of 5)</a:t>
            </a:r>
            <a:endParaRPr lang="en-US" dirty="0"/>
          </a:p>
        </p:txBody>
      </p:sp>
      <p:sp>
        <p:nvSpPr>
          <p:cNvPr id="3" name="Content Placeholder 2">
            <a:extLst>
              <a:ext uri="{FF2B5EF4-FFF2-40B4-BE49-F238E27FC236}">
                <a16:creationId xmlns:a16="http://schemas.microsoft.com/office/drawing/2014/main" id="{98F45EB5-6E16-44E6-AFC7-C1B4FD1F980D}"/>
              </a:ext>
            </a:extLst>
          </p:cNvPr>
          <p:cNvSpPr>
            <a:spLocks noGrp="1"/>
          </p:cNvSpPr>
          <p:nvPr>
            <p:ph sz="quarter" idx="13"/>
          </p:nvPr>
        </p:nvSpPr>
        <p:spPr/>
        <p:txBody>
          <a:bodyPr/>
          <a:lstStyle/>
          <a:p>
            <a:r>
              <a:rPr lang="en-US" dirty="0"/>
              <a:t>Relational Turbulence</a:t>
            </a:r>
          </a:p>
          <a:p>
            <a:pPr lvl="1"/>
            <a:r>
              <a:rPr lang="en-US" dirty="0"/>
              <a:t>Turmoil and upheaval</a:t>
            </a:r>
          </a:p>
          <a:p>
            <a:pPr lvl="1"/>
            <a:r>
              <a:rPr lang="en-US" dirty="0"/>
              <a:t>Occurs during transitional time in relationship</a:t>
            </a:r>
          </a:p>
          <a:p>
            <a:pPr lvl="2"/>
            <a:r>
              <a:rPr lang="en-US" dirty="0"/>
              <a:t>Important to promote communication </a:t>
            </a:r>
          </a:p>
          <a:p>
            <a:pPr lvl="2"/>
            <a:r>
              <a:rPr lang="en-US" dirty="0"/>
              <a:t>Reduces levels of uncertainty in new roles</a:t>
            </a:r>
          </a:p>
          <a:p>
            <a:pPr lvl="1"/>
            <a:r>
              <a:rPr lang="en-US" dirty="0"/>
              <a:t>Relationship turbulence model (RTM)</a:t>
            </a:r>
            <a:endParaRPr lang="en-US" b="1" dirty="0"/>
          </a:p>
        </p:txBody>
      </p:sp>
    </p:spTree>
    <p:extLst>
      <p:ext uri="{BB962C8B-B14F-4D97-AF65-F5344CB8AC3E}">
        <p14:creationId xmlns:p14="http://schemas.microsoft.com/office/powerpoint/2010/main" val="2226089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1D41-5AE6-4971-9FA1-3D5D25A3BC22}"/>
              </a:ext>
            </a:extLst>
          </p:cNvPr>
          <p:cNvSpPr>
            <a:spLocks noGrp="1"/>
          </p:cNvSpPr>
          <p:nvPr>
            <p:ph type="title"/>
          </p:nvPr>
        </p:nvSpPr>
        <p:spPr/>
        <p:txBody>
          <a:bodyPr/>
          <a:lstStyle/>
          <a:p>
            <a:r>
              <a:rPr lang="en-US" dirty="0"/>
              <a:t>The Dark Side of Interpersonal Relationships </a:t>
            </a:r>
            <a:r>
              <a:rPr lang="en-US" sz="2000" dirty="0"/>
              <a:t>(4 of 5)</a:t>
            </a:r>
            <a:endParaRPr lang="en-US" dirty="0"/>
          </a:p>
        </p:txBody>
      </p:sp>
      <p:sp>
        <p:nvSpPr>
          <p:cNvPr id="3" name="Content Placeholder 2">
            <a:extLst>
              <a:ext uri="{FF2B5EF4-FFF2-40B4-BE49-F238E27FC236}">
                <a16:creationId xmlns:a16="http://schemas.microsoft.com/office/drawing/2014/main" id="{98F45EB5-6E16-44E6-AFC7-C1B4FD1F980D}"/>
              </a:ext>
            </a:extLst>
          </p:cNvPr>
          <p:cNvSpPr>
            <a:spLocks noGrp="1"/>
          </p:cNvSpPr>
          <p:nvPr>
            <p:ph sz="quarter" idx="13"/>
          </p:nvPr>
        </p:nvSpPr>
        <p:spPr/>
        <p:txBody>
          <a:bodyPr/>
          <a:lstStyle/>
          <a:p>
            <a:r>
              <a:rPr lang="en-US" dirty="0"/>
              <a:t>Unwanted Attention</a:t>
            </a:r>
          </a:p>
          <a:p>
            <a:pPr lvl="1"/>
            <a:r>
              <a:rPr lang="en-US" dirty="0"/>
              <a:t>Obsessive Relational Intrusion (ORI)</a:t>
            </a:r>
          </a:p>
          <a:p>
            <a:pPr lvl="2"/>
            <a:r>
              <a:rPr lang="en-US" dirty="0"/>
              <a:t>Repeated invasion of privacy to obtain closer relationship</a:t>
            </a:r>
          </a:p>
          <a:p>
            <a:pPr lvl="1"/>
            <a:r>
              <a:rPr lang="en-US" dirty="0"/>
              <a:t>Stalking</a:t>
            </a:r>
          </a:p>
          <a:p>
            <a:pPr lvl="2"/>
            <a:r>
              <a:rPr lang="en-US" dirty="0"/>
              <a:t>Extreme form of ORI</a:t>
            </a:r>
          </a:p>
          <a:p>
            <a:pPr lvl="2"/>
            <a:r>
              <a:rPr lang="en-US" dirty="0"/>
              <a:t>Instills fear in target</a:t>
            </a:r>
          </a:p>
          <a:p>
            <a:pPr lvl="2"/>
            <a:r>
              <a:rPr lang="en-US" dirty="0"/>
              <a:t>Sometimes motivated by revenge</a:t>
            </a:r>
            <a:endParaRPr lang="en-US" b="1" dirty="0"/>
          </a:p>
        </p:txBody>
      </p:sp>
    </p:spTree>
    <p:extLst>
      <p:ext uri="{BB962C8B-B14F-4D97-AF65-F5344CB8AC3E}">
        <p14:creationId xmlns:p14="http://schemas.microsoft.com/office/powerpoint/2010/main" val="3862643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7CCF-AFB5-4134-B113-F87F4A555318}"/>
              </a:ext>
            </a:extLst>
          </p:cNvPr>
          <p:cNvSpPr>
            <a:spLocks noGrp="1"/>
          </p:cNvSpPr>
          <p:nvPr>
            <p:ph type="title"/>
          </p:nvPr>
        </p:nvSpPr>
        <p:spPr/>
        <p:txBody>
          <a:bodyPr/>
          <a:lstStyle/>
          <a:p>
            <a:r>
              <a:rPr lang="en-US" dirty="0"/>
              <a:t>The Dark Side of Interpersonal Relationships </a:t>
            </a:r>
            <a:r>
              <a:rPr lang="en-US" sz="2000" dirty="0"/>
              <a:t>(5 of 5)</a:t>
            </a:r>
            <a:endParaRPr lang="en-US" dirty="0"/>
          </a:p>
        </p:txBody>
      </p:sp>
      <p:sp>
        <p:nvSpPr>
          <p:cNvPr id="3" name="Content Placeholder 2">
            <a:extLst>
              <a:ext uri="{FF2B5EF4-FFF2-40B4-BE49-F238E27FC236}">
                <a16:creationId xmlns:a16="http://schemas.microsoft.com/office/drawing/2014/main" id="{A32BBC03-A104-4BBA-93C8-D0A784BF352F}"/>
              </a:ext>
            </a:extLst>
          </p:cNvPr>
          <p:cNvSpPr>
            <a:spLocks noGrp="1"/>
          </p:cNvSpPr>
          <p:nvPr>
            <p:ph sz="quarter" idx="13"/>
          </p:nvPr>
        </p:nvSpPr>
        <p:spPr>
          <a:xfrm>
            <a:off x="457200" y="1481139"/>
            <a:ext cx="4114800" cy="2366962"/>
          </a:xfrm>
        </p:spPr>
        <p:txBody>
          <a:bodyPr/>
          <a:lstStyle/>
          <a:p>
            <a:r>
              <a:rPr lang="en-US" sz="2400" dirty="0"/>
              <a:t>Responding to ORI and stalking:</a:t>
            </a:r>
          </a:p>
          <a:p>
            <a:pPr marL="1016000" lvl="1" indent="-457200">
              <a:buFont typeface="+mj-lt"/>
              <a:buAutoNum type="arabicPeriod"/>
            </a:pPr>
            <a:r>
              <a:rPr lang="en-US" sz="2400" dirty="0"/>
              <a:t>Harden the target</a:t>
            </a:r>
          </a:p>
          <a:p>
            <a:pPr marL="1016000" lvl="1" indent="-457200">
              <a:buFont typeface="+mj-lt"/>
              <a:buAutoNum type="arabicPeriod"/>
            </a:pPr>
            <a:r>
              <a:rPr lang="en-US" sz="2400" dirty="0"/>
              <a:t>Keep others apprised</a:t>
            </a:r>
          </a:p>
          <a:p>
            <a:pPr marL="1016000" lvl="1" indent="-457200">
              <a:buFont typeface="+mj-lt"/>
              <a:buAutoNum type="arabicPeriod"/>
            </a:pPr>
            <a:r>
              <a:rPr lang="en-US" sz="2400" dirty="0"/>
              <a:t>Avoidance</a:t>
            </a:r>
          </a:p>
        </p:txBody>
      </p:sp>
      <p:pic>
        <p:nvPicPr>
          <p:cNvPr id="6" name="Picture 2" descr="A photo shows a woman in the woods being stalked by a man. She is talking on the phone.">
            <a:extLst>
              <a:ext uri="{FF2B5EF4-FFF2-40B4-BE49-F238E27FC236}">
                <a16:creationId xmlns:a16="http://schemas.microsoft.com/office/drawing/2014/main" id="{6A05265F-E0B4-40CF-9F27-D8BAE0F4218B}"/>
              </a:ext>
            </a:extLst>
          </p:cNvPr>
          <p:cNvPicPr>
            <a:picLocks noGrp="1" noChangeAspect="1" noChangeArrowheads="1"/>
          </p:cNvPicPr>
          <p:nvPr>
            <p:ph sz="quarter" idx="17"/>
          </p:nvPr>
        </p:nvPicPr>
        <p:blipFill>
          <a:blip r:embed="rId3" cstate="print"/>
          <a:srcRect r="12933"/>
          <a:stretch>
            <a:fillRect/>
          </a:stretch>
        </p:blipFill>
        <p:spPr bwMode="auto">
          <a:xfrm>
            <a:off x="4669743" y="1625600"/>
            <a:ext cx="4115482" cy="3095915"/>
          </a:xfrm>
          <a:prstGeom prst="rect">
            <a:avLst/>
          </a:prstGeom>
          <a:noFill/>
          <a:ln w="9525">
            <a:noFill/>
            <a:miter lim="800000"/>
            <a:headEnd/>
            <a:tailEnd/>
          </a:ln>
        </p:spPr>
      </p:pic>
      <p:sp>
        <p:nvSpPr>
          <p:cNvPr id="4" name="Text Placeholder 3">
            <a:extLst>
              <a:ext uri="{FF2B5EF4-FFF2-40B4-BE49-F238E27FC236}">
                <a16:creationId xmlns:a16="http://schemas.microsoft.com/office/drawing/2014/main" id="{86AFDDF0-DF59-4264-AA7A-CF1A86444716}"/>
              </a:ext>
            </a:extLst>
          </p:cNvPr>
          <p:cNvSpPr>
            <a:spLocks noGrp="1"/>
          </p:cNvSpPr>
          <p:nvPr>
            <p:ph type="body" sz="quarter" idx="15"/>
          </p:nvPr>
        </p:nvSpPr>
        <p:spPr>
          <a:xfrm>
            <a:off x="4584357" y="4783899"/>
            <a:ext cx="4200868" cy="855160"/>
          </a:xfrm>
        </p:spPr>
        <p:txBody>
          <a:bodyPr/>
          <a:lstStyle/>
          <a:p>
            <a:r>
              <a:rPr lang="en-US" sz="1600" dirty="0">
                <a:solidFill>
                  <a:schemeClr val="tx1"/>
                </a:solidFill>
                <a:ea typeface="ＭＳ Ｐゴシック" pitchFamily="34" charset="-128"/>
              </a:rPr>
              <a:t>A person who feels stalked experiences concern for her or his personal safety and fear of unwelcome intrusions. </a:t>
            </a:r>
            <a:r>
              <a:rPr lang="en-US" dirty="0">
                <a:solidFill>
                  <a:schemeClr val="tx1"/>
                </a:solidFill>
                <a:ea typeface="ＭＳ Ｐゴシック" pitchFamily="34" charset="-128"/>
              </a:rPr>
              <a:t>Andy Dean Photography/Shutterstock</a:t>
            </a:r>
            <a:endParaRPr lang="en-US" sz="1600" dirty="0">
              <a:solidFill>
                <a:schemeClr val="tx1"/>
              </a:solidFill>
            </a:endParaRPr>
          </a:p>
        </p:txBody>
      </p:sp>
    </p:spTree>
    <p:extLst>
      <p:ext uri="{BB962C8B-B14F-4D97-AF65-F5344CB8AC3E}">
        <p14:creationId xmlns:p14="http://schemas.microsoft.com/office/powerpoint/2010/main" val="1735397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1D41-5AE6-4971-9FA1-3D5D25A3BC22}"/>
              </a:ext>
            </a:extLst>
          </p:cNvPr>
          <p:cNvSpPr>
            <a:spLocks noGrp="1"/>
          </p:cNvSpPr>
          <p:nvPr>
            <p:ph type="title"/>
          </p:nvPr>
        </p:nvSpPr>
        <p:spPr>
          <a:xfrm>
            <a:off x="457200" y="215371"/>
            <a:ext cx="8452022" cy="622828"/>
          </a:xfrm>
        </p:spPr>
        <p:txBody>
          <a:bodyPr/>
          <a:lstStyle/>
          <a:p>
            <a:r>
              <a:rPr lang="en-US" sz="3200" dirty="0"/>
              <a:t>Interpersonal Relationship De-Escalation and Termination </a:t>
            </a:r>
            <a:r>
              <a:rPr lang="en-US" sz="2000" dirty="0"/>
              <a:t>(1 of 8)</a:t>
            </a:r>
            <a:endParaRPr lang="en-US" dirty="0"/>
          </a:p>
        </p:txBody>
      </p:sp>
      <p:sp>
        <p:nvSpPr>
          <p:cNvPr id="4" name="Text Placeholder 3">
            <a:extLst>
              <a:ext uri="{FF2B5EF4-FFF2-40B4-BE49-F238E27FC236}">
                <a16:creationId xmlns:a16="http://schemas.microsoft.com/office/drawing/2014/main" id="{DA0D7F87-6143-4A97-8367-9C2B8BC9E9E2}"/>
              </a:ext>
            </a:extLst>
          </p:cNvPr>
          <p:cNvSpPr>
            <a:spLocks noGrp="1"/>
          </p:cNvSpPr>
          <p:nvPr>
            <p:ph type="body" idx="1"/>
          </p:nvPr>
        </p:nvSpPr>
        <p:spPr>
          <a:xfrm>
            <a:off x="457200" y="1263332"/>
            <a:ext cx="8229600" cy="622828"/>
          </a:xfrm>
        </p:spPr>
        <p:txBody>
          <a:bodyPr/>
          <a:lstStyle/>
          <a:p>
            <a:r>
              <a:rPr lang="en-US" dirty="0"/>
              <a:t>Learning Objective 10.6 Explain the process of relational de-escalation and termination, including strategies for terminating and recovering.</a:t>
            </a:r>
          </a:p>
        </p:txBody>
      </p:sp>
      <p:sp>
        <p:nvSpPr>
          <p:cNvPr id="5" name="Content Placeholder 4">
            <a:extLst>
              <a:ext uri="{FF2B5EF4-FFF2-40B4-BE49-F238E27FC236}">
                <a16:creationId xmlns:a16="http://schemas.microsoft.com/office/drawing/2014/main" id="{E7DA83E8-7755-4CC4-953E-81A2026FB081}"/>
              </a:ext>
            </a:extLst>
          </p:cNvPr>
          <p:cNvSpPr>
            <a:spLocks noGrp="1"/>
          </p:cNvSpPr>
          <p:nvPr>
            <p:ph sz="quarter" idx="13"/>
          </p:nvPr>
        </p:nvSpPr>
        <p:spPr>
          <a:xfrm>
            <a:off x="457200" y="1972657"/>
            <a:ext cx="8232127" cy="4068913"/>
          </a:xfrm>
        </p:spPr>
        <p:txBody>
          <a:bodyPr/>
          <a:lstStyle/>
          <a:p>
            <a:r>
              <a:rPr lang="en-US" dirty="0"/>
              <a:t>Signs of Relationship Problems</a:t>
            </a:r>
          </a:p>
          <a:p>
            <a:pPr lvl="1"/>
            <a:r>
              <a:rPr lang="en-US" dirty="0"/>
              <a:t>Many cues signal problems or change</a:t>
            </a:r>
          </a:p>
          <a:p>
            <a:pPr lvl="1"/>
            <a:r>
              <a:rPr lang="en-US" dirty="0"/>
              <a:t>Gottman’s categories </a:t>
            </a:r>
          </a:p>
          <a:p>
            <a:pPr lvl="2"/>
            <a:r>
              <a:rPr lang="en-US" dirty="0"/>
              <a:t>Criticisms</a:t>
            </a:r>
          </a:p>
          <a:p>
            <a:pPr lvl="2"/>
            <a:r>
              <a:rPr lang="en-US" dirty="0"/>
              <a:t>Contempt</a:t>
            </a:r>
          </a:p>
          <a:p>
            <a:pPr lvl="2"/>
            <a:r>
              <a:rPr lang="en-US" dirty="0"/>
              <a:t>Defensive behaviors</a:t>
            </a:r>
          </a:p>
          <a:p>
            <a:pPr lvl="2"/>
            <a:r>
              <a:rPr lang="en-US" dirty="0"/>
              <a:t>Stonewalling</a:t>
            </a:r>
          </a:p>
          <a:p>
            <a:pPr lvl="1"/>
            <a:r>
              <a:rPr lang="en-US" dirty="0"/>
              <a:t>Awareness of cues important</a:t>
            </a:r>
          </a:p>
        </p:txBody>
      </p:sp>
    </p:spTree>
    <p:extLst>
      <p:ext uri="{BB962C8B-B14F-4D97-AF65-F5344CB8AC3E}">
        <p14:creationId xmlns:p14="http://schemas.microsoft.com/office/powerpoint/2010/main" val="1882549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(2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Repair and Rejuvenation</a:t>
            </a:r>
          </a:p>
          <a:p>
            <a:pPr lvl="1"/>
            <a:r>
              <a:rPr lang="en-US" dirty="0"/>
              <a:t>Success depends on many factors</a:t>
            </a:r>
          </a:p>
          <a:p>
            <a:pPr lvl="2"/>
            <a:r>
              <a:rPr lang="en-US" dirty="0"/>
              <a:t>Desire of both partners to fix issue</a:t>
            </a:r>
          </a:p>
          <a:p>
            <a:pPr lvl="2"/>
            <a:r>
              <a:rPr lang="en-US" dirty="0"/>
              <a:t>Stage of relationship</a:t>
            </a:r>
          </a:p>
          <a:p>
            <a:pPr lvl="2"/>
            <a:r>
              <a:rPr lang="en-US" dirty="0"/>
              <a:t>Amount of positive regard between partners</a:t>
            </a:r>
          </a:p>
          <a:p>
            <a:pPr lvl="2"/>
            <a:r>
              <a:rPr lang="en-US" dirty="0"/>
              <a:t>Degree partners understand reasons for relational decay</a:t>
            </a:r>
          </a:p>
          <a:p>
            <a:pPr lvl="2"/>
            <a:r>
              <a:rPr lang="en-US" dirty="0"/>
              <a:t>Willingness to change behavior</a:t>
            </a:r>
          </a:p>
          <a:p>
            <a:pPr lvl="1"/>
            <a:r>
              <a:rPr lang="en-US" dirty="0"/>
              <a:t>Takes effort; no quick solutions</a:t>
            </a:r>
          </a:p>
        </p:txBody>
      </p:sp>
    </p:spTree>
    <p:extLst>
      <p:ext uri="{BB962C8B-B14F-4D97-AF65-F5344CB8AC3E}">
        <p14:creationId xmlns:p14="http://schemas.microsoft.com/office/powerpoint/2010/main" val="2191802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(3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The Decision to End a Relationship</a:t>
            </a:r>
          </a:p>
          <a:p>
            <a:pPr lvl="1"/>
            <a:r>
              <a:rPr lang="en-US" dirty="0"/>
              <a:t>Not inherently bad; some relationships harmful</a:t>
            </a:r>
          </a:p>
          <a:p>
            <a:pPr lvl="1"/>
            <a:r>
              <a:rPr lang="en-US" dirty="0"/>
              <a:t>Difficult to break up intimate relationship</a:t>
            </a:r>
          </a:p>
          <a:p>
            <a:pPr lvl="2"/>
            <a:r>
              <a:rPr lang="en-US" dirty="0"/>
              <a:t>Dependency on relationship to affirm self-image</a:t>
            </a:r>
          </a:p>
          <a:p>
            <a:pPr lvl="1"/>
            <a:r>
              <a:rPr lang="en-US" dirty="0"/>
              <a:t>No single or correct way to end relationship</a:t>
            </a:r>
          </a:p>
          <a:p>
            <a:pPr lvl="2"/>
            <a:r>
              <a:rPr lang="en-US" dirty="0"/>
              <a:t>Bilateral dissolution</a:t>
            </a:r>
          </a:p>
          <a:p>
            <a:pPr lvl="2"/>
            <a:r>
              <a:rPr lang="en-US" dirty="0"/>
              <a:t>Unilateral dissolution</a:t>
            </a:r>
          </a:p>
        </p:txBody>
      </p:sp>
    </p:spTree>
    <p:extLst>
      <p:ext uri="{BB962C8B-B14F-4D97-AF65-F5344CB8AC3E}">
        <p14:creationId xmlns:p14="http://schemas.microsoft.com/office/powerpoint/2010/main" val="9564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(4 of 8)</a:t>
            </a:r>
            <a:endParaRPr lang="en-US" dirty="0"/>
          </a:p>
        </p:txBody>
      </p:sp>
      <p:sp>
        <p:nvSpPr>
          <p:cNvPr id="15" name="Content Placeholder 14">
            <a:extLst>
              <a:ext uri="{FF2B5EF4-FFF2-40B4-BE49-F238E27FC236}">
                <a16:creationId xmlns:a16="http://schemas.microsoft.com/office/drawing/2014/main" id="{6DFE6AE6-2EFC-4551-AFA7-2A0A3DEAF1DA}"/>
              </a:ext>
            </a:extLst>
          </p:cNvPr>
          <p:cNvSpPr>
            <a:spLocks noGrp="1"/>
          </p:cNvSpPr>
          <p:nvPr>
            <p:ph sz="quarter" idx="14"/>
          </p:nvPr>
        </p:nvSpPr>
        <p:spPr>
          <a:xfrm>
            <a:off x="457200" y="1312650"/>
            <a:ext cx="7860323" cy="2854905"/>
          </a:xfrm>
        </p:spPr>
        <p:txBody>
          <a:bodyPr>
            <a:normAutofit/>
          </a:bodyPr>
          <a:lstStyle/>
          <a:p>
            <a:r>
              <a:rPr lang="en-US" dirty="0"/>
              <a:t>How Relationships End</a:t>
            </a:r>
          </a:p>
          <a:p>
            <a:pPr lvl="1">
              <a:buFont typeface="Arial" panose="020B0604020202020204" pitchFamily="34" charset="0"/>
              <a:buChar char="•"/>
            </a:pPr>
            <a:r>
              <a:rPr lang="en-US" sz="2400" dirty="0"/>
              <a:t>Partners may experience one of three types of relationship termination: </a:t>
            </a:r>
          </a:p>
          <a:p>
            <a:pPr lvl="2">
              <a:buFont typeface="Arial" panose="020B0604020202020204" pitchFamily="34" charset="0"/>
              <a:buChar char="•"/>
            </a:pPr>
            <a:r>
              <a:rPr lang="en-US" sz="2000" dirty="0"/>
              <a:t>Fading away</a:t>
            </a:r>
          </a:p>
          <a:p>
            <a:pPr lvl="2">
              <a:buFont typeface="Arial" panose="020B0604020202020204" pitchFamily="34" charset="0"/>
              <a:buChar char="•"/>
            </a:pPr>
            <a:r>
              <a:rPr lang="en-US" sz="2000" dirty="0"/>
              <a:t>Sudden death</a:t>
            </a:r>
          </a:p>
          <a:p>
            <a:pPr lvl="2">
              <a:buFont typeface="Arial" panose="020B0604020202020204" pitchFamily="34" charset="0"/>
              <a:buChar char="•"/>
            </a:pPr>
            <a:r>
              <a:rPr lang="en-US" sz="2000" dirty="0"/>
              <a:t>Incrementalism</a:t>
            </a:r>
            <a:endParaRPr lang="en-US" dirty="0"/>
          </a:p>
        </p:txBody>
      </p:sp>
      <p:pic>
        <p:nvPicPr>
          <p:cNvPr id="17" name="Content Placeholder 16" descr="A photo shows an upset man sitting on a couch. A woman sitting on the other end looks at him with concern. ">
            <a:extLst>
              <a:ext uri="{FF2B5EF4-FFF2-40B4-BE49-F238E27FC236}">
                <a16:creationId xmlns:a16="http://schemas.microsoft.com/office/drawing/2014/main" id="{7E3924E2-85CC-4210-97E6-89FC8A5E783B}"/>
              </a:ext>
            </a:extLst>
          </p:cNvPr>
          <p:cNvPicPr>
            <a:picLocks noGrp="1" noChangeAspect="1"/>
          </p:cNvPicPr>
          <p:nvPr>
            <p:ph sz="quarter" idx="13"/>
          </p:nvPr>
        </p:nvPicPr>
        <p:blipFill>
          <a:blip r:embed="rId3"/>
          <a:stretch>
            <a:fillRect/>
          </a:stretch>
        </p:blipFill>
        <p:spPr>
          <a:xfrm>
            <a:off x="4026310" y="3016829"/>
            <a:ext cx="4660490" cy="3106994"/>
          </a:xfrm>
          <a:prstGeom prst="rect">
            <a:avLst/>
          </a:prstGeom>
        </p:spPr>
      </p:pic>
    </p:spTree>
    <p:extLst>
      <p:ext uri="{BB962C8B-B14F-4D97-AF65-F5344CB8AC3E}">
        <p14:creationId xmlns:p14="http://schemas.microsoft.com/office/powerpoint/2010/main" val="2705908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(5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Reasons for De-Escalating and Terminating</a:t>
            </a:r>
          </a:p>
          <a:p>
            <a:pPr lvl="1"/>
            <a:r>
              <a:rPr lang="en-US" dirty="0"/>
              <a:t>Romantic </a:t>
            </a:r>
          </a:p>
          <a:p>
            <a:pPr lvl="2"/>
            <a:r>
              <a:rPr lang="en-US" dirty="0"/>
              <a:t>Faults </a:t>
            </a:r>
          </a:p>
          <a:p>
            <a:pPr lvl="2"/>
            <a:r>
              <a:rPr lang="en-US" dirty="0"/>
              <a:t>Unwillingness to compromise</a:t>
            </a:r>
          </a:p>
          <a:p>
            <a:pPr lvl="2"/>
            <a:r>
              <a:rPr lang="en-US" dirty="0"/>
              <a:t>Feeling constrained</a:t>
            </a:r>
          </a:p>
          <a:p>
            <a:pPr lvl="1"/>
            <a:r>
              <a:rPr lang="en-US" dirty="0"/>
              <a:t>Friendship</a:t>
            </a:r>
          </a:p>
          <a:p>
            <a:pPr lvl="2"/>
            <a:r>
              <a:rPr lang="en-US" dirty="0"/>
              <a:t>Physical separation</a:t>
            </a:r>
          </a:p>
          <a:p>
            <a:pPr lvl="2"/>
            <a:r>
              <a:rPr lang="en-US" dirty="0"/>
              <a:t>New friends replacing old friends </a:t>
            </a:r>
          </a:p>
          <a:p>
            <a:pPr lvl="2"/>
            <a:r>
              <a:rPr lang="en-US" dirty="0"/>
              <a:t>Dislike of personality or behavioral characteristic</a:t>
            </a:r>
          </a:p>
        </p:txBody>
      </p:sp>
    </p:spTree>
    <p:extLst>
      <p:ext uri="{BB962C8B-B14F-4D97-AF65-F5344CB8AC3E}">
        <p14:creationId xmlns:p14="http://schemas.microsoft.com/office/powerpoint/2010/main" val="3324131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E1BB2-07DB-4DF7-AC91-4A4B5B4C0BAE}"/>
              </a:ext>
            </a:extLst>
          </p:cNvPr>
          <p:cNvSpPr>
            <a:spLocks noGrp="1"/>
          </p:cNvSpPr>
          <p:nvPr>
            <p:ph type="title"/>
          </p:nvPr>
        </p:nvSpPr>
        <p:spPr/>
        <p:txBody>
          <a:bodyPr/>
          <a:lstStyle/>
          <a:p>
            <a:r>
              <a:rPr lang="en-US" dirty="0"/>
              <a:t>When Relationship Expectations Are Violated </a:t>
            </a:r>
            <a:r>
              <a:rPr lang="en-US" sz="2000" dirty="0"/>
              <a:t>(1 of 4)</a:t>
            </a:r>
            <a:endParaRPr lang="en-US" dirty="0"/>
          </a:p>
        </p:txBody>
      </p:sp>
      <p:sp>
        <p:nvSpPr>
          <p:cNvPr id="3" name="Text Placeholder 2">
            <a:extLst>
              <a:ext uri="{FF2B5EF4-FFF2-40B4-BE49-F238E27FC236}">
                <a16:creationId xmlns:a16="http://schemas.microsoft.com/office/drawing/2014/main" id="{0F67D9E9-6625-4126-8F2C-70A1DCC3B6B8}"/>
              </a:ext>
            </a:extLst>
          </p:cNvPr>
          <p:cNvSpPr>
            <a:spLocks noGrp="1"/>
          </p:cNvSpPr>
          <p:nvPr>
            <p:ph type="body" idx="1"/>
          </p:nvPr>
        </p:nvSpPr>
        <p:spPr>
          <a:xfrm>
            <a:off x="457200" y="1312758"/>
            <a:ext cx="8229600" cy="402769"/>
          </a:xfrm>
        </p:spPr>
        <p:txBody>
          <a:bodyPr/>
          <a:lstStyle/>
          <a:p>
            <a:r>
              <a:rPr lang="en-US" dirty="0"/>
              <a:t>Learning Objective 10.1 Explain what occurs and how to respond when relationship expectations are violated.</a:t>
            </a:r>
          </a:p>
        </p:txBody>
      </p:sp>
      <p:sp>
        <p:nvSpPr>
          <p:cNvPr id="4" name="Content Placeholder 3">
            <a:extLst>
              <a:ext uri="{FF2B5EF4-FFF2-40B4-BE49-F238E27FC236}">
                <a16:creationId xmlns:a16="http://schemas.microsoft.com/office/drawing/2014/main" id="{F6BEB699-5365-469A-865B-951354AA694A}"/>
              </a:ext>
            </a:extLst>
          </p:cNvPr>
          <p:cNvSpPr>
            <a:spLocks noGrp="1"/>
          </p:cNvSpPr>
          <p:nvPr>
            <p:ph sz="quarter" idx="13"/>
          </p:nvPr>
        </p:nvSpPr>
        <p:spPr>
          <a:xfrm>
            <a:off x="457200" y="1993899"/>
            <a:ext cx="8232127" cy="4047671"/>
          </a:xfrm>
        </p:spPr>
        <p:txBody>
          <a:bodyPr/>
          <a:lstStyle/>
          <a:p>
            <a:r>
              <a:rPr lang="en-US" dirty="0"/>
              <a:t>Understanding Relational Expectations and Violations</a:t>
            </a:r>
          </a:p>
          <a:p>
            <a:pPr lvl="1"/>
            <a:r>
              <a:rPr lang="en-US" dirty="0"/>
              <a:t>Socially based expectations</a:t>
            </a:r>
          </a:p>
          <a:p>
            <a:pPr lvl="1"/>
            <a:r>
              <a:rPr lang="en-US" dirty="0"/>
              <a:t>Relationship-specific expectations</a:t>
            </a:r>
          </a:p>
          <a:p>
            <a:pPr lvl="2"/>
            <a:r>
              <a:rPr lang="en-US" dirty="0"/>
              <a:t>Failure event or transgression</a:t>
            </a:r>
          </a:p>
          <a:p>
            <a:pPr lvl="1"/>
            <a:r>
              <a:rPr lang="en-US" dirty="0"/>
              <a:t>Severity</a:t>
            </a:r>
          </a:p>
        </p:txBody>
      </p:sp>
    </p:spTree>
    <p:extLst>
      <p:ext uri="{BB962C8B-B14F-4D97-AF65-F5344CB8AC3E}">
        <p14:creationId xmlns:p14="http://schemas.microsoft.com/office/powerpoint/2010/main" val="1575352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(6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The Relational Dissolution Process</a:t>
            </a:r>
          </a:p>
          <a:p>
            <a:pPr lvl="1"/>
            <a:r>
              <a:rPr lang="en-US" dirty="0"/>
              <a:t>Intrapsychic phase</a:t>
            </a:r>
          </a:p>
          <a:p>
            <a:pPr lvl="1"/>
            <a:r>
              <a:rPr lang="en-US" dirty="0"/>
              <a:t>Confidant phase</a:t>
            </a:r>
          </a:p>
          <a:p>
            <a:pPr lvl="1"/>
            <a:r>
              <a:rPr lang="en-US" dirty="0"/>
              <a:t>Dyadic phase</a:t>
            </a:r>
          </a:p>
          <a:p>
            <a:pPr lvl="1"/>
            <a:r>
              <a:rPr lang="en-US" dirty="0"/>
              <a:t>Social phase</a:t>
            </a:r>
          </a:p>
          <a:p>
            <a:pPr lvl="1"/>
            <a:r>
              <a:rPr lang="en-US" dirty="0"/>
              <a:t>Grave-dressing phase</a:t>
            </a:r>
          </a:p>
          <a:p>
            <a:pPr lvl="1"/>
            <a:r>
              <a:rPr lang="en-US" dirty="0"/>
              <a:t>Resurrection phase</a:t>
            </a:r>
          </a:p>
        </p:txBody>
      </p:sp>
    </p:spTree>
    <p:extLst>
      <p:ext uri="{BB962C8B-B14F-4D97-AF65-F5344CB8AC3E}">
        <p14:creationId xmlns:p14="http://schemas.microsoft.com/office/powerpoint/2010/main" val="3908505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74E8-ABAB-4FDB-B1DA-BB4C0E89836D}"/>
              </a:ext>
            </a:extLst>
          </p:cNvPr>
          <p:cNvSpPr>
            <a:spLocks noGrp="1"/>
          </p:cNvSpPr>
          <p:nvPr>
            <p:ph type="title"/>
          </p:nvPr>
        </p:nvSpPr>
        <p:spPr/>
        <p:txBody>
          <a:bodyPr/>
          <a:lstStyle/>
          <a:p>
            <a:r>
              <a:rPr lang="en-US" sz="3200" dirty="0"/>
              <a:t>Figure 10.2 </a:t>
            </a:r>
            <a:br>
              <a:rPr lang="en-US" sz="3200" dirty="0"/>
            </a:br>
            <a:r>
              <a:rPr lang="en-US" sz="3200" dirty="0"/>
              <a:t>Relational Dissolution Processes </a:t>
            </a:r>
            <a:r>
              <a:rPr lang="en-US" sz="2000" dirty="0"/>
              <a:t>(1 of 5)</a:t>
            </a:r>
            <a:endParaRPr lang="en-US" sz="3200" dirty="0"/>
          </a:p>
        </p:txBody>
      </p:sp>
      <p:pic>
        <p:nvPicPr>
          <p:cNvPr id="5" name="Content Placeholder 4" descr="A flow chart illustrates the relational dissolution processes.  part 1 of 5">
            <a:extLst>
              <a:ext uri="{FF2B5EF4-FFF2-40B4-BE49-F238E27FC236}">
                <a16:creationId xmlns:a16="http://schemas.microsoft.com/office/drawing/2014/main" id="{A496333D-FC39-4B12-BF86-901709E0180D}"/>
              </a:ext>
            </a:extLst>
          </p:cNvPr>
          <p:cNvPicPr>
            <a:picLocks noGrp="1" noChangeAspect="1"/>
          </p:cNvPicPr>
          <p:nvPr>
            <p:ph sz="quarter" idx="14"/>
          </p:nvPr>
        </p:nvPicPr>
        <p:blipFill>
          <a:blip r:embed="rId2"/>
          <a:stretch>
            <a:fillRect/>
          </a:stretch>
        </p:blipFill>
        <p:spPr>
          <a:xfrm>
            <a:off x="457200" y="1740959"/>
            <a:ext cx="8229600" cy="2979207"/>
          </a:xfrm>
          <a:prstGeom prst="rect">
            <a:avLst/>
          </a:prstGeom>
        </p:spPr>
      </p:pic>
      <p:sp>
        <p:nvSpPr>
          <p:cNvPr id="3" name="Text Placeholder 2">
            <a:extLst>
              <a:ext uri="{FF2B5EF4-FFF2-40B4-BE49-F238E27FC236}">
                <a16:creationId xmlns:a16="http://schemas.microsoft.com/office/drawing/2014/main" id="{330C69B1-BDA2-41C1-AAC9-E854A94F7CDE}"/>
              </a:ext>
            </a:extLst>
          </p:cNvPr>
          <p:cNvSpPr>
            <a:spLocks noGrp="1"/>
          </p:cNvSpPr>
          <p:nvPr>
            <p:ph type="body" idx="1"/>
          </p:nvPr>
        </p:nvSpPr>
        <p:spPr>
          <a:xfrm>
            <a:off x="5318197" y="6136769"/>
            <a:ext cx="3405673" cy="340342"/>
          </a:xfrm>
        </p:spPr>
        <p:txBody>
          <a:bodyPr/>
          <a:lstStyle/>
          <a:p>
            <a:r>
              <a:rPr lang="en-US" dirty="0">
                <a:hlinkClick r:id="rId3" action="ppaction://hlinksldjump"/>
              </a:rPr>
              <a:t>For long description, see slide 40, Appendix B</a:t>
            </a:r>
          </a:p>
        </p:txBody>
      </p:sp>
    </p:spTree>
    <p:extLst>
      <p:ext uri="{BB962C8B-B14F-4D97-AF65-F5344CB8AC3E}">
        <p14:creationId xmlns:p14="http://schemas.microsoft.com/office/powerpoint/2010/main" val="3442335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74E8-ABAB-4FDB-B1DA-BB4C0E89836D}"/>
              </a:ext>
            </a:extLst>
          </p:cNvPr>
          <p:cNvSpPr>
            <a:spLocks noGrp="1"/>
          </p:cNvSpPr>
          <p:nvPr>
            <p:ph type="title"/>
          </p:nvPr>
        </p:nvSpPr>
        <p:spPr/>
        <p:txBody>
          <a:bodyPr/>
          <a:lstStyle/>
          <a:p>
            <a:r>
              <a:rPr lang="en-US" sz="3200" dirty="0"/>
              <a:t>Figure 10.2 </a:t>
            </a:r>
            <a:br>
              <a:rPr lang="en-US" sz="3200" dirty="0"/>
            </a:br>
            <a:r>
              <a:rPr lang="en-US" sz="3200" dirty="0"/>
              <a:t>Relational Dissolution Processes </a:t>
            </a:r>
            <a:r>
              <a:rPr lang="en-US" sz="2000" dirty="0"/>
              <a:t>(2 of 5)</a:t>
            </a:r>
            <a:endParaRPr lang="en-US" sz="3200" dirty="0"/>
          </a:p>
        </p:txBody>
      </p:sp>
      <p:pic>
        <p:nvPicPr>
          <p:cNvPr id="5" name="Content Placeholder 4" descr="A flow chart illustrates the relational dissolution processes.  part 2 of 5">
            <a:extLst>
              <a:ext uri="{FF2B5EF4-FFF2-40B4-BE49-F238E27FC236}">
                <a16:creationId xmlns:a16="http://schemas.microsoft.com/office/drawing/2014/main" id="{BA0E14A3-5FA2-45E3-A0A9-E8D8CBAD0752}"/>
              </a:ext>
            </a:extLst>
          </p:cNvPr>
          <p:cNvPicPr>
            <a:picLocks noGrp="1" noChangeAspect="1"/>
          </p:cNvPicPr>
          <p:nvPr>
            <p:ph sz="quarter" idx="14"/>
          </p:nvPr>
        </p:nvPicPr>
        <p:blipFill>
          <a:blip r:embed="rId3"/>
          <a:stretch>
            <a:fillRect/>
          </a:stretch>
        </p:blipFill>
        <p:spPr>
          <a:xfrm>
            <a:off x="457200" y="1539351"/>
            <a:ext cx="8229600" cy="3382423"/>
          </a:xfrm>
          <a:prstGeom prst="rect">
            <a:avLst/>
          </a:prstGeom>
        </p:spPr>
      </p:pic>
      <p:sp>
        <p:nvSpPr>
          <p:cNvPr id="3" name="Text Placeholder 2">
            <a:extLst>
              <a:ext uri="{FF2B5EF4-FFF2-40B4-BE49-F238E27FC236}">
                <a16:creationId xmlns:a16="http://schemas.microsoft.com/office/drawing/2014/main" id="{330C69B1-BDA2-41C1-AAC9-E854A94F7CDE}"/>
              </a:ext>
            </a:extLst>
          </p:cNvPr>
          <p:cNvSpPr>
            <a:spLocks noGrp="1"/>
          </p:cNvSpPr>
          <p:nvPr>
            <p:ph type="body" idx="1"/>
          </p:nvPr>
        </p:nvSpPr>
        <p:spPr>
          <a:xfrm>
            <a:off x="5324502" y="6112056"/>
            <a:ext cx="3387012" cy="340342"/>
          </a:xfrm>
        </p:spPr>
        <p:txBody>
          <a:bodyPr/>
          <a:lstStyle/>
          <a:p>
            <a:r>
              <a:rPr lang="en-US" dirty="0">
                <a:hlinkClick r:id="rId4" action="ppaction://hlinksldjump"/>
              </a:rPr>
              <a:t>For long description, see slide 41, Appendix C</a:t>
            </a:r>
          </a:p>
        </p:txBody>
      </p:sp>
    </p:spTree>
    <p:extLst>
      <p:ext uri="{BB962C8B-B14F-4D97-AF65-F5344CB8AC3E}">
        <p14:creationId xmlns:p14="http://schemas.microsoft.com/office/powerpoint/2010/main" val="12011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74E8-ABAB-4FDB-B1DA-BB4C0E89836D}"/>
              </a:ext>
            </a:extLst>
          </p:cNvPr>
          <p:cNvSpPr>
            <a:spLocks noGrp="1"/>
          </p:cNvSpPr>
          <p:nvPr>
            <p:ph type="title"/>
          </p:nvPr>
        </p:nvSpPr>
        <p:spPr/>
        <p:txBody>
          <a:bodyPr/>
          <a:lstStyle/>
          <a:p>
            <a:r>
              <a:rPr lang="en-US" sz="3200" dirty="0"/>
              <a:t>Figure 10.2 Relational Dissolutions Processes </a:t>
            </a:r>
            <a:r>
              <a:rPr lang="en-US" sz="2000" dirty="0"/>
              <a:t>(3 of 5)</a:t>
            </a:r>
            <a:endParaRPr lang="en-US" sz="3200" dirty="0"/>
          </a:p>
        </p:txBody>
      </p:sp>
      <p:pic>
        <p:nvPicPr>
          <p:cNvPr id="5" name="Content Placeholder 4" descr="A flow chart illustrates the relational dissolution processes.  part 3 of 5">
            <a:extLst>
              <a:ext uri="{FF2B5EF4-FFF2-40B4-BE49-F238E27FC236}">
                <a16:creationId xmlns:a16="http://schemas.microsoft.com/office/drawing/2014/main" id="{FCB843BE-9072-4D1A-BB65-BC5C92A37A89}"/>
              </a:ext>
            </a:extLst>
          </p:cNvPr>
          <p:cNvPicPr>
            <a:picLocks noGrp="1" noChangeAspect="1"/>
          </p:cNvPicPr>
          <p:nvPr>
            <p:ph sz="quarter" idx="14"/>
          </p:nvPr>
        </p:nvPicPr>
        <p:blipFill>
          <a:blip r:embed="rId2"/>
          <a:stretch>
            <a:fillRect/>
          </a:stretch>
        </p:blipFill>
        <p:spPr>
          <a:xfrm>
            <a:off x="171450" y="1820668"/>
            <a:ext cx="8808176" cy="3018032"/>
          </a:xfrm>
          <a:prstGeom prst="rect">
            <a:avLst/>
          </a:prstGeom>
        </p:spPr>
      </p:pic>
      <p:sp>
        <p:nvSpPr>
          <p:cNvPr id="3" name="Text Placeholder 2">
            <a:extLst>
              <a:ext uri="{FF2B5EF4-FFF2-40B4-BE49-F238E27FC236}">
                <a16:creationId xmlns:a16="http://schemas.microsoft.com/office/drawing/2014/main" id="{330C69B1-BDA2-41C1-AAC9-E854A94F7CDE}"/>
              </a:ext>
            </a:extLst>
          </p:cNvPr>
          <p:cNvSpPr>
            <a:spLocks noGrp="1"/>
          </p:cNvSpPr>
          <p:nvPr>
            <p:ph type="body" idx="1"/>
          </p:nvPr>
        </p:nvSpPr>
        <p:spPr>
          <a:xfrm>
            <a:off x="5343414" y="6012697"/>
            <a:ext cx="3331029" cy="414987"/>
          </a:xfrm>
        </p:spPr>
        <p:txBody>
          <a:bodyPr/>
          <a:lstStyle/>
          <a:p>
            <a:r>
              <a:rPr lang="en-US" dirty="0">
                <a:hlinkClick r:id="rId3" action="ppaction://hlinksldjump"/>
              </a:rPr>
              <a:t>For long description, see slide 42, Appendix D</a:t>
            </a:r>
          </a:p>
        </p:txBody>
      </p:sp>
    </p:spTree>
    <p:extLst>
      <p:ext uri="{BB962C8B-B14F-4D97-AF65-F5344CB8AC3E}">
        <p14:creationId xmlns:p14="http://schemas.microsoft.com/office/powerpoint/2010/main" val="4027992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74E8-ABAB-4FDB-B1DA-BB4C0E89836D}"/>
              </a:ext>
            </a:extLst>
          </p:cNvPr>
          <p:cNvSpPr>
            <a:spLocks noGrp="1"/>
          </p:cNvSpPr>
          <p:nvPr>
            <p:ph type="title"/>
          </p:nvPr>
        </p:nvSpPr>
        <p:spPr/>
        <p:txBody>
          <a:bodyPr/>
          <a:lstStyle/>
          <a:p>
            <a:r>
              <a:rPr lang="en-US" sz="3200" dirty="0"/>
              <a:t>Figure 10.2 Relational Dissolutions Processes </a:t>
            </a:r>
            <a:r>
              <a:rPr lang="en-US" sz="2000" dirty="0"/>
              <a:t>(4 of 5)</a:t>
            </a:r>
            <a:endParaRPr lang="en-US" sz="3200" dirty="0"/>
          </a:p>
        </p:txBody>
      </p:sp>
      <p:pic>
        <p:nvPicPr>
          <p:cNvPr id="5" name="Content Placeholder 4" descr="A flow chart illustrates the relational dissolution processes.  part 4 of 5">
            <a:extLst>
              <a:ext uri="{FF2B5EF4-FFF2-40B4-BE49-F238E27FC236}">
                <a16:creationId xmlns:a16="http://schemas.microsoft.com/office/drawing/2014/main" id="{DA32D443-F293-4266-86A3-3FD6586CFF0F}"/>
              </a:ext>
            </a:extLst>
          </p:cNvPr>
          <p:cNvPicPr>
            <a:picLocks noGrp="1" noChangeAspect="1"/>
          </p:cNvPicPr>
          <p:nvPr>
            <p:ph sz="quarter" idx="14"/>
          </p:nvPr>
        </p:nvPicPr>
        <p:blipFill>
          <a:blip r:embed="rId2"/>
          <a:stretch>
            <a:fillRect/>
          </a:stretch>
        </p:blipFill>
        <p:spPr>
          <a:xfrm>
            <a:off x="-22687" y="1923802"/>
            <a:ext cx="9118607" cy="2895848"/>
          </a:xfrm>
          <a:prstGeom prst="rect">
            <a:avLst/>
          </a:prstGeom>
        </p:spPr>
      </p:pic>
      <p:sp>
        <p:nvSpPr>
          <p:cNvPr id="3" name="Text Placeholder 2">
            <a:extLst>
              <a:ext uri="{FF2B5EF4-FFF2-40B4-BE49-F238E27FC236}">
                <a16:creationId xmlns:a16="http://schemas.microsoft.com/office/drawing/2014/main" id="{330C69B1-BDA2-41C1-AAC9-E854A94F7CDE}"/>
              </a:ext>
            </a:extLst>
          </p:cNvPr>
          <p:cNvSpPr>
            <a:spLocks noGrp="1"/>
          </p:cNvSpPr>
          <p:nvPr>
            <p:ph type="body" idx="1"/>
          </p:nvPr>
        </p:nvSpPr>
        <p:spPr>
          <a:xfrm>
            <a:off x="5349215" y="6037412"/>
            <a:ext cx="3387012" cy="414987"/>
          </a:xfrm>
        </p:spPr>
        <p:txBody>
          <a:bodyPr/>
          <a:lstStyle/>
          <a:p>
            <a:r>
              <a:rPr lang="en-US" dirty="0">
                <a:hlinkClick r:id="rId3" action="ppaction://hlinksldjump"/>
              </a:rPr>
              <a:t>For long description, see slide 43, Appendix E</a:t>
            </a:r>
          </a:p>
        </p:txBody>
      </p:sp>
    </p:spTree>
    <p:extLst>
      <p:ext uri="{BB962C8B-B14F-4D97-AF65-F5344CB8AC3E}">
        <p14:creationId xmlns:p14="http://schemas.microsoft.com/office/powerpoint/2010/main" val="2257877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574E8-ABAB-4FDB-B1DA-BB4C0E89836D}"/>
              </a:ext>
            </a:extLst>
          </p:cNvPr>
          <p:cNvSpPr>
            <a:spLocks noGrp="1"/>
          </p:cNvSpPr>
          <p:nvPr>
            <p:ph type="title"/>
          </p:nvPr>
        </p:nvSpPr>
        <p:spPr/>
        <p:txBody>
          <a:bodyPr/>
          <a:lstStyle/>
          <a:p>
            <a:r>
              <a:rPr lang="en-US" sz="3200" dirty="0"/>
              <a:t>Figure 10.2 Relational Dissolutions Processes </a:t>
            </a:r>
            <a:r>
              <a:rPr lang="en-US" sz="2000" dirty="0"/>
              <a:t>(5 of 5)</a:t>
            </a:r>
            <a:endParaRPr lang="en-US" sz="3200" dirty="0"/>
          </a:p>
        </p:txBody>
      </p:sp>
      <p:pic>
        <p:nvPicPr>
          <p:cNvPr id="8" name="Content Placeholder 7" descr="A flow chart illustrates the relational dissolution processes.  part 5 of 5">
            <a:extLst>
              <a:ext uri="{FF2B5EF4-FFF2-40B4-BE49-F238E27FC236}">
                <a16:creationId xmlns:a16="http://schemas.microsoft.com/office/drawing/2014/main" id="{ECE644AA-39BA-417E-985E-E3362EE05A2E}"/>
              </a:ext>
            </a:extLst>
          </p:cNvPr>
          <p:cNvPicPr>
            <a:picLocks noGrp="1" noChangeAspect="1"/>
          </p:cNvPicPr>
          <p:nvPr>
            <p:ph sz="quarter" idx="14"/>
          </p:nvPr>
        </p:nvPicPr>
        <p:blipFill rotWithShape="1">
          <a:blip r:embed="rId2"/>
          <a:srcRect l="2873" r="2873"/>
          <a:stretch/>
        </p:blipFill>
        <p:spPr>
          <a:xfrm>
            <a:off x="-1" y="2325402"/>
            <a:ext cx="9144001" cy="2130995"/>
          </a:xfrm>
          <a:prstGeom prst="rect">
            <a:avLst/>
          </a:prstGeom>
        </p:spPr>
      </p:pic>
      <p:sp>
        <p:nvSpPr>
          <p:cNvPr id="3" name="Text Placeholder 2">
            <a:extLst>
              <a:ext uri="{FF2B5EF4-FFF2-40B4-BE49-F238E27FC236}">
                <a16:creationId xmlns:a16="http://schemas.microsoft.com/office/drawing/2014/main" id="{330C69B1-BDA2-41C1-AAC9-E854A94F7CDE}"/>
              </a:ext>
            </a:extLst>
          </p:cNvPr>
          <p:cNvSpPr>
            <a:spLocks noGrp="1"/>
          </p:cNvSpPr>
          <p:nvPr>
            <p:ph type="body" idx="1"/>
          </p:nvPr>
        </p:nvSpPr>
        <p:spPr>
          <a:xfrm>
            <a:off x="5367875" y="6143326"/>
            <a:ext cx="3368351" cy="284358"/>
          </a:xfrm>
        </p:spPr>
        <p:txBody>
          <a:bodyPr/>
          <a:lstStyle/>
          <a:p>
            <a:r>
              <a:rPr lang="en-US" dirty="0">
                <a:hlinkClick r:id="rId3" action="ppaction://hlinksldjump"/>
              </a:rPr>
              <a:t>For long description, see slide 44, Appendix F</a:t>
            </a:r>
          </a:p>
        </p:txBody>
      </p:sp>
    </p:spTree>
    <p:extLst>
      <p:ext uri="{BB962C8B-B14F-4D97-AF65-F5344CB8AC3E}">
        <p14:creationId xmlns:p14="http://schemas.microsoft.com/office/powerpoint/2010/main" val="2009457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(7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Strategies for Ending Relationships</a:t>
            </a:r>
          </a:p>
          <a:p>
            <a:pPr lvl="1"/>
            <a:r>
              <a:rPr lang="en-US" dirty="0"/>
              <a:t>Indirect termination strategies</a:t>
            </a:r>
          </a:p>
          <a:p>
            <a:pPr lvl="2"/>
            <a:r>
              <a:rPr lang="en-US" dirty="0"/>
              <a:t>Withdrawal</a:t>
            </a:r>
          </a:p>
          <a:p>
            <a:pPr lvl="2"/>
            <a:r>
              <a:rPr lang="en-US" dirty="0"/>
              <a:t>Pseudo-de-escalation</a:t>
            </a:r>
          </a:p>
          <a:p>
            <a:pPr lvl="2"/>
            <a:r>
              <a:rPr lang="en-US" dirty="0"/>
              <a:t>Cost escalation</a:t>
            </a:r>
          </a:p>
        </p:txBody>
      </p:sp>
    </p:spTree>
    <p:extLst>
      <p:ext uri="{BB962C8B-B14F-4D97-AF65-F5344CB8AC3E}">
        <p14:creationId xmlns:p14="http://schemas.microsoft.com/office/powerpoint/2010/main" val="340123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8D64-77B7-45DA-88FB-C5E299606B9C}"/>
              </a:ext>
            </a:extLst>
          </p:cNvPr>
          <p:cNvSpPr>
            <a:spLocks noGrp="1"/>
          </p:cNvSpPr>
          <p:nvPr>
            <p:ph type="title"/>
          </p:nvPr>
        </p:nvSpPr>
        <p:spPr/>
        <p:txBody>
          <a:bodyPr/>
          <a:lstStyle/>
          <a:p>
            <a:r>
              <a:rPr lang="en-US" sz="3200" dirty="0"/>
              <a:t>Interpersonal Relationship De-Escalation and Termination </a:t>
            </a:r>
            <a:r>
              <a:rPr lang="en-US" sz="2000" dirty="0"/>
              <a:t>(8 of 8)</a:t>
            </a:r>
            <a:endParaRPr lang="en-US" dirty="0"/>
          </a:p>
        </p:txBody>
      </p:sp>
      <p:sp>
        <p:nvSpPr>
          <p:cNvPr id="3" name="Content Placeholder 2">
            <a:extLst>
              <a:ext uri="{FF2B5EF4-FFF2-40B4-BE49-F238E27FC236}">
                <a16:creationId xmlns:a16="http://schemas.microsoft.com/office/drawing/2014/main" id="{4CCC7CCF-3B30-4F5B-AF68-9D5518D026D0}"/>
              </a:ext>
            </a:extLst>
          </p:cNvPr>
          <p:cNvSpPr>
            <a:spLocks noGrp="1"/>
          </p:cNvSpPr>
          <p:nvPr>
            <p:ph sz="quarter" idx="13"/>
          </p:nvPr>
        </p:nvSpPr>
        <p:spPr/>
        <p:txBody>
          <a:bodyPr/>
          <a:lstStyle/>
          <a:p>
            <a:r>
              <a:rPr lang="en-US" dirty="0"/>
              <a:t>Strategies for Ending Relationships </a:t>
            </a:r>
            <a:r>
              <a:rPr lang="en-US" sz="2000" dirty="0"/>
              <a:t>continued</a:t>
            </a:r>
          </a:p>
          <a:p>
            <a:pPr lvl="1"/>
            <a:r>
              <a:rPr lang="en-US" dirty="0"/>
              <a:t>Direct termination strategies</a:t>
            </a:r>
          </a:p>
          <a:p>
            <a:pPr lvl="2"/>
            <a:r>
              <a:rPr lang="en-US" dirty="0"/>
              <a:t>Negativity identity management</a:t>
            </a:r>
          </a:p>
          <a:p>
            <a:pPr lvl="2"/>
            <a:r>
              <a:rPr lang="en-US" dirty="0"/>
              <a:t>Justification</a:t>
            </a:r>
          </a:p>
          <a:p>
            <a:pPr lvl="2"/>
            <a:r>
              <a:rPr lang="en-US" dirty="0"/>
              <a:t>De-escalation</a:t>
            </a:r>
          </a:p>
          <a:p>
            <a:pPr lvl="2"/>
            <a:r>
              <a:rPr lang="en-US" dirty="0"/>
              <a:t>Positive tone</a:t>
            </a:r>
          </a:p>
        </p:txBody>
      </p:sp>
    </p:spTree>
    <p:extLst>
      <p:ext uri="{BB962C8B-B14F-4D97-AF65-F5344CB8AC3E}">
        <p14:creationId xmlns:p14="http://schemas.microsoft.com/office/powerpoint/2010/main" val="3112708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chemeClr val="lt2"/>
                </a:solidFill>
                <a:latin typeface="+mj-lt"/>
              </a:rPr>
              <a:t>Copyright</a:t>
            </a:r>
            <a:endParaRPr lang="en-US" dirty="0">
              <a:latin typeface="+mj-lt"/>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46184" y="2317359"/>
            <a:ext cx="1277815" cy="1434026"/>
          </a:xfrm>
          <a:prstGeom prst="rect">
            <a:avLst/>
          </a:prstGeom>
        </p:spPr>
      </p:pic>
      <p:sp>
        <p:nvSpPr>
          <p:cNvPr id="7"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8305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A</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p:txBody>
          <a:bodyPr>
            <a:normAutofit fontScale="85000" lnSpcReduction="20000"/>
          </a:bodyPr>
          <a:lstStyle/>
          <a:p>
            <a:pPr marL="76200" indent="0">
              <a:buNone/>
            </a:pPr>
            <a:r>
              <a:rPr lang="en-US" sz="2000" dirty="0"/>
              <a:t>Long description for Figure 10.1</a:t>
            </a:r>
          </a:p>
          <a:p>
            <a:pPr marL="76200"/>
            <a:r>
              <a:rPr lang="en-US" sz="2000" dirty="0"/>
              <a:t>The vertical axis shows the pre-transgression relationship quality such as positive and mixed or negative. The horizontal axis shows the severity of transgression such as mild and severe. </a:t>
            </a:r>
          </a:p>
          <a:p>
            <a:pPr marL="76200"/>
            <a:r>
              <a:rPr lang="en-US" sz="2000" dirty="0"/>
              <a:t>The results shown in the four boxes of the diagram are as follows: </a:t>
            </a:r>
          </a:p>
          <a:p>
            <a:pPr marL="76200"/>
            <a:r>
              <a:rPr lang="en-US" sz="2000" dirty="0"/>
              <a:t>1. Conciliatory response: Positive pre-transgression relationship and mild transgression </a:t>
            </a:r>
          </a:p>
          <a:p>
            <a:pPr marL="76200"/>
            <a:r>
              <a:rPr lang="en-US" sz="2000" dirty="0"/>
              <a:t>2. Minimizing response: Mixed or negative pre-transgression relationship and mild transgression </a:t>
            </a:r>
          </a:p>
          <a:p>
            <a:pPr marL="76200"/>
            <a:r>
              <a:rPr lang="en-US" sz="2000" dirty="0"/>
              <a:t>3. Conditional response: Positive pre-transgression relationship and severe transgression </a:t>
            </a:r>
          </a:p>
          <a:p>
            <a:pPr marL="76200"/>
            <a:r>
              <a:rPr lang="en-US" sz="2000" dirty="0"/>
              <a:t>4. Retaliatory response: Mixed or negative pre-transgression relationship and severe transgression. </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163717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29C4-E1DD-450D-AE92-0C40D5BE1D19}"/>
              </a:ext>
            </a:extLst>
          </p:cNvPr>
          <p:cNvSpPr>
            <a:spLocks noGrp="1"/>
          </p:cNvSpPr>
          <p:nvPr>
            <p:ph type="title"/>
          </p:nvPr>
        </p:nvSpPr>
        <p:spPr/>
        <p:txBody>
          <a:bodyPr/>
          <a:lstStyle/>
          <a:p>
            <a:r>
              <a:rPr lang="en-US" dirty="0"/>
              <a:t>When Relationship Expectations Are Violated </a:t>
            </a:r>
            <a:r>
              <a:rPr lang="en-US" sz="2000" dirty="0"/>
              <a:t>(2 of 4)</a:t>
            </a:r>
            <a:endParaRPr lang="en-US" dirty="0"/>
          </a:p>
        </p:txBody>
      </p:sp>
      <p:sp>
        <p:nvSpPr>
          <p:cNvPr id="3" name="Content Placeholder 2">
            <a:extLst>
              <a:ext uri="{FF2B5EF4-FFF2-40B4-BE49-F238E27FC236}">
                <a16:creationId xmlns:a16="http://schemas.microsoft.com/office/drawing/2014/main" id="{2EBAE0E3-7451-41A9-97DF-C1D4B6945397}"/>
              </a:ext>
            </a:extLst>
          </p:cNvPr>
          <p:cNvSpPr>
            <a:spLocks noGrp="1"/>
          </p:cNvSpPr>
          <p:nvPr>
            <p:ph sz="quarter" idx="13"/>
          </p:nvPr>
        </p:nvSpPr>
        <p:spPr/>
        <p:txBody>
          <a:bodyPr/>
          <a:lstStyle/>
          <a:p>
            <a:r>
              <a:rPr lang="en-US" dirty="0"/>
              <a:t>Responding with Discussion</a:t>
            </a:r>
          </a:p>
          <a:p>
            <a:pPr lvl="1"/>
            <a:r>
              <a:rPr lang="en-US" dirty="0"/>
              <a:t>Reproach</a:t>
            </a:r>
          </a:p>
          <a:p>
            <a:pPr lvl="2"/>
            <a:r>
              <a:rPr lang="en-US" dirty="0"/>
              <a:t>Mitigating or aggravating</a:t>
            </a:r>
          </a:p>
          <a:p>
            <a:pPr lvl="1"/>
            <a:r>
              <a:rPr lang="en-US" dirty="0"/>
              <a:t>Account</a:t>
            </a:r>
          </a:p>
          <a:p>
            <a:pPr lvl="2"/>
            <a:r>
              <a:rPr lang="en-US" dirty="0"/>
              <a:t>Apologies</a:t>
            </a:r>
          </a:p>
          <a:p>
            <a:pPr lvl="2"/>
            <a:r>
              <a:rPr lang="en-US" dirty="0"/>
              <a:t>Excuses</a:t>
            </a:r>
          </a:p>
          <a:p>
            <a:pPr lvl="2"/>
            <a:r>
              <a:rPr lang="en-US" dirty="0"/>
              <a:t>Justifications</a:t>
            </a:r>
          </a:p>
          <a:p>
            <a:pPr lvl="2"/>
            <a:r>
              <a:rPr lang="en-US" dirty="0"/>
              <a:t>Denials</a:t>
            </a:r>
          </a:p>
          <a:p>
            <a:pPr lvl="2"/>
            <a:r>
              <a:rPr lang="en-US" dirty="0"/>
              <a:t>Absence of account, silence</a:t>
            </a:r>
          </a:p>
        </p:txBody>
      </p:sp>
    </p:spTree>
    <p:extLst>
      <p:ext uri="{BB962C8B-B14F-4D97-AF65-F5344CB8AC3E}">
        <p14:creationId xmlns:p14="http://schemas.microsoft.com/office/powerpoint/2010/main" val="3885904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B</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p:txBody>
          <a:bodyPr/>
          <a:lstStyle/>
          <a:p>
            <a:pPr marL="76200" indent="0">
              <a:buNone/>
            </a:pPr>
            <a:r>
              <a:rPr lang="en-US" sz="2000" dirty="0"/>
              <a:t>Long description for Figure 10.2 (1 of 5)</a:t>
            </a:r>
          </a:p>
          <a:p>
            <a:pPr marL="76200"/>
            <a:r>
              <a:rPr lang="en-US" sz="2000" dirty="0"/>
              <a:t>The details of the flow chart are as follows: </a:t>
            </a:r>
          </a:p>
          <a:p>
            <a:pPr marL="76200"/>
            <a:r>
              <a:rPr lang="en-US" sz="2000" dirty="0"/>
              <a:t>1. Threshold (Dissatisfaction prompts reflection) </a:t>
            </a:r>
          </a:p>
          <a:p>
            <a:pPr marL="76200"/>
            <a:r>
              <a:rPr lang="en-US" sz="2000" dirty="0"/>
              <a:t>It includes the intrapsychic process as follows: </a:t>
            </a:r>
          </a:p>
          <a:p>
            <a:pPr marL="76200"/>
            <a:r>
              <a:rPr lang="en-US" sz="2000" dirty="0"/>
              <a:t>•	Privately evaluate relationship and partner</a:t>
            </a:r>
          </a:p>
          <a:p>
            <a:pPr marL="76200"/>
            <a:r>
              <a:rPr lang="en-US" sz="2000" dirty="0"/>
              <a:t>•	Increase focus on partner’s behaviors and performance</a:t>
            </a:r>
          </a:p>
          <a:p>
            <a:pPr marL="76200"/>
            <a:r>
              <a:rPr lang="en-US" sz="2000" dirty="0"/>
              <a:t>•	Assess costs and rewards of relationship and termination</a:t>
            </a:r>
          </a:p>
          <a:p>
            <a:pPr marL="76200"/>
            <a:r>
              <a:rPr lang="en-US" sz="2000" dirty="0"/>
              <a:t>•	Assess alternative relationships </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4266266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C</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a:xfrm>
            <a:off x="457200" y="1441449"/>
            <a:ext cx="8232775" cy="4978011"/>
          </a:xfrm>
        </p:spPr>
        <p:txBody>
          <a:bodyPr>
            <a:normAutofit fontScale="85000" lnSpcReduction="20000"/>
          </a:bodyPr>
          <a:lstStyle/>
          <a:p>
            <a:pPr marL="76200" indent="0">
              <a:buNone/>
            </a:pPr>
            <a:r>
              <a:rPr lang="en-US" sz="2000" dirty="0"/>
              <a:t>Long description for Figure 10.2 (2 of 5)</a:t>
            </a:r>
          </a:p>
          <a:p>
            <a:pPr marL="76200"/>
            <a:r>
              <a:rPr lang="en-US" sz="2000" dirty="0"/>
              <a:t>2. Threshold (Assessment warrants movement to the next phase) </a:t>
            </a:r>
          </a:p>
          <a:p>
            <a:pPr marL="76200"/>
            <a:r>
              <a:rPr lang="en-US" sz="2000" dirty="0"/>
              <a:t>It includes the confidant process and dyadic process. </a:t>
            </a:r>
          </a:p>
          <a:p>
            <a:pPr marL="76200"/>
            <a:r>
              <a:rPr lang="en-US" sz="2000" dirty="0"/>
              <a:t>Confidant process </a:t>
            </a:r>
          </a:p>
          <a:p>
            <a:pPr marL="76200"/>
            <a:r>
              <a:rPr lang="en-US" sz="2000" dirty="0"/>
              <a:t>•	Discuss and evaluate with other(s) (non-partner) the relationship, concerns and options</a:t>
            </a:r>
          </a:p>
          <a:p>
            <a:pPr marL="76200"/>
            <a:r>
              <a:rPr lang="en-US" sz="2000" dirty="0"/>
              <a:t>•	Help mediate, reconcile, or repair </a:t>
            </a:r>
          </a:p>
          <a:p>
            <a:pPr marL="76200"/>
            <a:r>
              <a:rPr lang="en-US" sz="2000" dirty="0"/>
              <a:t>Dyadic process </a:t>
            </a:r>
          </a:p>
          <a:p>
            <a:pPr marL="76200"/>
            <a:r>
              <a:rPr lang="en-US" sz="2000" dirty="0"/>
              <a:t>•	Discuss dissolution with partner</a:t>
            </a:r>
          </a:p>
          <a:p>
            <a:pPr marL="76200"/>
            <a:r>
              <a:rPr lang="en-US" sz="2000" dirty="0"/>
              <a:t>•	Provide justification if needed</a:t>
            </a:r>
          </a:p>
          <a:p>
            <a:pPr marL="76200"/>
            <a:r>
              <a:rPr lang="en-US" sz="2000" dirty="0"/>
              <a:t>•	Joint assessment (cost/rewards)</a:t>
            </a:r>
          </a:p>
          <a:p>
            <a:pPr marL="76200"/>
            <a:r>
              <a:rPr lang="en-US" sz="2000" dirty="0"/>
              <a:t>•	Discuss repair, reconciliation, and termination </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30745834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D</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p:txBody>
          <a:bodyPr>
            <a:normAutofit fontScale="92500"/>
          </a:bodyPr>
          <a:lstStyle/>
          <a:p>
            <a:pPr marL="76200" indent="0">
              <a:buNone/>
            </a:pPr>
            <a:r>
              <a:rPr lang="en-US" sz="2000" dirty="0"/>
              <a:t>Long description for Figure 10.2 (3 of 5)</a:t>
            </a:r>
          </a:p>
          <a:p>
            <a:pPr marL="76200"/>
            <a:r>
              <a:rPr lang="en-US" sz="2000" dirty="0"/>
              <a:t>3. Threshold (Reach the point of deciding to end the relationship) </a:t>
            </a:r>
          </a:p>
          <a:p>
            <a:pPr marL="76200"/>
            <a:r>
              <a:rPr lang="en-US" sz="2000" dirty="0"/>
              <a:t>It includes the social process as follows: </a:t>
            </a:r>
          </a:p>
          <a:p>
            <a:pPr marL="76200"/>
            <a:r>
              <a:rPr lang="en-US" sz="2000" dirty="0"/>
              <a:t>•	Begin to make the termination public</a:t>
            </a:r>
          </a:p>
          <a:p>
            <a:pPr marL="76200"/>
            <a:r>
              <a:rPr lang="en-US" sz="2000" dirty="0"/>
              <a:t>•	Inform friends and family (change Facebook relationship status)</a:t>
            </a:r>
          </a:p>
          <a:p>
            <a:pPr marL="76200"/>
            <a:r>
              <a:rPr lang="en-US" sz="2000" dirty="0"/>
              <a:t>•	Create public face-saving explanation/story</a:t>
            </a:r>
          </a:p>
          <a:p>
            <a:pPr marL="76200"/>
            <a:r>
              <a:rPr lang="en-US" sz="2000" dirty="0"/>
              <a:t>•	Spin control of rumors and gossip (negative impacts on partner)</a:t>
            </a:r>
          </a:p>
          <a:p>
            <a:pPr marL="76200"/>
            <a:r>
              <a:rPr lang="en-US" sz="2000" dirty="0"/>
              <a:t>•	Call an intervention?</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4131260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E</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p:txBody>
          <a:bodyPr/>
          <a:lstStyle/>
          <a:p>
            <a:pPr marL="76200" indent="0">
              <a:buNone/>
            </a:pPr>
            <a:r>
              <a:rPr lang="en-US" sz="2000" dirty="0"/>
              <a:t>Long description for Figure 10.2 (4 of 5)</a:t>
            </a:r>
          </a:p>
          <a:p>
            <a:pPr marL="76200"/>
            <a:r>
              <a:rPr lang="en-US" sz="2000" dirty="0"/>
              <a:t>4. Threshold (Finalize the break, and re-establish individuality) </a:t>
            </a:r>
          </a:p>
          <a:p>
            <a:pPr marL="76200"/>
            <a:r>
              <a:rPr lang="en-US" sz="2000" dirty="0"/>
              <a:t>It includes the grave-dressing process as follows: </a:t>
            </a:r>
          </a:p>
          <a:p>
            <a:pPr marL="76200"/>
            <a:r>
              <a:rPr lang="en-US" sz="2000" dirty="0"/>
              <a:t>•	Put flowers on the grave—(re)-cover pain and hurt</a:t>
            </a:r>
          </a:p>
          <a:p>
            <a:pPr marL="76200"/>
            <a:r>
              <a:rPr lang="en-US" sz="2000" dirty="0"/>
              <a:t>•	Finalize public story—Create face-saving story</a:t>
            </a:r>
          </a:p>
          <a:p>
            <a:pPr marL="76200"/>
            <a:r>
              <a:rPr lang="en-US" sz="2000" dirty="0"/>
              <a:t>•	Blame partner—creates negative impression of you/face loss</a:t>
            </a:r>
          </a:p>
          <a:p>
            <a:pPr marL="76200"/>
            <a:r>
              <a:rPr lang="en-US" sz="2000" dirty="0"/>
              <a:t>•	Retrospective/postmortem: let go of negative feelings &amp; move on</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1827793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ACDA0-BE47-4106-A8A6-06B300920AD6}"/>
              </a:ext>
            </a:extLst>
          </p:cNvPr>
          <p:cNvSpPr>
            <a:spLocks noGrp="1"/>
          </p:cNvSpPr>
          <p:nvPr>
            <p:ph type="title"/>
          </p:nvPr>
        </p:nvSpPr>
        <p:spPr/>
        <p:txBody>
          <a:bodyPr/>
          <a:lstStyle/>
          <a:p>
            <a:r>
              <a:rPr lang="en-US" dirty="0"/>
              <a:t>Appendix F</a:t>
            </a:r>
          </a:p>
        </p:txBody>
      </p:sp>
      <p:sp>
        <p:nvSpPr>
          <p:cNvPr id="3" name="Text Placeholder 2">
            <a:extLst>
              <a:ext uri="{FF2B5EF4-FFF2-40B4-BE49-F238E27FC236}">
                <a16:creationId xmlns:a16="http://schemas.microsoft.com/office/drawing/2014/main" id="{362F89AF-57C5-4D40-B2FB-70D77516BAD2}"/>
              </a:ext>
            </a:extLst>
          </p:cNvPr>
          <p:cNvSpPr>
            <a:spLocks noGrp="1"/>
          </p:cNvSpPr>
          <p:nvPr>
            <p:ph sz="quarter" idx="13"/>
          </p:nvPr>
        </p:nvSpPr>
        <p:spPr/>
        <p:txBody>
          <a:bodyPr/>
          <a:lstStyle/>
          <a:p>
            <a:pPr marL="76200" indent="0">
              <a:buNone/>
            </a:pPr>
            <a:r>
              <a:rPr lang="en-US" sz="2000" dirty="0"/>
              <a:t>Long description for Figure 10.2 (5 of 5)</a:t>
            </a:r>
          </a:p>
          <a:p>
            <a:pPr marL="76200"/>
            <a:r>
              <a:rPr lang="en-US" sz="2000" dirty="0"/>
              <a:t>5. The grave-dressing process leads to the resurrection process as follows: </a:t>
            </a:r>
          </a:p>
          <a:p>
            <a:pPr marL="76200"/>
            <a:r>
              <a:rPr lang="en-US" sz="2000" dirty="0"/>
              <a:t>•	Review and adjust perspectives on self, others, and relationships</a:t>
            </a:r>
          </a:p>
          <a:p>
            <a:pPr marL="76200"/>
            <a:r>
              <a:rPr lang="en-US" sz="2000" dirty="0"/>
              <a:t>•	Begin the pursuit of relationships</a:t>
            </a:r>
          </a:p>
          <a:p>
            <a:pPr marL="76200"/>
            <a:r>
              <a:rPr lang="en-US" sz="2000" dirty="0"/>
              <a:t>•	Identify “things to avoid” and “never agains.”</a:t>
            </a:r>
          </a:p>
          <a:p>
            <a:pPr marL="76200" indent="0">
              <a:buNone/>
            </a:pPr>
            <a:r>
              <a:rPr lang="en-US" sz="2000" dirty="0">
                <a:hlinkClick r:id="rId2" action="ppaction://hlinksldjump"/>
              </a:rPr>
              <a:t>Return to presentation.</a:t>
            </a:r>
            <a:endParaRPr lang="en-US" sz="2000" dirty="0"/>
          </a:p>
        </p:txBody>
      </p:sp>
    </p:spTree>
    <p:extLst>
      <p:ext uri="{BB962C8B-B14F-4D97-AF65-F5344CB8AC3E}">
        <p14:creationId xmlns:p14="http://schemas.microsoft.com/office/powerpoint/2010/main" val="282088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29C4-E1DD-450D-AE92-0C40D5BE1D19}"/>
              </a:ext>
            </a:extLst>
          </p:cNvPr>
          <p:cNvSpPr>
            <a:spLocks noGrp="1"/>
          </p:cNvSpPr>
          <p:nvPr>
            <p:ph type="title"/>
          </p:nvPr>
        </p:nvSpPr>
        <p:spPr/>
        <p:txBody>
          <a:bodyPr/>
          <a:lstStyle/>
          <a:p>
            <a:r>
              <a:rPr lang="en-US" dirty="0"/>
              <a:t>When Relationship Expectations Are Violated </a:t>
            </a:r>
            <a:r>
              <a:rPr lang="en-US" sz="2000" dirty="0"/>
              <a:t>(3 of 4)</a:t>
            </a:r>
            <a:endParaRPr lang="en-US" dirty="0"/>
          </a:p>
        </p:txBody>
      </p:sp>
      <p:sp>
        <p:nvSpPr>
          <p:cNvPr id="3" name="Content Placeholder 2">
            <a:extLst>
              <a:ext uri="{FF2B5EF4-FFF2-40B4-BE49-F238E27FC236}">
                <a16:creationId xmlns:a16="http://schemas.microsoft.com/office/drawing/2014/main" id="{2EBAE0E3-7451-41A9-97DF-C1D4B6945397}"/>
              </a:ext>
            </a:extLst>
          </p:cNvPr>
          <p:cNvSpPr>
            <a:spLocks noGrp="1"/>
          </p:cNvSpPr>
          <p:nvPr>
            <p:ph sz="quarter" idx="13"/>
          </p:nvPr>
        </p:nvSpPr>
        <p:spPr/>
        <p:txBody>
          <a:bodyPr/>
          <a:lstStyle/>
          <a:p>
            <a:r>
              <a:rPr lang="en-US" dirty="0"/>
              <a:t>Responding with Forgiveness</a:t>
            </a:r>
          </a:p>
          <a:p>
            <a:pPr marL="1016000" lvl="1" indent="-457200">
              <a:buFont typeface="+mj-lt"/>
              <a:buAutoNum type="arabicPeriod"/>
            </a:pPr>
            <a:r>
              <a:rPr lang="en-US" dirty="0"/>
              <a:t>Confront the transgression</a:t>
            </a:r>
          </a:p>
          <a:p>
            <a:pPr marL="1016000" lvl="1" indent="-457200">
              <a:buFont typeface="+mj-lt"/>
              <a:buAutoNum type="arabicPeriod"/>
            </a:pPr>
            <a:r>
              <a:rPr lang="en-US" dirty="0"/>
              <a:t>Manage emotion</a:t>
            </a:r>
          </a:p>
          <a:p>
            <a:pPr marL="1016000" lvl="1" indent="-457200">
              <a:buFont typeface="+mj-lt"/>
              <a:buAutoNum type="arabicPeriod"/>
            </a:pPr>
            <a:r>
              <a:rPr lang="en-US" dirty="0"/>
              <a:t>Engage in sense making</a:t>
            </a:r>
          </a:p>
          <a:p>
            <a:pPr marL="1016000" lvl="1" indent="-457200">
              <a:buFont typeface="+mj-lt"/>
              <a:buAutoNum type="arabicPeriod"/>
            </a:pPr>
            <a:r>
              <a:rPr lang="en-US" dirty="0"/>
              <a:t>Seek forgiveness</a:t>
            </a:r>
          </a:p>
          <a:p>
            <a:pPr marL="1016000" lvl="1" indent="-457200">
              <a:buFont typeface="+mj-lt"/>
              <a:buAutoNum type="arabicPeriod"/>
            </a:pPr>
            <a:r>
              <a:rPr lang="en-US" dirty="0"/>
              <a:t>Grant forgiveness</a:t>
            </a:r>
          </a:p>
          <a:p>
            <a:pPr marL="1016000" lvl="1" indent="-457200">
              <a:buFont typeface="+mj-lt"/>
              <a:buAutoNum type="arabicPeriod"/>
            </a:pPr>
            <a:r>
              <a:rPr lang="en-US" dirty="0"/>
              <a:t>Negotiate values and rules</a:t>
            </a:r>
          </a:p>
          <a:p>
            <a:pPr marL="1016000" lvl="1" indent="-457200">
              <a:buFont typeface="+mj-lt"/>
              <a:buAutoNum type="arabicPeriod"/>
            </a:pPr>
            <a:r>
              <a:rPr lang="en-US" dirty="0"/>
              <a:t>Transition, monitor, maintain, or renegotiate</a:t>
            </a:r>
          </a:p>
        </p:txBody>
      </p:sp>
    </p:spTree>
    <p:extLst>
      <p:ext uri="{BB962C8B-B14F-4D97-AF65-F5344CB8AC3E}">
        <p14:creationId xmlns:p14="http://schemas.microsoft.com/office/powerpoint/2010/main" val="314016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0E41B-639B-4650-B7EA-8DA301F5DA35}"/>
              </a:ext>
            </a:extLst>
          </p:cNvPr>
          <p:cNvSpPr>
            <a:spLocks noGrp="1"/>
          </p:cNvSpPr>
          <p:nvPr>
            <p:ph type="title"/>
          </p:nvPr>
        </p:nvSpPr>
        <p:spPr/>
        <p:txBody>
          <a:bodyPr/>
          <a:lstStyle/>
          <a:p>
            <a:r>
              <a:rPr lang="en-US" dirty="0"/>
              <a:t>Figure 10.1 Forgiveness Responses to Transgression</a:t>
            </a:r>
          </a:p>
        </p:txBody>
      </p:sp>
      <p:pic>
        <p:nvPicPr>
          <p:cNvPr id="5" name="Content Placeholder 4" descr="A 2 by 2 matrix diagram illustrates the forgiveness responses to transgressions. ">
            <a:extLst>
              <a:ext uri="{FF2B5EF4-FFF2-40B4-BE49-F238E27FC236}">
                <a16:creationId xmlns:a16="http://schemas.microsoft.com/office/drawing/2014/main" id="{7139796F-61F9-4D1E-8511-8FEEA439CDAF}"/>
              </a:ext>
            </a:extLst>
          </p:cNvPr>
          <p:cNvPicPr>
            <a:picLocks noGrp="1" noChangeAspect="1"/>
          </p:cNvPicPr>
          <p:nvPr>
            <p:ph sz="quarter" idx="14"/>
          </p:nvPr>
        </p:nvPicPr>
        <p:blipFill>
          <a:blip r:embed="rId3"/>
          <a:stretch>
            <a:fillRect/>
          </a:stretch>
        </p:blipFill>
        <p:spPr>
          <a:xfrm>
            <a:off x="1310128" y="1248963"/>
            <a:ext cx="6252722" cy="4830847"/>
          </a:xfrm>
          <a:prstGeom prst="rect">
            <a:avLst/>
          </a:prstGeom>
        </p:spPr>
      </p:pic>
      <p:sp>
        <p:nvSpPr>
          <p:cNvPr id="4" name="Text Placeholder 3">
            <a:extLst>
              <a:ext uri="{FF2B5EF4-FFF2-40B4-BE49-F238E27FC236}">
                <a16:creationId xmlns:a16="http://schemas.microsoft.com/office/drawing/2014/main" id="{68A5F09E-E7D5-494D-A79D-68C7786BAC28}"/>
              </a:ext>
            </a:extLst>
          </p:cNvPr>
          <p:cNvSpPr>
            <a:spLocks noGrp="1"/>
          </p:cNvSpPr>
          <p:nvPr>
            <p:ph type="body" idx="1"/>
          </p:nvPr>
        </p:nvSpPr>
        <p:spPr>
          <a:xfrm>
            <a:off x="5427190" y="6151121"/>
            <a:ext cx="3429000" cy="327444"/>
          </a:xfrm>
        </p:spPr>
        <p:txBody>
          <a:bodyPr/>
          <a:lstStyle/>
          <a:p>
            <a:r>
              <a:rPr lang="en-US" dirty="0">
                <a:hlinkClick r:id="rId4" action="ppaction://hlinksldjump"/>
              </a:rPr>
              <a:t>For long description, see slide 39, Appendix A </a:t>
            </a:r>
          </a:p>
        </p:txBody>
      </p:sp>
    </p:spTree>
    <p:extLst>
      <p:ext uri="{BB962C8B-B14F-4D97-AF65-F5344CB8AC3E}">
        <p14:creationId xmlns:p14="http://schemas.microsoft.com/office/powerpoint/2010/main" val="1698014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8F57-7CBB-4515-854C-03C17EF4DD4F}"/>
              </a:ext>
            </a:extLst>
          </p:cNvPr>
          <p:cNvSpPr>
            <a:spLocks noGrp="1"/>
          </p:cNvSpPr>
          <p:nvPr>
            <p:ph type="title"/>
          </p:nvPr>
        </p:nvSpPr>
        <p:spPr/>
        <p:txBody>
          <a:bodyPr/>
          <a:lstStyle/>
          <a:p>
            <a:r>
              <a:rPr lang="en-US" dirty="0"/>
              <a:t>When Relationship Expectations Are Violated </a:t>
            </a:r>
            <a:r>
              <a:rPr lang="en-US" sz="2000" dirty="0"/>
              <a:t>(4 of 4)</a:t>
            </a:r>
            <a:endParaRPr lang="en-US" dirty="0"/>
          </a:p>
        </p:txBody>
      </p:sp>
      <p:sp>
        <p:nvSpPr>
          <p:cNvPr id="3" name="Content Placeholder 2">
            <a:extLst>
              <a:ext uri="{FF2B5EF4-FFF2-40B4-BE49-F238E27FC236}">
                <a16:creationId xmlns:a16="http://schemas.microsoft.com/office/drawing/2014/main" id="{267A71BB-030D-4063-BF56-B7DAC933AD6A}"/>
              </a:ext>
            </a:extLst>
          </p:cNvPr>
          <p:cNvSpPr>
            <a:spLocks noGrp="1"/>
          </p:cNvSpPr>
          <p:nvPr>
            <p:ph sz="quarter" idx="13"/>
          </p:nvPr>
        </p:nvSpPr>
        <p:spPr/>
        <p:txBody>
          <a:bodyPr/>
          <a:lstStyle/>
          <a:p>
            <a:r>
              <a:rPr lang="en-US" dirty="0"/>
              <a:t>Responding with Retaliation</a:t>
            </a:r>
          </a:p>
          <a:p>
            <a:pPr lvl="1"/>
            <a:r>
              <a:rPr lang="en-US" dirty="0"/>
              <a:t>Attempts to “even the score”</a:t>
            </a:r>
          </a:p>
          <a:p>
            <a:pPr lvl="1"/>
            <a:r>
              <a:rPr lang="en-US" dirty="0"/>
              <a:t>Often used if transgression seen as intentional</a:t>
            </a:r>
          </a:p>
          <a:p>
            <a:pPr lvl="1"/>
            <a:r>
              <a:rPr lang="en-US" dirty="0"/>
              <a:t>Also used if fewer relational investments</a:t>
            </a:r>
          </a:p>
        </p:txBody>
      </p:sp>
    </p:spTree>
    <p:extLst>
      <p:ext uri="{BB962C8B-B14F-4D97-AF65-F5344CB8AC3E}">
        <p14:creationId xmlns:p14="http://schemas.microsoft.com/office/powerpoint/2010/main" val="187323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1576-9B00-4245-9179-8B77B2D21024}"/>
              </a:ext>
            </a:extLst>
          </p:cNvPr>
          <p:cNvSpPr>
            <a:spLocks noGrp="1"/>
          </p:cNvSpPr>
          <p:nvPr>
            <p:ph type="title"/>
          </p:nvPr>
        </p:nvSpPr>
        <p:spPr/>
        <p:txBody>
          <a:bodyPr/>
          <a:lstStyle/>
          <a:p>
            <a:r>
              <a:rPr lang="en-US" sz="2800" dirty="0"/>
              <a:t>Maintaining Long-Distance Relationships (LDRs) and Relationships that Challenge Social Norms </a:t>
            </a:r>
            <a:r>
              <a:rPr lang="en-US" sz="1800" dirty="0"/>
              <a:t>(1 of 2)</a:t>
            </a:r>
            <a:endParaRPr lang="en-US" sz="2800" dirty="0"/>
          </a:p>
        </p:txBody>
      </p:sp>
      <p:sp>
        <p:nvSpPr>
          <p:cNvPr id="3" name="Text Placeholder 2">
            <a:extLst>
              <a:ext uri="{FF2B5EF4-FFF2-40B4-BE49-F238E27FC236}">
                <a16:creationId xmlns:a16="http://schemas.microsoft.com/office/drawing/2014/main" id="{B67BB136-FB7D-4A39-9E2B-93D5C33A4E25}"/>
              </a:ext>
            </a:extLst>
          </p:cNvPr>
          <p:cNvSpPr>
            <a:spLocks noGrp="1"/>
          </p:cNvSpPr>
          <p:nvPr>
            <p:ph type="body" idx="1"/>
          </p:nvPr>
        </p:nvSpPr>
        <p:spPr>
          <a:xfrm>
            <a:off x="457200" y="1502229"/>
            <a:ext cx="8229600" cy="622828"/>
          </a:xfrm>
        </p:spPr>
        <p:txBody>
          <a:bodyPr/>
          <a:lstStyle/>
          <a:p>
            <a:r>
              <a:rPr lang="en-US" dirty="0"/>
              <a:t>Learning Objective 10.2 Describe and explain the challenges of long-distant relationships and relationships that challenge social norms.</a:t>
            </a:r>
          </a:p>
        </p:txBody>
      </p:sp>
      <p:sp>
        <p:nvSpPr>
          <p:cNvPr id="4" name="Content Placeholder 3">
            <a:extLst>
              <a:ext uri="{FF2B5EF4-FFF2-40B4-BE49-F238E27FC236}">
                <a16:creationId xmlns:a16="http://schemas.microsoft.com/office/drawing/2014/main" id="{DDAB664F-9491-483B-87A9-B0F3A1D48EBB}"/>
              </a:ext>
            </a:extLst>
          </p:cNvPr>
          <p:cNvSpPr>
            <a:spLocks noGrp="1"/>
          </p:cNvSpPr>
          <p:nvPr>
            <p:ph sz="quarter" idx="13"/>
          </p:nvPr>
        </p:nvSpPr>
        <p:spPr>
          <a:xfrm>
            <a:off x="457200" y="2125057"/>
            <a:ext cx="8232127" cy="3916513"/>
          </a:xfrm>
        </p:spPr>
        <p:txBody>
          <a:bodyPr/>
          <a:lstStyle/>
          <a:p>
            <a:r>
              <a:rPr lang="en-US" dirty="0"/>
              <a:t>Maintaining Long-Distance Relationships</a:t>
            </a:r>
          </a:p>
          <a:p>
            <a:pPr lvl="1"/>
            <a:r>
              <a:rPr lang="en-US" dirty="0"/>
              <a:t>The nature of the separation</a:t>
            </a:r>
          </a:p>
          <a:p>
            <a:pPr lvl="1"/>
            <a:r>
              <a:rPr lang="en-US" dirty="0"/>
              <a:t>The effects of time between visits</a:t>
            </a:r>
          </a:p>
          <a:p>
            <a:pPr lvl="2"/>
            <a:r>
              <a:rPr lang="en-US" dirty="0"/>
              <a:t>Proximal relationships</a:t>
            </a:r>
          </a:p>
          <a:p>
            <a:pPr lvl="1"/>
            <a:r>
              <a:rPr lang="en-US" dirty="0"/>
              <a:t>Costs and rewards</a:t>
            </a:r>
          </a:p>
          <a:p>
            <a:pPr lvl="1"/>
            <a:r>
              <a:rPr lang="en-US" dirty="0"/>
              <a:t>Tensions created by LDRs</a:t>
            </a:r>
          </a:p>
        </p:txBody>
      </p:sp>
    </p:spTree>
    <p:extLst>
      <p:ext uri="{BB962C8B-B14F-4D97-AF65-F5344CB8AC3E}">
        <p14:creationId xmlns:p14="http://schemas.microsoft.com/office/powerpoint/2010/main" val="257240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84795-9284-4C20-AE44-3A31FBC93902}"/>
              </a:ext>
            </a:extLst>
          </p:cNvPr>
          <p:cNvSpPr>
            <a:spLocks noGrp="1"/>
          </p:cNvSpPr>
          <p:nvPr>
            <p:ph type="title"/>
          </p:nvPr>
        </p:nvSpPr>
        <p:spPr>
          <a:xfrm>
            <a:off x="457200" y="1540329"/>
            <a:ext cx="3035300" cy="1066799"/>
          </a:xfrm>
        </p:spPr>
        <p:txBody>
          <a:bodyPr/>
          <a:lstStyle/>
          <a:p>
            <a:r>
              <a:rPr lang="en-US" dirty="0"/>
              <a:t>Long-Distance Relationships</a:t>
            </a:r>
          </a:p>
        </p:txBody>
      </p:sp>
      <p:pic>
        <p:nvPicPr>
          <p:cNvPr id="5" name="Picture 2" descr="A photo shows a couple embracing each other in an airport lounge. ">
            <a:extLst>
              <a:ext uri="{FF2B5EF4-FFF2-40B4-BE49-F238E27FC236}">
                <a16:creationId xmlns:a16="http://schemas.microsoft.com/office/drawing/2014/main" id="{1BCD87B4-78EB-492F-92A3-80046A8236EB}"/>
              </a:ext>
            </a:extLst>
          </p:cNvPr>
          <p:cNvPicPr>
            <a:picLocks noGrp="1" noChangeAspect="1" noChangeArrowheads="1"/>
          </p:cNvPicPr>
          <p:nvPr>
            <p:ph sz="quarter" idx="14"/>
          </p:nvPr>
        </p:nvPicPr>
        <p:blipFill>
          <a:blip r:embed="rId3" cstate="print"/>
          <a:srcRect/>
          <a:stretch>
            <a:fillRect/>
          </a:stretch>
        </p:blipFill>
        <p:spPr bwMode="auto">
          <a:xfrm>
            <a:off x="4305300" y="417552"/>
            <a:ext cx="4174155" cy="6022895"/>
          </a:xfrm>
          <a:prstGeom prst="rect">
            <a:avLst/>
          </a:prstGeom>
          <a:noFill/>
          <a:ln w="9525">
            <a:noFill/>
            <a:miter lim="800000"/>
            <a:headEnd/>
            <a:tailEnd/>
          </a:ln>
        </p:spPr>
      </p:pic>
      <p:sp>
        <p:nvSpPr>
          <p:cNvPr id="3" name="Text Placeholder 2">
            <a:extLst>
              <a:ext uri="{FF2B5EF4-FFF2-40B4-BE49-F238E27FC236}">
                <a16:creationId xmlns:a16="http://schemas.microsoft.com/office/drawing/2014/main" id="{323B4489-225A-4BCB-B701-6CC4B5CF5BB0}"/>
              </a:ext>
            </a:extLst>
          </p:cNvPr>
          <p:cNvSpPr>
            <a:spLocks noGrp="1"/>
          </p:cNvSpPr>
          <p:nvPr>
            <p:ph type="body" idx="1"/>
          </p:nvPr>
        </p:nvSpPr>
        <p:spPr>
          <a:xfrm>
            <a:off x="457200" y="3175001"/>
            <a:ext cx="3323968" cy="1687838"/>
          </a:xfrm>
        </p:spPr>
        <p:txBody>
          <a:bodyPr/>
          <a:lstStyle/>
          <a:p>
            <a:pPr>
              <a:spcBef>
                <a:spcPts val="600"/>
              </a:spcBef>
            </a:pPr>
            <a:r>
              <a:rPr lang="en-US" sz="2000" dirty="0"/>
              <a:t>Partners in long-distance relationships must use specific maintenance strategies if the relationship is to be successful. </a:t>
            </a:r>
          </a:p>
          <a:p>
            <a:pPr>
              <a:spcBef>
                <a:spcPts val="600"/>
              </a:spcBef>
            </a:pPr>
            <a:r>
              <a:rPr lang="en-US" dirty="0"/>
              <a:t>Phil Boorman/Cultura/Getty Images</a:t>
            </a:r>
          </a:p>
        </p:txBody>
      </p:sp>
    </p:spTree>
    <p:extLst>
      <p:ext uri="{BB962C8B-B14F-4D97-AF65-F5344CB8AC3E}">
        <p14:creationId xmlns:p14="http://schemas.microsoft.com/office/powerpoint/2010/main" val="527427798"/>
      </p:ext>
    </p:extLst>
  </p:cSld>
  <p:clrMapOvr>
    <a:masterClrMapping/>
  </p:clrMapOvr>
</p:sld>
</file>

<file path=ppt/theme/theme1.xml><?xml version="1.0" encoding="utf-8"?>
<a:theme xmlns:a="http://schemas.openxmlformats.org/drawingml/2006/main" name="3_508 Lecture">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1888</TotalTime>
  <Words>1666</Words>
  <Application>Microsoft Office PowerPoint</Application>
  <PresentationFormat>On-screen Show (4:3)</PresentationFormat>
  <Paragraphs>318</Paragraphs>
  <Slides>44</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44</vt:i4>
      </vt:variant>
    </vt:vector>
  </HeadingPairs>
  <TitlesOfParts>
    <vt:vector size="53" baseType="lpstr">
      <vt:lpstr>ＭＳ Ｐゴシック</vt:lpstr>
      <vt:lpstr>Arial</vt:lpstr>
      <vt:lpstr>Calibri</vt:lpstr>
      <vt:lpstr>Noto Sans Symbols</vt:lpstr>
      <vt:lpstr>Times New Roman</vt:lpstr>
      <vt:lpstr>Verdana</vt:lpstr>
      <vt:lpstr>3_508 Lecture</vt:lpstr>
      <vt:lpstr>2_508 Lecture</vt:lpstr>
      <vt:lpstr>1_508 Lecture</vt:lpstr>
      <vt:lpstr>Interpersonal Communication:  Relating to Others</vt:lpstr>
      <vt:lpstr>Learning Objectives</vt:lpstr>
      <vt:lpstr>When Relationship Expectations Are Violated (1 of 4)</vt:lpstr>
      <vt:lpstr>When Relationship Expectations Are Violated (2 of 4)</vt:lpstr>
      <vt:lpstr>When Relationship Expectations Are Violated (3 of 4)</vt:lpstr>
      <vt:lpstr>Figure 10.1 Forgiveness Responses to Transgression</vt:lpstr>
      <vt:lpstr>When Relationship Expectations Are Violated (4 of 4)</vt:lpstr>
      <vt:lpstr>Maintaining Long-Distance Relationships (LDRs) and Relationships that Challenge Social Norms (1 of 2)</vt:lpstr>
      <vt:lpstr>Long-Distance Relationships</vt:lpstr>
      <vt:lpstr>Maintaining Long-Distance Relationships (LDRs) and Relationships that Challenge Social Norms (2 of 2)</vt:lpstr>
      <vt:lpstr>Addressing Grief and Delivering Bad News (1 of 2)</vt:lpstr>
      <vt:lpstr>Addressing Grief and Delivering Bad News (2 of 2)</vt:lpstr>
      <vt:lpstr>The Dark Side of Interpersonal Communication (1 of 4)</vt:lpstr>
      <vt:lpstr>Deception Varies in Severity</vt:lpstr>
      <vt:lpstr>The Dark Side of Interpersonal Communication (2 of 4)</vt:lpstr>
      <vt:lpstr>The Dark Side of Interpersonal Communication (3 of 4)</vt:lpstr>
      <vt:lpstr>The Dark Side of Interpersonal Communication (4 of 4)</vt:lpstr>
      <vt:lpstr>Power of Words</vt:lpstr>
      <vt:lpstr>The Dark Side of Interpersonal Relationships (1 of 5)</vt:lpstr>
      <vt:lpstr>Cause of Jealousy</vt:lpstr>
      <vt:lpstr>The Dark Side of Interpersonal Relationships (2 of 5)</vt:lpstr>
      <vt:lpstr>The Dark Side of Interpersonal Relationships (3 of 5)</vt:lpstr>
      <vt:lpstr>The Dark Side of Interpersonal Relationships (4 of 5)</vt:lpstr>
      <vt:lpstr>The Dark Side of Interpersonal Relationships (5 of 5)</vt:lpstr>
      <vt:lpstr>Interpersonal Relationship De-Escalation and Termination (1 of 8)</vt:lpstr>
      <vt:lpstr>Interpersonal Relationship De-Escalation and Termination (2 of 8)</vt:lpstr>
      <vt:lpstr>Interpersonal Relationship De-Escalation and Termination (3 of 8)</vt:lpstr>
      <vt:lpstr>Interpersonal Relationship De-Escalation and Termination (4 of 8)</vt:lpstr>
      <vt:lpstr>Interpersonal Relationship De-Escalation and Termination (5 of 8)</vt:lpstr>
      <vt:lpstr>Interpersonal Relationship De-Escalation and Termination (6 of 8)</vt:lpstr>
      <vt:lpstr>Figure 10.2  Relational Dissolution Processes (1 of 5)</vt:lpstr>
      <vt:lpstr>Figure 10.2  Relational Dissolution Processes (2 of 5)</vt:lpstr>
      <vt:lpstr>Figure 10.2 Relational Dissolutions Processes (3 of 5)</vt:lpstr>
      <vt:lpstr>Figure 10.2 Relational Dissolutions Processes (4 of 5)</vt:lpstr>
      <vt:lpstr>Figure 10.2 Relational Dissolutions Processes (5 of 5)</vt:lpstr>
      <vt:lpstr>Interpersonal Relationship De-Escalation and Termination (7 of 8)</vt:lpstr>
      <vt:lpstr>Interpersonal Relationship De-Escalation and Termination (8 of 8)</vt:lpstr>
      <vt:lpstr>Copyright</vt:lpstr>
      <vt:lpstr>Appendix A</vt:lpstr>
      <vt:lpstr>Appendix B</vt:lpstr>
      <vt:lpstr>Appendix C</vt:lpstr>
      <vt:lpstr>Appendix D</vt:lpstr>
      <vt:lpstr>Appendix E</vt:lpstr>
      <vt:lpstr>Appendix F</vt:lpstr>
    </vt:vector>
  </TitlesOfParts>
  <Company>Pearson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Interpersonal Communication: Relating to Others</dc:title>
  <dc:subject>Communications</dc:subject>
  <dc:creator>Editors, Inc.</dc:creator>
  <cp:keywords>Communications</cp:keywords>
  <cp:lastModifiedBy>Christy</cp:lastModifiedBy>
  <cp:revision>206</cp:revision>
  <dcterms:created xsi:type="dcterms:W3CDTF">2017-11-16T00:10:27Z</dcterms:created>
  <dcterms:modified xsi:type="dcterms:W3CDTF">2018-10-22T16:18:40Z</dcterms:modified>
</cp:coreProperties>
</file>