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89" r:id="rId1"/>
    <p:sldMasterId id="2147484199" r:id="rId2"/>
  </p:sldMasterIdLst>
  <p:notesMasterIdLst>
    <p:notesMasterId r:id="rId56"/>
  </p:notesMasterIdLst>
  <p:handoutMasterIdLst>
    <p:handoutMasterId r:id="rId57"/>
  </p:handoutMasterIdLst>
  <p:sldIdLst>
    <p:sldId id="399" r:id="rId3"/>
    <p:sldId id="321" r:id="rId4"/>
    <p:sldId id="421" r:id="rId5"/>
    <p:sldId id="398" r:id="rId6"/>
    <p:sldId id="400" r:id="rId7"/>
    <p:sldId id="401" r:id="rId8"/>
    <p:sldId id="422" r:id="rId9"/>
    <p:sldId id="423" r:id="rId10"/>
    <p:sldId id="402" r:id="rId11"/>
    <p:sldId id="425" r:id="rId12"/>
    <p:sldId id="403" r:id="rId13"/>
    <p:sldId id="404" r:id="rId14"/>
    <p:sldId id="427" r:id="rId15"/>
    <p:sldId id="428" r:id="rId16"/>
    <p:sldId id="429" r:id="rId17"/>
    <p:sldId id="426" r:id="rId18"/>
    <p:sldId id="405" r:id="rId19"/>
    <p:sldId id="406" r:id="rId20"/>
    <p:sldId id="430" r:id="rId21"/>
    <p:sldId id="431" r:id="rId22"/>
    <p:sldId id="432" r:id="rId23"/>
    <p:sldId id="407" r:id="rId24"/>
    <p:sldId id="408" r:id="rId25"/>
    <p:sldId id="434" r:id="rId26"/>
    <p:sldId id="435" r:id="rId27"/>
    <p:sldId id="409" r:id="rId28"/>
    <p:sldId id="412" r:id="rId29"/>
    <p:sldId id="438" r:id="rId30"/>
    <p:sldId id="436" r:id="rId31"/>
    <p:sldId id="437" r:id="rId32"/>
    <p:sldId id="411" r:id="rId33"/>
    <p:sldId id="415" r:id="rId34"/>
    <p:sldId id="439" r:id="rId35"/>
    <p:sldId id="440" r:id="rId36"/>
    <p:sldId id="418" r:id="rId37"/>
    <p:sldId id="456" r:id="rId38"/>
    <p:sldId id="457" r:id="rId39"/>
    <p:sldId id="455" r:id="rId40"/>
    <p:sldId id="417" r:id="rId41"/>
    <p:sldId id="441" r:id="rId42"/>
    <p:sldId id="452" r:id="rId43"/>
    <p:sldId id="442" r:id="rId44"/>
    <p:sldId id="443" r:id="rId45"/>
    <p:sldId id="444" r:id="rId46"/>
    <p:sldId id="419" r:id="rId47"/>
    <p:sldId id="449" r:id="rId48"/>
    <p:sldId id="450" r:id="rId49"/>
    <p:sldId id="420" r:id="rId50"/>
    <p:sldId id="445" r:id="rId51"/>
    <p:sldId id="446" r:id="rId52"/>
    <p:sldId id="448" r:id="rId53"/>
    <p:sldId id="414" r:id="rId54"/>
    <p:sldId id="447" r:id="rId55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772" autoAdjust="0"/>
  </p:normalViewPr>
  <p:slideViewPr>
    <p:cSldViewPr>
      <p:cViewPr varScale="1">
        <p:scale>
          <a:sx n="70" d="100"/>
          <a:sy n="70" d="100"/>
        </p:scale>
        <p:origin x="-10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2AAD023-29AC-4FF1-9CB1-DA47942417BB}" type="datetimeFigureOut">
              <a:rPr lang="en-US" smtClean="0"/>
              <a:t>4/25/2013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1B0EC30-772A-408F-AF6D-970A2D842D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510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705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B89BD1C-1E85-41C7-B5AC-AB1F01769B7D}" type="datetimeFigureOut">
              <a:rPr lang="en-US"/>
              <a:pPr>
                <a:defRPr/>
              </a:pPr>
              <a:t>4/25/2013</a:t>
            </a:fld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708" y="4447461"/>
            <a:ext cx="5661660" cy="421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296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5" y="8893296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96B3EF3-C14D-4733-B3A0-F77BA5F15C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48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3233" indent="-29355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4204" indent="-23484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3885" indent="-23484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3567" indent="-23484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6DE89B-9807-4468-A042-B999CF1C729E}" type="slidenum">
              <a:rPr lang="en-US" smtClean="0">
                <a:solidFill>
                  <a:prstClr val="black"/>
                </a:solidFill>
              </a:rPr>
              <a:pPr eaLnBrk="1" hangingPunct="1"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099" name="Rectangle 7"/>
          <p:cNvSpPr txBox="1">
            <a:spLocks noGrp="1" noChangeArrowheads="1"/>
          </p:cNvSpPr>
          <p:nvPr/>
        </p:nvSpPr>
        <p:spPr bwMode="auto"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8" rIns="93936" bIns="4696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AC6C1A8-9514-4295-892B-C494489A1A1A}" type="slidenum">
              <a:rPr lang="en-US" sz="1200">
                <a:solidFill>
                  <a:prstClr val="black"/>
                </a:solidFill>
              </a:rPr>
              <a:pPr algn="r"/>
              <a:t>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901206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33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38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00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70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061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87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93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102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298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09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21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24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335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851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180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5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409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625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7708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21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387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4542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4690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942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996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6451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641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3511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8030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02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55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297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9924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904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763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436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5148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374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672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70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872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882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88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516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858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221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43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09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04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606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39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3pPr marL="1257300" indent="-342900"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z="1400" smtClean="0">
                <a:effectLst/>
              </a:defRPr>
            </a:lvl1pPr>
          </a:lstStyle>
          <a:p>
            <a:r>
              <a:rPr lang="en-US" dirty="0" smtClean="0"/>
              <a:t>Principles of Incident Response and Disaster Recovery, 2nd Edition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791C73-7981-4905-9EC2-185CFA98BB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0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z="1400" smtClean="0">
                <a:effectLst/>
              </a:defRPr>
            </a:lvl1pPr>
          </a:lstStyle>
          <a:p>
            <a:r>
              <a:rPr lang="en-US" dirty="0" smtClean="0"/>
              <a:t>Principles of Incident Response and Disaster Recovery, 2nd Edition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F12694-7DE2-4908-98A6-DC855C876C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z="1400" smtClean="0">
                <a:effectLst/>
              </a:defRPr>
            </a:lvl1pPr>
          </a:lstStyle>
          <a:p>
            <a:r>
              <a:rPr lang="en-US" dirty="0" smtClean="0"/>
              <a:t>Principles of Incident Response and Disaster Recovery, 2nd Edition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18DDD7-0C27-4E3A-99BF-95A3F2D0E3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9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z="1400" smtClean="0">
                <a:effectLst/>
              </a:defRPr>
            </a:lvl1pPr>
          </a:lstStyle>
          <a:p>
            <a:r>
              <a:rPr lang="en-US" dirty="0" smtClean="0"/>
              <a:t>Principles of Incident Response and Disaster Recovery, 2nd Edition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559235-AD08-4A83-830F-6C2ABB6832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2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z="1400" smtClean="0">
                <a:effectLst/>
              </a:defRPr>
            </a:lvl1pPr>
          </a:lstStyle>
          <a:p>
            <a:r>
              <a:rPr lang="en-US" dirty="0" smtClean="0"/>
              <a:t>Principles of Incident Response and Disaster Recovery, 2nd Edition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B4486A-7F8C-423C-B467-9F82C1179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7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z="1400" smtClean="0">
                <a:effectLst/>
              </a:defRPr>
            </a:lvl1pPr>
          </a:lstStyle>
          <a:p>
            <a:r>
              <a:rPr lang="en-US" dirty="0" smtClean="0"/>
              <a:t>Principles of Incident Response and Disaster Recovery, 2nd Edition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A09412-231F-4946-8B2D-5788645583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80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F7FD4-8047-4B05-AA1E-ABA19D51FC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2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5225"/>
            <a:ext cx="5562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200" smtClean="0">
                <a:effectLst/>
              </a:defRPr>
            </a:lvl1pPr>
          </a:lstStyle>
          <a:p>
            <a:r>
              <a:rPr lang="en-US" dirty="0" smtClean="0"/>
              <a:t>Principles of Incident Response and Disaster Recovery, 2nd Edition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C6A325-669B-4D27-A97D-8AF402EA31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4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3" r:id="rId2"/>
    <p:sldLayoutId id="2147484195" r:id="rId3"/>
    <p:sldLayoutId id="2147484196" r:id="rId4"/>
    <p:sldLayoutId id="2147484197" r:id="rId5"/>
    <p:sldLayoutId id="2147484198" r:id="rId6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14400" indent="0" algn="l" rtl="0" fontAlgn="base">
        <a:spcBef>
          <a:spcPct val="20000"/>
        </a:spcBef>
        <a:spcAft>
          <a:spcPct val="0"/>
        </a:spcAft>
        <a:buNone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81750"/>
            <a:ext cx="5638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22222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222222"/>
                </a:solidFill>
                <a:latin typeface="+mn-lt"/>
              </a:defRPr>
            </a:lvl1pPr>
          </a:lstStyle>
          <a:p>
            <a:pPr>
              <a:defRPr/>
            </a:pPr>
            <a:fld id="{EA86827C-B367-43B3-8ED5-5A076B7D3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8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s.or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bcinc.com/gfirst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s.org/rr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nformationsecurity.techtarget.com/" TargetMode="External"/><Relationship Id="rId5" Type="http://schemas.openxmlformats.org/officeDocument/2006/relationships/hyperlink" Target="http://www.scmagazine.com/" TargetMode="External"/><Relationship Id="rId4" Type="http://schemas.openxmlformats.org/officeDocument/2006/relationships/hyperlink" Target="http://www.csoonline.com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st.org/" TargetMode="External"/><Relationship Id="rId7" Type="http://schemas.openxmlformats.org/officeDocument/2006/relationships/hyperlink" Target="http://www.honeypots.net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rc.nist.gov/" TargetMode="External"/><Relationship Id="rId5" Type="http://schemas.openxmlformats.org/officeDocument/2006/relationships/hyperlink" Target="http://www.cert.org/" TargetMode="External"/><Relationship Id="rId4" Type="http://schemas.openxmlformats.org/officeDocument/2006/relationships/hyperlink" Target="http://www.us-cert.gov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roothack.org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1447800"/>
            <a:ext cx="8001000" cy="2209800"/>
          </a:xfrm>
        </p:spPr>
        <p:txBody>
          <a:bodyPr/>
          <a:lstStyle/>
          <a:p>
            <a:r>
              <a:rPr lang="en-US" b="1" dirty="0" smtClean="0"/>
              <a:t>Principles of Incident Response and Disaster Recovery, 2nd Edition</a:t>
            </a:r>
            <a:r>
              <a:rPr lang="en-US" dirty="0" smtClean="0"/>
              <a:t> </a:t>
            </a:r>
          </a:p>
        </p:txBody>
      </p:sp>
      <p:sp>
        <p:nvSpPr>
          <p:cNvPr id="2051" name="Rectangle 1027"/>
          <p:cNvSpPr>
            <a:spLocks noGrp="1" noChangeArrowheads="1"/>
          </p:cNvSpPr>
          <p:nvPr>
            <p:ph type="subTitle" idx="4294967295"/>
          </p:nvPr>
        </p:nvSpPr>
        <p:spPr>
          <a:xfrm>
            <a:off x="682625" y="4524375"/>
            <a:ext cx="7927975" cy="146208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3400" i="1" dirty="0" smtClean="0"/>
              <a:t>Chapter </a:t>
            </a:r>
            <a:r>
              <a:rPr lang="en-US" sz="3400" i="1" dirty="0" smtClean="0"/>
              <a:t>4</a:t>
            </a:r>
            <a:endParaRPr lang="en-US" sz="3400" i="1" dirty="0" smtClean="0"/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3400" i="1" dirty="0"/>
              <a:t>Incident Response: Planning</a:t>
            </a:r>
            <a:endParaRPr lang="en-US" sz="3400" i="1" dirty="0" smtClean="0"/>
          </a:p>
        </p:txBody>
      </p:sp>
      <p:pic>
        <p:nvPicPr>
          <p:cNvPr id="2052" name="Picture 3" descr="Cengag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26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Forming the IR Planning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Incident </a:t>
            </a:r>
            <a:r>
              <a:rPr lang="en-US" dirty="0" smtClean="0"/>
              <a:t>response planning </a:t>
            </a:r>
            <a:r>
              <a:rPr lang="en-US" dirty="0"/>
              <a:t>team (IRP team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Performs planning and development activities</a:t>
            </a:r>
          </a:p>
          <a:p>
            <a:pPr lvl="1"/>
            <a:r>
              <a:rPr lang="en-US" dirty="0" smtClean="0"/>
              <a:t>Built by executive leadership</a:t>
            </a:r>
          </a:p>
          <a:p>
            <a:pPr lvl="2"/>
            <a:r>
              <a:rPr lang="en-US" dirty="0" smtClean="0"/>
              <a:t>Information </a:t>
            </a:r>
            <a:r>
              <a:rPr lang="en-US" dirty="0"/>
              <a:t>technology (IT) involvement</a:t>
            </a:r>
            <a:endParaRPr lang="en-US" dirty="0" smtClean="0"/>
          </a:p>
          <a:p>
            <a:pPr lvl="2"/>
            <a:r>
              <a:rPr lang="en-US" dirty="0" smtClean="0"/>
              <a:t>Information security involvement</a:t>
            </a:r>
          </a:p>
          <a:p>
            <a:pPr lvl="2"/>
            <a:r>
              <a:rPr lang="en-US" dirty="0" smtClean="0"/>
              <a:t>CPMT organizational management representatives</a:t>
            </a:r>
          </a:p>
          <a:p>
            <a:pPr lvl="2"/>
            <a:r>
              <a:rPr lang="en-US" dirty="0" smtClean="0"/>
              <a:t>Team leader: liaison between IR </a:t>
            </a:r>
            <a:r>
              <a:rPr lang="en-US" dirty="0"/>
              <a:t>team and </a:t>
            </a:r>
            <a:r>
              <a:rPr lang="en-US" dirty="0" smtClean="0"/>
              <a:t>CPMT</a:t>
            </a:r>
          </a:p>
          <a:p>
            <a:pPr lvl="2"/>
            <a:r>
              <a:rPr lang="en-US" dirty="0" smtClean="0"/>
              <a:t>Champion: chief </a:t>
            </a:r>
            <a:r>
              <a:rPr lang="en-US" dirty="0"/>
              <a:t>information officer (CIO) or vice president of </a:t>
            </a:r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Should meet regularly to develop IR plan, structure, develop, </a:t>
            </a:r>
            <a:r>
              <a:rPr lang="en-US" dirty="0"/>
              <a:t>and </a:t>
            </a:r>
            <a:r>
              <a:rPr lang="en-US" dirty="0" smtClean="0"/>
              <a:t>train CSIRT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6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the Incident Response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 </a:t>
            </a:r>
            <a:r>
              <a:rPr lang="en-US" dirty="0" smtClean="0"/>
              <a:t>policy</a:t>
            </a:r>
          </a:p>
          <a:p>
            <a:pPr lvl="1"/>
            <a:r>
              <a:rPr lang="en-US" dirty="0" smtClean="0"/>
              <a:t>First deliverable </a:t>
            </a:r>
            <a:r>
              <a:rPr lang="en-US" dirty="0"/>
              <a:t>prepared by the IRP </a:t>
            </a:r>
            <a:r>
              <a:rPr lang="en-US" dirty="0" smtClean="0"/>
              <a:t>committee</a:t>
            </a:r>
          </a:p>
          <a:p>
            <a:pPr lvl="1"/>
            <a:r>
              <a:rPr lang="en-US" dirty="0" smtClean="0"/>
              <a:t>Defines team operations</a:t>
            </a:r>
          </a:p>
          <a:p>
            <a:pPr lvl="1"/>
            <a:r>
              <a:rPr lang="en-US" dirty="0" smtClean="0"/>
              <a:t>Articulates response </a:t>
            </a:r>
            <a:r>
              <a:rPr lang="en-US" dirty="0"/>
              <a:t>to various types of </a:t>
            </a:r>
            <a:r>
              <a:rPr lang="en-US" dirty="0" smtClean="0"/>
              <a:t>incidents</a:t>
            </a:r>
          </a:p>
          <a:p>
            <a:pPr lvl="1"/>
            <a:r>
              <a:rPr lang="en-US" dirty="0" smtClean="0"/>
              <a:t>Advises </a:t>
            </a:r>
            <a:r>
              <a:rPr lang="en-US" dirty="0"/>
              <a:t>end users on how to contribute </a:t>
            </a:r>
            <a:r>
              <a:rPr lang="en-US" dirty="0" smtClean="0"/>
              <a:t>to the </a:t>
            </a:r>
            <a:r>
              <a:rPr lang="en-US" dirty="0"/>
              <a:t>effective </a:t>
            </a:r>
            <a:r>
              <a:rPr lang="en-US" dirty="0" smtClean="0"/>
              <a:t>response</a:t>
            </a:r>
          </a:p>
          <a:p>
            <a:pPr lvl="2"/>
            <a:r>
              <a:rPr lang="en-US" dirty="0" smtClean="0"/>
              <a:t>Rather </a:t>
            </a:r>
            <a:r>
              <a:rPr lang="en-US" dirty="0"/>
              <a:t>than contributing to the problem at </a:t>
            </a:r>
            <a:r>
              <a:rPr lang="en-US" dirty="0" smtClean="0"/>
              <a:t>hand</a:t>
            </a:r>
          </a:p>
          <a:p>
            <a:pPr lvl="1"/>
            <a:r>
              <a:rPr lang="en-US" dirty="0" smtClean="0"/>
              <a:t>Similar </a:t>
            </a:r>
            <a:r>
              <a:rPr lang="en-US" dirty="0"/>
              <a:t>in structure to other organization </a:t>
            </a:r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3" y="826173"/>
            <a:ext cx="8459534" cy="394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3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44" y="231939"/>
            <a:ext cx="5775113" cy="603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7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the Incident Response </a:t>
            </a:r>
            <a:r>
              <a:rPr lang="en-US" dirty="0" smtClean="0"/>
              <a:t>Policy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developing the </a:t>
            </a:r>
            <a:r>
              <a:rPr lang="en-US" dirty="0" smtClean="0"/>
              <a:t>policy:</a:t>
            </a:r>
          </a:p>
          <a:p>
            <a:pPr lvl="1"/>
            <a:r>
              <a:rPr lang="en-US" dirty="0" smtClean="0"/>
              <a:t>Critical to involve those </a:t>
            </a:r>
            <a:r>
              <a:rPr lang="en-US" dirty="0"/>
              <a:t>who </a:t>
            </a:r>
            <a:r>
              <a:rPr lang="en-US" dirty="0" smtClean="0"/>
              <a:t>actually </a:t>
            </a:r>
            <a:r>
              <a:rPr lang="en-US" dirty="0"/>
              <a:t>use the </a:t>
            </a:r>
            <a:r>
              <a:rPr lang="en-US" dirty="0" smtClean="0"/>
              <a:t>policies</a:t>
            </a:r>
          </a:p>
          <a:p>
            <a:pPr lvl="1"/>
            <a:r>
              <a:rPr lang="en-US" dirty="0" smtClean="0"/>
              <a:t>Include interaction </a:t>
            </a:r>
            <a:r>
              <a:rPr lang="en-US" dirty="0"/>
              <a:t>and review by </a:t>
            </a:r>
            <a:r>
              <a:rPr lang="en-US" dirty="0" smtClean="0"/>
              <a:t>other </a:t>
            </a:r>
            <a:r>
              <a:rPr lang="en-US" dirty="0"/>
              <a:t>CP </a:t>
            </a:r>
            <a:r>
              <a:rPr lang="en-US" dirty="0" smtClean="0"/>
              <a:t>teams</a:t>
            </a:r>
          </a:p>
          <a:p>
            <a:pPr lvl="2"/>
            <a:r>
              <a:rPr lang="en-US" dirty="0" smtClean="0"/>
              <a:t>Aids in developing </a:t>
            </a:r>
            <a:r>
              <a:rPr lang="en-US" dirty="0"/>
              <a:t>clear, consistent, </a:t>
            </a:r>
            <a:r>
              <a:rPr lang="en-US" dirty="0" smtClean="0"/>
              <a:t>uniform </a:t>
            </a:r>
            <a:r>
              <a:rPr lang="en-US" dirty="0"/>
              <a:t>policy elements </a:t>
            </a:r>
            <a:r>
              <a:rPr lang="en-US" dirty="0" smtClean="0"/>
              <a:t>and structure</a:t>
            </a:r>
          </a:p>
          <a:p>
            <a:pPr lvl="1"/>
            <a:r>
              <a:rPr lang="en-US" dirty="0" smtClean="0"/>
              <a:t>Look at policies </a:t>
            </a:r>
            <a:r>
              <a:rPr lang="en-US" dirty="0"/>
              <a:t>from other </a:t>
            </a:r>
            <a:r>
              <a:rPr lang="en-US" dirty="0" smtClean="0"/>
              <a:t>agencies and organizations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1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the Incident Response </a:t>
            </a:r>
            <a:r>
              <a:rPr lang="en-US" dirty="0" smtClean="0"/>
              <a:t>Policy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Policy information sources</a:t>
            </a:r>
          </a:p>
          <a:p>
            <a:pPr lvl="1"/>
            <a:r>
              <a:rPr lang="en-US" dirty="0"/>
              <a:t>Organization </a:t>
            </a:r>
            <a:r>
              <a:rPr lang="en-US" dirty="0" smtClean="0"/>
              <a:t>charts </a:t>
            </a:r>
            <a:r>
              <a:rPr lang="en-US" dirty="0"/>
              <a:t>for the enterprise and specific business </a:t>
            </a:r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Topologies </a:t>
            </a:r>
            <a:r>
              <a:rPr lang="en-US" dirty="0"/>
              <a:t>for organizational or constituency systems and </a:t>
            </a:r>
            <a:r>
              <a:rPr lang="en-US" dirty="0" smtClean="0"/>
              <a:t>networks</a:t>
            </a:r>
          </a:p>
          <a:p>
            <a:pPr lvl="1"/>
            <a:r>
              <a:rPr lang="en-US" dirty="0"/>
              <a:t>Critical system and asset </a:t>
            </a:r>
            <a:r>
              <a:rPr lang="en-US" dirty="0" smtClean="0"/>
              <a:t>inventories</a:t>
            </a:r>
          </a:p>
          <a:p>
            <a:pPr lvl="1"/>
            <a:r>
              <a:rPr lang="en-US" dirty="0" smtClean="0"/>
              <a:t>Existing </a:t>
            </a:r>
            <a:r>
              <a:rPr lang="en-US" dirty="0"/>
              <a:t>DR or BC plans and </a:t>
            </a:r>
            <a:r>
              <a:rPr lang="en-US" dirty="0" smtClean="0"/>
              <a:t>any </a:t>
            </a:r>
            <a:r>
              <a:rPr lang="en-US" dirty="0"/>
              <a:t>existing IR </a:t>
            </a:r>
            <a:r>
              <a:rPr lang="en-US" dirty="0" smtClean="0"/>
              <a:t>plans</a:t>
            </a:r>
          </a:p>
          <a:p>
            <a:pPr lvl="1"/>
            <a:r>
              <a:rPr lang="en-US" dirty="0" smtClean="0"/>
              <a:t>Existing </a:t>
            </a:r>
            <a:r>
              <a:rPr lang="en-US" dirty="0"/>
              <a:t>guidelines for notifying the organization of a physical security </a:t>
            </a:r>
            <a:r>
              <a:rPr lang="en-US" dirty="0" smtClean="0"/>
              <a:t>breach</a:t>
            </a:r>
          </a:p>
          <a:p>
            <a:pPr lvl="1"/>
            <a:r>
              <a:rPr lang="en-US" dirty="0" smtClean="0"/>
              <a:t>Any </a:t>
            </a:r>
            <a:r>
              <a:rPr lang="en-US" dirty="0"/>
              <a:t>parental or institutional </a:t>
            </a:r>
            <a:r>
              <a:rPr lang="en-US" dirty="0" smtClean="0"/>
              <a:t>regulations</a:t>
            </a:r>
          </a:p>
          <a:p>
            <a:pPr lvl="1"/>
            <a:r>
              <a:rPr lang="en-US" dirty="0" smtClean="0"/>
              <a:t>Any </a:t>
            </a:r>
            <a:r>
              <a:rPr lang="en-US" dirty="0"/>
              <a:t>existing security policies and procedures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the Computer Security Incident Response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Loose </a:t>
            </a:r>
            <a:r>
              <a:rPr lang="en-US" dirty="0"/>
              <a:t>or informal CSIRT association</a:t>
            </a:r>
            <a:endParaRPr lang="en-US" dirty="0" smtClean="0"/>
          </a:p>
          <a:p>
            <a:pPr lvl="1"/>
            <a:r>
              <a:rPr lang="en-US" dirty="0" smtClean="0"/>
              <a:t>Consists of </a:t>
            </a:r>
            <a:r>
              <a:rPr lang="en-US" dirty="0"/>
              <a:t>IT and </a:t>
            </a:r>
            <a:r>
              <a:rPr lang="en-US" dirty="0" smtClean="0"/>
              <a:t>InfoSec staffers</a:t>
            </a:r>
          </a:p>
          <a:p>
            <a:pPr lvl="2"/>
            <a:r>
              <a:rPr lang="en-US" dirty="0" smtClean="0"/>
              <a:t>Informed if </a:t>
            </a:r>
            <a:r>
              <a:rPr lang="en-US" dirty="0" smtClean="0"/>
              <a:t>attack detected </a:t>
            </a:r>
            <a:r>
              <a:rPr lang="en-US" dirty="0"/>
              <a:t>on </a:t>
            </a:r>
            <a:r>
              <a:rPr lang="en-US" dirty="0" smtClean="0"/>
              <a:t>information assets</a:t>
            </a:r>
          </a:p>
          <a:p>
            <a:r>
              <a:rPr lang="en-US" dirty="0"/>
              <a:t>Formal CSIRT </a:t>
            </a:r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Team </a:t>
            </a:r>
            <a:r>
              <a:rPr lang="en-US" dirty="0"/>
              <a:t>of people and </a:t>
            </a:r>
            <a:r>
              <a:rPr lang="en-US" dirty="0" smtClean="0"/>
              <a:t>supporting </a:t>
            </a:r>
            <a:r>
              <a:rPr lang="en-US" dirty="0"/>
              <a:t>policies, procedures, technologies</a:t>
            </a:r>
            <a:r>
              <a:rPr lang="en-US" dirty="0" smtClean="0"/>
              <a:t>, and data</a:t>
            </a:r>
          </a:p>
          <a:p>
            <a:pPr lvl="2"/>
            <a:r>
              <a:rPr lang="en-US" dirty="0" smtClean="0"/>
              <a:t>Prevent</a:t>
            </a:r>
            <a:r>
              <a:rPr lang="en-US" dirty="0"/>
              <a:t>, detect, </a:t>
            </a:r>
            <a:r>
              <a:rPr lang="en-US" dirty="0" smtClean="0"/>
              <a:t>react to, and recover </a:t>
            </a:r>
            <a:r>
              <a:rPr lang="en-US" dirty="0"/>
              <a:t>from </a:t>
            </a:r>
            <a:r>
              <a:rPr lang="en-US" dirty="0" smtClean="0"/>
              <a:t>incident </a:t>
            </a:r>
            <a:r>
              <a:rPr lang="en-US" dirty="0"/>
              <a:t>that could </a:t>
            </a:r>
            <a:r>
              <a:rPr lang="en-US" dirty="0" smtClean="0"/>
              <a:t>potentially damage information</a:t>
            </a:r>
          </a:p>
          <a:p>
            <a:r>
              <a:rPr lang="en-US" dirty="0"/>
              <a:t>At some level </a:t>
            </a:r>
            <a:r>
              <a:rPr lang="en-US" dirty="0" smtClean="0"/>
              <a:t>CSIRT team member come from all organization members</a:t>
            </a:r>
          </a:p>
          <a:p>
            <a:pPr lvl="1"/>
            <a:r>
              <a:rPr lang="en-US" dirty="0" smtClean="0"/>
              <a:t>Every </a:t>
            </a:r>
            <a:r>
              <a:rPr lang="en-US" dirty="0"/>
              <a:t>action c</a:t>
            </a:r>
            <a:r>
              <a:rPr lang="en-US" dirty="0" smtClean="0"/>
              <a:t>ould cause </a:t>
            </a:r>
            <a:r>
              <a:rPr lang="en-US" dirty="0"/>
              <a:t>or avert an </a:t>
            </a:r>
            <a:r>
              <a:rPr lang="en-US" dirty="0" smtClean="0"/>
              <a:t>incident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7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Response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Incident </a:t>
            </a:r>
            <a:r>
              <a:rPr lang="en-US" dirty="0"/>
              <a:t>response plan (IR plan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Detailed </a:t>
            </a:r>
            <a:r>
              <a:rPr lang="en-US" dirty="0"/>
              <a:t>set of processes and </a:t>
            </a:r>
            <a:r>
              <a:rPr lang="en-US" dirty="0" smtClean="0"/>
              <a:t>procedures</a:t>
            </a:r>
          </a:p>
          <a:p>
            <a:pPr lvl="2"/>
            <a:r>
              <a:rPr lang="en-US" dirty="0" smtClean="0"/>
              <a:t>Anticipate, detect</a:t>
            </a:r>
            <a:r>
              <a:rPr lang="en-US" dirty="0"/>
              <a:t>, and mitigate unexpected event effects </a:t>
            </a:r>
            <a:r>
              <a:rPr lang="en-US" dirty="0" smtClean="0"/>
              <a:t>that </a:t>
            </a:r>
            <a:r>
              <a:rPr lang="en-US" dirty="0"/>
              <a:t>might compromise </a:t>
            </a:r>
            <a:r>
              <a:rPr lang="en-US" dirty="0" smtClean="0"/>
              <a:t>information resources </a:t>
            </a:r>
            <a:r>
              <a:rPr lang="en-US" dirty="0"/>
              <a:t>and </a:t>
            </a:r>
            <a:r>
              <a:rPr lang="en-US" dirty="0" smtClean="0"/>
              <a:t>assets</a:t>
            </a:r>
          </a:p>
          <a:p>
            <a:r>
              <a:rPr lang="en-US" dirty="0" smtClean="0"/>
              <a:t>Adverse events: organization viewpoint</a:t>
            </a:r>
          </a:p>
          <a:p>
            <a:pPr lvl="1"/>
            <a:r>
              <a:rPr lang="en-US" dirty="0" smtClean="0"/>
              <a:t>Unexpected </a:t>
            </a:r>
            <a:r>
              <a:rPr lang="en-US" dirty="0"/>
              <a:t>activities </a:t>
            </a:r>
            <a:r>
              <a:rPr lang="en-US" dirty="0" smtClean="0"/>
              <a:t>occurring periodically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49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Response </a:t>
            </a:r>
            <a:r>
              <a:rPr lang="en-US" dirty="0" smtClean="0"/>
              <a:t>Planning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Incident: contingency planning viewpoint</a:t>
            </a:r>
          </a:p>
          <a:p>
            <a:pPr lvl="1"/>
            <a:r>
              <a:rPr lang="en-US" dirty="0"/>
              <a:t>Adverse event </a:t>
            </a:r>
            <a:r>
              <a:rPr lang="en-US" dirty="0" smtClean="0"/>
              <a:t>threatening security of organization’s information</a:t>
            </a:r>
          </a:p>
          <a:p>
            <a:pPr lvl="1"/>
            <a:r>
              <a:rPr lang="en-US" dirty="0" smtClean="0"/>
              <a:t>Adverse event: natural </a:t>
            </a:r>
            <a:r>
              <a:rPr lang="en-US" dirty="0"/>
              <a:t>or human </a:t>
            </a:r>
            <a:r>
              <a:rPr lang="en-US" dirty="0" smtClean="0"/>
              <a:t>made</a:t>
            </a:r>
            <a:endParaRPr lang="en-US" dirty="0"/>
          </a:p>
          <a:p>
            <a:pPr lvl="1"/>
            <a:r>
              <a:rPr lang="en-US" dirty="0" smtClean="0"/>
              <a:t>Occurs </a:t>
            </a:r>
            <a:r>
              <a:rPr lang="en-US" dirty="0"/>
              <a:t>when </a:t>
            </a:r>
            <a:r>
              <a:rPr lang="en-US" dirty="0" smtClean="0"/>
              <a:t>adverse </a:t>
            </a:r>
            <a:r>
              <a:rPr lang="en-US" dirty="0"/>
              <a:t>event </a:t>
            </a:r>
            <a:r>
              <a:rPr lang="en-US" dirty="0" smtClean="0"/>
              <a:t>affects </a:t>
            </a:r>
            <a:r>
              <a:rPr lang="en-US" dirty="0"/>
              <a:t>information resources and/or </a:t>
            </a:r>
            <a:r>
              <a:rPr lang="en-US" dirty="0" smtClean="0"/>
              <a:t>assets</a:t>
            </a:r>
          </a:p>
          <a:p>
            <a:pPr lvl="2"/>
            <a:r>
              <a:rPr lang="en-US" dirty="0" smtClean="0"/>
              <a:t>Causes actual </a:t>
            </a:r>
            <a:r>
              <a:rPr lang="en-US" dirty="0"/>
              <a:t>damage or other disruptions</a:t>
            </a:r>
          </a:p>
          <a:p>
            <a:r>
              <a:rPr lang="en-US" dirty="0" smtClean="0"/>
              <a:t>Incident </a:t>
            </a:r>
            <a:r>
              <a:rPr lang="en-US" dirty="0"/>
              <a:t>response (IR)</a:t>
            </a:r>
          </a:p>
          <a:p>
            <a:pPr lvl="1"/>
            <a:r>
              <a:rPr lang="en-US" dirty="0" smtClean="0"/>
              <a:t>Set </a:t>
            </a:r>
            <a:r>
              <a:rPr lang="en-US" dirty="0"/>
              <a:t>of </a:t>
            </a:r>
            <a:r>
              <a:rPr lang="en-US" dirty="0" smtClean="0"/>
              <a:t>procedures</a:t>
            </a:r>
          </a:p>
          <a:p>
            <a:pPr lvl="2"/>
            <a:r>
              <a:rPr lang="en-US" dirty="0" smtClean="0"/>
              <a:t>Commence </a:t>
            </a:r>
            <a:r>
              <a:rPr lang="en-US" dirty="0"/>
              <a:t>when </a:t>
            </a:r>
            <a:r>
              <a:rPr lang="en-US" dirty="0" smtClean="0"/>
              <a:t>incident detected</a:t>
            </a:r>
          </a:p>
          <a:p>
            <a:pPr lvl="1"/>
            <a:r>
              <a:rPr lang="en-US" dirty="0" smtClean="0"/>
              <a:t>Must </a:t>
            </a:r>
            <a:r>
              <a:rPr lang="en-US" dirty="0"/>
              <a:t>be carefully planned and coordinated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2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Response </a:t>
            </a:r>
            <a:r>
              <a:rPr lang="en-US" dirty="0" smtClean="0"/>
              <a:t>Planning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 </a:t>
            </a:r>
            <a:r>
              <a:rPr lang="en-US" dirty="0" smtClean="0"/>
              <a:t>plan activation</a:t>
            </a:r>
          </a:p>
          <a:p>
            <a:pPr lvl="1"/>
            <a:r>
              <a:rPr lang="en-US" dirty="0" smtClean="0"/>
              <a:t>Occurs when incident </a:t>
            </a:r>
            <a:r>
              <a:rPr lang="en-US" dirty="0"/>
              <a:t>causes minimal </a:t>
            </a:r>
            <a:r>
              <a:rPr lang="en-US" dirty="0" smtClean="0"/>
              <a:t>damage</a:t>
            </a:r>
          </a:p>
          <a:p>
            <a:pPr lvl="2"/>
            <a:r>
              <a:rPr lang="en-US" dirty="0" smtClean="0"/>
              <a:t>According </a:t>
            </a:r>
            <a:r>
              <a:rPr lang="en-US" dirty="0"/>
              <a:t>to </a:t>
            </a:r>
            <a:r>
              <a:rPr lang="en-US" dirty="0" smtClean="0"/>
              <a:t>criteria set </a:t>
            </a:r>
            <a:r>
              <a:rPr lang="en-US" dirty="0"/>
              <a:t>in </a:t>
            </a:r>
            <a:r>
              <a:rPr lang="en-US" dirty="0" smtClean="0"/>
              <a:t>advance</a:t>
            </a:r>
          </a:p>
          <a:p>
            <a:pPr lvl="2"/>
            <a:r>
              <a:rPr lang="en-US" dirty="0" smtClean="0"/>
              <a:t>Activated with little </a:t>
            </a:r>
            <a:r>
              <a:rPr lang="en-US" dirty="0"/>
              <a:t>or no disruption to </a:t>
            </a:r>
            <a:r>
              <a:rPr lang="en-US" dirty="0" smtClean="0"/>
              <a:t>operations</a:t>
            </a:r>
            <a:endParaRPr lang="en-US" dirty="0"/>
          </a:p>
          <a:p>
            <a:r>
              <a:rPr lang="en-US" dirty="0" smtClean="0"/>
              <a:t>Information </a:t>
            </a:r>
            <a:r>
              <a:rPr lang="en-US" dirty="0"/>
              <a:t>security </a:t>
            </a:r>
            <a:r>
              <a:rPr lang="en-US" dirty="0" smtClean="0"/>
              <a:t>incident</a:t>
            </a:r>
          </a:p>
          <a:p>
            <a:pPr lvl="1"/>
            <a:r>
              <a:rPr lang="en-US" dirty="0" smtClean="0"/>
              <a:t>Three required characteristics</a:t>
            </a:r>
          </a:p>
          <a:p>
            <a:pPr lvl="2"/>
            <a:r>
              <a:rPr lang="en-US" dirty="0" smtClean="0"/>
              <a:t>Directed </a:t>
            </a:r>
            <a:r>
              <a:rPr lang="en-US" dirty="0"/>
              <a:t>against information assets owned or operated by the </a:t>
            </a:r>
            <a:r>
              <a:rPr lang="en-US" dirty="0" smtClean="0"/>
              <a:t>organization</a:t>
            </a:r>
            <a:endParaRPr lang="en-US" dirty="0"/>
          </a:p>
          <a:p>
            <a:pPr lvl="2"/>
            <a:r>
              <a:rPr lang="en-US" dirty="0" smtClean="0"/>
              <a:t>Has realistic </a:t>
            </a:r>
            <a:r>
              <a:rPr lang="en-US" dirty="0"/>
              <a:t>chance of </a:t>
            </a:r>
            <a:r>
              <a:rPr lang="en-US" dirty="0" smtClean="0"/>
              <a:t>success</a:t>
            </a:r>
            <a:endParaRPr lang="en-US" dirty="0"/>
          </a:p>
          <a:p>
            <a:pPr lvl="2"/>
            <a:r>
              <a:rPr lang="en-US" dirty="0"/>
              <a:t>T</a:t>
            </a:r>
            <a:r>
              <a:rPr lang="en-US" dirty="0" smtClean="0"/>
              <a:t>hreatens </a:t>
            </a:r>
            <a:r>
              <a:rPr lang="en-US" dirty="0"/>
              <a:t>information resources and assets </a:t>
            </a:r>
            <a:r>
              <a:rPr lang="en-US" dirty="0" smtClean="0"/>
              <a:t>confidentiality</a:t>
            </a:r>
            <a:r>
              <a:rPr lang="en-US" dirty="0"/>
              <a:t>, integrity, or </a:t>
            </a:r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2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process used to organize the incident response planning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Describe </a:t>
            </a:r>
            <a:r>
              <a:rPr lang="en-US" dirty="0"/>
              <a:t>the activities and deliverables used to develop an incident response policy, </a:t>
            </a:r>
            <a:r>
              <a:rPr lang="en-US" dirty="0" smtClean="0"/>
              <a:t>including how </a:t>
            </a:r>
            <a:r>
              <a:rPr lang="en-US" dirty="0"/>
              <a:t>policy affects the incident response planning process and how </a:t>
            </a:r>
            <a:r>
              <a:rPr lang="en-US" dirty="0" smtClean="0"/>
              <a:t>policy can </a:t>
            </a:r>
            <a:r>
              <a:rPr lang="en-US" dirty="0"/>
              <a:t>be implemented to support incident response </a:t>
            </a:r>
            <a:r>
              <a:rPr lang="en-US" dirty="0" smtClean="0"/>
              <a:t>practices </a:t>
            </a:r>
          </a:p>
          <a:p>
            <a:r>
              <a:rPr lang="en-US" dirty="0" smtClean="0"/>
              <a:t>Explain </a:t>
            </a:r>
            <a:r>
              <a:rPr lang="en-US" dirty="0"/>
              <a:t>the techniques that can be employed when forming a security </a:t>
            </a:r>
            <a:r>
              <a:rPr lang="en-US" dirty="0" smtClean="0"/>
              <a:t>incident response team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1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Response </a:t>
            </a:r>
            <a:r>
              <a:rPr lang="en-US" dirty="0" smtClean="0"/>
              <a:t>Planning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 </a:t>
            </a:r>
            <a:r>
              <a:rPr lang="en-US" dirty="0" smtClean="0"/>
              <a:t>procedures</a:t>
            </a:r>
          </a:p>
          <a:p>
            <a:pPr lvl="1"/>
            <a:r>
              <a:rPr lang="en-US" dirty="0" smtClean="0"/>
              <a:t>Reactive measures; not considered preventive control </a:t>
            </a:r>
          </a:p>
          <a:p>
            <a:pPr lvl="2"/>
            <a:r>
              <a:rPr lang="en-US" dirty="0" smtClean="0"/>
              <a:t>Excluding efforts </a:t>
            </a:r>
            <a:r>
              <a:rPr lang="en-US" dirty="0"/>
              <a:t>taken to prepare for such </a:t>
            </a:r>
            <a:r>
              <a:rPr lang="en-US" dirty="0" smtClean="0"/>
              <a:t>actions</a:t>
            </a:r>
          </a:p>
          <a:p>
            <a:r>
              <a:rPr lang="en-US" dirty="0" smtClean="0"/>
              <a:t>Chief information security </a:t>
            </a:r>
            <a:r>
              <a:rPr lang="en-US" dirty="0"/>
              <a:t>officer (CISO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Responsible </a:t>
            </a:r>
            <a:r>
              <a:rPr lang="en-US" dirty="0"/>
              <a:t>for creating </a:t>
            </a:r>
            <a:r>
              <a:rPr lang="en-US" dirty="0" smtClean="0"/>
              <a:t>organization’s </a:t>
            </a:r>
            <a:r>
              <a:rPr lang="en-US" dirty="0"/>
              <a:t>IR </a:t>
            </a:r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Creates CSIRT by selecting </a:t>
            </a:r>
            <a:r>
              <a:rPr lang="en-US" dirty="0"/>
              <a:t>members from each community of </a:t>
            </a:r>
            <a:r>
              <a:rPr lang="en-US" dirty="0" smtClean="0"/>
              <a:t>interest</a:t>
            </a:r>
          </a:p>
          <a:p>
            <a:pPr lvl="1"/>
            <a:r>
              <a:rPr lang="en-US" dirty="0" smtClean="0"/>
              <a:t>Should clearly document </a:t>
            </a:r>
            <a:r>
              <a:rPr lang="en-US" dirty="0"/>
              <a:t>and </a:t>
            </a:r>
            <a:r>
              <a:rPr lang="en-US" dirty="0" smtClean="0"/>
              <a:t>communicate roles and responsibilities</a:t>
            </a:r>
          </a:p>
          <a:p>
            <a:pPr lvl="2"/>
            <a:r>
              <a:rPr lang="en-US" dirty="0" smtClean="0"/>
              <a:t>May include an </a:t>
            </a:r>
            <a:r>
              <a:rPr lang="en-US" dirty="0"/>
              <a:t>alert roster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8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Response </a:t>
            </a:r>
            <a:r>
              <a:rPr lang="en-US" dirty="0" smtClean="0"/>
              <a:t>Planning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IRP team and </a:t>
            </a:r>
            <a:r>
              <a:rPr lang="en-US" dirty="0" smtClean="0"/>
              <a:t>CSIRT</a:t>
            </a:r>
          </a:p>
          <a:p>
            <a:pPr lvl="1"/>
            <a:r>
              <a:rPr lang="en-US" dirty="0" smtClean="0"/>
              <a:t>Develop series </a:t>
            </a:r>
            <a:r>
              <a:rPr lang="en-US" dirty="0"/>
              <a:t>of </a:t>
            </a:r>
            <a:r>
              <a:rPr lang="en-US" dirty="0" smtClean="0"/>
              <a:t>predefined incident </a:t>
            </a:r>
            <a:r>
              <a:rPr lang="en-US" dirty="0"/>
              <a:t>responses</a:t>
            </a:r>
          </a:p>
          <a:p>
            <a:r>
              <a:rPr lang="en-US" dirty="0" smtClean="0"/>
              <a:t>IR plan creation</a:t>
            </a:r>
          </a:p>
          <a:p>
            <a:pPr lvl="1"/>
            <a:r>
              <a:rPr lang="en-US" dirty="0" smtClean="0"/>
              <a:t>Part </a:t>
            </a:r>
            <a:r>
              <a:rPr lang="en-US" dirty="0"/>
              <a:t>of </a:t>
            </a:r>
            <a:r>
              <a:rPr lang="en-US" dirty="0" smtClean="0"/>
              <a:t>the multistep </a:t>
            </a:r>
            <a:r>
              <a:rPr lang="en-US" dirty="0"/>
              <a:t>CP </a:t>
            </a:r>
            <a:r>
              <a:rPr lang="en-US" dirty="0" smtClean="0"/>
              <a:t>process completed </a:t>
            </a:r>
            <a:r>
              <a:rPr lang="en-US" dirty="0"/>
              <a:t>by IR </a:t>
            </a:r>
            <a:r>
              <a:rPr lang="en-US" dirty="0" smtClean="0"/>
              <a:t>team</a:t>
            </a:r>
          </a:p>
          <a:p>
            <a:pPr lvl="1"/>
            <a:r>
              <a:rPr lang="en-US" dirty="0" smtClean="0"/>
              <a:t>Integral IR </a:t>
            </a:r>
            <a:r>
              <a:rPr lang="en-US" dirty="0"/>
              <a:t>procedures </a:t>
            </a:r>
            <a:r>
              <a:rPr lang="en-US" dirty="0" smtClean="0"/>
              <a:t>begin </a:t>
            </a:r>
            <a:r>
              <a:rPr lang="en-US" dirty="0"/>
              <a:t>to </a:t>
            </a:r>
            <a:r>
              <a:rPr lang="en-US" dirty="0" smtClean="0"/>
              <a:t>take shape</a:t>
            </a:r>
          </a:p>
          <a:p>
            <a:pPr lvl="1"/>
            <a:r>
              <a:rPr lang="en-US" dirty="0" smtClean="0"/>
              <a:t>For every </a:t>
            </a:r>
            <a:r>
              <a:rPr lang="en-US" dirty="0"/>
              <a:t>potential attack </a:t>
            </a:r>
            <a:r>
              <a:rPr lang="en-US" dirty="0" smtClean="0"/>
              <a:t>scenario IR </a:t>
            </a:r>
            <a:r>
              <a:rPr lang="en-US" dirty="0"/>
              <a:t>team creates the incident </a:t>
            </a:r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Incident plan made </a:t>
            </a:r>
            <a:r>
              <a:rPr lang="en-US" dirty="0"/>
              <a:t>up of three sets of incident-handling </a:t>
            </a:r>
            <a:r>
              <a:rPr lang="en-US" dirty="0" smtClean="0"/>
              <a:t>procedures</a:t>
            </a:r>
          </a:p>
          <a:p>
            <a:pPr lvl="2"/>
            <a:r>
              <a:rPr lang="en-US" dirty="0" smtClean="0"/>
              <a:t>Address </a:t>
            </a:r>
            <a:r>
              <a:rPr lang="en-US" dirty="0"/>
              <a:t>steps </a:t>
            </a:r>
            <a:r>
              <a:rPr lang="en-US" dirty="0" smtClean="0"/>
              <a:t>taken </a:t>
            </a:r>
            <a:r>
              <a:rPr lang="en-US" dirty="0" smtClean="0"/>
              <a:t>before, during</a:t>
            </a:r>
            <a:r>
              <a:rPr lang="en-US" dirty="0"/>
              <a:t>, </a:t>
            </a:r>
            <a:r>
              <a:rPr lang="en-US" dirty="0" smtClean="0"/>
              <a:t>&amp; after incident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5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the Response During the Incident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 planning activities</a:t>
            </a:r>
          </a:p>
          <a:p>
            <a:pPr lvl="1"/>
            <a:r>
              <a:rPr lang="en-US" dirty="0" smtClean="0"/>
              <a:t>Begin </a:t>
            </a:r>
            <a:r>
              <a:rPr lang="en-US" dirty="0"/>
              <a:t>with the </a:t>
            </a:r>
            <a:r>
              <a:rPr lang="en-US" dirty="0" smtClean="0"/>
              <a:t>middle: the </a:t>
            </a:r>
            <a:r>
              <a:rPr lang="en-US" dirty="0"/>
              <a:t>actual incident </a:t>
            </a:r>
            <a:r>
              <a:rPr lang="en-US" dirty="0" smtClean="0"/>
              <a:t>response</a:t>
            </a:r>
          </a:p>
          <a:p>
            <a:r>
              <a:rPr lang="en-US" dirty="0" smtClean="0"/>
              <a:t>Most important phase</a:t>
            </a:r>
          </a:p>
          <a:p>
            <a:pPr lvl="1"/>
            <a:r>
              <a:rPr lang="en-US" dirty="0" smtClean="0"/>
              <a:t>Reaction </a:t>
            </a:r>
            <a:r>
              <a:rPr lang="en-US" dirty="0"/>
              <a:t>to the </a:t>
            </a:r>
            <a:r>
              <a:rPr lang="en-US" dirty="0" smtClean="0"/>
              <a:t>incident (“</a:t>
            </a:r>
            <a:r>
              <a:rPr lang="en-US" dirty="0"/>
              <a:t>during </a:t>
            </a:r>
            <a:r>
              <a:rPr lang="en-US" dirty="0" smtClean="0"/>
              <a:t>the incident”)</a:t>
            </a:r>
          </a:p>
          <a:p>
            <a:pPr lvl="1"/>
            <a:r>
              <a:rPr lang="en-US" dirty="0" smtClean="0"/>
              <a:t>Team </a:t>
            </a:r>
            <a:r>
              <a:rPr lang="en-US" dirty="0"/>
              <a:t>needs quick and easy access </a:t>
            </a:r>
            <a:r>
              <a:rPr lang="en-US" dirty="0" smtClean="0"/>
              <a:t>to specific procedures</a:t>
            </a:r>
          </a:p>
          <a:p>
            <a:pPr lvl="2"/>
            <a:r>
              <a:rPr lang="en-US" dirty="0" smtClean="0"/>
              <a:t>Must identify</a:t>
            </a:r>
            <a:r>
              <a:rPr lang="en-US" dirty="0"/>
              <a:t>, contain, and terminate the </a:t>
            </a:r>
            <a:r>
              <a:rPr lang="en-US" dirty="0" smtClean="0"/>
              <a:t>incident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3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Triggering the IR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Viable </a:t>
            </a:r>
            <a:r>
              <a:rPr lang="en-US" dirty="0"/>
              <a:t>attack scenario end </a:t>
            </a:r>
            <a:r>
              <a:rPr lang="en-US" dirty="0" smtClean="0"/>
              <a:t>cases</a:t>
            </a:r>
          </a:p>
          <a:p>
            <a:pPr lvl="1"/>
            <a:r>
              <a:rPr lang="en-US" dirty="0" smtClean="0"/>
              <a:t>Examined </a:t>
            </a:r>
            <a:r>
              <a:rPr lang="en-US" dirty="0"/>
              <a:t>in turn by </a:t>
            </a:r>
            <a:r>
              <a:rPr lang="en-US" dirty="0" smtClean="0"/>
              <a:t>IR team and CSIRT representatives</a:t>
            </a:r>
          </a:p>
          <a:p>
            <a:pPr lvl="2"/>
            <a:r>
              <a:rPr lang="en-US" dirty="0" smtClean="0"/>
              <a:t>Understand actions needed to </a:t>
            </a:r>
            <a:r>
              <a:rPr lang="en-US" dirty="0"/>
              <a:t>react to the </a:t>
            </a:r>
            <a:r>
              <a:rPr lang="en-US" dirty="0" smtClean="0"/>
              <a:t>incident</a:t>
            </a:r>
          </a:p>
          <a:p>
            <a:pPr lvl="1"/>
            <a:r>
              <a:rPr lang="en-US" dirty="0" smtClean="0"/>
              <a:t>Discussion begins </a:t>
            </a:r>
            <a:r>
              <a:rPr lang="en-US" dirty="0"/>
              <a:t>with </a:t>
            </a:r>
            <a:r>
              <a:rPr lang="en-US" dirty="0" smtClean="0"/>
              <a:t>the trigger</a:t>
            </a:r>
          </a:p>
          <a:p>
            <a:pPr lvl="2"/>
            <a:r>
              <a:rPr lang="en-US" dirty="0" smtClean="0"/>
              <a:t>Circumstance causing IR </a:t>
            </a:r>
            <a:r>
              <a:rPr lang="en-US" dirty="0"/>
              <a:t>team </a:t>
            </a:r>
            <a:r>
              <a:rPr lang="en-US" dirty="0" smtClean="0"/>
              <a:t>activation </a:t>
            </a:r>
            <a:r>
              <a:rPr lang="en-US" dirty="0"/>
              <a:t>and </a:t>
            </a:r>
            <a:r>
              <a:rPr lang="en-US" dirty="0" smtClean="0"/>
              <a:t>IR </a:t>
            </a:r>
            <a:r>
              <a:rPr lang="en-US" dirty="0"/>
              <a:t>plan </a:t>
            </a:r>
            <a:r>
              <a:rPr lang="en-US" dirty="0" smtClean="0"/>
              <a:t>initiation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5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Triggering the IR </a:t>
            </a:r>
            <a:r>
              <a:rPr lang="en-US" dirty="0" smtClean="0"/>
              <a:t>Plan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Trigger situations or circumstances</a:t>
            </a:r>
            <a:r>
              <a:rPr lang="en-US" dirty="0"/>
              <a:t>	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hone </a:t>
            </a:r>
            <a:r>
              <a:rPr lang="en-US" dirty="0"/>
              <a:t>call from a user to the help desk about unusual computer or </a:t>
            </a:r>
            <a:r>
              <a:rPr lang="en-US" dirty="0" smtClean="0"/>
              <a:t>network behavior</a:t>
            </a:r>
          </a:p>
          <a:p>
            <a:pPr lvl="1"/>
            <a:r>
              <a:rPr lang="en-US" dirty="0" smtClean="0"/>
              <a:t>Notification from systems </a:t>
            </a:r>
            <a:r>
              <a:rPr lang="en-US" dirty="0"/>
              <a:t>administrator about unusual server or network </a:t>
            </a:r>
            <a:r>
              <a:rPr lang="en-US" dirty="0" smtClean="0"/>
              <a:t>behavior</a:t>
            </a:r>
          </a:p>
          <a:p>
            <a:pPr lvl="1"/>
            <a:r>
              <a:rPr lang="en-US" dirty="0" smtClean="0"/>
              <a:t>Notification </a:t>
            </a:r>
            <a:r>
              <a:rPr lang="en-US" dirty="0"/>
              <a:t>from an intrusion detection </a:t>
            </a:r>
            <a:r>
              <a:rPr lang="en-US" dirty="0" smtClean="0"/>
              <a:t>device</a:t>
            </a:r>
          </a:p>
          <a:p>
            <a:pPr lvl="1"/>
            <a:r>
              <a:rPr lang="en-US" dirty="0" smtClean="0"/>
              <a:t>Review </a:t>
            </a:r>
            <a:r>
              <a:rPr lang="en-US" dirty="0"/>
              <a:t>of system log files indicating an unusual pattern of </a:t>
            </a:r>
            <a:r>
              <a:rPr lang="en-US" dirty="0" smtClean="0"/>
              <a:t>entries</a:t>
            </a:r>
          </a:p>
          <a:p>
            <a:pPr lvl="1"/>
            <a:r>
              <a:rPr lang="en-US" dirty="0" smtClean="0"/>
              <a:t>Loss </a:t>
            </a:r>
            <a:r>
              <a:rPr lang="en-US" dirty="0"/>
              <a:t>of system </a:t>
            </a:r>
            <a:r>
              <a:rPr lang="en-US" dirty="0" smtClean="0"/>
              <a:t>connectivity</a:t>
            </a:r>
          </a:p>
          <a:p>
            <a:pPr lvl="1"/>
            <a:r>
              <a:rPr lang="en-US" dirty="0" smtClean="0"/>
              <a:t>Device </a:t>
            </a:r>
            <a:r>
              <a:rPr lang="en-US" dirty="0"/>
              <a:t>malfunctions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Triggering the IR </a:t>
            </a:r>
            <a:r>
              <a:rPr lang="en-US" dirty="0" smtClean="0"/>
              <a:t>Plan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</a:t>
            </a:r>
            <a:r>
              <a:rPr lang="en-US" dirty="0" smtClean="0"/>
              <a:t>indicator reported:</a:t>
            </a:r>
          </a:p>
          <a:p>
            <a:pPr lvl="1"/>
            <a:r>
              <a:rPr lang="en-US" dirty="0" smtClean="0"/>
              <a:t>IR </a:t>
            </a:r>
            <a:r>
              <a:rPr lang="en-US" dirty="0"/>
              <a:t>team leader or </a:t>
            </a:r>
            <a:r>
              <a:rPr lang="en-US" dirty="0" smtClean="0"/>
              <a:t>IR </a:t>
            </a:r>
            <a:r>
              <a:rPr lang="en-US" dirty="0"/>
              <a:t>duty officer </a:t>
            </a:r>
            <a:r>
              <a:rPr lang="en-US" dirty="0" smtClean="0"/>
              <a:t>determines IR plan activation</a:t>
            </a:r>
          </a:p>
          <a:p>
            <a:pPr lvl="1"/>
            <a:r>
              <a:rPr lang="en-US" dirty="0" smtClean="0"/>
              <a:t>IR </a:t>
            </a:r>
            <a:r>
              <a:rPr lang="en-US" dirty="0"/>
              <a:t>duty </a:t>
            </a:r>
            <a:r>
              <a:rPr lang="en-US" dirty="0" smtClean="0"/>
              <a:t>officer</a:t>
            </a:r>
          </a:p>
          <a:p>
            <a:pPr lvl="2"/>
            <a:r>
              <a:rPr lang="en-US" dirty="0" smtClean="0"/>
              <a:t>CSIRT </a:t>
            </a:r>
            <a:r>
              <a:rPr lang="en-US" dirty="0"/>
              <a:t>team </a:t>
            </a:r>
            <a:r>
              <a:rPr lang="en-US" dirty="0" smtClean="0"/>
              <a:t>member (not the team leader)</a:t>
            </a:r>
          </a:p>
          <a:p>
            <a:pPr lvl="2"/>
            <a:r>
              <a:rPr lang="en-US" dirty="0" smtClean="0"/>
              <a:t>Currently </a:t>
            </a:r>
            <a:r>
              <a:rPr lang="en-US" dirty="0"/>
              <a:t>performing team leader </a:t>
            </a:r>
            <a:r>
              <a:rPr lang="en-US" dirty="0" smtClean="0"/>
              <a:t>responsibilities</a:t>
            </a:r>
          </a:p>
          <a:p>
            <a:pPr lvl="2"/>
            <a:r>
              <a:rPr lang="en-US" dirty="0" smtClean="0"/>
              <a:t>Scanning information </a:t>
            </a:r>
            <a:r>
              <a:rPr lang="en-US" dirty="0"/>
              <a:t>infrastructure for signs of an </a:t>
            </a:r>
            <a:r>
              <a:rPr lang="en-US" dirty="0" smtClean="0"/>
              <a:t>incident</a:t>
            </a:r>
          </a:p>
          <a:p>
            <a:pPr lvl="1"/>
            <a:r>
              <a:rPr lang="en-US" dirty="0" smtClean="0"/>
              <a:t>Team </a:t>
            </a:r>
            <a:r>
              <a:rPr lang="en-US" dirty="0"/>
              <a:t>members </a:t>
            </a:r>
            <a:r>
              <a:rPr lang="en-US" dirty="0" smtClean="0"/>
              <a:t>notified once </a:t>
            </a:r>
            <a:r>
              <a:rPr lang="en-US" dirty="0"/>
              <a:t>potential incident </a:t>
            </a:r>
            <a:r>
              <a:rPr lang="en-US" dirty="0" smtClean="0"/>
              <a:t>detected</a:t>
            </a:r>
          </a:p>
          <a:p>
            <a:pPr lvl="2"/>
            <a:r>
              <a:rPr lang="en-US" dirty="0" smtClean="0"/>
              <a:t>Move </a:t>
            </a:r>
            <a:r>
              <a:rPr lang="en-US" dirty="0"/>
              <a:t>forward with </a:t>
            </a:r>
            <a:r>
              <a:rPr lang="en-US" dirty="0" smtClean="0"/>
              <a:t>IR plan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5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Reaction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IRP team </a:t>
            </a:r>
            <a:r>
              <a:rPr lang="en-US" dirty="0" smtClean="0"/>
              <a:t>determines individuals needed </a:t>
            </a:r>
            <a:r>
              <a:rPr lang="en-US" dirty="0"/>
              <a:t>to respond to each particular end </a:t>
            </a:r>
            <a:r>
              <a:rPr lang="en-US" dirty="0" smtClean="0"/>
              <a:t>case</a:t>
            </a:r>
          </a:p>
          <a:p>
            <a:pPr lvl="1"/>
            <a:r>
              <a:rPr lang="en-US" dirty="0" smtClean="0"/>
              <a:t>Unique team for </a:t>
            </a:r>
            <a:r>
              <a:rPr lang="en-US" dirty="0"/>
              <a:t>each attack scenario end </a:t>
            </a:r>
            <a:r>
              <a:rPr lang="en-US" dirty="0" smtClean="0"/>
              <a:t>case</a:t>
            </a:r>
          </a:p>
          <a:p>
            <a:pPr lvl="1"/>
            <a:r>
              <a:rPr lang="en-US" dirty="0" smtClean="0"/>
              <a:t>Team leader specified in IR plan</a:t>
            </a:r>
          </a:p>
          <a:p>
            <a:pPr lvl="1"/>
            <a:r>
              <a:rPr lang="en-US" dirty="0" smtClean="0"/>
              <a:t>Resources </a:t>
            </a:r>
            <a:r>
              <a:rPr lang="en-US" dirty="0"/>
              <a:t>and skill sets </a:t>
            </a:r>
            <a:r>
              <a:rPr lang="en-US" dirty="0" smtClean="0"/>
              <a:t>added as necessary</a:t>
            </a:r>
          </a:p>
          <a:p>
            <a:pPr lvl="1"/>
            <a:r>
              <a:rPr lang="en-US" dirty="0" smtClean="0"/>
              <a:t>IR plan specifies </a:t>
            </a:r>
            <a:r>
              <a:rPr lang="en-US" dirty="0"/>
              <a:t>the scribe </a:t>
            </a:r>
            <a:r>
              <a:rPr lang="en-US" dirty="0" smtClean="0"/>
              <a:t>(archivist </a:t>
            </a:r>
            <a:r>
              <a:rPr lang="en-US" dirty="0"/>
              <a:t>or historian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Develops </a:t>
            </a:r>
            <a:r>
              <a:rPr lang="en-US" dirty="0"/>
              <a:t>and </a:t>
            </a:r>
            <a:r>
              <a:rPr lang="en-US" dirty="0" smtClean="0"/>
              <a:t>maintains event log used in </a:t>
            </a:r>
            <a:r>
              <a:rPr lang="en-US" dirty="0"/>
              <a:t>reviewing </a:t>
            </a:r>
            <a:r>
              <a:rPr lang="en-US" dirty="0" smtClean="0"/>
              <a:t>actions during </a:t>
            </a:r>
            <a:r>
              <a:rPr lang="en-US" dirty="0"/>
              <a:t>the after-action </a:t>
            </a:r>
            <a:r>
              <a:rPr lang="en-US" dirty="0" smtClean="0"/>
              <a:t>review</a:t>
            </a:r>
            <a:endParaRPr lang="en-US" dirty="0"/>
          </a:p>
          <a:p>
            <a:pPr lvl="1"/>
            <a:r>
              <a:rPr lang="en-US" dirty="0"/>
              <a:t>CSIRT reaction </a:t>
            </a:r>
            <a:r>
              <a:rPr lang="en-US" dirty="0" smtClean="0"/>
              <a:t>force</a:t>
            </a:r>
          </a:p>
          <a:p>
            <a:pPr lvl="2"/>
            <a:r>
              <a:rPr lang="en-US" dirty="0" smtClean="0"/>
              <a:t>The resulting incident team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</a:t>
            </a:r>
            <a:r>
              <a:rPr lang="en-US" dirty="0" smtClean="0"/>
              <a:t>Taken “</a:t>
            </a:r>
            <a:r>
              <a:rPr lang="en-US" dirty="0"/>
              <a:t>During the Incident”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Reacting to a particular incident</a:t>
            </a:r>
          </a:p>
          <a:p>
            <a:pPr lvl="1"/>
            <a:r>
              <a:rPr lang="en-US" dirty="0" smtClean="0"/>
              <a:t>Determining what </a:t>
            </a:r>
            <a:r>
              <a:rPr lang="en-US" dirty="0"/>
              <a:t>must be </a:t>
            </a:r>
            <a:r>
              <a:rPr lang="en-US" dirty="0" smtClean="0"/>
              <a:t>done</a:t>
            </a:r>
          </a:p>
          <a:p>
            <a:r>
              <a:rPr lang="en-US" dirty="0" smtClean="0"/>
              <a:t>Example: malware infestation</a:t>
            </a:r>
          </a:p>
          <a:p>
            <a:pPr lvl="1"/>
            <a:r>
              <a:rPr lang="en-US" dirty="0" smtClean="0"/>
              <a:t>Verify virus presence</a:t>
            </a:r>
          </a:p>
          <a:p>
            <a:pPr lvl="1"/>
            <a:r>
              <a:rPr lang="en-US" dirty="0" smtClean="0"/>
              <a:t>Confirm presence and determine extent </a:t>
            </a:r>
            <a:r>
              <a:rPr lang="en-US" dirty="0"/>
              <a:t>of </a:t>
            </a:r>
            <a:r>
              <a:rPr lang="en-US" dirty="0" smtClean="0"/>
              <a:t>exposure</a:t>
            </a:r>
          </a:p>
          <a:p>
            <a:pPr lvl="1"/>
            <a:r>
              <a:rPr lang="en-US" dirty="0" smtClean="0"/>
              <a:t>Quarantine infestation</a:t>
            </a:r>
          </a:p>
          <a:p>
            <a:pPr lvl="2"/>
            <a:r>
              <a:rPr lang="en-US" dirty="0" smtClean="0"/>
              <a:t>Disconnect </a:t>
            </a:r>
            <a:r>
              <a:rPr lang="en-US" dirty="0"/>
              <a:t>infected systems from </a:t>
            </a:r>
            <a:r>
              <a:rPr lang="en-US" dirty="0" smtClean="0"/>
              <a:t>network</a:t>
            </a:r>
          </a:p>
          <a:p>
            <a:pPr lvl="2"/>
            <a:r>
              <a:rPr lang="en-US" dirty="0" smtClean="0"/>
              <a:t>Look for evidence </a:t>
            </a:r>
            <a:r>
              <a:rPr lang="en-US" dirty="0"/>
              <a:t>of continued </a:t>
            </a:r>
            <a:r>
              <a:rPr lang="en-US" dirty="0" smtClean="0"/>
              <a:t>spread</a:t>
            </a:r>
          </a:p>
          <a:p>
            <a:pPr lvl="1"/>
            <a:r>
              <a:rPr lang="en-US" dirty="0" smtClean="0"/>
              <a:t>Continue </a:t>
            </a:r>
            <a:r>
              <a:rPr lang="en-US" dirty="0"/>
              <a:t>to look for “</a:t>
            </a:r>
            <a:r>
              <a:rPr lang="en-US" dirty="0" smtClean="0"/>
              <a:t>flare-ups”</a:t>
            </a:r>
          </a:p>
          <a:p>
            <a:pPr lvl="1"/>
            <a:r>
              <a:rPr lang="en-US" dirty="0" smtClean="0"/>
              <a:t>Begin </a:t>
            </a:r>
            <a:r>
              <a:rPr lang="en-US" dirty="0"/>
              <a:t>the next phase: </a:t>
            </a:r>
            <a:r>
              <a:rPr lang="en-US" dirty="0" smtClean="0"/>
              <a:t>decontamination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45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</a:t>
            </a:r>
            <a:r>
              <a:rPr lang="en-US" dirty="0" smtClean="0"/>
              <a:t>Taken “</a:t>
            </a:r>
            <a:r>
              <a:rPr lang="en-US" dirty="0"/>
              <a:t>During the Incident</a:t>
            </a:r>
            <a:r>
              <a:rPr lang="en-US" dirty="0" smtClean="0"/>
              <a:t>”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malware infestation (cont’d.)</a:t>
            </a:r>
          </a:p>
          <a:p>
            <a:pPr lvl="1"/>
            <a:r>
              <a:rPr lang="en-US" dirty="0" smtClean="0"/>
              <a:t>Last phase: </a:t>
            </a:r>
            <a:r>
              <a:rPr lang="en-US" dirty="0"/>
              <a:t>“actions during</a:t>
            </a:r>
            <a:r>
              <a:rPr lang="en-US" dirty="0" smtClean="0"/>
              <a:t>” </a:t>
            </a:r>
          </a:p>
          <a:p>
            <a:pPr lvl="2"/>
            <a:r>
              <a:rPr lang="en-US" dirty="0" smtClean="0"/>
              <a:t>Disinfect systems </a:t>
            </a:r>
            <a:r>
              <a:rPr lang="en-US" dirty="0"/>
              <a:t>by running anti-malware software, searching for </a:t>
            </a:r>
            <a:r>
              <a:rPr lang="en-US" dirty="0" smtClean="0"/>
              <a:t>spyware</a:t>
            </a:r>
          </a:p>
          <a:p>
            <a:pPr lvl="2"/>
            <a:r>
              <a:rPr lang="en-US" dirty="0" smtClean="0"/>
              <a:t>Functional and </a:t>
            </a:r>
            <a:r>
              <a:rPr lang="en-US" dirty="0" smtClean="0"/>
              <a:t>up-to-date </a:t>
            </a:r>
            <a:r>
              <a:rPr lang="en-US" dirty="0" smtClean="0"/>
              <a:t>anti-malware detects and documents new malware presence</a:t>
            </a:r>
          </a:p>
          <a:p>
            <a:pPr lvl="2"/>
            <a:r>
              <a:rPr lang="en-US" dirty="0" smtClean="0"/>
              <a:t>“Actions </a:t>
            </a:r>
            <a:r>
              <a:rPr lang="en-US" dirty="0"/>
              <a:t>during” </a:t>
            </a:r>
            <a:r>
              <a:rPr lang="en-US" dirty="0" smtClean="0"/>
              <a:t>phase complete once all </a:t>
            </a:r>
            <a:r>
              <a:rPr lang="en-US" dirty="0"/>
              <a:t>signs of contamination </a:t>
            </a:r>
            <a:r>
              <a:rPr lang="en-US" dirty="0" smtClean="0"/>
              <a:t>eliminated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99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</a:t>
            </a:r>
            <a:r>
              <a:rPr lang="en-US" dirty="0" smtClean="0"/>
              <a:t>for “</a:t>
            </a:r>
            <a:r>
              <a:rPr lang="en-US" dirty="0"/>
              <a:t>After the Incident”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“Actions </a:t>
            </a:r>
            <a:r>
              <a:rPr lang="en-US" dirty="0"/>
              <a:t>after</a:t>
            </a:r>
            <a:r>
              <a:rPr lang="en-US" dirty="0" smtClean="0"/>
              <a:t>” phase</a:t>
            </a:r>
          </a:p>
          <a:p>
            <a:pPr lvl="1"/>
            <a:r>
              <a:rPr lang="en-US" dirty="0"/>
              <a:t>Begins </a:t>
            </a:r>
            <a:r>
              <a:rPr lang="en-US" dirty="0" smtClean="0"/>
              <a:t>once incident contained</a:t>
            </a:r>
          </a:p>
          <a:p>
            <a:pPr lvl="2"/>
            <a:r>
              <a:rPr lang="en-US" dirty="0" smtClean="0"/>
              <a:t>Lost </a:t>
            </a:r>
            <a:r>
              <a:rPr lang="en-US" dirty="0"/>
              <a:t>or damaged data </a:t>
            </a:r>
            <a:r>
              <a:rPr lang="en-US" dirty="0" smtClean="0"/>
              <a:t>restored</a:t>
            </a:r>
          </a:p>
          <a:p>
            <a:pPr lvl="2"/>
            <a:r>
              <a:rPr lang="en-US" dirty="0" smtClean="0"/>
              <a:t>Systems scrubbed </a:t>
            </a:r>
            <a:r>
              <a:rPr lang="en-US" dirty="0"/>
              <a:t>of </a:t>
            </a:r>
            <a:r>
              <a:rPr lang="en-US" dirty="0" smtClean="0"/>
              <a:t>infection</a:t>
            </a:r>
          </a:p>
          <a:p>
            <a:pPr lvl="2"/>
            <a:r>
              <a:rPr lang="en-US" dirty="0" smtClean="0"/>
              <a:t>Essentially everything restored </a:t>
            </a:r>
            <a:r>
              <a:rPr lang="en-US" dirty="0"/>
              <a:t>to its previous </a:t>
            </a:r>
            <a:r>
              <a:rPr lang="en-US" dirty="0" smtClean="0"/>
              <a:t>state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R plan</a:t>
            </a:r>
          </a:p>
          <a:p>
            <a:pPr lvl="2"/>
            <a:r>
              <a:rPr lang="en-US" dirty="0" smtClean="0"/>
              <a:t>Describes stages to recover </a:t>
            </a:r>
            <a:r>
              <a:rPr lang="en-US" dirty="0"/>
              <a:t>from </a:t>
            </a:r>
            <a:r>
              <a:rPr lang="en-US" dirty="0" smtClean="0"/>
              <a:t>most </a:t>
            </a:r>
            <a:r>
              <a:rPr lang="en-US" dirty="0"/>
              <a:t>likely </a:t>
            </a:r>
            <a:r>
              <a:rPr lang="en-US" dirty="0" smtClean="0"/>
              <a:t>incident</a:t>
            </a:r>
          </a:p>
          <a:p>
            <a:pPr lvl="2"/>
            <a:r>
              <a:rPr lang="en-US" dirty="0" smtClean="0"/>
              <a:t>Details the </a:t>
            </a:r>
            <a:r>
              <a:rPr lang="en-US" dirty="0"/>
              <a:t>protection from follow-on incidents, forensics </a:t>
            </a:r>
            <a:r>
              <a:rPr lang="en-US" dirty="0" smtClean="0"/>
              <a:t>analysis</a:t>
            </a:r>
            <a:r>
              <a:rPr lang="en-US" dirty="0"/>
              <a:t>, </a:t>
            </a:r>
            <a:r>
              <a:rPr lang="en-US" dirty="0" smtClean="0"/>
              <a:t>after-action review events</a:t>
            </a:r>
          </a:p>
          <a:p>
            <a:pPr lvl="1"/>
            <a:r>
              <a:rPr lang="en-US" dirty="0" smtClean="0"/>
              <a:t>Follow-on attacks</a:t>
            </a:r>
          </a:p>
          <a:p>
            <a:pPr lvl="2"/>
            <a:r>
              <a:rPr lang="en-US" dirty="0"/>
              <a:t> I</a:t>
            </a:r>
            <a:r>
              <a:rPr lang="en-US" dirty="0" smtClean="0"/>
              <a:t>dentification should </a:t>
            </a:r>
            <a:r>
              <a:rPr lang="en-US" dirty="0"/>
              <a:t>be of great </a:t>
            </a:r>
            <a:r>
              <a:rPr lang="en-US" dirty="0" smtClean="0"/>
              <a:t>concern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</a:t>
            </a:r>
            <a:r>
              <a:rPr lang="en-US" dirty="0"/>
              <a:t>the skills and components required to devise an incident response </a:t>
            </a:r>
            <a:r>
              <a:rPr lang="en-US" dirty="0" smtClean="0"/>
              <a:t>plan</a:t>
            </a:r>
          </a:p>
          <a:p>
            <a:r>
              <a:rPr lang="en-US" dirty="0" smtClean="0"/>
              <a:t>Discuss </a:t>
            </a:r>
            <a:r>
              <a:rPr lang="en-US" dirty="0"/>
              <a:t>some of the concerns and trade-offs to be managed when assembling </a:t>
            </a:r>
            <a:r>
              <a:rPr lang="en-US" dirty="0" smtClean="0"/>
              <a:t>the final </a:t>
            </a:r>
            <a:r>
              <a:rPr lang="en-US" dirty="0"/>
              <a:t>incident response plan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4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</a:t>
            </a:r>
            <a:r>
              <a:rPr lang="en-US" dirty="0" smtClean="0"/>
              <a:t>for “</a:t>
            </a:r>
            <a:r>
              <a:rPr lang="en-US" dirty="0"/>
              <a:t>After the Incident</a:t>
            </a:r>
            <a:r>
              <a:rPr lang="en-US" dirty="0" smtClean="0"/>
              <a:t>”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Forensic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Systematically </a:t>
            </a:r>
            <a:r>
              <a:rPr lang="en-US" dirty="0"/>
              <a:t>examining information assets for </a:t>
            </a:r>
            <a:r>
              <a:rPr lang="en-US" dirty="0" smtClean="0"/>
              <a:t>evidentiary material providing </a:t>
            </a:r>
            <a:r>
              <a:rPr lang="en-US" dirty="0"/>
              <a:t>insight into how </a:t>
            </a:r>
            <a:r>
              <a:rPr lang="en-US" dirty="0" smtClean="0"/>
              <a:t>incident transpired</a:t>
            </a:r>
            <a:endParaRPr lang="en-US" dirty="0"/>
          </a:p>
          <a:p>
            <a:pPr lvl="2"/>
            <a:r>
              <a:rPr lang="en-US" dirty="0" smtClean="0"/>
              <a:t>Use </a:t>
            </a:r>
            <a:r>
              <a:rPr lang="en-US" dirty="0"/>
              <a:t>an </a:t>
            </a:r>
            <a:r>
              <a:rPr lang="en-US" dirty="0" smtClean="0"/>
              <a:t>individual trained </a:t>
            </a:r>
            <a:r>
              <a:rPr lang="en-US" dirty="0"/>
              <a:t>in forensic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May be used in </a:t>
            </a:r>
            <a:r>
              <a:rPr lang="en-US" dirty="0"/>
              <a:t>civil or criminal </a:t>
            </a:r>
            <a:r>
              <a:rPr lang="en-US" dirty="0" smtClean="0"/>
              <a:t>proceedings</a:t>
            </a:r>
          </a:p>
          <a:p>
            <a:r>
              <a:rPr lang="en-US" dirty="0" smtClean="0"/>
              <a:t>After-action </a:t>
            </a:r>
            <a:r>
              <a:rPr lang="en-US" dirty="0"/>
              <a:t>review (AAR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Detailed </a:t>
            </a:r>
            <a:r>
              <a:rPr lang="en-US" dirty="0"/>
              <a:t>examination of </a:t>
            </a:r>
            <a:r>
              <a:rPr lang="en-US" dirty="0" smtClean="0"/>
              <a:t>events</a:t>
            </a:r>
          </a:p>
          <a:p>
            <a:pPr lvl="1"/>
            <a:r>
              <a:rPr lang="en-US" dirty="0" smtClean="0"/>
              <a:t>Key players review and verify notes, documentation</a:t>
            </a:r>
          </a:p>
          <a:p>
            <a:pPr lvl="1"/>
            <a:r>
              <a:rPr lang="en-US" dirty="0" smtClean="0"/>
              <a:t>Update plan and train future staff</a:t>
            </a:r>
          </a:p>
          <a:p>
            <a:pPr lvl="1"/>
            <a:r>
              <a:rPr lang="en-US" dirty="0" smtClean="0"/>
              <a:t>IR team action closed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</a:t>
            </a:r>
            <a:r>
              <a:rPr lang="en-US" dirty="0" smtClean="0"/>
              <a:t>for “</a:t>
            </a:r>
            <a:r>
              <a:rPr lang="en-US" dirty="0"/>
              <a:t>Before the Incident”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called </a:t>
            </a:r>
            <a:r>
              <a:rPr lang="en-US" dirty="0" smtClean="0"/>
              <a:t>“before </a:t>
            </a:r>
            <a:r>
              <a:rPr lang="en-US" dirty="0"/>
              <a:t>actions” </a:t>
            </a:r>
            <a:endParaRPr lang="en-US" dirty="0" smtClean="0"/>
          </a:p>
          <a:p>
            <a:r>
              <a:rPr lang="en-US" dirty="0" smtClean="0"/>
              <a:t>Planners implement good </a:t>
            </a:r>
            <a:r>
              <a:rPr lang="en-US" dirty="0"/>
              <a:t>IT and information security </a:t>
            </a:r>
            <a:r>
              <a:rPr lang="en-US" dirty="0" smtClean="0"/>
              <a:t>practices</a:t>
            </a:r>
          </a:p>
          <a:p>
            <a:r>
              <a:rPr lang="en-US" dirty="0" smtClean="0"/>
              <a:t>Includes preventive measures</a:t>
            </a:r>
          </a:p>
          <a:p>
            <a:pPr lvl="1"/>
            <a:r>
              <a:rPr lang="en-US" dirty="0" smtClean="0"/>
              <a:t>Manage risks </a:t>
            </a:r>
            <a:r>
              <a:rPr lang="en-US" dirty="0"/>
              <a:t>associated with a particular </a:t>
            </a:r>
            <a:r>
              <a:rPr lang="en-US" dirty="0" smtClean="0"/>
              <a:t>attack</a:t>
            </a:r>
          </a:p>
          <a:p>
            <a:pPr lvl="1"/>
            <a:r>
              <a:rPr lang="en-US" dirty="0" smtClean="0"/>
              <a:t>Preparations of </a:t>
            </a:r>
            <a:r>
              <a:rPr lang="en-US" dirty="0"/>
              <a:t>the IR </a:t>
            </a:r>
            <a:r>
              <a:rPr lang="en-US" dirty="0" smtClean="0"/>
              <a:t>team</a:t>
            </a:r>
            <a:endParaRPr lang="en-US" dirty="0"/>
          </a:p>
          <a:p>
            <a:r>
              <a:rPr lang="en-US" dirty="0" smtClean="0"/>
              <a:t>Routine rehearsal maintains </a:t>
            </a:r>
            <a:r>
              <a:rPr lang="en-US" dirty="0"/>
              <a:t>a state of readiness to respond to </a:t>
            </a:r>
            <a:r>
              <a:rPr lang="en-US" dirty="0" smtClean="0"/>
              <a:t>attacks</a:t>
            </a:r>
          </a:p>
          <a:p>
            <a:pPr lvl="1"/>
            <a:r>
              <a:rPr lang="en-US" dirty="0" smtClean="0"/>
              <a:t>CSIRT training, IR plan testing, </a:t>
            </a:r>
            <a:r>
              <a:rPr lang="en-US" dirty="0"/>
              <a:t>selecting and maintaining </a:t>
            </a:r>
            <a:r>
              <a:rPr lang="en-US" dirty="0" smtClean="0"/>
              <a:t>CSIRT tools, training system users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3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CSIRT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training </a:t>
            </a:r>
            <a:r>
              <a:rPr lang="en-US" dirty="0"/>
              <a:t>programs </a:t>
            </a:r>
            <a:r>
              <a:rPr lang="en-US" dirty="0" smtClean="0"/>
              <a:t>focusing on </a:t>
            </a:r>
            <a:r>
              <a:rPr lang="en-US" dirty="0"/>
              <a:t>IR tools and </a:t>
            </a:r>
            <a:r>
              <a:rPr lang="en-US" dirty="0" smtClean="0"/>
              <a:t>techniques</a:t>
            </a:r>
          </a:p>
          <a:p>
            <a:pPr lvl="1"/>
            <a:r>
              <a:rPr lang="en-US" dirty="0"/>
              <a:t>SANS Institute national </a:t>
            </a:r>
            <a:r>
              <a:rPr lang="en-US" dirty="0" smtClean="0"/>
              <a:t>conferences</a:t>
            </a:r>
          </a:p>
          <a:p>
            <a:pPr lvl="2"/>
            <a:r>
              <a:rPr lang="en-US" dirty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://www.sans.org</a:t>
            </a:r>
            <a:endParaRPr lang="en-US" dirty="0" smtClean="0"/>
          </a:p>
          <a:p>
            <a:pPr lvl="2"/>
            <a:r>
              <a:rPr lang="en-US" dirty="0" smtClean="0"/>
              <a:t>SANSFIRE</a:t>
            </a:r>
            <a:r>
              <a:rPr lang="en-US" dirty="0"/>
              <a:t>: specifically focused on IR</a:t>
            </a:r>
            <a:endParaRPr lang="en-US" dirty="0" smtClean="0"/>
          </a:p>
          <a:p>
            <a:pPr lvl="1"/>
            <a:r>
              <a:rPr lang="en-US" dirty="0"/>
              <a:t>Microsoft</a:t>
            </a:r>
            <a:r>
              <a:rPr lang="en-US" dirty="0" smtClean="0"/>
              <a:t>, Cisco</a:t>
            </a:r>
            <a:r>
              <a:rPr lang="en-US" dirty="0"/>
              <a:t>, and </a:t>
            </a:r>
            <a:r>
              <a:rPr lang="en-US" dirty="0" smtClean="0"/>
              <a:t>Sun</a:t>
            </a:r>
          </a:p>
          <a:p>
            <a:pPr lvl="1"/>
            <a:r>
              <a:rPr lang="en-US" dirty="0"/>
              <a:t>Department of Homeland Security (DHS) and the US </a:t>
            </a:r>
            <a:r>
              <a:rPr lang="en-US" dirty="0" smtClean="0"/>
              <a:t>CERT</a:t>
            </a:r>
          </a:p>
          <a:p>
            <a:pPr lvl="2"/>
            <a:r>
              <a:rPr lang="en-US" dirty="0" smtClean="0">
                <a:hlinkClick r:id="rId4"/>
              </a:rPr>
              <a:t>http://www.fbcinc.com/gfirst</a:t>
            </a:r>
            <a:endParaRPr lang="en-US" dirty="0" smtClean="0"/>
          </a:p>
          <a:p>
            <a:r>
              <a:rPr lang="en-US" dirty="0" smtClean="0"/>
              <a:t>Organization training programs</a:t>
            </a:r>
          </a:p>
          <a:p>
            <a:pPr lvl="1"/>
            <a:r>
              <a:rPr lang="en-US" dirty="0" smtClean="0"/>
              <a:t>Includes </a:t>
            </a:r>
            <a:r>
              <a:rPr lang="en-US" dirty="0"/>
              <a:t>mentoring-type training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3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CSIRT (cont’d.)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Professional </a:t>
            </a:r>
            <a:r>
              <a:rPr lang="en-US" dirty="0"/>
              <a:t>reading </a:t>
            </a:r>
            <a:r>
              <a:rPr lang="en-US" dirty="0" smtClean="0"/>
              <a:t>program</a:t>
            </a:r>
          </a:p>
          <a:p>
            <a:pPr lvl="1"/>
            <a:r>
              <a:rPr lang="en-US" dirty="0" smtClean="0"/>
              <a:t>Self-created </a:t>
            </a:r>
            <a:r>
              <a:rPr lang="en-US" dirty="0"/>
              <a:t>list </a:t>
            </a:r>
            <a:r>
              <a:rPr lang="en-US" dirty="0" smtClean="0"/>
              <a:t>of trustworthy </a:t>
            </a:r>
            <a:r>
              <a:rPr lang="en-US" dirty="0"/>
              <a:t>information </a:t>
            </a:r>
            <a:r>
              <a:rPr lang="en-US" dirty="0" smtClean="0"/>
              <a:t>sources</a:t>
            </a:r>
          </a:p>
          <a:p>
            <a:pPr lvl="2"/>
            <a:r>
              <a:rPr lang="en-US" dirty="0" smtClean="0"/>
              <a:t>No </a:t>
            </a:r>
            <a:r>
              <a:rPr lang="en-US" dirty="0"/>
              <a:t>dedicated IR journals or magazines</a:t>
            </a:r>
            <a:endParaRPr lang="en-US" dirty="0" smtClean="0"/>
          </a:p>
          <a:p>
            <a:pPr lvl="1"/>
            <a:r>
              <a:rPr lang="en-US" dirty="0"/>
              <a:t>SANS Information Security Reading </a:t>
            </a:r>
            <a:r>
              <a:rPr lang="en-US" dirty="0" smtClean="0"/>
              <a:t>Room</a:t>
            </a:r>
          </a:p>
          <a:p>
            <a:pPr lvl="2"/>
            <a:r>
              <a:rPr lang="en-US" dirty="0" smtClean="0">
                <a:hlinkClick r:id="rId3"/>
              </a:rPr>
              <a:t>http://www.sans.org/rr</a:t>
            </a:r>
            <a:endParaRPr lang="en-US" dirty="0" smtClean="0"/>
          </a:p>
          <a:p>
            <a:pPr lvl="1"/>
            <a:r>
              <a:rPr lang="en-US" dirty="0"/>
              <a:t>Computer Security </a:t>
            </a:r>
            <a:r>
              <a:rPr lang="en-US" dirty="0" smtClean="0"/>
              <a:t>Officer</a:t>
            </a:r>
          </a:p>
          <a:p>
            <a:pPr lvl="2"/>
            <a:r>
              <a:rPr lang="en-US" dirty="0" smtClean="0">
                <a:hlinkClick r:id="rId4"/>
              </a:rPr>
              <a:t>http://www.csoonline.com</a:t>
            </a:r>
            <a:endParaRPr lang="en-US" dirty="0" smtClean="0"/>
          </a:p>
          <a:p>
            <a:pPr lvl="1"/>
            <a:r>
              <a:rPr lang="en-US" dirty="0"/>
              <a:t>SC </a:t>
            </a:r>
            <a:r>
              <a:rPr lang="en-US" dirty="0" smtClean="0"/>
              <a:t>Magazine</a:t>
            </a:r>
          </a:p>
          <a:p>
            <a:pPr lvl="2"/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://www.scmagazine.com</a:t>
            </a:r>
            <a:endParaRPr lang="en-US" dirty="0" smtClean="0"/>
          </a:p>
          <a:p>
            <a:pPr lvl="1"/>
            <a:r>
              <a:rPr lang="en-US" dirty="0"/>
              <a:t>Information Security </a:t>
            </a:r>
            <a:r>
              <a:rPr lang="en-US" dirty="0" smtClean="0"/>
              <a:t>Magazine</a:t>
            </a:r>
          </a:p>
          <a:p>
            <a:pPr lvl="2"/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://informationsecurity.techtarget.com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1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CSIRT (cont’d.)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</a:t>
            </a:r>
            <a:r>
              <a:rPr lang="en-US" dirty="0"/>
              <a:t>resources for </a:t>
            </a:r>
            <a:r>
              <a:rPr lang="en-US" dirty="0" smtClean="0"/>
              <a:t>IR</a:t>
            </a:r>
          </a:p>
          <a:p>
            <a:pPr lvl="1"/>
            <a:r>
              <a:rPr lang="en-US" dirty="0"/>
              <a:t>Forum of Incident Response and Security Teams (</a:t>
            </a:r>
            <a:r>
              <a:rPr lang="en-US" dirty="0" smtClean="0"/>
              <a:t>FIRST): </a:t>
            </a:r>
            <a:r>
              <a:rPr lang="en-US" dirty="0" smtClean="0">
                <a:hlinkClick r:id="rId3"/>
              </a:rPr>
              <a:t>http://www.first.org</a:t>
            </a:r>
            <a:endParaRPr lang="en-US" dirty="0" smtClean="0"/>
          </a:p>
          <a:p>
            <a:pPr lvl="1"/>
            <a:r>
              <a:rPr lang="en-US" dirty="0" smtClean="0"/>
              <a:t>U.S</a:t>
            </a:r>
            <a:r>
              <a:rPr lang="en-US" dirty="0"/>
              <a:t>. Computer Emergency Readiness </a:t>
            </a:r>
            <a:r>
              <a:rPr lang="en-US" dirty="0" smtClean="0"/>
              <a:t>Team (US CERT): </a:t>
            </a:r>
            <a:r>
              <a:rPr lang="en-US" dirty="0" smtClean="0">
                <a:hlinkClick r:id="rId4"/>
              </a:rPr>
              <a:t>http://www.us-cert.gov</a:t>
            </a:r>
            <a:endParaRPr lang="en-US" dirty="0" smtClean="0"/>
          </a:p>
          <a:p>
            <a:pPr lvl="1"/>
            <a:r>
              <a:rPr lang="en-US" dirty="0" smtClean="0"/>
              <a:t>CERT </a:t>
            </a:r>
            <a:r>
              <a:rPr lang="en-US" dirty="0"/>
              <a:t>Coordination Center (CERT CC) at Carnegie Mellon </a:t>
            </a:r>
            <a:r>
              <a:rPr lang="en-US" dirty="0" smtClean="0"/>
              <a:t>University: </a:t>
            </a:r>
            <a:r>
              <a:rPr lang="en-US" dirty="0" smtClean="0">
                <a:hlinkClick r:id="rId5"/>
              </a:rPr>
              <a:t>http://www.cert.org</a:t>
            </a:r>
            <a:endParaRPr lang="en-US" dirty="0" smtClean="0"/>
          </a:p>
          <a:p>
            <a:pPr lvl="1"/>
            <a:r>
              <a:rPr lang="en-US" dirty="0" smtClean="0"/>
              <a:t>NIST </a:t>
            </a:r>
            <a:r>
              <a:rPr lang="en-US" dirty="0"/>
              <a:t>Computer Security Resource Center (</a:t>
            </a:r>
            <a:r>
              <a:rPr lang="en-US" dirty="0" smtClean="0"/>
              <a:t>CSRC)</a:t>
            </a:r>
          </a:p>
          <a:p>
            <a:pPr lvl="2"/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csrc.nist.gov</a:t>
            </a:r>
            <a:endParaRPr lang="en-US" dirty="0" smtClean="0"/>
          </a:p>
          <a:p>
            <a:pPr lvl="1"/>
            <a:r>
              <a:rPr lang="en-US" dirty="0" smtClean="0"/>
              <a:t>Honeypots.net: </a:t>
            </a:r>
            <a:r>
              <a:rPr lang="en-US" dirty="0" smtClean="0">
                <a:hlinkClick r:id="rId7"/>
              </a:rPr>
              <a:t>http://www.honeypots.net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4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CSIRT (cont’d.)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 </a:t>
            </a:r>
            <a:r>
              <a:rPr lang="en-US" dirty="0" smtClean="0"/>
              <a:t>plan </a:t>
            </a:r>
            <a:r>
              <a:rPr lang="en-US" dirty="0"/>
              <a:t>t</a:t>
            </a:r>
            <a:r>
              <a:rPr lang="en-US" dirty="0" smtClean="0"/>
              <a:t>esting</a:t>
            </a:r>
          </a:p>
          <a:p>
            <a:pPr lvl="1"/>
            <a:r>
              <a:rPr lang="en-US" dirty="0" smtClean="0"/>
              <a:t>Key </a:t>
            </a:r>
            <a:r>
              <a:rPr lang="en-US" dirty="0"/>
              <a:t>part of </a:t>
            </a:r>
            <a:r>
              <a:rPr lang="en-US" dirty="0" smtClean="0"/>
              <a:t>CSIRT training</a:t>
            </a:r>
          </a:p>
          <a:p>
            <a:pPr lvl="1"/>
            <a:r>
              <a:rPr lang="en-US" dirty="0" smtClean="0"/>
              <a:t>Strategies</a:t>
            </a:r>
          </a:p>
          <a:p>
            <a:pPr lvl="2"/>
            <a:r>
              <a:rPr lang="en-US" dirty="0"/>
              <a:t>Desk </a:t>
            </a:r>
            <a:r>
              <a:rPr lang="en-US" dirty="0" smtClean="0"/>
              <a:t>check, structured walk-through, simulation, parallel testing, full interruption, war </a:t>
            </a:r>
            <a:r>
              <a:rPr lang="en-US" dirty="0"/>
              <a:t>gaming</a:t>
            </a:r>
            <a:endParaRPr lang="en-US" dirty="0" smtClean="0"/>
          </a:p>
          <a:p>
            <a:r>
              <a:rPr lang="en-US" dirty="0"/>
              <a:t>Desk </a:t>
            </a:r>
            <a:r>
              <a:rPr lang="en-US" dirty="0" smtClean="0"/>
              <a:t>check</a:t>
            </a:r>
          </a:p>
          <a:p>
            <a:pPr lvl="1"/>
            <a:r>
              <a:rPr lang="en-US" dirty="0" smtClean="0"/>
              <a:t>Individual reviews </a:t>
            </a:r>
            <a:r>
              <a:rPr lang="en-US" dirty="0"/>
              <a:t>plan and </a:t>
            </a:r>
            <a:r>
              <a:rPr lang="en-US" dirty="0" smtClean="0"/>
              <a:t>creates </a:t>
            </a:r>
            <a:r>
              <a:rPr lang="en-US" dirty="0"/>
              <a:t>list of correct and incorrect </a:t>
            </a:r>
            <a:r>
              <a:rPr lang="en-US" dirty="0" smtClean="0"/>
              <a:t>components</a:t>
            </a:r>
          </a:p>
          <a:p>
            <a:r>
              <a:rPr lang="en-US" dirty="0" smtClean="0"/>
              <a:t>Structured walk-through</a:t>
            </a:r>
          </a:p>
          <a:p>
            <a:pPr lvl="1"/>
            <a:r>
              <a:rPr lang="en-US" dirty="0" smtClean="0"/>
              <a:t>Walk through steps taken </a:t>
            </a:r>
            <a:r>
              <a:rPr lang="en-US" dirty="0"/>
              <a:t>during an actual event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7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CSIRT (cont’d.)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</a:p>
          <a:p>
            <a:pPr lvl="1"/>
            <a:r>
              <a:rPr lang="en-US" dirty="0" smtClean="0"/>
              <a:t>Potential </a:t>
            </a:r>
            <a:r>
              <a:rPr lang="en-US" dirty="0"/>
              <a:t>participant </a:t>
            </a:r>
            <a:r>
              <a:rPr lang="en-US" dirty="0" smtClean="0"/>
              <a:t>individually </a:t>
            </a:r>
            <a:r>
              <a:rPr lang="en-US" dirty="0"/>
              <a:t>simulates the performance of each </a:t>
            </a:r>
            <a:r>
              <a:rPr lang="en-US" dirty="0" smtClean="0"/>
              <a:t>task</a:t>
            </a:r>
          </a:p>
          <a:p>
            <a:pPr lvl="2"/>
            <a:r>
              <a:rPr lang="en-US" dirty="0" smtClean="0"/>
              <a:t>Stops </a:t>
            </a:r>
            <a:r>
              <a:rPr lang="en-US" dirty="0"/>
              <a:t>short of the actual </a:t>
            </a:r>
            <a:r>
              <a:rPr lang="en-US" dirty="0" smtClean="0"/>
              <a:t>physical </a:t>
            </a:r>
            <a:r>
              <a:rPr lang="en-US" dirty="0"/>
              <a:t>tasks required</a:t>
            </a:r>
          </a:p>
          <a:p>
            <a:r>
              <a:rPr lang="en-US" dirty="0" smtClean="0"/>
              <a:t>Parallel testing</a:t>
            </a:r>
          </a:p>
          <a:p>
            <a:pPr lvl="1"/>
            <a:r>
              <a:rPr lang="en-US" dirty="0" smtClean="0"/>
              <a:t>Act </a:t>
            </a:r>
            <a:r>
              <a:rPr lang="en-US" dirty="0"/>
              <a:t>as if </a:t>
            </a:r>
            <a:r>
              <a:rPr lang="en-US" dirty="0" smtClean="0"/>
              <a:t>actual </a:t>
            </a:r>
            <a:r>
              <a:rPr lang="en-US" dirty="0"/>
              <a:t>incident </a:t>
            </a:r>
            <a:r>
              <a:rPr lang="en-US" dirty="0" smtClean="0"/>
              <a:t>occurred</a:t>
            </a:r>
          </a:p>
          <a:p>
            <a:pPr lvl="2"/>
            <a:r>
              <a:rPr lang="en-US" dirty="0" smtClean="0"/>
              <a:t>Perform required </a:t>
            </a:r>
            <a:r>
              <a:rPr lang="en-US" dirty="0"/>
              <a:t>tasks and </a:t>
            </a:r>
            <a:r>
              <a:rPr lang="en-US" dirty="0" smtClean="0"/>
              <a:t>executes </a:t>
            </a:r>
            <a:r>
              <a:rPr lang="en-US" dirty="0"/>
              <a:t>necessary procedures without interfering </a:t>
            </a:r>
            <a:r>
              <a:rPr lang="en-US" dirty="0" smtClean="0"/>
              <a:t>with the </a:t>
            </a:r>
            <a:r>
              <a:rPr lang="en-US" dirty="0"/>
              <a:t>normal operations of the </a:t>
            </a:r>
            <a:r>
              <a:rPr lang="en-US" dirty="0" smtClean="0"/>
              <a:t>business</a:t>
            </a:r>
          </a:p>
          <a:p>
            <a:pPr lvl="2"/>
            <a:r>
              <a:rPr lang="en-US" dirty="0" smtClean="0"/>
              <a:t>Must ensure procedures </a:t>
            </a:r>
            <a:r>
              <a:rPr lang="en-US" dirty="0"/>
              <a:t>performed do not halt </a:t>
            </a:r>
            <a:r>
              <a:rPr lang="en-US" dirty="0" smtClean="0"/>
              <a:t>operations </a:t>
            </a:r>
            <a:r>
              <a:rPr lang="en-US" dirty="0"/>
              <a:t>of the business functions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9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CSIRT (cont’d.)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interruption</a:t>
            </a:r>
          </a:p>
          <a:p>
            <a:pPr lvl="1"/>
            <a:r>
              <a:rPr lang="en-US" dirty="0" smtClean="0"/>
              <a:t>Individuals </a:t>
            </a:r>
            <a:r>
              <a:rPr lang="en-US" dirty="0"/>
              <a:t>follow each and every </a:t>
            </a:r>
            <a:r>
              <a:rPr lang="en-US" dirty="0" smtClean="0"/>
              <a:t>procedure</a:t>
            </a:r>
          </a:p>
          <a:p>
            <a:pPr lvl="1"/>
            <a:r>
              <a:rPr lang="en-US" dirty="0" smtClean="0"/>
              <a:t>Often </a:t>
            </a:r>
            <a:r>
              <a:rPr lang="en-US" dirty="0"/>
              <a:t>performed after normal business </a:t>
            </a:r>
            <a:r>
              <a:rPr lang="en-US" dirty="0" smtClean="0"/>
              <a:t>hours</a:t>
            </a:r>
          </a:p>
          <a:p>
            <a:pPr lvl="2"/>
            <a:r>
              <a:rPr lang="en-US" dirty="0"/>
              <a:t>In organizations that cannot afford to disrupt or simulate disruption of business functions</a:t>
            </a:r>
          </a:p>
          <a:p>
            <a:r>
              <a:rPr lang="en-US" dirty="0" smtClean="0"/>
              <a:t>War gaming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imulation </a:t>
            </a:r>
            <a:r>
              <a:rPr lang="en-US" dirty="0"/>
              <a:t>of attack and defense </a:t>
            </a:r>
            <a:r>
              <a:rPr lang="en-US" dirty="0" smtClean="0"/>
              <a:t>activities</a:t>
            </a:r>
          </a:p>
          <a:p>
            <a:pPr lvl="2"/>
            <a:r>
              <a:rPr lang="en-US" dirty="0" smtClean="0"/>
              <a:t>Uses realistic </a:t>
            </a:r>
            <a:r>
              <a:rPr lang="en-US" dirty="0"/>
              <a:t>networks and </a:t>
            </a:r>
            <a:r>
              <a:rPr lang="en-US" dirty="0" smtClean="0"/>
              <a:t>information systems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exercise of IR plans </a:t>
            </a:r>
            <a:r>
              <a:rPr lang="en-US" dirty="0" smtClean="0"/>
              <a:t>is an important element</a:t>
            </a:r>
          </a:p>
          <a:p>
            <a:pPr lvl="2"/>
            <a:r>
              <a:rPr lang="en-US" dirty="0" smtClean="0"/>
              <a:t>National </a:t>
            </a:r>
            <a:r>
              <a:rPr lang="en-US" dirty="0"/>
              <a:t>competitions at conferences and collegiate level</a:t>
            </a:r>
          </a:p>
          <a:p>
            <a:pPr lvl="2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9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CSIRT (cont’d.)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war-gaming </a:t>
            </a:r>
            <a:r>
              <a:rPr lang="en-US" dirty="0" smtClean="0"/>
              <a:t>variations</a:t>
            </a:r>
          </a:p>
          <a:p>
            <a:pPr lvl="1"/>
            <a:r>
              <a:rPr lang="en-US" dirty="0"/>
              <a:t>Capture the </a:t>
            </a:r>
            <a:r>
              <a:rPr lang="en-US" dirty="0" smtClean="0"/>
              <a:t>flag, king </a:t>
            </a:r>
            <a:r>
              <a:rPr lang="en-US" dirty="0"/>
              <a:t>of the </a:t>
            </a:r>
            <a:r>
              <a:rPr lang="en-US" dirty="0" smtClean="0"/>
              <a:t>hill, computer simulations</a:t>
            </a:r>
          </a:p>
          <a:p>
            <a:pPr lvl="1"/>
            <a:r>
              <a:rPr lang="en-US" dirty="0"/>
              <a:t>Defend the </a:t>
            </a:r>
            <a:r>
              <a:rPr lang="en-US" dirty="0" smtClean="0"/>
              <a:t>flag, online </a:t>
            </a:r>
            <a:r>
              <a:rPr lang="en-US" dirty="0"/>
              <a:t>programming-level war </a:t>
            </a:r>
            <a:r>
              <a:rPr lang="en-US" dirty="0" smtClean="0"/>
              <a:t>games</a:t>
            </a:r>
          </a:p>
          <a:p>
            <a:r>
              <a:rPr lang="en-US" dirty="0"/>
              <a:t>CIA and </a:t>
            </a:r>
            <a:r>
              <a:rPr lang="en-US" dirty="0" smtClean="0"/>
              <a:t>U.S</a:t>
            </a:r>
            <a:r>
              <a:rPr lang="en-US" dirty="0"/>
              <a:t>. military </a:t>
            </a:r>
            <a:r>
              <a:rPr lang="en-US" dirty="0" smtClean="0"/>
              <a:t>war games</a:t>
            </a:r>
          </a:p>
          <a:p>
            <a:pPr lvl="1"/>
            <a:r>
              <a:rPr lang="en-US" dirty="0" smtClean="0"/>
              <a:t>Train </a:t>
            </a:r>
            <a:r>
              <a:rPr lang="en-US" dirty="0"/>
              <a:t>and test </a:t>
            </a:r>
            <a:r>
              <a:rPr lang="en-US" dirty="0" smtClean="0"/>
              <a:t>troops </a:t>
            </a:r>
            <a:r>
              <a:rPr lang="en-US" dirty="0"/>
              <a:t>in </a:t>
            </a:r>
            <a:r>
              <a:rPr lang="en-US" dirty="0" smtClean="0"/>
              <a:t>information security </a:t>
            </a:r>
            <a:r>
              <a:rPr lang="en-US" dirty="0"/>
              <a:t>and information warfare </a:t>
            </a:r>
            <a:r>
              <a:rPr lang="en-US" dirty="0" smtClean="0"/>
              <a:t>tactics</a:t>
            </a:r>
          </a:p>
          <a:p>
            <a:r>
              <a:rPr lang="en-US" dirty="0" smtClean="0"/>
              <a:t>Hackers have war games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http://roothack.org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Minimum test:</a:t>
            </a:r>
          </a:p>
          <a:p>
            <a:pPr lvl="1"/>
            <a:r>
              <a:rPr lang="en-US" dirty="0" smtClean="0"/>
              <a:t>Periodic </a:t>
            </a:r>
            <a:r>
              <a:rPr lang="en-US" dirty="0"/>
              <a:t>walk-through </a:t>
            </a:r>
            <a:r>
              <a:rPr lang="en-US" dirty="0" smtClean="0"/>
              <a:t>(chalk talk) of each CP </a:t>
            </a:r>
            <a:r>
              <a:rPr lang="en-US" dirty="0"/>
              <a:t>component plans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864" y="290208"/>
            <a:ext cx="6698272" cy="586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Contingency planning (CP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Addresses </a:t>
            </a:r>
            <a:r>
              <a:rPr lang="en-US" dirty="0"/>
              <a:t>everything </a:t>
            </a:r>
            <a:r>
              <a:rPr lang="en-US" dirty="0" smtClean="0"/>
              <a:t>to </a:t>
            </a:r>
            <a:r>
              <a:rPr lang="en-US" dirty="0"/>
              <a:t>prepare for </a:t>
            </a:r>
            <a:r>
              <a:rPr lang="en-US" dirty="0" smtClean="0"/>
              <a:t>the unexpected</a:t>
            </a:r>
          </a:p>
          <a:p>
            <a:r>
              <a:rPr lang="en-US" dirty="0"/>
              <a:t> Incident response (IR</a:t>
            </a:r>
            <a:r>
              <a:rPr lang="en-US" dirty="0" smtClean="0"/>
              <a:t>): element </a:t>
            </a:r>
            <a:r>
              <a:rPr lang="en-US" dirty="0"/>
              <a:t>of </a:t>
            </a:r>
            <a:r>
              <a:rPr lang="en-US" dirty="0" smtClean="0"/>
              <a:t>CP</a:t>
            </a:r>
          </a:p>
          <a:p>
            <a:pPr lvl="1"/>
            <a:r>
              <a:rPr lang="en-US" dirty="0" smtClean="0"/>
              <a:t>Focus: detect and evaluate </a:t>
            </a:r>
            <a:r>
              <a:rPr lang="en-US" dirty="0"/>
              <a:t>the severity of emerging unexpected </a:t>
            </a:r>
            <a:r>
              <a:rPr lang="en-US" dirty="0" smtClean="0"/>
              <a:t>events</a:t>
            </a:r>
          </a:p>
          <a:p>
            <a:r>
              <a:rPr lang="en-US" dirty="0" smtClean="0"/>
              <a:t>Documented escalation process</a:t>
            </a:r>
          </a:p>
          <a:p>
            <a:pPr lvl="1"/>
            <a:r>
              <a:rPr lang="en-US" dirty="0"/>
              <a:t>Used when other CP process elements </a:t>
            </a:r>
            <a:r>
              <a:rPr lang="en-US" dirty="0" smtClean="0"/>
              <a:t>activated</a:t>
            </a:r>
            <a:endParaRPr lang="en-US" dirty="0"/>
          </a:p>
          <a:p>
            <a:r>
              <a:rPr lang="en-US" dirty="0"/>
              <a:t>IR </a:t>
            </a:r>
            <a:r>
              <a:rPr lang="en-US" dirty="0" smtClean="0"/>
              <a:t>process phases</a:t>
            </a:r>
          </a:p>
          <a:p>
            <a:pPr lvl="1"/>
            <a:r>
              <a:rPr lang="en-US" dirty="0" smtClean="0"/>
              <a:t>Preparation</a:t>
            </a:r>
            <a:r>
              <a:rPr lang="en-US" dirty="0"/>
              <a:t>, detection and analysis, containment, eradication and </a:t>
            </a:r>
            <a:r>
              <a:rPr lang="en-US" dirty="0" smtClean="0"/>
              <a:t>recovery</a:t>
            </a:r>
            <a:r>
              <a:rPr lang="en-US" dirty="0"/>
              <a:t>, and post-incident activity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09" y="1030237"/>
            <a:ext cx="8174182" cy="425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1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</a:t>
            </a:r>
            <a:r>
              <a:rPr lang="en-US" dirty="0"/>
              <a:t>education training and </a:t>
            </a:r>
            <a:r>
              <a:rPr lang="en-US" dirty="0" smtClean="0"/>
              <a:t>awareness (</a:t>
            </a:r>
            <a:r>
              <a:rPr lang="en-US" dirty="0"/>
              <a:t>SETA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Responsible for training users</a:t>
            </a:r>
          </a:p>
          <a:p>
            <a:r>
              <a:rPr lang="en-US" dirty="0" smtClean="0"/>
              <a:t>Tasks to instruct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is expected of </a:t>
            </a:r>
            <a:r>
              <a:rPr lang="en-US" dirty="0" smtClean="0"/>
              <a:t>them</a:t>
            </a:r>
          </a:p>
          <a:p>
            <a:pPr lvl="1"/>
            <a:r>
              <a:rPr lang="en-US" dirty="0"/>
              <a:t>How to recognize an </a:t>
            </a:r>
            <a:r>
              <a:rPr lang="en-US" dirty="0" smtClean="0"/>
              <a:t>attack</a:t>
            </a:r>
          </a:p>
          <a:p>
            <a:pPr lvl="1"/>
            <a:r>
              <a:rPr lang="en-US" dirty="0"/>
              <a:t>How to report a suspected incident, and whom to report it </a:t>
            </a:r>
            <a:r>
              <a:rPr lang="en-US" dirty="0" smtClean="0"/>
              <a:t>to</a:t>
            </a:r>
          </a:p>
          <a:p>
            <a:pPr lvl="1"/>
            <a:r>
              <a:rPr lang="en-US" dirty="0"/>
              <a:t>How to mitigate the damage of attacks on the </a:t>
            </a:r>
            <a:r>
              <a:rPr lang="en-US" dirty="0" smtClean="0"/>
              <a:t>desktop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3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</a:t>
            </a:r>
            <a:r>
              <a:rPr lang="en-US" dirty="0" smtClean="0"/>
              <a:t>Users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Tasks to </a:t>
            </a:r>
            <a:r>
              <a:rPr lang="en-US" dirty="0" smtClean="0"/>
              <a:t>instruct (cont’d.)</a:t>
            </a:r>
          </a:p>
          <a:p>
            <a:pPr lvl="1"/>
            <a:r>
              <a:rPr lang="en-US" dirty="0" smtClean="0"/>
              <a:t>Good </a:t>
            </a:r>
            <a:r>
              <a:rPr lang="en-US" dirty="0"/>
              <a:t>information security </a:t>
            </a:r>
            <a:r>
              <a:rPr lang="en-US" dirty="0" smtClean="0"/>
              <a:t>practices</a:t>
            </a:r>
          </a:p>
          <a:p>
            <a:pPr lvl="2"/>
            <a:r>
              <a:rPr lang="en-US" dirty="0"/>
              <a:t>Keeping </a:t>
            </a:r>
            <a:r>
              <a:rPr lang="en-US" dirty="0" smtClean="0"/>
              <a:t>antivirus/anti-malware </a:t>
            </a:r>
            <a:r>
              <a:rPr lang="en-US" dirty="0"/>
              <a:t>software up to </a:t>
            </a:r>
            <a:r>
              <a:rPr lang="en-US" dirty="0" smtClean="0"/>
              <a:t>date</a:t>
            </a:r>
          </a:p>
          <a:p>
            <a:pPr lvl="2"/>
            <a:r>
              <a:rPr lang="en-US" dirty="0" smtClean="0"/>
              <a:t>Using </a:t>
            </a:r>
            <a:r>
              <a:rPr lang="en-US" dirty="0"/>
              <a:t>spyware detection </a:t>
            </a:r>
            <a:r>
              <a:rPr lang="en-US" dirty="0" smtClean="0"/>
              <a:t>software</a:t>
            </a:r>
          </a:p>
          <a:p>
            <a:pPr lvl="2"/>
            <a:r>
              <a:rPr lang="en-US" dirty="0" smtClean="0"/>
              <a:t>Keeping </a:t>
            </a:r>
            <a:r>
              <a:rPr lang="en-US" dirty="0"/>
              <a:t>operating system and </a:t>
            </a:r>
            <a:r>
              <a:rPr lang="en-US" dirty="0" smtClean="0"/>
              <a:t>applications up </a:t>
            </a:r>
            <a:r>
              <a:rPr lang="en-US" dirty="0"/>
              <a:t>to date with patches and </a:t>
            </a:r>
            <a:r>
              <a:rPr lang="en-US" dirty="0" smtClean="0"/>
              <a:t>updates</a:t>
            </a:r>
          </a:p>
          <a:p>
            <a:pPr lvl="2"/>
            <a:r>
              <a:rPr lang="en-US" dirty="0" smtClean="0"/>
              <a:t>Not </a:t>
            </a:r>
            <a:r>
              <a:rPr lang="en-US" dirty="0"/>
              <a:t>opening suspect e-mail </a:t>
            </a:r>
            <a:r>
              <a:rPr lang="en-US" dirty="0" smtClean="0"/>
              <a:t>attachments</a:t>
            </a:r>
          </a:p>
          <a:p>
            <a:pPr lvl="2"/>
            <a:r>
              <a:rPr lang="en-US" dirty="0"/>
              <a:t>Avoiding social engineering </a:t>
            </a:r>
            <a:r>
              <a:rPr lang="en-US" dirty="0" smtClean="0"/>
              <a:t>attacks</a:t>
            </a:r>
          </a:p>
          <a:p>
            <a:pPr lvl="2"/>
            <a:r>
              <a:rPr lang="en-US" dirty="0" smtClean="0"/>
              <a:t>Not </a:t>
            </a:r>
            <a:r>
              <a:rPr lang="en-US" dirty="0"/>
              <a:t>downloading and installing unauthorized software or software from </a:t>
            </a:r>
            <a:r>
              <a:rPr lang="en-US" dirty="0" smtClean="0"/>
              <a:t>untrusted sources</a:t>
            </a:r>
          </a:p>
          <a:p>
            <a:pPr lvl="2"/>
            <a:r>
              <a:rPr lang="en-US" dirty="0" smtClean="0"/>
              <a:t>Protecting </a:t>
            </a:r>
            <a:r>
              <a:rPr lang="en-US" dirty="0"/>
              <a:t>passwords and classified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6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</a:t>
            </a:r>
            <a:r>
              <a:rPr lang="en-US" dirty="0" smtClean="0"/>
              <a:t>Users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for </a:t>
            </a:r>
            <a:r>
              <a:rPr lang="en-US" dirty="0" smtClean="0"/>
              <a:t>general users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users to ask questions and receive </a:t>
            </a:r>
            <a:r>
              <a:rPr lang="en-US" dirty="0" smtClean="0"/>
              <a:t>specific guidance</a:t>
            </a:r>
          </a:p>
          <a:p>
            <a:pPr lvl="2"/>
            <a:r>
              <a:rPr lang="en-US" dirty="0" smtClean="0"/>
              <a:t>Provide </a:t>
            </a:r>
            <a:r>
              <a:rPr lang="en-US" dirty="0"/>
              <a:t>training on </a:t>
            </a:r>
            <a:r>
              <a:rPr lang="en-US" dirty="0" smtClean="0"/>
              <a:t>technical </a:t>
            </a:r>
            <a:r>
              <a:rPr lang="en-US" dirty="0"/>
              <a:t>details of how to do </a:t>
            </a:r>
            <a:r>
              <a:rPr lang="en-US" dirty="0" smtClean="0"/>
              <a:t>jobs </a:t>
            </a:r>
            <a:r>
              <a:rPr lang="en-US" dirty="0"/>
              <a:t>securely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the organization to emphasize key </a:t>
            </a:r>
            <a:r>
              <a:rPr lang="en-US" dirty="0" smtClean="0"/>
              <a:t>points</a:t>
            </a:r>
          </a:p>
          <a:p>
            <a:pPr lvl="1"/>
            <a:r>
              <a:rPr lang="en-US" dirty="0" smtClean="0"/>
              <a:t>Employee orientation</a:t>
            </a:r>
          </a:p>
          <a:p>
            <a:pPr lvl="2"/>
            <a:r>
              <a:rPr lang="en-US" dirty="0" smtClean="0"/>
              <a:t>Convenient time to conduct training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5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</a:t>
            </a:r>
            <a:r>
              <a:rPr lang="en-US" dirty="0" smtClean="0"/>
              <a:t>Users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for </a:t>
            </a:r>
            <a:r>
              <a:rPr lang="en-US" dirty="0" smtClean="0"/>
              <a:t>managerial users</a:t>
            </a:r>
          </a:p>
          <a:p>
            <a:pPr lvl="1"/>
            <a:r>
              <a:rPr lang="en-US" dirty="0" smtClean="0"/>
              <a:t>May </a:t>
            </a:r>
            <a:r>
              <a:rPr lang="en-US" dirty="0"/>
              <a:t>have </a:t>
            </a:r>
            <a:r>
              <a:rPr lang="en-US" dirty="0" smtClean="0"/>
              <a:t>same requirements as general user</a:t>
            </a:r>
          </a:p>
          <a:p>
            <a:pPr lvl="1"/>
            <a:r>
              <a:rPr lang="en-US" dirty="0" smtClean="0"/>
              <a:t>Managers </a:t>
            </a:r>
            <a:r>
              <a:rPr lang="en-US" dirty="0"/>
              <a:t>expect </a:t>
            </a:r>
            <a:r>
              <a:rPr lang="en-US" dirty="0" smtClean="0"/>
              <a:t>more </a:t>
            </a:r>
            <a:r>
              <a:rPr lang="en-US" dirty="0"/>
              <a:t>personal </a:t>
            </a:r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Managers often </a:t>
            </a:r>
            <a:r>
              <a:rPr lang="en-US" dirty="0"/>
              <a:t>resist organized </a:t>
            </a:r>
            <a:r>
              <a:rPr lang="en-US" dirty="0" smtClean="0"/>
              <a:t>training</a:t>
            </a:r>
          </a:p>
          <a:p>
            <a:pPr lvl="2"/>
            <a:r>
              <a:rPr lang="en-US" dirty="0" smtClean="0"/>
              <a:t>Champion </a:t>
            </a:r>
            <a:r>
              <a:rPr lang="en-US" dirty="0"/>
              <a:t>can exert influence</a:t>
            </a:r>
            <a:endParaRPr lang="en-US" dirty="0" smtClean="0"/>
          </a:p>
          <a:p>
            <a:r>
              <a:rPr lang="en-US" dirty="0"/>
              <a:t>Training for </a:t>
            </a:r>
            <a:r>
              <a:rPr lang="en-US" dirty="0" smtClean="0"/>
              <a:t>technical users</a:t>
            </a:r>
          </a:p>
          <a:p>
            <a:pPr lvl="1"/>
            <a:r>
              <a:rPr lang="en-US" dirty="0" smtClean="0"/>
              <a:t>Training </a:t>
            </a:r>
            <a:r>
              <a:rPr lang="en-US" dirty="0"/>
              <a:t>for IT staff, security staff, </a:t>
            </a:r>
            <a:r>
              <a:rPr lang="en-US" dirty="0" smtClean="0"/>
              <a:t>technically </a:t>
            </a:r>
            <a:r>
              <a:rPr lang="en-US" dirty="0"/>
              <a:t>competent general </a:t>
            </a:r>
            <a:r>
              <a:rPr lang="en-US" dirty="0" smtClean="0"/>
              <a:t>users</a:t>
            </a:r>
          </a:p>
          <a:p>
            <a:pPr lvl="2"/>
            <a:r>
              <a:rPr lang="en-US" dirty="0" smtClean="0"/>
              <a:t>More </a:t>
            </a:r>
            <a:r>
              <a:rPr lang="en-US" dirty="0"/>
              <a:t>detailed than general user or managerial </a:t>
            </a:r>
            <a:r>
              <a:rPr lang="en-US" dirty="0" smtClean="0"/>
              <a:t>training</a:t>
            </a:r>
          </a:p>
          <a:p>
            <a:pPr lvl="2"/>
            <a:r>
              <a:rPr lang="en-US" dirty="0" smtClean="0"/>
              <a:t>May require consultants </a:t>
            </a:r>
            <a:r>
              <a:rPr lang="en-US" dirty="0"/>
              <a:t>or outside </a:t>
            </a:r>
            <a:r>
              <a:rPr lang="en-US" dirty="0" smtClean="0"/>
              <a:t>training organizations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Techniques and Delivery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Successful training elements</a:t>
            </a:r>
          </a:p>
          <a:p>
            <a:pPr lvl="1"/>
            <a:r>
              <a:rPr lang="en-US" dirty="0" smtClean="0"/>
              <a:t>Good </a:t>
            </a:r>
            <a:r>
              <a:rPr lang="en-US" dirty="0"/>
              <a:t>training </a:t>
            </a:r>
            <a:r>
              <a:rPr lang="en-US" dirty="0" smtClean="0"/>
              <a:t>techniques</a:t>
            </a:r>
          </a:p>
          <a:p>
            <a:pPr lvl="1"/>
            <a:r>
              <a:rPr lang="en-US" dirty="0" smtClean="0"/>
              <a:t>Thorough </a:t>
            </a:r>
            <a:r>
              <a:rPr lang="en-US" dirty="0"/>
              <a:t>subject area </a:t>
            </a:r>
            <a:r>
              <a:rPr lang="en-US" dirty="0" smtClean="0"/>
              <a:t>knowledge</a:t>
            </a:r>
          </a:p>
          <a:p>
            <a:r>
              <a:rPr lang="en-US" dirty="0" smtClean="0"/>
              <a:t>Selection of training </a:t>
            </a:r>
            <a:r>
              <a:rPr lang="en-US" dirty="0"/>
              <a:t>delivery </a:t>
            </a:r>
            <a:r>
              <a:rPr lang="en-US" dirty="0" smtClean="0"/>
              <a:t>method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always based on the best outcome for </a:t>
            </a:r>
            <a:r>
              <a:rPr lang="en-US" dirty="0" smtClean="0"/>
              <a:t>the trainee</a:t>
            </a:r>
          </a:p>
          <a:p>
            <a:pPr lvl="1"/>
            <a:r>
              <a:rPr lang="en-US" dirty="0"/>
              <a:t>Often based on budget, time frame, organization </a:t>
            </a:r>
            <a:r>
              <a:rPr lang="en-US" dirty="0" smtClean="0"/>
              <a:t>needs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331" y="190713"/>
            <a:ext cx="6089338" cy="598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56" y="902122"/>
            <a:ext cx="8130886" cy="40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1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Assembling and Maintaining the Final IR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Draft </a:t>
            </a:r>
            <a:r>
              <a:rPr lang="en-US" dirty="0"/>
              <a:t>plan</a:t>
            </a:r>
          </a:p>
          <a:p>
            <a:pPr lvl="1"/>
            <a:r>
              <a:rPr lang="en-US" dirty="0" smtClean="0"/>
              <a:t>Used for preliminary staff training and evaluating plan effectiveness</a:t>
            </a:r>
          </a:p>
          <a:p>
            <a:pPr lvl="1"/>
            <a:r>
              <a:rPr lang="en-US" dirty="0" smtClean="0"/>
              <a:t>If any errors </a:t>
            </a:r>
            <a:r>
              <a:rPr lang="en-US" dirty="0"/>
              <a:t>or difficulties </a:t>
            </a:r>
            <a:r>
              <a:rPr lang="en-US" dirty="0" smtClean="0"/>
              <a:t>are discovered</a:t>
            </a:r>
            <a:endParaRPr lang="en-US" dirty="0" smtClean="0"/>
          </a:p>
          <a:p>
            <a:pPr lvl="2"/>
            <a:r>
              <a:rPr lang="en-US" dirty="0" smtClean="0"/>
              <a:t>Remedied </a:t>
            </a:r>
            <a:r>
              <a:rPr lang="en-US" dirty="0"/>
              <a:t>as </a:t>
            </a:r>
            <a:r>
              <a:rPr lang="en-US" dirty="0" smtClean="0"/>
              <a:t>draft plan matures</a:t>
            </a:r>
          </a:p>
          <a:p>
            <a:r>
              <a:rPr lang="en-US" dirty="0" smtClean="0"/>
              <a:t>Commence final assembly</a:t>
            </a:r>
          </a:p>
          <a:p>
            <a:pPr lvl="1"/>
            <a:r>
              <a:rPr lang="en-US" dirty="0" smtClean="0"/>
              <a:t>Once </a:t>
            </a:r>
            <a:r>
              <a:rPr lang="en-US" dirty="0"/>
              <a:t>desired plan maturity </a:t>
            </a:r>
            <a:r>
              <a:rPr lang="en-US" dirty="0" smtClean="0"/>
              <a:t>is achieved, drafts are </a:t>
            </a:r>
            <a:r>
              <a:rPr lang="en-US" dirty="0"/>
              <a:t>reviewed and </a:t>
            </a:r>
            <a:r>
              <a:rPr lang="en-US" dirty="0" smtClean="0"/>
              <a:t>tested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Assembling and Maintaining the Final IR </a:t>
            </a:r>
            <a:r>
              <a:rPr lang="en-US" dirty="0" smtClean="0"/>
              <a:t>Plan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plan creation</a:t>
            </a:r>
          </a:p>
          <a:p>
            <a:pPr lvl="1"/>
            <a:r>
              <a:rPr lang="en-US" dirty="0"/>
              <a:t>Testing process does not stop: test semiannually</a:t>
            </a:r>
          </a:p>
          <a:p>
            <a:pPr lvl="1"/>
            <a:r>
              <a:rPr lang="en-US" dirty="0"/>
              <a:t>Modified plans retested at the earliest opportunity</a:t>
            </a:r>
          </a:p>
          <a:p>
            <a:r>
              <a:rPr lang="en-US" dirty="0" smtClean="0"/>
              <a:t>Final IR plan </a:t>
            </a:r>
            <a:r>
              <a:rPr lang="en-US" dirty="0"/>
              <a:t>document </a:t>
            </a:r>
            <a:r>
              <a:rPr lang="en-US" dirty="0" smtClean="0"/>
              <a:t>created</a:t>
            </a:r>
          </a:p>
          <a:p>
            <a:pPr lvl="1"/>
            <a:r>
              <a:rPr lang="en-US" dirty="0"/>
              <a:t>Once all </a:t>
            </a:r>
            <a:r>
              <a:rPr lang="en-US" dirty="0" smtClean="0"/>
              <a:t>individual IR plan components drafted </a:t>
            </a:r>
            <a:r>
              <a:rPr lang="en-US" dirty="0"/>
              <a:t>and </a:t>
            </a:r>
            <a:r>
              <a:rPr lang="en-US" dirty="0" smtClean="0"/>
              <a:t>tested</a:t>
            </a:r>
          </a:p>
          <a:p>
            <a:r>
              <a:rPr lang="en-US" dirty="0" smtClean="0"/>
              <a:t>IR plan format and content</a:t>
            </a:r>
          </a:p>
          <a:p>
            <a:pPr lvl="1"/>
            <a:r>
              <a:rPr lang="en-US" dirty="0" smtClean="0"/>
              <a:t>Organization dependent</a:t>
            </a:r>
          </a:p>
          <a:p>
            <a:pPr lvl="1"/>
            <a:r>
              <a:rPr lang="en-US" dirty="0" smtClean="0"/>
              <a:t>Ensure IR </a:t>
            </a:r>
            <a:r>
              <a:rPr lang="en-US" dirty="0"/>
              <a:t>plan </a:t>
            </a:r>
            <a:r>
              <a:rPr lang="en-US" dirty="0" smtClean="0"/>
              <a:t>developed</a:t>
            </a:r>
            <a:r>
              <a:rPr lang="en-US" dirty="0"/>
              <a:t>, tested, </a:t>
            </a:r>
            <a:r>
              <a:rPr lang="en-US" dirty="0" smtClean="0"/>
              <a:t>and placed </a:t>
            </a:r>
            <a:r>
              <a:rPr lang="en-US" dirty="0"/>
              <a:t>in </a:t>
            </a:r>
            <a:r>
              <a:rPr lang="en-US" dirty="0" smtClean="0"/>
              <a:t>easy-to-access location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69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IR Planning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Contingency </a:t>
            </a:r>
            <a:r>
              <a:rPr lang="en-US" dirty="0"/>
              <a:t>planning management committee (CPMT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Completes each business </a:t>
            </a:r>
            <a:r>
              <a:rPr lang="en-US" dirty="0"/>
              <a:t>impact analysis </a:t>
            </a:r>
            <a:r>
              <a:rPr lang="en-US" dirty="0" smtClean="0"/>
              <a:t>component</a:t>
            </a:r>
          </a:p>
          <a:p>
            <a:pPr lvl="1"/>
            <a:r>
              <a:rPr lang="en-US" dirty="0" smtClean="0"/>
              <a:t>Transfers information to subordinate committees</a:t>
            </a:r>
          </a:p>
          <a:p>
            <a:pPr lvl="2"/>
            <a:r>
              <a:rPr lang="en-US" dirty="0"/>
              <a:t>IR </a:t>
            </a:r>
            <a:r>
              <a:rPr lang="en-US" dirty="0" smtClean="0"/>
              <a:t>committee, disaster </a:t>
            </a:r>
            <a:r>
              <a:rPr lang="en-US" dirty="0"/>
              <a:t>recovery (DR) committee, </a:t>
            </a:r>
            <a:r>
              <a:rPr lang="en-US" dirty="0" smtClean="0"/>
              <a:t>business </a:t>
            </a:r>
            <a:r>
              <a:rPr lang="en-US" dirty="0"/>
              <a:t>continuity (BC) </a:t>
            </a:r>
            <a:r>
              <a:rPr lang="en-US" dirty="0" smtClean="0"/>
              <a:t>committee</a:t>
            </a:r>
          </a:p>
          <a:p>
            <a:pPr lvl="1"/>
            <a:r>
              <a:rPr lang="en-US" dirty="0" smtClean="0"/>
              <a:t>Provides information that may overlap</a:t>
            </a:r>
          </a:p>
          <a:p>
            <a:pPr lvl="2"/>
            <a:r>
              <a:rPr lang="en-US" dirty="0" smtClean="0"/>
              <a:t>Attack information</a:t>
            </a:r>
          </a:p>
          <a:p>
            <a:pPr lvl="2"/>
            <a:r>
              <a:rPr lang="en-US" dirty="0" smtClean="0"/>
              <a:t>Attack prioritization information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ttack </a:t>
            </a:r>
            <a:r>
              <a:rPr lang="en-US" dirty="0"/>
              <a:t>scenario end cases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Assembling and Maintaining the Final IR </a:t>
            </a:r>
            <a:r>
              <a:rPr lang="en-US" dirty="0" smtClean="0"/>
              <a:t>Plan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Recommended practices for physical IR plan</a:t>
            </a:r>
            <a:endParaRPr lang="en-US" dirty="0" smtClean="0"/>
          </a:p>
          <a:p>
            <a:pPr lvl="1"/>
            <a:r>
              <a:rPr lang="en-US" dirty="0"/>
              <a:t>Select a uniquely colored </a:t>
            </a:r>
            <a:r>
              <a:rPr lang="en-US" dirty="0" smtClean="0"/>
              <a:t>binder</a:t>
            </a:r>
          </a:p>
          <a:p>
            <a:pPr lvl="1"/>
            <a:r>
              <a:rPr lang="en-US" dirty="0" smtClean="0"/>
              <a:t>Place reflective tape on spine of binder</a:t>
            </a:r>
          </a:p>
          <a:p>
            <a:pPr lvl="1"/>
            <a:r>
              <a:rPr lang="en-US" dirty="0" smtClean="0"/>
              <a:t>Place </a:t>
            </a:r>
            <a:r>
              <a:rPr lang="en-US" dirty="0"/>
              <a:t>classified </a:t>
            </a:r>
            <a:r>
              <a:rPr lang="en-US" dirty="0" smtClean="0"/>
              <a:t>document cover </a:t>
            </a:r>
            <a:r>
              <a:rPr lang="en-US" dirty="0"/>
              <a:t>sheet </a:t>
            </a:r>
            <a:r>
              <a:rPr lang="en-US" dirty="0" smtClean="0"/>
              <a:t>in slipcover</a:t>
            </a:r>
          </a:p>
          <a:p>
            <a:pPr lvl="1"/>
            <a:r>
              <a:rPr lang="en-US" dirty="0" smtClean="0"/>
              <a:t>Place an </a:t>
            </a:r>
            <a:r>
              <a:rPr lang="en-US" dirty="0"/>
              <a:t>index on the first inside </a:t>
            </a:r>
            <a:r>
              <a:rPr lang="en-US" dirty="0" smtClean="0"/>
              <a:t>page</a:t>
            </a:r>
          </a:p>
          <a:p>
            <a:pPr lvl="1"/>
            <a:r>
              <a:rPr lang="en-US" dirty="0"/>
              <a:t>Use common tab and label the </a:t>
            </a:r>
            <a:r>
              <a:rPr lang="en-US" dirty="0" smtClean="0"/>
              <a:t>index for documents</a:t>
            </a:r>
          </a:p>
          <a:p>
            <a:pPr lvl="1"/>
            <a:r>
              <a:rPr lang="en-US" dirty="0"/>
              <a:t>Organize the </a:t>
            </a:r>
            <a:r>
              <a:rPr lang="en-US" dirty="0" smtClean="0"/>
              <a:t>contents</a:t>
            </a:r>
          </a:p>
          <a:p>
            <a:pPr lvl="1"/>
            <a:r>
              <a:rPr lang="en-US" dirty="0"/>
              <a:t>Attach copies of </a:t>
            </a:r>
            <a:r>
              <a:rPr lang="en-US" dirty="0" smtClean="0"/>
              <a:t>relevant </a:t>
            </a:r>
            <a:r>
              <a:rPr lang="en-US" dirty="0"/>
              <a:t>documents in the </a:t>
            </a:r>
            <a:r>
              <a:rPr lang="en-US" dirty="0" smtClean="0"/>
              <a:t>back</a:t>
            </a:r>
          </a:p>
          <a:p>
            <a:pPr lvl="1"/>
            <a:r>
              <a:rPr lang="en-US" dirty="0"/>
              <a:t>Add additional documents as </a:t>
            </a:r>
            <a:r>
              <a:rPr lang="en-US" dirty="0" smtClean="0"/>
              <a:t>needed</a:t>
            </a:r>
          </a:p>
          <a:p>
            <a:pPr lvl="1"/>
            <a:r>
              <a:rPr lang="en-US" dirty="0"/>
              <a:t>Store in a secure but easily reachable location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2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201371"/>
            <a:ext cx="75057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1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 prepares organization for the unexpected</a:t>
            </a:r>
          </a:p>
          <a:p>
            <a:r>
              <a:rPr lang="en-US" dirty="0"/>
              <a:t>CPMT </a:t>
            </a:r>
            <a:r>
              <a:rPr lang="en-US" dirty="0" smtClean="0"/>
              <a:t>completes BIA components, </a:t>
            </a:r>
            <a:r>
              <a:rPr lang="en-US" dirty="0" smtClean="0"/>
              <a:t>and identifies </a:t>
            </a:r>
            <a:r>
              <a:rPr lang="en-US" dirty="0"/>
              <a:t>information </a:t>
            </a:r>
            <a:r>
              <a:rPr lang="en-US" dirty="0" smtClean="0"/>
              <a:t>flow and subordinate committee responsibility</a:t>
            </a:r>
          </a:p>
          <a:p>
            <a:pPr lvl="1"/>
            <a:r>
              <a:rPr lang="en-US" dirty="0" smtClean="0"/>
              <a:t>Incident planning has multiple stages</a:t>
            </a:r>
          </a:p>
          <a:p>
            <a:r>
              <a:rPr lang="en-US" dirty="0"/>
              <a:t>Organizing the IR planning </a:t>
            </a:r>
            <a:r>
              <a:rPr lang="en-US" dirty="0" smtClean="0"/>
              <a:t>process begins </a:t>
            </a:r>
            <a:r>
              <a:rPr lang="en-US" dirty="0"/>
              <a:t>with IRP team </a:t>
            </a:r>
            <a:r>
              <a:rPr lang="en-US" dirty="0" smtClean="0"/>
              <a:t>staffing and identifying stakeholders</a:t>
            </a:r>
          </a:p>
          <a:p>
            <a:r>
              <a:rPr lang="en-US" dirty="0" smtClean="0"/>
              <a:t>IRP team </a:t>
            </a:r>
            <a:r>
              <a:rPr lang="en-US" dirty="0"/>
              <a:t>first deliverable: IR policy</a:t>
            </a:r>
          </a:p>
          <a:p>
            <a:r>
              <a:rPr lang="en-US" dirty="0"/>
              <a:t>CSIRT prevents, detects, reacts to, and </a:t>
            </a:r>
            <a:r>
              <a:rPr lang="en-US" dirty="0" smtClean="0"/>
              <a:t>recovers </a:t>
            </a:r>
            <a:r>
              <a:rPr lang="en-US" dirty="0"/>
              <a:t>from an incident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 </a:t>
            </a:r>
            <a:r>
              <a:rPr lang="en-US" dirty="0"/>
              <a:t>plan </a:t>
            </a:r>
            <a:r>
              <a:rPr lang="en-US" dirty="0" smtClean="0"/>
              <a:t>anticipates, detects, </a:t>
            </a:r>
            <a:r>
              <a:rPr lang="en-US" dirty="0" smtClean="0"/>
              <a:t>and mitigates </a:t>
            </a:r>
            <a:r>
              <a:rPr lang="en-US" dirty="0" smtClean="0"/>
              <a:t>unexpected event effects</a:t>
            </a:r>
          </a:p>
          <a:p>
            <a:pPr lvl="1"/>
            <a:r>
              <a:rPr lang="en-US" dirty="0" smtClean="0"/>
              <a:t>Activated when incident </a:t>
            </a:r>
            <a:r>
              <a:rPr lang="en-US" dirty="0"/>
              <a:t>causes minimal </a:t>
            </a:r>
            <a:r>
              <a:rPr lang="en-US" dirty="0" smtClean="0"/>
              <a:t>damage</a:t>
            </a:r>
          </a:p>
          <a:p>
            <a:pPr lvl="1"/>
            <a:r>
              <a:rPr lang="en-US" dirty="0" smtClean="0"/>
              <a:t>Includes </a:t>
            </a:r>
            <a:r>
              <a:rPr lang="en-US" dirty="0"/>
              <a:t>three sets of incident-handling </a:t>
            </a:r>
            <a:r>
              <a:rPr lang="en-US" dirty="0" smtClean="0"/>
              <a:t>procedures</a:t>
            </a:r>
          </a:p>
          <a:p>
            <a:r>
              <a:rPr lang="en-US" dirty="0"/>
              <a:t>IRP </a:t>
            </a:r>
            <a:r>
              <a:rPr lang="en-US" dirty="0" smtClean="0"/>
              <a:t>team determines individuals needed to respond</a:t>
            </a:r>
          </a:p>
          <a:p>
            <a:pPr lvl="1"/>
            <a:r>
              <a:rPr lang="en-US" dirty="0" smtClean="0"/>
              <a:t>Ensures CSIRT prepared </a:t>
            </a:r>
            <a:r>
              <a:rPr lang="en-US" dirty="0"/>
              <a:t>to respond to </a:t>
            </a:r>
            <a:r>
              <a:rPr lang="en-US" dirty="0" smtClean="0"/>
              <a:t>incident</a:t>
            </a:r>
          </a:p>
          <a:p>
            <a:r>
              <a:rPr lang="en-US" dirty="0" smtClean="0"/>
              <a:t>Key </a:t>
            </a:r>
            <a:r>
              <a:rPr lang="en-US" dirty="0"/>
              <a:t>part </a:t>
            </a:r>
            <a:r>
              <a:rPr lang="en-US" dirty="0" smtClean="0"/>
              <a:t>CSIRT training: testing </a:t>
            </a:r>
            <a:r>
              <a:rPr lang="en-US" dirty="0"/>
              <a:t>the IR </a:t>
            </a:r>
            <a:r>
              <a:rPr lang="en-US" dirty="0" smtClean="0"/>
              <a:t>plan</a:t>
            </a:r>
          </a:p>
          <a:p>
            <a:r>
              <a:rPr lang="en-US" dirty="0" smtClean="0"/>
              <a:t>Final </a:t>
            </a:r>
            <a:r>
              <a:rPr lang="en-US" dirty="0"/>
              <a:t>IR plan document </a:t>
            </a:r>
            <a:r>
              <a:rPr lang="en-US" dirty="0" smtClean="0"/>
              <a:t>created</a:t>
            </a:r>
          </a:p>
          <a:p>
            <a:pPr lvl="1"/>
            <a:r>
              <a:rPr lang="en-US" dirty="0" smtClean="0"/>
              <a:t>Once </a:t>
            </a:r>
            <a:r>
              <a:rPr lang="en-US" dirty="0"/>
              <a:t>all </a:t>
            </a:r>
            <a:r>
              <a:rPr lang="en-US" dirty="0" smtClean="0"/>
              <a:t>individual </a:t>
            </a:r>
            <a:r>
              <a:rPr lang="en-US" dirty="0"/>
              <a:t>IR plan </a:t>
            </a:r>
            <a:r>
              <a:rPr lang="en-US" dirty="0" smtClean="0"/>
              <a:t>components drafted </a:t>
            </a:r>
            <a:r>
              <a:rPr lang="en-US" dirty="0"/>
              <a:t>and </a:t>
            </a:r>
            <a:r>
              <a:rPr lang="en-US" dirty="0" smtClean="0"/>
              <a:t>tested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IR Planning </a:t>
            </a:r>
            <a:r>
              <a:rPr lang="en-US" dirty="0" smtClean="0"/>
              <a:t>Process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Committee members begin their subordinate plans</a:t>
            </a:r>
          </a:p>
          <a:p>
            <a:pPr lvl="1"/>
            <a:r>
              <a:rPr lang="en-US" dirty="0" smtClean="0"/>
              <a:t>Incident planning stages</a:t>
            </a:r>
          </a:p>
          <a:p>
            <a:pPr lvl="2"/>
            <a:r>
              <a:rPr lang="en-US" dirty="0"/>
              <a:t>Form the IR planning </a:t>
            </a:r>
            <a:r>
              <a:rPr lang="en-US" dirty="0" smtClean="0"/>
              <a:t>committee</a:t>
            </a:r>
          </a:p>
          <a:p>
            <a:pPr lvl="2"/>
            <a:r>
              <a:rPr lang="en-US" dirty="0" smtClean="0"/>
              <a:t>Develop </a:t>
            </a:r>
            <a:r>
              <a:rPr lang="en-US" dirty="0"/>
              <a:t>the IR planning </a:t>
            </a:r>
            <a:r>
              <a:rPr lang="en-US" dirty="0" smtClean="0"/>
              <a:t>policy</a:t>
            </a:r>
          </a:p>
          <a:p>
            <a:pPr lvl="2"/>
            <a:r>
              <a:rPr lang="en-US" dirty="0" smtClean="0"/>
              <a:t>Integrate </a:t>
            </a:r>
            <a:r>
              <a:rPr lang="en-US" dirty="0"/>
              <a:t>the </a:t>
            </a:r>
            <a:r>
              <a:rPr lang="en-US" dirty="0" smtClean="0"/>
              <a:t>BIA</a:t>
            </a:r>
          </a:p>
          <a:p>
            <a:pPr lvl="2"/>
            <a:r>
              <a:rPr lang="en-US" dirty="0" smtClean="0"/>
              <a:t>Identify </a:t>
            </a:r>
            <a:r>
              <a:rPr lang="en-US" dirty="0"/>
              <a:t>preventive </a:t>
            </a:r>
            <a:r>
              <a:rPr lang="en-US" dirty="0" smtClean="0"/>
              <a:t>controls</a:t>
            </a:r>
          </a:p>
          <a:p>
            <a:pPr lvl="2"/>
            <a:r>
              <a:rPr lang="en-US" dirty="0" smtClean="0"/>
              <a:t>Organize </a:t>
            </a:r>
            <a:r>
              <a:rPr lang="en-US" dirty="0"/>
              <a:t>the Computer Security Incident Response Team (</a:t>
            </a:r>
            <a:r>
              <a:rPr lang="en-US" dirty="0" smtClean="0"/>
              <a:t>CSIRT)</a:t>
            </a:r>
          </a:p>
          <a:p>
            <a:pPr lvl="2"/>
            <a:r>
              <a:rPr lang="en-US" dirty="0" smtClean="0"/>
              <a:t>Create </a:t>
            </a:r>
            <a:r>
              <a:rPr lang="en-US" dirty="0"/>
              <a:t>IR strategies and </a:t>
            </a:r>
            <a:r>
              <a:rPr lang="en-US" dirty="0" smtClean="0"/>
              <a:t>procedures</a:t>
            </a:r>
          </a:p>
          <a:p>
            <a:pPr lvl="2"/>
            <a:r>
              <a:rPr lang="en-US" dirty="0" smtClean="0"/>
              <a:t>Develop </a:t>
            </a:r>
            <a:r>
              <a:rPr lang="en-US" dirty="0"/>
              <a:t>the IR </a:t>
            </a:r>
            <a:r>
              <a:rPr lang="en-US" dirty="0" smtClean="0"/>
              <a:t>plan</a:t>
            </a:r>
          </a:p>
          <a:p>
            <a:pPr lvl="2"/>
            <a:r>
              <a:rPr lang="en-US" dirty="0" smtClean="0"/>
              <a:t>Ensure </a:t>
            </a:r>
            <a:r>
              <a:rPr lang="en-US" dirty="0"/>
              <a:t>plan testing, training, </a:t>
            </a:r>
            <a:r>
              <a:rPr lang="en-US" dirty="0" smtClean="0"/>
              <a:t>exercises, maintenance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5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078" y="152400"/>
            <a:ext cx="58197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794586"/>
            <a:ext cx="81057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8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IR Planning </a:t>
            </a:r>
            <a:r>
              <a:rPr lang="en-US" dirty="0" smtClean="0"/>
              <a:t>Process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 </a:t>
            </a:r>
            <a:r>
              <a:rPr lang="en-US" dirty="0"/>
              <a:t>planning process </a:t>
            </a:r>
            <a:r>
              <a:rPr lang="en-US" dirty="0" smtClean="0"/>
              <a:t>organization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egins </a:t>
            </a:r>
            <a:r>
              <a:rPr lang="en-US" dirty="0"/>
              <a:t>with staffing the IR planning </a:t>
            </a:r>
            <a:r>
              <a:rPr lang="en-US" dirty="0" smtClean="0"/>
              <a:t>committee</a:t>
            </a:r>
          </a:p>
          <a:p>
            <a:r>
              <a:rPr lang="en-US" dirty="0" smtClean="0"/>
              <a:t>IR team organized as a separate entity</a:t>
            </a:r>
          </a:p>
          <a:p>
            <a:pPr lvl="1"/>
            <a:r>
              <a:rPr lang="en-US" dirty="0" smtClean="0"/>
              <a:t>Begins </a:t>
            </a:r>
            <a:r>
              <a:rPr lang="en-US" dirty="0"/>
              <a:t>by identifying and engaging </a:t>
            </a:r>
            <a:r>
              <a:rPr lang="en-US" dirty="0" smtClean="0"/>
              <a:t>collection </a:t>
            </a:r>
            <a:r>
              <a:rPr lang="en-US" dirty="0"/>
              <a:t>of </a:t>
            </a:r>
            <a:r>
              <a:rPr lang="en-US" dirty="0" smtClean="0"/>
              <a:t>stakeholders</a:t>
            </a:r>
          </a:p>
          <a:p>
            <a:pPr lvl="2"/>
            <a:r>
              <a:rPr lang="en-US" dirty="0" smtClean="0"/>
              <a:t>Representative collection of individuals</a:t>
            </a:r>
          </a:p>
          <a:p>
            <a:pPr lvl="2"/>
            <a:r>
              <a:rPr lang="en-US" dirty="0" smtClean="0"/>
              <a:t>Have a </a:t>
            </a:r>
            <a:r>
              <a:rPr lang="en-US" dirty="0"/>
              <a:t>stake in the successful and </a:t>
            </a:r>
            <a:r>
              <a:rPr lang="en-US" dirty="0" smtClean="0"/>
              <a:t>uninterrupted operation </a:t>
            </a:r>
            <a:r>
              <a:rPr lang="en-US" dirty="0"/>
              <a:t>of the </a:t>
            </a:r>
            <a:r>
              <a:rPr lang="en-US" dirty="0" smtClean="0"/>
              <a:t>information infrastructure</a:t>
            </a:r>
          </a:p>
          <a:p>
            <a:pPr lvl="2"/>
            <a:r>
              <a:rPr lang="en-US" dirty="0" smtClean="0"/>
              <a:t>Used </a:t>
            </a:r>
            <a:r>
              <a:rPr lang="en-US" dirty="0"/>
              <a:t>to </a:t>
            </a:r>
            <a:r>
              <a:rPr lang="en-US" dirty="0" smtClean="0"/>
              <a:t>collect vital </a:t>
            </a:r>
            <a:r>
              <a:rPr lang="en-US" dirty="0"/>
              <a:t>information on the roles and responsibilities of the </a:t>
            </a:r>
            <a:r>
              <a:rPr lang="en-US" dirty="0" smtClean="0"/>
              <a:t>CSIRT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IR Planning Process (cont’d.)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</a:t>
            </a:r>
            <a:r>
              <a:rPr lang="en-US" dirty="0" smtClean="0"/>
              <a:t>stakeholders</a:t>
            </a:r>
          </a:p>
          <a:p>
            <a:pPr lvl="1"/>
            <a:r>
              <a:rPr lang="en-US" dirty="0" smtClean="0"/>
              <a:t>General management</a:t>
            </a:r>
          </a:p>
          <a:p>
            <a:pPr lvl="1"/>
            <a:r>
              <a:rPr lang="en-US" dirty="0" smtClean="0"/>
              <a:t>IT and InfoSec management</a:t>
            </a:r>
          </a:p>
          <a:p>
            <a:pPr lvl="1"/>
            <a:r>
              <a:rPr lang="en-US" dirty="0"/>
              <a:t>Organizational </a:t>
            </a:r>
            <a:r>
              <a:rPr lang="en-US" dirty="0" smtClean="0"/>
              <a:t>departments</a:t>
            </a:r>
          </a:p>
          <a:p>
            <a:pPr lvl="2"/>
            <a:r>
              <a:rPr lang="en-US" dirty="0"/>
              <a:t>Legal </a:t>
            </a:r>
            <a:r>
              <a:rPr lang="en-US" dirty="0" smtClean="0"/>
              <a:t>department</a:t>
            </a:r>
          </a:p>
          <a:p>
            <a:pPr lvl="2"/>
            <a:r>
              <a:rPr lang="en-US" dirty="0"/>
              <a:t>Human </a:t>
            </a:r>
            <a:r>
              <a:rPr lang="en-US" dirty="0" smtClean="0"/>
              <a:t>resources department </a:t>
            </a:r>
            <a:r>
              <a:rPr lang="en-US" dirty="0"/>
              <a:t>(HR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Public </a:t>
            </a:r>
            <a:r>
              <a:rPr lang="en-US" dirty="0" smtClean="0"/>
              <a:t>relations </a:t>
            </a:r>
            <a:r>
              <a:rPr lang="en-US" dirty="0"/>
              <a:t>(PR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Departments </a:t>
            </a:r>
            <a:r>
              <a:rPr lang="en-US" dirty="0"/>
              <a:t>with an </a:t>
            </a:r>
            <a:r>
              <a:rPr lang="en-US" dirty="0" smtClean="0"/>
              <a:t>information </a:t>
            </a:r>
            <a:r>
              <a:rPr lang="en-US" dirty="0"/>
              <a:t>security </a:t>
            </a:r>
            <a:r>
              <a:rPr lang="en-US" dirty="0" smtClean="0"/>
              <a:t>overlap</a:t>
            </a:r>
          </a:p>
          <a:p>
            <a:pPr lvl="1"/>
            <a:r>
              <a:rPr lang="en-US" dirty="0" smtClean="0"/>
              <a:t>General end users, key </a:t>
            </a:r>
            <a:r>
              <a:rPr lang="en-US" dirty="0"/>
              <a:t>business partners, </a:t>
            </a:r>
            <a:r>
              <a:rPr lang="en-US" dirty="0" smtClean="0"/>
              <a:t>contractors</a:t>
            </a:r>
            <a:r>
              <a:rPr lang="en-US" dirty="0"/>
              <a:t>, </a:t>
            </a:r>
            <a:r>
              <a:rPr lang="en-US" dirty="0" smtClean="0"/>
              <a:t>temporary employee </a:t>
            </a:r>
            <a:r>
              <a:rPr lang="en-US" dirty="0"/>
              <a:t>agencies</a:t>
            </a:r>
            <a:r>
              <a:rPr lang="en-US" dirty="0" smtClean="0"/>
              <a:t>, </a:t>
            </a:r>
            <a:r>
              <a:rPr lang="en-US" dirty="0"/>
              <a:t>consultants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3126</Words>
  <Application>Microsoft Office PowerPoint</Application>
  <PresentationFormat>On-screen Show (4:3)</PresentationFormat>
  <Paragraphs>618</Paragraphs>
  <Slides>53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Default Design</vt:lpstr>
      <vt:lpstr>1_Default Design</vt:lpstr>
      <vt:lpstr>Principles of Incident Response and Disaster Recovery, 2nd Edition </vt:lpstr>
      <vt:lpstr>Objectives</vt:lpstr>
      <vt:lpstr>Objectives (cont’d.)</vt:lpstr>
      <vt:lpstr>Introduction</vt:lpstr>
      <vt:lpstr>The IR Planning Process</vt:lpstr>
      <vt:lpstr>The IR Planning Process (cont’d.)</vt:lpstr>
      <vt:lpstr>PowerPoint Presentation</vt:lpstr>
      <vt:lpstr>The IR Planning Process (cont’d.)</vt:lpstr>
      <vt:lpstr>The IR Planning Process (cont’d.)</vt:lpstr>
      <vt:lpstr>Forming the IR Planning Team</vt:lpstr>
      <vt:lpstr>Developing the Incident Response Policy</vt:lpstr>
      <vt:lpstr>PowerPoint Presentation</vt:lpstr>
      <vt:lpstr>PowerPoint Presentation</vt:lpstr>
      <vt:lpstr>Developing the Incident Response Policy (cont’d.)</vt:lpstr>
      <vt:lpstr>Developing the Incident Response Policy (cont’d.)</vt:lpstr>
      <vt:lpstr>Building the Computer Security Incident Response Team</vt:lpstr>
      <vt:lpstr>Incident Response Planning</vt:lpstr>
      <vt:lpstr>Incident Response Planning (cont’d.)</vt:lpstr>
      <vt:lpstr>Incident Response Planning (cont’d.)</vt:lpstr>
      <vt:lpstr>Incident Response Planning (cont’d.)</vt:lpstr>
      <vt:lpstr>Incident Response Planning (cont’d.)</vt:lpstr>
      <vt:lpstr>Planning for the Response During the Incident</vt:lpstr>
      <vt:lpstr>Triggering the IR Plan</vt:lpstr>
      <vt:lpstr>Triggering the IR Plan (cont’d.)</vt:lpstr>
      <vt:lpstr>Triggering the IR Plan (cont’d.)</vt:lpstr>
      <vt:lpstr>The Reaction Force</vt:lpstr>
      <vt:lpstr>Actions Taken “During the Incident”</vt:lpstr>
      <vt:lpstr>Actions Taken “During the Incident” (cont’d.)</vt:lpstr>
      <vt:lpstr>Planning for “After the Incident”</vt:lpstr>
      <vt:lpstr>Planning for “After the Incident” (cont’d.)</vt:lpstr>
      <vt:lpstr>Planning for “Before the Incident”</vt:lpstr>
      <vt:lpstr>Training the CSIRT</vt:lpstr>
      <vt:lpstr>Training the CSIRT (cont’d.)</vt:lpstr>
      <vt:lpstr>Training the CSIRT (cont’d.)</vt:lpstr>
      <vt:lpstr>Training the CSIRT (cont’d.)</vt:lpstr>
      <vt:lpstr>Training the CSIRT (cont’d.)</vt:lpstr>
      <vt:lpstr>Training the CSIRT (cont’d.)</vt:lpstr>
      <vt:lpstr>Training the CSIRT (cont’d.)</vt:lpstr>
      <vt:lpstr>PowerPoint Presentation</vt:lpstr>
      <vt:lpstr>PowerPoint Presentation</vt:lpstr>
      <vt:lpstr>Training the Users</vt:lpstr>
      <vt:lpstr>Training the Users (cont’d.)</vt:lpstr>
      <vt:lpstr>Training the Users (cont’d.)</vt:lpstr>
      <vt:lpstr>Training the Users (cont’d.)</vt:lpstr>
      <vt:lpstr>Training Techniques and Delivery Methods</vt:lpstr>
      <vt:lpstr>PowerPoint Presentation</vt:lpstr>
      <vt:lpstr>PowerPoint Presentation</vt:lpstr>
      <vt:lpstr>Assembling and Maintaining the Final IR Plan</vt:lpstr>
      <vt:lpstr>Assembling and Maintaining the Final IR Plan (cont’d.)</vt:lpstr>
      <vt:lpstr>Assembling and Maintaining the Final IR Plan (cont’d.)</vt:lpstr>
      <vt:lpstr>PowerPoint Presentation</vt:lpstr>
      <vt:lpstr>Summary</vt:lpstr>
      <vt:lpstr>Summary (cont’d.)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2013-04-19T19:03:58Z</dcterms:created>
  <dcterms:modified xsi:type="dcterms:W3CDTF">2013-04-25T20:56:00Z</dcterms:modified>
</cp:coreProperties>
</file>