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89" r:id="rId1"/>
    <p:sldMasterId id="2147484199" r:id="rId2"/>
  </p:sldMasterIdLst>
  <p:notesMasterIdLst>
    <p:notesMasterId r:id="rId68"/>
  </p:notesMasterIdLst>
  <p:handoutMasterIdLst>
    <p:handoutMasterId r:id="rId69"/>
  </p:handoutMasterIdLst>
  <p:sldIdLst>
    <p:sldId id="399" r:id="rId3"/>
    <p:sldId id="321" r:id="rId4"/>
    <p:sldId id="398" r:id="rId5"/>
    <p:sldId id="448" r:id="rId6"/>
    <p:sldId id="449" r:id="rId7"/>
    <p:sldId id="503" r:id="rId8"/>
    <p:sldId id="400" r:id="rId9"/>
    <p:sldId id="451" r:id="rId10"/>
    <p:sldId id="450" r:id="rId11"/>
    <p:sldId id="454" r:id="rId12"/>
    <p:sldId id="453" r:id="rId13"/>
    <p:sldId id="452" r:id="rId14"/>
    <p:sldId id="461" r:id="rId15"/>
    <p:sldId id="456" r:id="rId16"/>
    <p:sldId id="505" r:id="rId17"/>
    <p:sldId id="459" r:id="rId18"/>
    <p:sldId id="462" r:id="rId19"/>
    <p:sldId id="463" r:id="rId20"/>
    <p:sldId id="464" r:id="rId21"/>
    <p:sldId id="458" r:id="rId22"/>
    <p:sldId id="466" r:id="rId23"/>
    <p:sldId id="513" r:id="rId24"/>
    <p:sldId id="468" r:id="rId25"/>
    <p:sldId id="471" r:id="rId26"/>
    <p:sldId id="469" r:id="rId27"/>
    <p:sldId id="474" r:id="rId28"/>
    <p:sldId id="508" r:id="rId29"/>
    <p:sldId id="507" r:id="rId30"/>
    <p:sldId id="509" r:id="rId31"/>
    <p:sldId id="506" r:id="rId32"/>
    <p:sldId id="475" r:id="rId33"/>
    <p:sldId id="514" r:id="rId34"/>
    <p:sldId id="476" r:id="rId35"/>
    <p:sldId id="473" r:id="rId36"/>
    <p:sldId id="511" r:id="rId37"/>
    <p:sldId id="478" r:id="rId38"/>
    <p:sldId id="518" r:id="rId39"/>
    <p:sldId id="479" r:id="rId40"/>
    <p:sldId id="480" r:id="rId41"/>
    <p:sldId id="481" r:id="rId42"/>
    <p:sldId id="472" r:id="rId43"/>
    <p:sldId id="512" r:id="rId44"/>
    <p:sldId id="470" r:id="rId45"/>
    <p:sldId id="485" r:id="rId46"/>
    <p:sldId id="484" r:id="rId47"/>
    <p:sldId id="483" r:id="rId48"/>
    <p:sldId id="519" r:id="rId49"/>
    <p:sldId id="492" r:id="rId50"/>
    <p:sldId id="491" r:id="rId51"/>
    <p:sldId id="520" r:id="rId52"/>
    <p:sldId id="522" r:id="rId53"/>
    <p:sldId id="490" r:id="rId54"/>
    <p:sldId id="489" r:id="rId55"/>
    <p:sldId id="516" r:id="rId56"/>
    <p:sldId id="515" r:id="rId57"/>
    <p:sldId id="488" r:id="rId58"/>
    <p:sldId id="495" r:id="rId59"/>
    <p:sldId id="494" r:id="rId60"/>
    <p:sldId id="517" r:id="rId61"/>
    <p:sldId id="493" r:id="rId62"/>
    <p:sldId id="487" r:id="rId63"/>
    <p:sldId id="501" r:id="rId64"/>
    <p:sldId id="500" r:id="rId65"/>
    <p:sldId id="467" r:id="rId66"/>
    <p:sldId id="502" r:id="rId6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72" autoAdjust="0"/>
  </p:normalViewPr>
  <p:slideViewPr>
    <p:cSldViewPr>
      <p:cViewPr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2AAD023-29AC-4FF1-9CB1-DA47942417BB}" type="datetimeFigureOut">
              <a:rPr lang="en-US" smtClean="0"/>
              <a:t>4/25/2013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1B0EC30-772A-408F-AF6D-970A2D842D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1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89BD1C-1E85-41C7-B5AC-AB1F01769B7D}" type="datetimeFigureOut">
              <a:rPr lang="en-US"/>
              <a:pPr>
                <a:defRPr/>
              </a:pPr>
              <a:t>4/25/2013</a:t>
            </a:fld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96B3EF3-C14D-4733-B3A0-F77BA5F15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DE89B-9807-4468-A042-B999CF1C729E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6C1A8-9514-4295-892B-C494489A1A1A}" type="slidenum">
              <a:rPr lang="en-US" sz="1200">
                <a:solidFill>
                  <a:prstClr val="black"/>
                </a:solidFill>
              </a:rPr>
              <a:pPr algn="r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90120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3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2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5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27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02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36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67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2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5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71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8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7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1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23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7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2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75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01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42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1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80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68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1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52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60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64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5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17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35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23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52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07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45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518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39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601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685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469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106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21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939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635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609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449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51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358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067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330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65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B3EF3-C14D-4733-B3A0-F77BA5F15C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7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 marL="1257300" indent="-3429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791C73-7981-4905-9EC2-185CFA98BB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12694-7DE2-4908-98A6-DC855C876C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8DDD7-0C27-4E3A-99BF-95A3F2D0E3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559235-AD08-4A83-830F-6C2ABB6832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B4486A-7F8C-423C-B467-9F82C1179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4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09412-231F-4946-8B2D-5788645583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FD4-8047-4B05-AA1E-ABA19D51F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2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200" smtClean="0">
                <a:effectLst/>
              </a:defRPr>
            </a:lvl1pPr>
          </a:lstStyle>
          <a:p>
            <a:r>
              <a:rPr lang="en-US" dirty="0" smtClean="0"/>
              <a:t>Principles of Incident Response and Disaster Recovery, 2nd Edition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6A325-669B-4D27-A97D-8AF402EA31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3" r:id="rId2"/>
    <p:sldLayoutId id="2147484195" r:id="rId3"/>
    <p:sldLayoutId id="2147484196" r:id="rId4"/>
    <p:sldLayoutId id="2147484197" r:id="rId5"/>
    <p:sldLayoutId id="2147484198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14400" indent="0" algn="l" rtl="0" fontAlgn="base">
        <a:spcBef>
          <a:spcPct val="20000"/>
        </a:spcBef>
        <a:spcAft>
          <a:spcPct val="0"/>
        </a:spcAft>
        <a:buNone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+mn-lt"/>
              </a:defRPr>
            </a:lvl1pPr>
          </a:lstStyle>
          <a:p>
            <a:pPr>
              <a:defRPr/>
            </a:pPr>
            <a:fld id="{EA86827C-B367-43B3-8ED5-5A076B7D3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94/SP800-9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rt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 smtClean="0"/>
              <a:t>Principles of Incident Response and Disaster Recovery, 2nd Edition</a:t>
            </a:r>
            <a:r>
              <a:rPr lang="en-US" dirty="0" smtClean="0"/>
              <a:t> 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smtClean="0"/>
              <a:t>Chapter </a:t>
            </a:r>
            <a:r>
              <a:rPr lang="en-US" sz="3400" i="1" smtClean="0"/>
              <a:t>5</a:t>
            </a:r>
            <a:endParaRPr lang="en-US" sz="3400" i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/>
              <a:t>Incident Response: Detection and Decision </a:t>
            </a:r>
            <a:r>
              <a:rPr lang="en-US" sz="3400" i="1" dirty="0" smtClean="0"/>
              <a:t>Making </a:t>
            </a:r>
          </a:p>
        </p:txBody>
      </p:sp>
      <p:pic>
        <p:nvPicPr>
          <p:cNvPr id="2052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Indicators of an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 </a:t>
            </a:r>
            <a:r>
              <a:rPr lang="en-US" dirty="0"/>
              <a:t>at unexpected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Network traffic </a:t>
            </a:r>
            <a:r>
              <a:rPr lang="en-US" dirty="0"/>
              <a:t>levels </a:t>
            </a:r>
            <a:r>
              <a:rPr lang="en-US" dirty="0" smtClean="0"/>
              <a:t>exceed baseline levels</a:t>
            </a:r>
            <a:endParaRPr lang="en-US" dirty="0"/>
          </a:p>
          <a:p>
            <a:r>
              <a:rPr lang="en-US" dirty="0"/>
              <a:t>Presence of unexpected new </a:t>
            </a:r>
            <a:r>
              <a:rPr lang="en-US" dirty="0" smtClean="0"/>
              <a:t>accounts</a:t>
            </a:r>
          </a:p>
          <a:p>
            <a:pPr lvl="1"/>
            <a:r>
              <a:rPr lang="en-US" dirty="0"/>
              <a:t>Periodic </a:t>
            </a:r>
            <a:r>
              <a:rPr lang="en-US" dirty="0" smtClean="0"/>
              <a:t>review indicates unfamiliar accounts</a:t>
            </a:r>
          </a:p>
          <a:p>
            <a:pPr lvl="2"/>
            <a:r>
              <a:rPr lang="en-US" dirty="0" smtClean="0"/>
              <a:t>Unlogged </a:t>
            </a:r>
            <a:r>
              <a:rPr lang="en-US" dirty="0"/>
              <a:t>new account with root or </a:t>
            </a:r>
            <a:r>
              <a:rPr lang="en-US" dirty="0" smtClean="0"/>
              <a:t>special </a:t>
            </a:r>
            <a:r>
              <a:rPr lang="en-US" dirty="0"/>
              <a:t>privileges </a:t>
            </a:r>
          </a:p>
          <a:p>
            <a:r>
              <a:rPr lang="en-US" dirty="0"/>
              <a:t>Reported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Verify user technical sophistication </a:t>
            </a:r>
            <a:endParaRPr lang="en-US" dirty="0"/>
          </a:p>
          <a:p>
            <a:r>
              <a:rPr lang="en-US" dirty="0"/>
              <a:t>Notification from </a:t>
            </a:r>
            <a:r>
              <a:rPr lang="en-US" dirty="0" smtClean="0"/>
              <a:t>IDPS</a:t>
            </a:r>
          </a:p>
          <a:p>
            <a:pPr lvl="1"/>
            <a:r>
              <a:rPr lang="en-US" dirty="0" smtClean="0"/>
              <a:t>Must determine if notification real or a false positive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 indicators requiring IR plan activation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dormant </a:t>
            </a:r>
            <a:r>
              <a:rPr lang="en-US" dirty="0" smtClean="0"/>
              <a:t>accounts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to </a:t>
            </a:r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Presence </a:t>
            </a:r>
            <a:r>
              <a:rPr lang="en-US" dirty="0"/>
              <a:t>of hacker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Notifications </a:t>
            </a:r>
            <a:r>
              <a:rPr lang="en-US" dirty="0"/>
              <a:t>by partner or peer</a:t>
            </a:r>
          </a:p>
          <a:p>
            <a:pPr lvl="1"/>
            <a:r>
              <a:rPr lang="en-US" dirty="0" smtClean="0"/>
              <a:t>Notification </a:t>
            </a:r>
            <a:r>
              <a:rPr lang="en-US" dirty="0"/>
              <a:t>by </a:t>
            </a:r>
            <a:r>
              <a:rPr lang="en-US" dirty="0" smtClean="0"/>
              <a:t>hacker</a:t>
            </a:r>
          </a:p>
          <a:p>
            <a:r>
              <a:rPr lang="en-US" dirty="0"/>
              <a:t>Confirmed events indicating attack underway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availability or integrity or confidentiality</a:t>
            </a:r>
          </a:p>
          <a:p>
            <a:pPr lvl="1"/>
            <a:r>
              <a:rPr lang="en-US" dirty="0" smtClean="0"/>
              <a:t>Violation </a:t>
            </a:r>
            <a:r>
              <a:rPr lang="en-US" dirty="0"/>
              <a:t>of </a:t>
            </a:r>
            <a:r>
              <a:rPr lang="en-US" dirty="0" smtClean="0"/>
              <a:t>policy or </a:t>
            </a:r>
            <a:r>
              <a:rPr lang="en-US" dirty="0"/>
              <a:t>violation of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Real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incidents versus nonevents</a:t>
            </a:r>
          </a:p>
          <a:p>
            <a:pPr lvl="1"/>
            <a:r>
              <a:rPr lang="en-US" dirty="0"/>
              <a:t>Vast majority of incidents: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Ways to process incidents</a:t>
            </a:r>
          </a:p>
          <a:p>
            <a:pPr lvl="1"/>
            <a:r>
              <a:rPr lang="en-US" dirty="0" smtClean="0"/>
              <a:t>Incident center; geographically separate review locations; isolated incident </a:t>
            </a:r>
            <a:r>
              <a:rPr lang="en-US" dirty="0"/>
              <a:t>candidate </a:t>
            </a:r>
            <a:r>
              <a:rPr lang="en-US" dirty="0" smtClean="0"/>
              <a:t>evaluations</a:t>
            </a:r>
          </a:p>
          <a:p>
            <a:r>
              <a:rPr lang="en-US" dirty="0" smtClean="0"/>
              <a:t>Noise: legitimate </a:t>
            </a:r>
            <a:r>
              <a:rPr lang="en-US" dirty="0"/>
              <a:t>activities wrongly </a:t>
            </a:r>
            <a:r>
              <a:rPr lang="en-US" dirty="0" smtClean="0"/>
              <a:t>reported</a:t>
            </a:r>
          </a:p>
          <a:p>
            <a:pPr lvl="1"/>
            <a:r>
              <a:rPr lang="en-US" dirty="0" smtClean="0"/>
              <a:t>Activate </a:t>
            </a:r>
            <a:r>
              <a:rPr lang="en-US" dirty="0"/>
              <a:t>feedback process to prevent </a:t>
            </a:r>
            <a:r>
              <a:rPr lang="en-US" dirty="0" smtClean="0"/>
              <a:t>flagging</a:t>
            </a:r>
            <a:endParaRPr lang="en-US" dirty="0"/>
          </a:p>
          <a:p>
            <a:pPr lvl="1"/>
            <a:r>
              <a:rPr lang="en-US" dirty="0"/>
              <a:t>Inherent in the nature of best-tuned systems</a:t>
            </a:r>
          </a:p>
          <a:p>
            <a:r>
              <a:rPr lang="en-US" dirty="0"/>
              <a:t>Causes of noise or false positives</a:t>
            </a:r>
          </a:p>
          <a:p>
            <a:pPr lvl="1"/>
            <a:r>
              <a:rPr lang="en-US" dirty="0"/>
              <a:t>Sensor </a:t>
            </a:r>
            <a:r>
              <a:rPr lang="en-US" dirty="0" smtClean="0"/>
              <a:t>placement; policy; </a:t>
            </a:r>
            <a:r>
              <a:rPr lang="en-US" dirty="0"/>
              <a:t>lack of </a:t>
            </a:r>
            <a:r>
              <a:rPr lang="en-US" dirty="0" smtClean="0"/>
              <a:t>awareness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Real </a:t>
            </a:r>
            <a:r>
              <a:rPr lang="en-US" dirty="0" smtClean="0"/>
              <a:t>Incidents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collection tuning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Provides careful change analysis to </a:t>
            </a:r>
            <a:r>
              <a:rPr lang="en-US" dirty="0"/>
              <a:t>data collection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False negative</a:t>
            </a:r>
          </a:p>
          <a:p>
            <a:pPr lvl="1"/>
            <a:r>
              <a:rPr lang="en-US" dirty="0" smtClean="0"/>
              <a:t>Incident deserving attention that is not reported</a:t>
            </a:r>
          </a:p>
          <a:p>
            <a:r>
              <a:rPr lang="en-US" dirty="0" smtClean="0"/>
              <a:t>New </a:t>
            </a:r>
            <a:r>
              <a:rPr lang="en-US" dirty="0"/>
              <a:t>or modified systems </a:t>
            </a:r>
            <a:r>
              <a:rPr lang="en-US" dirty="0" smtClean="0"/>
              <a:t>placed </a:t>
            </a:r>
            <a:r>
              <a:rPr lang="en-US" dirty="0"/>
              <a:t>in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May need </a:t>
            </a:r>
            <a:r>
              <a:rPr lang="en-US" dirty="0"/>
              <a:t>additional data collection </a:t>
            </a:r>
            <a:r>
              <a:rPr lang="en-US" dirty="0" smtClean="0"/>
              <a:t>process tuning</a:t>
            </a:r>
          </a:p>
          <a:p>
            <a:r>
              <a:rPr lang="en-US" dirty="0" smtClean="0"/>
              <a:t>Tuning process objective</a:t>
            </a:r>
          </a:p>
          <a:p>
            <a:pPr lvl="1"/>
            <a:r>
              <a:rPr lang="en-US" dirty="0"/>
              <a:t>Allow valid </a:t>
            </a:r>
            <a:r>
              <a:rPr lang="en-US" dirty="0" smtClean="0"/>
              <a:t>incidents while controlling false positives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 and Prevention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Intrusion </a:t>
            </a:r>
            <a:r>
              <a:rPr lang="en-US" dirty="0"/>
              <a:t>detection and prevention system (IDPS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burglar </a:t>
            </a:r>
            <a:r>
              <a:rPr lang="en-US" dirty="0" smtClean="0"/>
              <a:t>alarm</a:t>
            </a:r>
          </a:p>
          <a:p>
            <a:pPr lvl="1"/>
            <a:r>
              <a:rPr lang="en-US" dirty="0" smtClean="0"/>
              <a:t>Determines if network used in compliance </a:t>
            </a:r>
            <a:r>
              <a:rPr lang="en-US" dirty="0"/>
              <a:t>with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Intrusion </a:t>
            </a:r>
          </a:p>
          <a:p>
            <a:pPr lvl="1"/>
            <a:r>
              <a:rPr lang="en-US" dirty="0" smtClean="0"/>
              <a:t>Instigator attempting to gain </a:t>
            </a:r>
            <a:r>
              <a:rPr lang="en-US" dirty="0"/>
              <a:t>unauthorized entry or disrupt </a:t>
            </a:r>
            <a:r>
              <a:rPr lang="en-US" dirty="0" smtClean="0"/>
              <a:t>normal operations</a:t>
            </a:r>
          </a:p>
          <a:p>
            <a:pPr lvl="1"/>
            <a:r>
              <a:rPr lang="en-US" dirty="0" smtClean="0"/>
              <a:t>Access outside intended </a:t>
            </a:r>
            <a:r>
              <a:rPr lang="en-US" dirty="0"/>
              <a:t>system or </a:t>
            </a:r>
            <a:r>
              <a:rPr lang="en-US" dirty="0" smtClean="0"/>
              <a:t>network use</a:t>
            </a:r>
          </a:p>
          <a:p>
            <a:pPr lvl="1"/>
            <a:r>
              <a:rPr lang="en-US" dirty="0" smtClean="0"/>
              <a:t>Attack types: automated </a:t>
            </a:r>
            <a:r>
              <a:rPr lang="en-US" dirty="0"/>
              <a:t>or </a:t>
            </a:r>
            <a:r>
              <a:rPr lang="en-US" dirty="0" smtClean="0"/>
              <a:t>self-propagating</a:t>
            </a:r>
          </a:p>
          <a:p>
            <a:pPr lvl="1"/>
            <a:r>
              <a:rPr lang="en-US" dirty="0" smtClean="0"/>
              <a:t>Purpose of intrusion: harm an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 and Prevention Systems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Intrusion </a:t>
            </a:r>
            <a:r>
              <a:rPr lang="en-US" dirty="0"/>
              <a:t>detection systems (IDSs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Detects </a:t>
            </a:r>
            <a:r>
              <a:rPr lang="en-US" dirty="0"/>
              <a:t>a </a:t>
            </a:r>
            <a:r>
              <a:rPr lang="en-US" dirty="0" smtClean="0"/>
              <a:t>violation and activates an alarm</a:t>
            </a:r>
          </a:p>
          <a:p>
            <a:pPr lvl="2"/>
            <a:r>
              <a:rPr lang="en-US" dirty="0" smtClean="0"/>
              <a:t>Alarm types: audible, visual, silent</a:t>
            </a:r>
          </a:p>
          <a:p>
            <a:pPr lvl="1"/>
            <a:r>
              <a:rPr lang="en-US" dirty="0" smtClean="0"/>
              <a:t>Custom configuration levels available</a:t>
            </a:r>
          </a:p>
          <a:p>
            <a:r>
              <a:rPr lang="en-US" dirty="0" smtClean="0"/>
              <a:t>Intrusion prevention system </a:t>
            </a:r>
            <a:r>
              <a:rPr lang="en-US" dirty="0"/>
              <a:t>(IPS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Detects intrusion </a:t>
            </a:r>
            <a:r>
              <a:rPr lang="en-US" dirty="0"/>
              <a:t>and </a:t>
            </a:r>
            <a:r>
              <a:rPr lang="en-US" dirty="0" smtClean="0"/>
              <a:t>prevents successful attack using an </a:t>
            </a:r>
            <a:r>
              <a:rPr lang="en-US" dirty="0"/>
              <a:t>active response</a:t>
            </a:r>
          </a:p>
          <a:p>
            <a:r>
              <a:rPr lang="en-US" dirty="0" smtClean="0"/>
              <a:t>IDPS source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csrc.nist.gov/publications/nistpubs/800-94/SP800-94.pdf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or </a:t>
            </a:r>
            <a:r>
              <a:rPr lang="en-US" dirty="0" smtClean="0"/>
              <a:t>alert</a:t>
            </a:r>
          </a:p>
          <a:p>
            <a:pPr lvl="1"/>
            <a:r>
              <a:rPr lang="en-US" dirty="0" smtClean="0"/>
              <a:t>Indication system just attacked </a:t>
            </a:r>
            <a:r>
              <a:rPr lang="en-US" dirty="0"/>
              <a:t>or </a:t>
            </a:r>
            <a:r>
              <a:rPr lang="en-US" dirty="0" smtClean="0"/>
              <a:t>under attack</a:t>
            </a:r>
            <a:endParaRPr lang="en-US" dirty="0"/>
          </a:p>
          <a:p>
            <a:r>
              <a:rPr lang="en-US" dirty="0"/>
              <a:t>Alarm </a:t>
            </a:r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Consolidation </a:t>
            </a:r>
            <a:r>
              <a:rPr lang="en-US" dirty="0"/>
              <a:t>of almost identical alarms into </a:t>
            </a:r>
            <a:r>
              <a:rPr lang="en-US" dirty="0" smtClean="0"/>
              <a:t>a single higher-level alarm</a:t>
            </a:r>
            <a:endParaRPr lang="en-US" dirty="0"/>
          </a:p>
          <a:p>
            <a:r>
              <a:rPr lang="en-US" dirty="0"/>
              <a:t>Alarm </a:t>
            </a:r>
            <a:r>
              <a:rPr lang="en-US" dirty="0" smtClean="0"/>
              <a:t>compaction</a:t>
            </a:r>
          </a:p>
          <a:p>
            <a:pPr lvl="1"/>
            <a:r>
              <a:rPr lang="en-US" dirty="0" smtClean="0"/>
              <a:t>Form </a:t>
            </a:r>
            <a:r>
              <a:rPr lang="en-US" dirty="0"/>
              <a:t>of alarm clustering </a:t>
            </a:r>
            <a:r>
              <a:rPr lang="en-US" dirty="0" smtClean="0"/>
              <a:t>based on similarities</a:t>
            </a:r>
          </a:p>
          <a:p>
            <a:r>
              <a:rPr lang="en-US" dirty="0"/>
              <a:t>Alarm </a:t>
            </a:r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classifying </a:t>
            </a:r>
            <a:r>
              <a:rPr lang="en-US" dirty="0" smtClean="0"/>
              <a:t>attack </a:t>
            </a:r>
            <a:r>
              <a:rPr lang="en-US" dirty="0"/>
              <a:t>alerts </a:t>
            </a:r>
            <a:r>
              <a:rPr lang="en-US" dirty="0" smtClean="0"/>
              <a:t>to </a:t>
            </a:r>
            <a:r>
              <a:rPr lang="en-US" dirty="0"/>
              <a:t>distinguish or sort false positives from actual attacks more efficiently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</a:t>
            </a:r>
            <a:r>
              <a:rPr lang="en-US" dirty="0" smtClean="0"/>
              <a:t>Terminology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Confidence value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associated with an </a:t>
            </a:r>
            <a:r>
              <a:rPr lang="en-US" dirty="0" smtClean="0"/>
              <a:t>IDPS’s </a:t>
            </a:r>
            <a:r>
              <a:rPr lang="en-US" dirty="0"/>
              <a:t>ability </a:t>
            </a:r>
            <a:r>
              <a:rPr lang="en-US" dirty="0" smtClean="0"/>
              <a:t>to detect </a:t>
            </a:r>
            <a:r>
              <a:rPr lang="en-US" dirty="0"/>
              <a:t>and identify an attack </a:t>
            </a:r>
            <a:r>
              <a:rPr lang="en-US" dirty="0" smtClean="0"/>
              <a:t>correctly</a:t>
            </a:r>
          </a:p>
          <a:p>
            <a:r>
              <a:rPr lang="sv-SE" dirty="0"/>
              <a:t>Evasion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by </a:t>
            </a:r>
            <a:r>
              <a:rPr lang="en-US" dirty="0" smtClean="0"/>
              <a:t>which </a:t>
            </a:r>
            <a:r>
              <a:rPr lang="en-US" dirty="0"/>
              <a:t>attacker </a:t>
            </a:r>
            <a:r>
              <a:rPr lang="en-US" dirty="0" smtClean="0"/>
              <a:t>changes </a:t>
            </a:r>
            <a:r>
              <a:rPr lang="en-US" dirty="0"/>
              <a:t>network packets </a:t>
            </a:r>
            <a:r>
              <a:rPr lang="en-US" dirty="0" smtClean="0"/>
              <a:t>format and/or </a:t>
            </a:r>
            <a:r>
              <a:rPr lang="en-US" dirty="0"/>
              <a:t>timing </a:t>
            </a:r>
            <a:r>
              <a:rPr lang="en-US" dirty="0" smtClean="0"/>
              <a:t>to </a:t>
            </a:r>
            <a:r>
              <a:rPr lang="en-US" dirty="0"/>
              <a:t>avoid being </a:t>
            </a:r>
            <a:r>
              <a:rPr lang="en-US" dirty="0" smtClean="0"/>
              <a:t>detected</a:t>
            </a:r>
            <a:endParaRPr lang="sv-SE" dirty="0"/>
          </a:p>
          <a:p>
            <a:r>
              <a:rPr lang="sv-SE" dirty="0"/>
              <a:t>False attack stimulus</a:t>
            </a:r>
          </a:p>
          <a:p>
            <a:pPr lvl="1"/>
            <a:r>
              <a:rPr lang="en-US" dirty="0" smtClean="0"/>
              <a:t>Event triggering </a:t>
            </a:r>
            <a:r>
              <a:rPr lang="en-US" dirty="0"/>
              <a:t>alarms </a:t>
            </a:r>
            <a:r>
              <a:rPr lang="en-US" dirty="0" smtClean="0"/>
              <a:t>causing </a:t>
            </a:r>
            <a:r>
              <a:rPr lang="en-US" dirty="0"/>
              <a:t>false positive </a:t>
            </a:r>
            <a:r>
              <a:rPr lang="en-US" dirty="0" smtClean="0"/>
              <a:t>when no </a:t>
            </a:r>
            <a:r>
              <a:rPr lang="en-US" dirty="0"/>
              <a:t>actual </a:t>
            </a:r>
            <a:r>
              <a:rPr lang="en-US" dirty="0" smtClean="0"/>
              <a:t>attack </a:t>
            </a:r>
            <a:r>
              <a:rPr lang="en-US" dirty="0"/>
              <a:t>in </a:t>
            </a:r>
            <a:r>
              <a:rPr lang="en-US" dirty="0" smtClean="0"/>
              <a:t>progress</a:t>
            </a:r>
            <a:endParaRPr lang="sv-SE" dirty="0"/>
          </a:p>
          <a:p>
            <a:r>
              <a:rPr lang="en-US" dirty="0"/>
              <a:t>False negative</a:t>
            </a:r>
          </a:p>
          <a:p>
            <a:pPr lvl="1"/>
            <a:r>
              <a:rPr lang="en-US" dirty="0" smtClean="0"/>
              <a:t>IDPS’s </a:t>
            </a:r>
            <a:r>
              <a:rPr lang="en-US" dirty="0"/>
              <a:t>failure to react to an actual attack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</a:t>
            </a:r>
            <a:r>
              <a:rPr lang="en-US" dirty="0" smtClean="0"/>
              <a:t>Terminology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positive</a:t>
            </a:r>
          </a:p>
          <a:p>
            <a:pPr lvl="1"/>
            <a:r>
              <a:rPr lang="en-US" dirty="0" smtClean="0"/>
              <a:t>Alarm </a:t>
            </a:r>
            <a:r>
              <a:rPr lang="en-US" dirty="0"/>
              <a:t>or alert </a:t>
            </a:r>
            <a:r>
              <a:rPr lang="en-US" dirty="0" smtClean="0"/>
              <a:t>indicating attack in </a:t>
            </a:r>
            <a:r>
              <a:rPr lang="en-US" dirty="0"/>
              <a:t>progress or </a:t>
            </a:r>
            <a:r>
              <a:rPr lang="en-US" dirty="0" smtClean="0"/>
              <a:t>attack successful when there </a:t>
            </a:r>
            <a:r>
              <a:rPr lang="en-US" dirty="0"/>
              <a:t>is no </a:t>
            </a:r>
            <a:r>
              <a:rPr lang="en-US" dirty="0" smtClean="0"/>
              <a:t>attack</a:t>
            </a:r>
          </a:p>
          <a:p>
            <a:r>
              <a:rPr lang="en-US" dirty="0"/>
              <a:t>Filtering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of reducing IDPS events in order to receive a better </a:t>
            </a:r>
            <a:r>
              <a:rPr lang="en-US" dirty="0" smtClean="0"/>
              <a:t>confidence in </a:t>
            </a:r>
            <a:r>
              <a:rPr lang="en-US" dirty="0"/>
              <a:t>the alerts </a:t>
            </a:r>
            <a:r>
              <a:rPr lang="en-US" dirty="0" smtClean="0"/>
              <a:t>received</a:t>
            </a:r>
          </a:p>
          <a:p>
            <a:r>
              <a:rPr lang="en-US" dirty="0"/>
              <a:t>Noise</a:t>
            </a:r>
          </a:p>
          <a:p>
            <a:pPr lvl="1"/>
            <a:r>
              <a:rPr lang="en-US" dirty="0"/>
              <a:t>Ongoing activity from alarm </a:t>
            </a:r>
            <a:r>
              <a:rPr lang="en-US" dirty="0" smtClean="0"/>
              <a:t>events</a:t>
            </a:r>
          </a:p>
          <a:p>
            <a:r>
              <a:rPr lang="en-US" dirty="0"/>
              <a:t>Site policy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and configuration guidelines governing IDPSs implementation and operation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</a:t>
            </a:r>
            <a:r>
              <a:rPr lang="en-US" dirty="0" smtClean="0"/>
              <a:t>Terminology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en-US" dirty="0"/>
              <a:t>policy </a:t>
            </a:r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IDPS’s </a:t>
            </a:r>
            <a:r>
              <a:rPr lang="en-US" dirty="0"/>
              <a:t>ability to dynamically modify its site policies </a:t>
            </a:r>
            <a:r>
              <a:rPr lang="en-US" dirty="0" smtClean="0"/>
              <a:t>in reaction </a:t>
            </a:r>
            <a:r>
              <a:rPr lang="en-US" dirty="0"/>
              <a:t>or response to environmental </a:t>
            </a:r>
            <a:r>
              <a:rPr lang="en-US" dirty="0" smtClean="0"/>
              <a:t>activity</a:t>
            </a:r>
          </a:p>
          <a:p>
            <a:r>
              <a:rPr lang="en-US" dirty="0"/>
              <a:t>True attack stimulus</a:t>
            </a:r>
          </a:p>
          <a:p>
            <a:pPr lvl="1"/>
            <a:r>
              <a:rPr lang="en-US" dirty="0"/>
              <a:t>Event triggering </a:t>
            </a:r>
            <a:r>
              <a:rPr lang="en-US" dirty="0" smtClean="0"/>
              <a:t>an alarm causing </a:t>
            </a:r>
            <a:r>
              <a:rPr lang="en-US" dirty="0"/>
              <a:t>IDPS to react as if a real attack were in progress</a:t>
            </a:r>
          </a:p>
          <a:p>
            <a:r>
              <a:rPr lang="en-US" dirty="0"/>
              <a:t>Tuning</a:t>
            </a:r>
          </a:p>
          <a:p>
            <a:pPr lvl="1"/>
            <a:r>
              <a:rPr lang="en-US" dirty="0"/>
              <a:t>Process of adjusting an IDPS</a:t>
            </a:r>
          </a:p>
          <a:p>
            <a:pPr lvl="2"/>
            <a:r>
              <a:rPr lang="en-US" dirty="0"/>
              <a:t>Maximize </a:t>
            </a:r>
            <a:r>
              <a:rPr lang="en-US" dirty="0" smtClean="0"/>
              <a:t>true positive detection efficiency</a:t>
            </a:r>
          </a:p>
          <a:p>
            <a:pPr lvl="2"/>
            <a:r>
              <a:rPr lang="en-US" dirty="0" smtClean="0"/>
              <a:t>Minimize </a:t>
            </a:r>
            <a:r>
              <a:rPr lang="en-US" dirty="0"/>
              <a:t>both false positives and false negatives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incidents that pose a risk to the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Discuss </a:t>
            </a:r>
            <a:r>
              <a:rPr lang="en-US" dirty="0"/>
              <a:t>the elements necessary to detect </a:t>
            </a:r>
            <a:r>
              <a:rPr lang="en-US" dirty="0" smtClean="0"/>
              <a:t>incidents</a:t>
            </a:r>
          </a:p>
          <a:p>
            <a:r>
              <a:rPr lang="en-US" dirty="0" smtClean="0"/>
              <a:t>Explain </a:t>
            </a:r>
            <a:r>
              <a:rPr lang="en-US" dirty="0"/>
              <a:t>the components of an intrusion detection and prevention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processes used in making decisions about incident detection and escalation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 IDPS?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</a:t>
            </a:r>
            <a:r>
              <a:rPr lang="en-US" dirty="0"/>
              <a:t>problem behaviors </a:t>
            </a:r>
            <a:endParaRPr lang="en-US" dirty="0" smtClean="0"/>
          </a:p>
          <a:p>
            <a:pPr lvl="1"/>
            <a:r>
              <a:rPr lang="en-US" dirty="0" smtClean="0"/>
              <a:t>Increase perceived </a:t>
            </a:r>
            <a:r>
              <a:rPr lang="en-US" dirty="0"/>
              <a:t>risk of discovery and </a:t>
            </a:r>
            <a:r>
              <a:rPr lang="en-US" dirty="0" smtClean="0"/>
              <a:t>punishment</a:t>
            </a:r>
          </a:p>
          <a:p>
            <a:r>
              <a:rPr lang="en-US" dirty="0" smtClean="0"/>
              <a:t>Detect </a:t>
            </a:r>
            <a:r>
              <a:rPr lang="en-US" dirty="0"/>
              <a:t>attacks and </a:t>
            </a:r>
            <a:r>
              <a:rPr lang="en-US" dirty="0" smtClean="0"/>
              <a:t>security </a:t>
            </a:r>
            <a:r>
              <a:rPr lang="en-US" dirty="0"/>
              <a:t>violations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prevented by other security measures</a:t>
            </a:r>
          </a:p>
          <a:p>
            <a:r>
              <a:rPr lang="en-US" dirty="0" smtClean="0"/>
              <a:t>Detect </a:t>
            </a:r>
            <a:r>
              <a:rPr lang="en-US" dirty="0"/>
              <a:t>and deal with </a:t>
            </a:r>
            <a:r>
              <a:rPr lang="en-US" dirty="0" smtClean="0"/>
              <a:t>preambles </a:t>
            </a:r>
            <a:r>
              <a:rPr lang="en-US" dirty="0"/>
              <a:t>to </a:t>
            </a:r>
            <a:r>
              <a:rPr lang="en-US" dirty="0" smtClean="0"/>
              <a:t>attacks</a:t>
            </a:r>
          </a:p>
          <a:p>
            <a:r>
              <a:rPr lang="en-US" dirty="0"/>
              <a:t>D</a:t>
            </a:r>
            <a:r>
              <a:rPr lang="en-US" dirty="0" smtClean="0"/>
              <a:t>ocument existing </a:t>
            </a:r>
            <a:r>
              <a:rPr lang="en-US" dirty="0"/>
              <a:t>threat to an organization</a:t>
            </a:r>
          </a:p>
          <a:p>
            <a:r>
              <a:rPr lang="en-US" dirty="0"/>
              <a:t>A</a:t>
            </a:r>
            <a:r>
              <a:rPr lang="en-US" dirty="0" smtClean="0"/>
              <a:t>ct </a:t>
            </a:r>
            <a:r>
              <a:rPr lang="en-US" dirty="0"/>
              <a:t>as quality control for security design and </a:t>
            </a:r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/>
              <a:t>of large and complex </a:t>
            </a:r>
            <a:r>
              <a:rPr lang="en-US" dirty="0" smtClean="0"/>
              <a:t>enterprises</a:t>
            </a:r>
          </a:p>
          <a:p>
            <a:r>
              <a:rPr lang="en-US" dirty="0" smtClean="0"/>
              <a:t>Provide </a:t>
            </a:r>
            <a:r>
              <a:rPr lang="en-US" dirty="0"/>
              <a:t>useful information about </a:t>
            </a:r>
            <a:r>
              <a:rPr lang="en-US" dirty="0" smtClean="0"/>
              <a:t>intrusions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 IDPS</a:t>
            </a:r>
            <a:r>
              <a:rPr lang="en-US" dirty="0" smtClean="0"/>
              <a:t>?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</a:t>
            </a:r>
            <a:r>
              <a:rPr lang="en-US" dirty="0"/>
              <a:t>deterrent </a:t>
            </a:r>
            <a:r>
              <a:rPr lang="en-US" dirty="0" smtClean="0"/>
              <a:t>measure</a:t>
            </a:r>
          </a:p>
          <a:p>
            <a:pPr lvl="1"/>
            <a:r>
              <a:rPr lang="en-US" dirty="0" smtClean="0"/>
              <a:t>Increases fear </a:t>
            </a:r>
            <a:r>
              <a:rPr lang="en-US" dirty="0"/>
              <a:t>of detection and discovery among would-be attackers or internal system </a:t>
            </a:r>
            <a:r>
              <a:rPr lang="en-US" dirty="0" smtClean="0"/>
              <a:t>abusers</a:t>
            </a:r>
          </a:p>
          <a:p>
            <a:r>
              <a:rPr lang="en-US" dirty="0" smtClean="0"/>
              <a:t>NIST defined uses</a:t>
            </a:r>
          </a:p>
          <a:p>
            <a:pPr lvl="1"/>
            <a:r>
              <a:rPr lang="en-US" dirty="0"/>
              <a:t>Identifying security policy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/>
              <a:t>Documenting the existing threat to an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Deterring individuals from violating security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Provides cover if network:</a:t>
            </a:r>
          </a:p>
          <a:p>
            <a:pPr lvl="1"/>
            <a:r>
              <a:rPr lang="en-US" dirty="0" smtClean="0"/>
              <a:t>Fails to protect itself from known vulnerabilities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respond to </a:t>
            </a:r>
            <a:r>
              <a:rPr lang="en-US" dirty="0" smtClean="0"/>
              <a:t>rapidly changing threat </a:t>
            </a:r>
            <a:r>
              <a:rPr lang="en-US" dirty="0"/>
              <a:t>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Working against an </a:t>
            </a:r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fail to </a:t>
            </a:r>
            <a:r>
              <a:rPr lang="en-US" dirty="0"/>
              <a:t>detect or correct a known </a:t>
            </a:r>
            <a:r>
              <a:rPr lang="en-US" dirty="0" smtClean="0"/>
              <a:t>deficiency</a:t>
            </a:r>
          </a:p>
          <a:p>
            <a:r>
              <a:rPr lang="en-US" dirty="0" smtClean="0"/>
              <a:t>Vulnerability-detection performed too infrequently</a:t>
            </a:r>
          </a:p>
          <a:p>
            <a:r>
              <a:rPr lang="en-US" dirty="0" smtClean="0"/>
              <a:t>Patch </a:t>
            </a:r>
            <a:r>
              <a:rPr lang="en-US" dirty="0"/>
              <a:t>and </a:t>
            </a:r>
            <a:r>
              <a:rPr lang="en-US" dirty="0" smtClean="0"/>
              <a:t>upgrade installation delayed</a:t>
            </a:r>
          </a:p>
          <a:p>
            <a:r>
              <a:rPr lang="en-US" dirty="0" smtClean="0"/>
              <a:t>Inability to disable or protect essential services</a:t>
            </a:r>
          </a:p>
          <a:p>
            <a:r>
              <a:rPr lang="en-US" dirty="0" smtClean="0"/>
              <a:t>Use an IDPS for a Defense </a:t>
            </a:r>
            <a:r>
              <a:rPr lang="en-US" dirty="0"/>
              <a:t>in </a:t>
            </a:r>
            <a:r>
              <a:rPr lang="en-US" dirty="0" smtClean="0"/>
              <a:t>Depth strategy</a:t>
            </a:r>
          </a:p>
          <a:p>
            <a:pPr lvl="1"/>
            <a:r>
              <a:rPr lang="en-US" dirty="0" smtClean="0"/>
              <a:t>Doorknob </a:t>
            </a:r>
            <a:r>
              <a:rPr lang="en-US" dirty="0"/>
              <a:t>rattling </a:t>
            </a:r>
            <a:r>
              <a:rPr lang="en-US" dirty="0" smtClean="0"/>
              <a:t>conducted by footprinting</a:t>
            </a:r>
          </a:p>
          <a:p>
            <a:pPr lvl="1"/>
            <a:r>
              <a:rPr lang="en-US" dirty="0" smtClean="0"/>
              <a:t>Fingerprinting</a:t>
            </a:r>
          </a:p>
          <a:p>
            <a:pPr lvl="1"/>
            <a:r>
              <a:rPr lang="en-US" dirty="0" smtClean="0"/>
              <a:t>Early warning allows time to prepare for attack</a:t>
            </a:r>
          </a:p>
          <a:p>
            <a:r>
              <a:rPr lang="en-US" dirty="0" smtClean="0"/>
              <a:t>Automated responses lead to unintended consequence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Justifying the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</a:t>
            </a:r>
            <a:r>
              <a:rPr lang="en-US" dirty="0"/>
              <a:t>and defend </a:t>
            </a:r>
            <a:r>
              <a:rPr lang="en-US" dirty="0" smtClean="0"/>
              <a:t>business case using IDPS data</a:t>
            </a:r>
          </a:p>
          <a:p>
            <a:r>
              <a:rPr lang="en-US" dirty="0" smtClean="0"/>
              <a:t>NIST IDPS key items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cost of ownership </a:t>
            </a:r>
            <a:r>
              <a:rPr lang="en-US" dirty="0" smtClean="0"/>
              <a:t>well </a:t>
            </a:r>
            <a:r>
              <a:rPr lang="en-US" dirty="0"/>
              <a:t>exceeds acquisition costs</a:t>
            </a:r>
            <a:endParaRPr lang="en-US" dirty="0" smtClean="0"/>
          </a:p>
          <a:p>
            <a:pPr lvl="1"/>
            <a:r>
              <a:rPr lang="en-US" dirty="0" smtClean="0"/>
              <a:t>Designed with personnel availability around the clock</a:t>
            </a:r>
            <a:endParaRPr lang="en-US" dirty="0"/>
          </a:p>
          <a:p>
            <a:r>
              <a:rPr lang="en-US" dirty="0" smtClean="0"/>
              <a:t>Justify IDPS using Defense in Depth concept </a:t>
            </a:r>
          </a:p>
          <a:p>
            <a:r>
              <a:rPr lang="en-US" dirty="0" smtClean="0"/>
              <a:t>IDPS </a:t>
            </a:r>
            <a:r>
              <a:rPr lang="en-US" dirty="0"/>
              <a:t>can </a:t>
            </a:r>
            <a:r>
              <a:rPr lang="en-US" dirty="0" smtClean="0"/>
              <a:t>provide information in post-attack review</a:t>
            </a:r>
          </a:p>
          <a:p>
            <a:pPr lvl="1"/>
            <a:r>
              <a:rPr lang="en-US" dirty="0" smtClean="0"/>
              <a:t>Remedy deficiency </a:t>
            </a:r>
            <a:r>
              <a:rPr lang="en-US" dirty="0"/>
              <a:t>and </a:t>
            </a:r>
            <a:r>
              <a:rPr lang="en-US" dirty="0" smtClean="0"/>
              <a:t>trigger improvement process</a:t>
            </a:r>
          </a:p>
          <a:p>
            <a:pPr lvl="1"/>
            <a:r>
              <a:rPr lang="en-US" dirty="0" smtClean="0"/>
              <a:t>Forensic data</a:t>
            </a:r>
          </a:p>
          <a:p>
            <a:r>
              <a:rPr lang="en-US" dirty="0" smtClean="0"/>
              <a:t>IDPS systems: Network-based</a:t>
            </a:r>
            <a:r>
              <a:rPr lang="en-US" dirty="0"/>
              <a:t>, </a:t>
            </a:r>
            <a:r>
              <a:rPr lang="en-US" dirty="0" smtClean="0"/>
              <a:t>host-based, and application-based systems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Network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lacement of sensor and </a:t>
            </a:r>
            <a:r>
              <a:rPr lang="en-US" dirty="0"/>
              <a:t>detection devices or software programs </a:t>
            </a:r>
            <a:endParaRPr lang="en-US" dirty="0" smtClean="0"/>
          </a:p>
          <a:p>
            <a:pPr lvl="1"/>
            <a:r>
              <a:rPr lang="en-US" dirty="0" smtClean="0"/>
              <a:t>Has significant effect on IDPS operation</a:t>
            </a:r>
          </a:p>
          <a:p>
            <a:r>
              <a:rPr lang="en-US" dirty="0"/>
              <a:t>T</a:t>
            </a:r>
            <a:r>
              <a:rPr lang="en-US" dirty="0" smtClean="0"/>
              <a:t>hree widely </a:t>
            </a:r>
            <a:r>
              <a:rPr lang="en-US" dirty="0"/>
              <a:t>used </a:t>
            </a:r>
            <a:r>
              <a:rPr lang="en-US" dirty="0" smtClean="0"/>
              <a:t>IDPS placement options</a:t>
            </a:r>
          </a:p>
          <a:p>
            <a:pPr lvl="1"/>
            <a:r>
              <a:rPr lang="en-US" dirty="0" smtClean="0"/>
              <a:t>Network-based</a:t>
            </a:r>
          </a:p>
          <a:p>
            <a:pPr lvl="1"/>
            <a:r>
              <a:rPr lang="en-US" dirty="0" smtClean="0"/>
              <a:t>Host-based</a:t>
            </a:r>
          </a:p>
          <a:p>
            <a:pPr lvl="1"/>
            <a:r>
              <a:rPr lang="en-US" dirty="0" smtClean="0"/>
              <a:t>Application-based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Network-based </a:t>
            </a:r>
            <a:r>
              <a:rPr lang="en-US" dirty="0"/>
              <a:t>IDPS (</a:t>
            </a:r>
            <a:r>
              <a:rPr lang="en-US" dirty="0" smtClean="0"/>
              <a:t>NIDPS)</a:t>
            </a:r>
          </a:p>
          <a:p>
            <a:pPr lvl="1"/>
            <a:r>
              <a:rPr lang="en-US" dirty="0" smtClean="0"/>
              <a:t>Monitors segment traffic</a:t>
            </a:r>
          </a:p>
          <a:p>
            <a:pPr lvl="2"/>
            <a:r>
              <a:rPr lang="en-US" dirty="0" smtClean="0"/>
              <a:t>Looks for ongoing </a:t>
            </a:r>
            <a:r>
              <a:rPr lang="en-US" dirty="0"/>
              <a:t>or successful </a:t>
            </a:r>
            <a:r>
              <a:rPr lang="en-US" dirty="0" smtClean="0"/>
              <a:t>attack indications</a:t>
            </a:r>
          </a:p>
          <a:p>
            <a:pPr lvl="2"/>
            <a:r>
              <a:rPr lang="en-US" dirty="0" smtClean="0"/>
              <a:t>Resides </a:t>
            </a:r>
            <a:r>
              <a:rPr lang="en-US" dirty="0"/>
              <a:t>on a computer or appliance connected to that network </a:t>
            </a:r>
            <a:r>
              <a:rPr lang="en-US" dirty="0" smtClean="0"/>
              <a:t>segment</a:t>
            </a:r>
          </a:p>
          <a:p>
            <a:pPr lvl="1"/>
            <a:r>
              <a:rPr lang="en-US" dirty="0" smtClean="0"/>
              <a:t>Programmed </a:t>
            </a:r>
            <a:r>
              <a:rPr lang="en-US" dirty="0"/>
              <a:t>to recognize </a:t>
            </a:r>
            <a:r>
              <a:rPr lang="en-US" dirty="0" smtClean="0"/>
              <a:t>attacks and respond</a:t>
            </a:r>
          </a:p>
          <a:p>
            <a:pPr lvl="2"/>
            <a:r>
              <a:rPr lang="en-US" dirty="0" smtClean="0"/>
              <a:t>Examines packets</a:t>
            </a:r>
          </a:p>
          <a:p>
            <a:pPr lvl="2"/>
            <a:r>
              <a:rPr lang="en-US" dirty="0"/>
              <a:t>Looks for patterns </a:t>
            </a:r>
            <a:r>
              <a:rPr lang="en-US" dirty="0" smtClean="0"/>
              <a:t>indicating </a:t>
            </a:r>
            <a:r>
              <a:rPr lang="en-US" dirty="0"/>
              <a:t>intrusion </a:t>
            </a:r>
            <a:r>
              <a:rPr lang="en-US" dirty="0" smtClean="0"/>
              <a:t>event </a:t>
            </a:r>
            <a:r>
              <a:rPr lang="en-US" dirty="0"/>
              <a:t>under way </a:t>
            </a:r>
            <a:r>
              <a:rPr lang="en-US" dirty="0" smtClean="0"/>
              <a:t>or about </a:t>
            </a:r>
            <a:r>
              <a:rPr lang="en-US" dirty="0"/>
              <a:t>to </a:t>
            </a:r>
            <a:r>
              <a:rPr lang="en-US" dirty="0" smtClean="0"/>
              <a:t>begin</a:t>
            </a:r>
          </a:p>
          <a:p>
            <a:pPr lvl="1"/>
            <a:r>
              <a:rPr lang="en-US" dirty="0" smtClean="0"/>
              <a:t>Detects more attack types </a:t>
            </a:r>
            <a:r>
              <a:rPr lang="en-US" dirty="0"/>
              <a:t>than </a:t>
            </a:r>
            <a:r>
              <a:rPr lang="en-US" dirty="0" smtClean="0"/>
              <a:t>host-based IDPS</a:t>
            </a:r>
          </a:p>
          <a:p>
            <a:pPr lvl="1"/>
            <a:r>
              <a:rPr lang="en-US" dirty="0"/>
              <a:t>More complex </a:t>
            </a:r>
            <a:r>
              <a:rPr lang="en-US" dirty="0" smtClean="0"/>
              <a:t>configuration, maintenance </a:t>
            </a:r>
            <a:r>
              <a:rPr lang="en-US" dirty="0"/>
              <a:t>program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Inline </a:t>
            </a:r>
            <a:r>
              <a:rPr lang="en-US" dirty="0"/>
              <a:t>sensor </a:t>
            </a:r>
            <a:endParaRPr lang="en-US" dirty="0" smtClean="0"/>
          </a:p>
          <a:p>
            <a:pPr lvl="1"/>
            <a:r>
              <a:rPr lang="en-US" dirty="0" smtClean="0"/>
              <a:t>Deployment </a:t>
            </a:r>
            <a:r>
              <a:rPr lang="en-US" dirty="0"/>
              <a:t>on </a:t>
            </a:r>
            <a:r>
              <a:rPr lang="en-US" dirty="0" smtClean="0"/>
              <a:t>firewall interior </a:t>
            </a:r>
            <a:r>
              <a:rPr lang="en-US" dirty="0"/>
              <a:t>of a </a:t>
            </a:r>
            <a:r>
              <a:rPr lang="en-US" dirty="0" smtClean="0"/>
              <a:t>firewall</a:t>
            </a:r>
          </a:p>
          <a:p>
            <a:pPr lvl="2"/>
            <a:r>
              <a:rPr lang="en-US" dirty="0" smtClean="0"/>
              <a:t>All traffic </a:t>
            </a:r>
            <a:r>
              <a:rPr lang="en-US" dirty="0"/>
              <a:t>must pass through </a:t>
            </a:r>
            <a:r>
              <a:rPr lang="en-US" dirty="0" smtClean="0"/>
              <a:t>sensor</a:t>
            </a:r>
            <a:r>
              <a:rPr lang="en-US" dirty="0"/>
              <a:t>, then report back to the </a:t>
            </a:r>
            <a:r>
              <a:rPr lang="en-US" dirty="0" smtClean="0"/>
              <a:t>NIDPS</a:t>
            </a:r>
          </a:p>
          <a:p>
            <a:r>
              <a:rPr lang="en-US" dirty="0"/>
              <a:t>NIDPS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Watch specific </a:t>
            </a:r>
            <a:r>
              <a:rPr lang="en-US" dirty="0"/>
              <a:t>host </a:t>
            </a:r>
            <a:r>
              <a:rPr lang="en-US" dirty="0" smtClean="0"/>
              <a:t>computer grouping on specific network segment</a:t>
            </a:r>
          </a:p>
          <a:p>
            <a:pPr lvl="1"/>
            <a:r>
              <a:rPr lang="en-US" dirty="0" smtClean="0"/>
              <a:t>Installed </a:t>
            </a:r>
            <a:r>
              <a:rPr lang="en-US" dirty="0"/>
              <a:t>to monitor all traffic between s</a:t>
            </a:r>
            <a:r>
              <a:rPr lang="en-US" dirty="0" smtClean="0"/>
              <a:t>ystems making up </a:t>
            </a:r>
            <a:r>
              <a:rPr lang="en-US" dirty="0"/>
              <a:t>an entire </a:t>
            </a:r>
            <a:r>
              <a:rPr lang="en-US" dirty="0" smtClean="0"/>
              <a:t>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"/>
            <a:ext cx="399443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sensor</a:t>
            </a:r>
          </a:p>
          <a:p>
            <a:pPr lvl="1"/>
            <a:r>
              <a:rPr lang="en-US" dirty="0" smtClean="0"/>
              <a:t>Sits </a:t>
            </a:r>
            <a:r>
              <a:rPr lang="en-US" dirty="0"/>
              <a:t>off to the side of a network </a:t>
            </a:r>
            <a:r>
              <a:rPr lang="en-US" dirty="0" smtClean="0"/>
              <a:t>segment</a:t>
            </a:r>
          </a:p>
          <a:p>
            <a:pPr lvl="1"/>
            <a:r>
              <a:rPr lang="en-US" dirty="0" smtClean="0"/>
              <a:t>Monitors </a:t>
            </a:r>
            <a:r>
              <a:rPr lang="en-US" dirty="0"/>
              <a:t>traffic without mandating </a:t>
            </a:r>
            <a:r>
              <a:rPr lang="en-US" dirty="0" smtClean="0"/>
              <a:t>traffic </a:t>
            </a:r>
            <a:r>
              <a:rPr lang="en-US" dirty="0"/>
              <a:t>physically pass through the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Switched </a:t>
            </a:r>
            <a:r>
              <a:rPr lang="en-US" dirty="0"/>
              <a:t>port analysis (SPAN) port or mirror </a:t>
            </a:r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Switch or key </a:t>
            </a:r>
            <a:r>
              <a:rPr lang="en-US" dirty="0"/>
              <a:t>networking </a:t>
            </a:r>
            <a:r>
              <a:rPr lang="en-US" dirty="0" smtClean="0"/>
              <a:t>device placed </a:t>
            </a:r>
            <a:r>
              <a:rPr lang="en-US" dirty="0"/>
              <a:t>next to a </a:t>
            </a:r>
            <a:r>
              <a:rPr lang="en-US" dirty="0" smtClean="0"/>
              <a:t>hub</a:t>
            </a:r>
          </a:p>
          <a:p>
            <a:pPr lvl="1"/>
            <a:r>
              <a:rPr lang="en-US" dirty="0" smtClean="0"/>
              <a:t>NIDPS uses that device’s </a:t>
            </a:r>
            <a:r>
              <a:rPr lang="en-US" dirty="0"/>
              <a:t>monitoring </a:t>
            </a:r>
            <a:r>
              <a:rPr lang="en-US" dirty="0" smtClean="0"/>
              <a:t>port</a:t>
            </a:r>
          </a:p>
          <a:p>
            <a:r>
              <a:rPr lang="en-US" dirty="0" smtClean="0"/>
              <a:t>Snort open source software (</a:t>
            </a:r>
            <a:r>
              <a:rPr lang="en-US" dirty="0" smtClean="0">
                <a:hlinkClick r:id="rId3"/>
              </a:rPr>
              <a:t>http://www.snort.org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For complex IDPS sensors and analysis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and </a:t>
            </a:r>
            <a:r>
              <a:rPr lang="en-US" dirty="0" smtClean="0"/>
              <a:t>query system from </a:t>
            </a:r>
            <a:r>
              <a:rPr lang="en-US" dirty="0"/>
              <a:t>a desktop </a:t>
            </a: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57" y="243840"/>
            <a:ext cx="4314265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Organizations’ challenge</a:t>
            </a:r>
          </a:p>
          <a:p>
            <a:pPr lvl="1"/>
            <a:r>
              <a:rPr lang="en-US" dirty="0" smtClean="0"/>
              <a:t>Classifying events as they occur</a:t>
            </a:r>
            <a:endParaRPr lang="en-US" dirty="0"/>
          </a:p>
          <a:p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Any observable system </a:t>
            </a:r>
            <a:r>
              <a:rPr lang="en-US" dirty="0"/>
              <a:t>or </a:t>
            </a:r>
            <a:r>
              <a:rPr lang="en-US" dirty="0" smtClean="0"/>
              <a:t>network occurrence </a:t>
            </a:r>
          </a:p>
          <a:p>
            <a:r>
              <a:rPr lang="en-US" dirty="0" smtClean="0"/>
              <a:t>Adverse event</a:t>
            </a:r>
          </a:p>
          <a:p>
            <a:pPr lvl="1"/>
            <a:r>
              <a:rPr lang="en-US" dirty="0" smtClean="0"/>
              <a:t>Event with </a:t>
            </a:r>
            <a:r>
              <a:rPr lang="en-US" dirty="0"/>
              <a:t>negative </a:t>
            </a:r>
            <a:r>
              <a:rPr lang="en-US" dirty="0" smtClean="0"/>
              <a:t>consequences</a:t>
            </a:r>
          </a:p>
          <a:p>
            <a:r>
              <a:rPr lang="en-US" dirty="0" smtClean="0"/>
              <a:t>Systems: computer, personnel, organization based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all events </a:t>
            </a:r>
            <a:r>
              <a:rPr lang="en-US" dirty="0" smtClean="0"/>
              <a:t>computer </a:t>
            </a:r>
            <a:r>
              <a:rPr lang="en-US" dirty="0"/>
              <a:t>or network </a:t>
            </a:r>
            <a:r>
              <a:rPr lang="en-US" dirty="0" smtClean="0"/>
              <a:t>oriented</a:t>
            </a:r>
          </a:p>
          <a:p>
            <a:r>
              <a:rPr lang="en-US" dirty="0" smtClean="0"/>
              <a:t>Event sources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of routine system </a:t>
            </a:r>
            <a:r>
              <a:rPr lang="en-US" dirty="0" smtClean="0"/>
              <a:t>activities, critical situations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Signature </a:t>
            </a:r>
            <a:r>
              <a:rPr lang="en-US" dirty="0" smtClean="0"/>
              <a:t>matching</a:t>
            </a:r>
          </a:p>
          <a:p>
            <a:pPr lvl="1"/>
            <a:r>
              <a:rPr lang="en-US" dirty="0"/>
              <a:t>NIDPSs </a:t>
            </a:r>
            <a:r>
              <a:rPr lang="en-US" dirty="0" smtClean="0"/>
              <a:t>look for </a:t>
            </a:r>
            <a:r>
              <a:rPr lang="en-US" dirty="0"/>
              <a:t>attack </a:t>
            </a:r>
            <a:r>
              <a:rPr lang="en-US" dirty="0" smtClean="0"/>
              <a:t>patterns</a:t>
            </a:r>
          </a:p>
          <a:p>
            <a:pPr lvl="2"/>
            <a:r>
              <a:rPr lang="en-US" dirty="0" smtClean="0"/>
              <a:t>Compares </a:t>
            </a:r>
            <a:r>
              <a:rPr lang="en-US" dirty="0"/>
              <a:t>measured activity to known signatures in their </a:t>
            </a:r>
            <a:r>
              <a:rPr lang="en-US" dirty="0" smtClean="0"/>
              <a:t>knowledge base</a:t>
            </a:r>
          </a:p>
          <a:p>
            <a:pPr lvl="2"/>
            <a:r>
              <a:rPr lang="en-US" dirty="0" smtClean="0"/>
              <a:t>Determines if attack occurred </a:t>
            </a:r>
            <a:r>
              <a:rPr lang="en-US" dirty="0"/>
              <a:t>or may be under </a:t>
            </a:r>
            <a:r>
              <a:rPr lang="en-US" dirty="0" smtClean="0"/>
              <a:t>way</a:t>
            </a:r>
          </a:p>
          <a:p>
            <a:pPr lvl="1"/>
            <a:r>
              <a:rPr lang="en-US" dirty="0" smtClean="0"/>
              <a:t>Uses special </a:t>
            </a:r>
            <a:r>
              <a:rPr lang="en-US" dirty="0"/>
              <a:t>TCP/IP stack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/>
              <a:t>NIDPS looks for invalid data packets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protocol </a:t>
            </a:r>
            <a:r>
              <a:rPr lang="en-US" dirty="0" smtClean="0"/>
              <a:t>verification</a:t>
            </a:r>
          </a:p>
          <a:p>
            <a:pPr lvl="2"/>
            <a:r>
              <a:rPr lang="en-US" dirty="0" smtClean="0"/>
              <a:t>Higher-order </a:t>
            </a:r>
            <a:r>
              <a:rPr lang="en-US" dirty="0"/>
              <a:t>protocols </a:t>
            </a:r>
            <a:r>
              <a:rPr lang="en-US" dirty="0" smtClean="0"/>
              <a:t>examined </a:t>
            </a:r>
            <a:r>
              <a:rPr lang="en-US" dirty="0"/>
              <a:t>for unexpected packet behavior or improper </a:t>
            </a:r>
            <a:r>
              <a:rPr lang="en-US" dirty="0" smtClean="0"/>
              <a:t>use</a:t>
            </a:r>
          </a:p>
          <a:p>
            <a:pPr lvl="2"/>
            <a:r>
              <a:rPr lang="en-US" dirty="0" smtClean="0"/>
              <a:t>May have valid packets excessive </a:t>
            </a:r>
            <a:r>
              <a:rPr lang="en-US" dirty="0"/>
              <a:t>quantities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Signature </a:t>
            </a:r>
            <a:r>
              <a:rPr lang="en-US" dirty="0" smtClean="0"/>
              <a:t>matching (cont’d.)</a:t>
            </a:r>
          </a:p>
          <a:p>
            <a:pPr lvl="1"/>
            <a:r>
              <a:rPr lang="en-US" dirty="0" smtClean="0"/>
              <a:t>DNS </a:t>
            </a:r>
            <a:r>
              <a:rPr lang="en-US" dirty="0"/>
              <a:t>cache </a:t>
            </a:r>
            <a:r>
              <a:rPr lang="en-US" dirty="0" smtClean="0"/>
              <a:t>poisoning</a:t>
            </a:r>
          </a:p>
          <a:p>
            <a:pPr lvl="2"/>
            <a:r>
              <a:rPr lang="en-US" dirty="0" smtClean="0"/>
              <a:t>Valid </a:t>
            </a:r>
            <a:r>
              <a:rPr lang="en-US" dirty="0"/>
              <a:t>packets exploit poorly configured DNS </a:t>
            </a:r>
            <a:r>
              <a:rPr lang="en-US" dirty="0" smtClean="0"/>
              <a:t>servers</a:t>
            </a:r>
          </a:p>
          <a:p>
            <a:pPr lvl="2"/>
            <a:r>
              <a:rPr lang="en-US" dirty="0" smtClean="0"/>
              <a:t>Inject false information</a:t>
            </a:r>
          </a:p>
          <a:p>
            <a:pPr lvl="2"/>
            <a:r>
              <a:rPr lang="en-US" dirty="0" smtClean="0"/>
              <a:t>Corrupt servers</a:t>
            </a:r>
            <a:r>
              <a:rPr lang="en-US" dirty="0"/>
              <a:t>’ </a:t>
            </a:r>
            <a:r>
              <a:rPr lang="en-US" dirty="0" smtClean="0"/>
              <a:t>answer </a:t>
            </a:r>
            <a:r>
              <a:rPr lang="en-US" dirty="0"/>
              <a:t>to routine DNS queries from other </a:t>
            </a:r>
            <a:r>
              <a:rPr lang="en-US" dirty="0" smtClean="0"/>
              <a:t>systems on the network</a:t>
            </a:r>
            <a:endParaRPr lang="en-US" dirty="0"/>
          </a:p>
          <a:p>
            <a:r>
              <a:rPr lang="en-US" dirty="0" smtClean="0"/>
              <a:t>Wireless NIDPS</a:t>
            </a:r>
          </a:p>
          <a:p>
            <a:pPr lvl="1"/>
            <a:r>
              <a:rPr lang="en-US" dirty="0" smtClean="0"/>
              <a:t>Monitors </a:t>
            </a:r>
            <a:r>
              <a:rPr lang="en-US" dirty="0"/>
              <a:t>and analyzes wireless network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Looks for </a:t>
            </a:r>
            <a:r>
              <a:rPr lang="en-US" dirty="0"/>
              <a:t>potential problems with </a:t>
            </a:r>
            <a:r>
              <a:rPr lang="en-US" dirty="0" smtClean="0"/>
              <a:t>wireless protocols</a:t>
            </a:r>
          </a:p>
          <a:p>
            <a:pPr lvl="1"/>
            <a:r>
              <a:rPr lang="en-US" dirty="0" smtClean="0"/>
              <a:t>Sensor deployment: at the </a:t>
            </a:r>
            <a:r>
              <a:rPr lang="en-US" dirty="0"/>
              <a:t>access points, </a:t>
            </a:r>
            <a:r>
              <a:rPr lang="en-US" dirty="0" smtClean="0"/>
              <a:t>on specialized components, or in mobile </a:t>
            </a:r>
            <a:r>
              <a:rPr lang="en-US" dirty="0"/>
              <a:t>stations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NIDPS (cont’d.)</a:t>
            </a:r>
          </a:p>
          <a:p>
            <a:pPr lvl="1"/>
            <a:r>
              <a:rPr lang="en-US" dirty="0" smtClean="0"/>
              <a:t>Centralized management </a:t>
            </a:r>
            <a:r>
              <a:rPr lang="en-US" dirty="0"/>
              <a:t>stations collect information</a:t>
            </a:r>
          </a:p>
          <a:p>
            <a:pPr lvl="1"/>
            <a:r>
              <a:rPr lang="en-US" dirty="0" smtClean="0"/>
              <a:t>Detection</a:t>
            </a:r>
          </a:p>
          <a:p>
            <a:pPr lvl="2"/>
            <a:r>
              <a:rPr lang="en-US" dirty="0"/>
              <a:t>Unauthorized wireless LANs (WLANs) and WLAN </a:t>
            </a:r>
            <a:r>
              <a:rPr lang="en-US" dirty="0" smtClean="0"/>
              <a:t>devices; poorly </a:t>
            </a:r>
            <a:r>
              <a:rPr lang="en-US" dirty="0"/>
              <a:t>secured WLAN </a:t>
            </a:r>
            <a:r>
              <a:rPr lang="en-US" dirty="0" smtClean="0"/>
              <a:t>devices; unusual </a:t>
            </a:r>
            <a:r>
              <a:rPr lang="en-US" dirty="0"/>
              <a:t>usage </a:t>
            </a:r>
            <a:r>
              <a:rPr lang="en-US" dirty="0" smtClean="0"/>
              <a:t>patterns; use </a:t>
            </a:r>
            <a:r>
              <a:rPr lang="en-US" dirty="0"/>
              <a:t>of wireless network scanners; </a:t>
            </a:r>
            <a:r>
              <a:rPr lang="en-US" dirty="0" smtClean="0"/>
              <a:t>DoS </a:t>
            </a:r>
            <a:r>
              <a:rPr lang="en-US" dirty="0"/>
              <a:t>attacks and conditions; </a:t>
            </a:r>
            <a:r>
              <a:rPr lang="en-US" dirty="0" smtClean="0"/>
              <a:t>impersonation </a:t>
            </a:r>
            <a:r>
              <a:rPr lang="en-US" dirty="0"/>
              <a:t>and man-in-the-middle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/>
              <a:t>Higher protocol </a:t>
            </a:r>
            <a:r>
              <a:rPr lang="en-US" dirty="0" smtClean="0"/>
              <a:t>monitoring; physical security; sensor range; access </a:t>
            </a:r>
            <a:r>
              <a:rPr lang="en-US" dirty="0"/>
              <a:t>point and wireless switch </a:t>
            </a:r>
            <a:r>
              <a:rPr lang="en-US" dirty="0" smtClean="0"/>
              <a:t>locations; wired </a:t>
            </a:r>
            <a:r>
              <a:rPr lang="en-US" dirty="0"/>
              <a:t>network </a:t>
            </a:r>
            <a:r>
              <a:rPr lang="en-US" dirty="0" smtClean="0"/>
              <a:t>connections;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and </a:t>
            </a:r>
            <a:r>
              <a:rPr lang="en-US" dirty="0" smtClean="0"/>
              <a:t>disadvantages </a:t>
            </a:r>
            <a:r>
              <a:rPr lang="en-US" dirty="0"/>
              <a:t>of NIDPSs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15" y="2144285"/>
            <a:ext cx="5541676" cy="402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Host-based </a:t>
            </a:r>
            <a:r>
              <a:rPr lang="en-US" dirty="0"/>
              <a:t>IDPS (HIDPS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Resides </a:t>
            </a:r>
            <a:r>
              <a:rPr lang="en-US" dirty="0"/>
              <a:t>on a particular computer or </a:t>
            </a:r>
            <a:r>
              <a:rPr lang="en-US" dirty="0" smtClean="0"/>
              <a:t>server (host)</a:t>
            </a:r>
          </a:p>
          <a:p>
            <a:pPr lvl="2"/>
            <a:r>
              <a:rPr lang="en-US" dirty="0" smtClean="0"/>
              <a:t>Monitors </a:t>
            </a:r>
            <a:r>
              <a:rPr lang="en-US" dirty="0"/>
              <a:t>activity </a:t>
            </a:r>
            <a:r>
              <a:rPr lang="en-US" dirty="0" smtClean="0"/>
              <a:t>on </a:t>
            </a:r>
            <a:r>
              <a:rPr lang="en-US" dirty="0"/>
              <a:t>that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Known </a:t>
            </a:r>
            <a:r>
              <a:rPr lang="en-US" dirty="0"/>
              <a:t>as system integrity </a:t>
            </a:r>
            <a:r>
              <a:rPr lang="en-US" dirty="0" smtClean="0"/>
              <a:t>verifiers</a:t>
            </a:r>
          </a:p>
          <a:p>
            <a:pPr lvl="2"/>
            <a:r>
              <a:rPr lang="en-US" dirty="0" smtClean="0"/>
              <a:t>Benchmarks </a:t>
            </a:r>
            <a:r>
              <a:rPr lang="en-US" dirty="0"/>
              <a:t>and </a:t>
            </a:r>
            <a:r>
              <a:rPr lang="en-US" dirty="0" smtClean="0"/>
              <a:t>monitors </a:t>
            </a:r>
            <a:r>
              <a:rPr lang="en-US" dirty="0"/>
              <a:t>key system files </a:t>
            </a:r>
            <a:r>
              <a:rPr lang="en-US" dirty="0" smtClean="0"/>
              <a:t>status</a:t>
            </a:r>
          </a:p>
          <a:p>
            <a:pPr lvl="2"/>
            <a:r>
              <a:rPr lang="en-US" dirty="0" smtClean="0"/>
              <a:t>Detects </a:t>
            </a:r>
            <a:r>
              <a:rPr lang="en-US" dirty="0"/>
              <a:t>when </a:t>
            </a:r>
            <a:r>
              <a:rPr lang="en-US" dirty="0" smtClean="0"/>
              <a:t>intruder creates</a:t>
            </a:r>
            <a:r>
              <a:rPr lang="en-US" dirty="0"/>
              <a:t>, modifies, or deletes monitored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Can monitor </a:t>
            </a:r>
            <a:r>
              <a:rPr lang="en-US" dirty="0"/>
              <a:t>system configuration </a:t>
            </a:r>
            <a:r>
              <a:rPr lang="en-US" dirty="0" smtClean="0"/>
              <a:t>databases and stored </a:t>
            </a:r>
            <a:r>
              <a:rPr lang="en-US" dirty="0"/>
              <a:t>configuration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Uses principle </a:t>
            </a:r>
            <a:r>
              <a:rPr lang="en-US" dirty="0"/>
              <a:t>of configuration or change management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Host-based </a:t>
            </a:r>
            <a:r>
              <a:rPr lang="en-US" dirty="0"/>
              <a:t>IDPS </a:t>
            </a:r>
            <a:r>
              <a:rPr lang="en-US" dirty="0" smtClean="0"/>
              <a:t>(cont’d.)</a:t>
            </a:r>
          </a:p>
          <a:p>
            <a:pPr lvl="1"/>
            <a:r>
              <a:rPr lang="en-US" dirty="0" smtClean="0"/>
              <a:t>Alert </a:t>
            </a:r>
            <a:r>
              <a:rPr lang="en-US" dirty="0"/>
              <a:t>or </a:t>
            </a:r>
            <a:r>
              <a:rPr lang="en-US" dirty="0" smtClean="0"/>
              <a:t>alarm triggers</a:t>
            </a:r>
          </a:p>
          <a:p>
            <a:pPr lvl="2"/>
            <a:r>
              <a:rPr lang="en-US" dirty="0" smtClean="0"/>
              <a:t>File </a:t>
            </a:r>
            <a:r>
              <a:rPr lang="en-US" dirty="0"/>
              <a:t>attributes change, new files </a:t>
            </a:r>
            <a:r>
              <a:rPr lang="en-US" dirty="0" smtClean="0"/>
              <a:t>created</a:t>
            </a:r>
            <a:r>
              <a:rPr lang="en-US" dirty="0"/>
              <a:t>, </a:t>
            </a:r>
            <a:r>
              <a:rPr lang="en-US" dirty="0" smtClean="0"/>
              <a:t>existing </a:t>
            </a:r>
            <a:r>
              <a:rPr lang="en-US" dirty="0"/>
              <a:t>files </a:t>
            </a:r>
            <a:r>
              <a:rPr lang="en-US" dirty="0" smtClean="0"/>
              <a:t>deleted</a:t>
            </a:r>
          </a:p>
          <a:p>
            <a:pPr lvl="1"/>
            <a:r>
              <a:rPr lang="en-US" dirty="0" smtClean="0"/>
              <a:t>Can monitor </a:t>
            </a:r>
            <a:r>
              <a:rPr lang="en-US" dirty="0"/>
              <a:t>systems logs for predefined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HIDPS log </a:t>
            </a:r>
            <a:r>
              <a:rPr lang="en-US" dirty="0"/>
              <a:t>file </a:t>
            </a:r>
            <a:r>
              <a:rPr lang="en-US" dirty="0" smtClean="0"/>
              <a:t>provides </a:t>
            </a:r>
            <a:r>
              <a:rPr lang="en-US" dirty="0"/>
              <a:t>an independent audit </a:t>
            </a:r>
            <a:r>
              <a:rPr lang="en-US" dirty="0" smtClean="0"/>
              <a:t>trail</a:t>
            </a:r>
          </a:p>
          <a:p>
            <a:pPr lvl="1"/>
            <a:r>
              <a:rPr lang="en-US" dirty="0" smtClean="0"/>
              <a:t>Very reliable</a:t>
            </a:r>
          </a:p>
          <a:p>
            <a:pPr lvl="2"/>
            <a:r>
              <a:rPr lang="en-US" dirty="0" smtClean="0"/>
              <a:t>False </a:t>
            </a:r>
            <a:r>
              <a:rPr lang="en-US" dirty="0"/>
              <a:t>positive alert </a:t>
            </a:r>
            <a:r>
              <a:rPr lang="en-US" dirty="0" smtClean="0"/>
              <a:t>produced only when authorized </a:t>
            </a:r>
            <a:r>
              <a:rPr lang="en-US" dirty="0"/>
              <a:t>monitored file </a:t>
            </a:r>
            <a:r>
              <a:rPr lang="en-US" dirty="0" smtClean="0"/>
              <a:t>changed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access encrypted </a:t>
            </a:r>
            <a:r>
              <a:rPr lang="en-US" dirty="0" smtClean="0"/>
              <a:t>information</a:t>
            </a:r>
          </a:p>
          <a:p>
            <a:pPr marL="800100" lvl="1"/>
            <a:r>
              <a:rPr lang="en-US" dirty="0" smtClean="0"/>
              <a:t>Information to determine legitimate traffic present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HIDPS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/>
              <a:t>Simple change-based </a:t>
            </a:r>
            <a:r>
              <a:rPr lang="en-US" dirty="0" smtClean="0"/>
              <a:t>system</a:t>
            </a:r>
            <a:endParaRPr lang="en-US" dirty="0"/>
          </a:p>
          <a:p>
            <a:pPr lvl="2"/>
            <a:r>
              <a:rPr lang="en-US" dirty="0" smtClean="0"/>
              <a:t>Relies </a:t>
            </a:r>
            <a:r>
              <a:rPr lang="en-US" dirty="0"/>
              <a:t>on </a:t>
            </a:r>
            <a:r>
              <a:rPr lang="en-US" dirty="0" smtClean="0"/>
              <a:t>file classification into </a:t>
            </a:r>
            <a:r>
              <a:rPr lang="en-US" dirty="0"/>
              <a:t>various </a:t>
            </a:r>
            <a:r>
              <a:rPr lang="en-US" dirty="0" smtClean="0"/>
              <a:t>categories</a:t>
            </a:r>
          </a:p>
          <a:p>
            <a:pPr lvl="2"/>
            <a:r>
              <a:rPr lang="en-US" dirty="0" smtClean="0"/>
              <a:t>Triggers alert </a:t>
            </a:r>
            <a:r>
              <a:rPr lang="en-US" dirty="0"/>
              <a:t>on </a:t>
            </a:r>
            <a:r>
              <a:rPr lang="en-US" dirty="0" smtClean="0"/>
              <a:t>changes </a:t>
            </a:r>
            <a:r>
              <a:rPr lang="en-US" dirty="0"/>
              <a:t>within a critical data </a:t>
            </a:r>
            <a:r>
              <a:rPr lang="en-US" dirty="0" smtClean="0"/>
              <a:t>folder</a:t>
            </a:r>
          </a:p>
          <a:p>
            <a:pPr lvl="2"/>
            <a:r>
              <a:rPr lang="en-US" dirty="0" smtClean="0"/>
              <a:t>Can log </a:t>
            </a:r>
            <a:r>
              <a:rPr lang="en-US" dirty="0"/>
              <a:t>all activity </a:t>
            </a:r>
            <a:r>
              <a:rPr lang="en-US" dirty="0" smtClean="0"/>
              <a:t>and instantly </a:t>
            </a:r>
            <a:r>
              <a:rPr lang="en-US" dirty="0"/>
              <a:t>page or e-mail any </a:t>
            </a:r>
            <a:r>
              <a:rPr lang="en-US" dirty="0" smtClean="0"/>
              <a:t>administrator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generate </a:t>
            </a:r>
            <a:r>
              <a:rPr lang="en-US" dirty="0" smtClean="0"/>
              <a:t>large </a:t>
            </a:r>
            <a:r>
              <a:rPr lang="en-US" dirty="0"/>
              <a:t>volume of false </a:t>
            </a:r>
            <a:r>
              <a:rPr lang="en-US" dirty="0" smtClean="0"/>
              <a:t>alarms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monitor multiple computers </a:t>
            </a:r>
            <a:r>
              <a:rPr lang="en-US" dirty="0" smtClean="0"/>
              <a:t>simultaneously</a:t>
            </a:r>
          </a:p>
          <a:p>
            <a:pPr lvl="1"/>
            <a:r>
              <a:rPr lang="en-US" dirty="0" smtClean="0"/>
              <a:t>Must identify </a:t>
            </a:r>
            <a:r>
              <a:rPr lang="en-US" dirty="0"/>
              <a:t>and </a:t>
            </a:r>
            <a:r>
              <a:rPr lang="en-US" dirty="0" smtClean="0"/>
              <a:t>categorize </a:t>
            </a:r>
            <a:r>
              <a:rPr lang="en-US" dirty="0"/>
              <a:t>folders and files</a:t>
            </a:r>
            <a:endParaRPr lang="en-US" dirty="0" smtClean="0"/>
          </a:p>
          <a:p>
            <a:pPr lvl="2"/>
            <a:r>
              <a:rPr lang="en-US" dirty="0"/>
              <a:t>Common method: </a:t>
            </a:r>
            <a:r>
              <a:rPr lang="en-US" dirty="0" smtClean="0"/>
              <a:t>red</a:t>
            </a:r>
            <a:r>
              <a:rPr lang="en-US" dirty="0"/>
              <a:t>, yellow, and </a:t>
            </a:r>
            <a:r>
              <a:rPr lang="en-US" dirty="0" smtClean="0"/>
              <a:t>green</a:t>
            </a:r>
          </a:p>
          <a:p>
            <a:pPr lvl="2"/>
            <a:r>
              <a:rPr lang="en-US" dirty="0" smtClean="0"/>
              <a:t>Some systems </a:t>
            </a:r>
            <a:r>
              <a:rPr lang="en-US" dirty="0"/>
              <a:t>use </a:t>
            </a:r>
            <a:r>
              <a:rPr lang="en-US" dirty="0" smtClean="0"/>
              <a:t>an </a:t>
            </a:r>
            <a:r>
              <a:rPr lang="en-US" dirty="0"/>
              <a:t>alternative scale of 0–100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23" y="347666"/>
            <a:ext cx="4943554" cy="58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and Disadvantages of HIDPS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2078596"/>
            <a:ext cx="5888182" cy="417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Application-Based IDPS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Application-based </a:t>
            </a:r>
            <a:r>
              <a:rPr lang="en-US" dirty="0"/>
              <a:t>IDPS (AppIDPS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Examines </a:t>
            </a:r>
            <a:r>
              <a:rPr lang="en-US" dirty="0"/>
              <a:t>an application for abnormal </a:t>
            </a:r>
            <a:r>
              <a:rPr lang="en-US" dirty="0" smtClean="0"/>
              <a:t>events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ooks </a:t>
            </a:r>
            <a:r>
              <a:rPr lang="en-US" dirty="0"/>
              <a:t>for anomalous </a:t>
            </a:r>
            <a:r>
              <a:rPr lang="en-US" dirty="0" smtClean="0"/>
              <a:t>occurrences</a:t>
            </a:r>
          </a:p>
          <a:p>
            <a:pPr lvl="1"/>
            <a:r>
              <a:rPr lang="en-US" dirty="0" smtClean="0"/>
              <a:t>Tracks interaction </a:t>
            </a:r>
            <a:r>
              <a:rPr lang="en-US" dirty="0"/>
              <a:t>between users and </a:t>
            </a:r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Allows tracing of specific </a:t>
            </a:r>
            <a:r>
              <a:rPr lang="en-US" dirty="0"/>
              <a:t>activity back to individual </a:t>
            </a:r>
            <a:r>
              <a:rPr lang="en-US" dirty="0" smtClean="0"/>
              <a:t>users</a:t>
            </a:r>
          </a:p>
          <a:p>
            <a:pPr lvl="1"/>
            <a:r>
              <a:rPr lang="en-US" dirty="0"/>
              <a:t>Can view encrypted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Types of requests examined</a:t>
            </a:r>
          </a:p>
          <a:p>
            <a:pPr lvl="2"/>
            <a:r>
              <a:rPr lang="en-US" dirty="0" smtClean="0"/>
              <a:t>File systems</a:t>
            </a:r>
            <a:r>
              <a:rPr lang="en-US" dirty="0"/>
              <a:t>, network, configuration, </a:t>
            </a:r>
            <a:r>
              <a:rPr lang="en-US" dirty="0" smtClean="0"/>
              <a:t>execution </a:t>
            </a:r>
            <a:r>
              <a:rPr lang="en-US" dirty="0"/>
              <a:t>space</a:t>
            </a:r>
          </a:p>
          <a:p>
            <a:pPr lvl="1"/>
            <a:r>
              <a:rPr lang="en-US" dirty="0" smtClean="0"/>
              <a:t>The need </a:t>
            </a:r>
            <a:r>
              <a:rPr lang="en-US" dirty="0"/>
              <a:t>for intrusion </a:t>
            </a:r>
            <a:r>
              <a:rPr lang="en-US" dirty="0" smtClean="0"/>
              <a:t>detection is organization dependent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</a:t>
            </a:r>
          </a:p>
          <a:p>
            <a:pPr lvl="1"/>
            <a:r>
              <a:rPr lang="en-US" dirty="0" smtClean="0"/>
              <a:t>Occurs when an adverse </a:t>
            </a:r>
            <a:r>
              <a:rPr lang="en-US" dirty="0"/>
              <a:t>event becomes a genuine threat to </a:t>
            </a:r>
            <a:r>
              <a:rPr lang="en-US" dirty="0" smtClean="0"/>
              <a:t>ongoing operations</a:t>
            </a:r>
          </a:p>
          <a:p>
            <a:r>
              <a:rPr lang="en-US" dirty="0" smtClean="0"/>
              <a:t>Incident classification process</a:t>
            </a:r>
          </a:p>
          <a:p>
            <a:pPr lvl="1"/>
            <a:r>
              <a:rPr lang="en-US" dirty="0" smtClean="0"/>
              <a:t>Evaluating circumstances around events</a:t>
            </a:r>
          </a:p>
          <a:p>
            <a:pPr lvl="1"/>
            <a:r>
              <a:rPr lang="en-US" dirty="0" smtClean="0"/>
              <a:t>Determining possible </a:t>
            </a:r>
            <a:r>
              <a:rPr lang="en-US" dirty="0"/>
              <a:t>incidents (incident candidates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Determining if adverse </a:t>
            </a:r>
            <a:r>
              <a:rPr lang="en-US" dirty="0"/>
              <a:t>event constitutes an actual </a:t>
            </a:r>
            <a:r>
              <a:rPr lang="en-US" dirty="0" smtClean="0"/>
              <a:t>incident</a:t>
            </a:r>
          </a:p>
          <a:p>
            <a:r>
              <a:rPr lang="en-US" dirty="0"/>
              <a:t>Incident response (IR) design team role</a:t>
            </a:r>
          </a:p>
          <a:p>
            <a:pPr lvl="1"/>
            <a:r>
              <a:rPr lang="en-US" dirty="0" smtClean="0"/>
              <a:t>Designing the process </a:t>
            </a:r>
            <a:r>
              <a:rPr lang="en-US" dirty="0"/>
              <a:t>used to make </a:t>
            </a:r>
            <a:r>
              <a:rPr lang="en-US" dirty="0" smtClean="0"/>
              <a:t>a judgment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Application-Based </a:t>
            </a:r>
            <a:r>
              <a:rPr lang="en-US" dirty="0" smtClean="0"/>
              <a:t>IDPS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/>
              <a:t>and </a:t>
            </a:r>
            <a:r>
              <a:rPr lang="en-US" dirty="0" smtClean="0"/>
              <a:t>disadvantages </a:t>
            </a:r>
            <a:r>
              <a:rPr lang="en-US" dirty="0"/>
              <a:t>of AppIDPS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" y="2505787"/>
            <a:ext cx="8115214" cy="262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2" y="434333"/>
            <a:ext cx="8551736" cy="52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Detection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Signature-based IDPS (knowledge-based)</a:t>
            </a:r>
          </a:p>
          <a:p>
            <a:pPr lvl="1"/>
            <a:r>
              <a:rPr lang="en-US" dirty="0"/>
              <a:t>Examines data traffic in search of patterns matching known signatures</a:t>
            </a:r>
          </a:p>
          <a:p>
            <a:pPr lvl="1"/>
            <a:r>
              <a:rPr lang="en-US" dirty="0"/>
              <a:t>Weaknesses</a:t>
            </a:r>
          </a:p>
          <a:p>
            <a:pPr lvl="2"/>
            <a:r>
              <a:rPr lang="en-US" dirty="0"/>
              <a:t>Signatures must be continually updated</a:t>
            </a:r>
          </a:p>
          <a:p>
            <a:pPr lvl="2"/>
            <a:r>
              <a:rPr lang="en-US" dirty="0"/>
              <a:t>Time frame over which attacks occur</a:t>
            </a:r>
          </a:p>
          <a:p>
            <a:r>
              <a:rPr lang="en-US" dirty="0"/>
              <a:t>Anomaly-based IDPS (behavior-based IDPS)</a:t>
            </a:r>
          </a:p>
          <a:p>
            <a:pPr lvl="1"/>
            <a:r>
              <a:rPr lang="en-US" dirty="0"/>
              <a:t>Samples network activity and applies statistical analysis against </a:t>
            </a:r>
            <a:r>
              <a:rPr lang="en-US" dirty="0" smtClean="0"/>
              <a:t>a baseline</a:t>
            </a:r>
            <a:endParaRPr lang="en-US" dirty="0"/>
          </a:p>
          <a:p>
            <a:pPr lvl="1"/>
            <a:r>
              <a:rPr lang="en-US" dirty="0"/>
              <a:t>Clipping level</a:t>
            </a:r>
          </a:p>
          <a:p>
            <a:pPr lvl="2"/>
            <a:r>
              <a:rPr lang="en-US" dirty="0"/>
              <a:t>Measured activity outside baseline parameters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Detection </a:t>
            </a:r>
            <a:r>
              <a:rPr lang="en-US" dirty="0" smtClean="0"/>
              <a:t>Approaches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Anomaly-based IDPS </a:t>
            </a:r>
            <a:r>
              <a:rPr lang="en-US" dirty="0" smtClean="0"/>
              <a:t>(cont’d.)</a:t>
            </a:r>
            <a:endParaRPr lang="en-US" dirty="0"/>
          </a:p>
          <a:p>
            <a:pPr lvl="1"/>
            <a:r>
              <a:rPr lang="en-US" dirty="0" smtClean="0"/>
              <a:t>Advantage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detect new </a:t>
            </a:r>
            <a:r>
              <a:rPr lang="en-US" dirty="0" smtClean="0"/>
              <a:t>attack types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equires overhead </a:t>
            </a:r>
            <a:r>
              <a:rPr lang="en-US" dirty="0"/>
              <a:t>and processing </a:t>
            </a:r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May </a:t>
            </a:r>
            <a:r>
              <a:rPr lang="en-US" dirty="0"/>
              <a:t>not detect minor changes to system </a:t>
            </a:r>
            <a:r>
              <a:rPr lang="en-US" dirty="0" smtClean="0"/>
              <a:t>variables generating false positives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IDPS Detection Approaches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/>
              <a:t>file monitor (LFM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IDPS </a:t>
            </a:r>
            <a:r>
              <a:rPr lang="en-US" dirty="0" smtClean="0"/>
              <a:t>similar </a:t>
            </a:r>
            <a:r>
              <a:rPr lang="en-US" dirty="0"/>
              <a:t>to </a:t>
            </a:r>
            <a:r>
              <a:rPr lang="en-US" dirty="0" smtClean="0"/>
              <a:t>the NIDPS</a:t>
            </a:r>
          </a:p>
          <a:p>
            <a:pPr lvl="1"/>
            <a:r>
              <a:rPr lang="en-US" dirty="0" smtClean="0"/>
              <a:t>Reviews servers</a:t>
            </a:r>
            <a:r>
              <a:rPr lang="en-US" dirty="0"/>
              <a:t>, network devices, </a:t>
            </a:r>
            <a:r>
              <a:rPr lang="en-US" dirty="0" smtClean="0"/>
              <a:t>other IDPSs log files</a:t>
            </a:r>
            <a:endParaRPr lang="en-US" dirty="0"/>
          </a:p>
          <a:p>
            <a:pPr lvl="1"/>
            <a:r>
              <a:rPr lang="en-US" dirty="0"/>
              <a:t>Can look at multiple log files from a number </a:t>
            </a:r>
            <a:r>
              <a:rPr lang="en-US" dirty="0" smtClean="0"/>
              <a:t>of different systems</a:t>
            </a:r>
          </a:p>
          <a:p>
            <a:pPr lvl="1"/>
            <a:r>
              <a:rPr lang="en-US" dirty="0" smtClean="0"/>
              <a:t>Uses a holistic approach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equires considerable resource allocation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systems can respond </a:t>
            </a:r>
            <a:r>
              <a:rPr lang="en-US" dirty="0" smtClean="0"/>
              <a:t>incident threats autonomously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preconfigured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Goes beyond usual IDPS </a:t>
            </a:r>
            <a:r>
              <a:rPr lang="en-US" dirty="0"/>
              <a:t>and IPS </a:t>
            </a:r>
            <a:r>
              <a:rPr lang="en-US" dirty="0" smtClean="0"/>
              <a:t>defensive actions</a:t>
            </a:r>
            <a:endParaRPr lang="en-US" dirty="0"/>
          </a:p>
          <a:p>
            <a:r>
              <a:rPr lang="en-US" dirty="0" smtClean="0"/>
              <a:t>Trap </a:t>
            </a:r>
            <a:r>
              <a:rPr lang="en-US" dirty="0"/>
              <a:t>and </a:t>
            </a:r>
            <a:r>
              <a:rPr lang="en-US" dirty="0" smtClean="0"/>
              <a:t>trace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combination of resources </a:t>
            </a:r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Detect an intrusion </a:t>
            </a:r>
          </a:p>
          <a:p>
            <a:pPr lvl="2"/>
            <a:r>
              <a:rPr lang="en-US" dirty="0" smtClean="0"/>
              <a:t>Trace </a:t>
            </a:r>
            <a:r>
              <a:rPr lang="en-US" dirty="0"/>
              <a:t>the intrusion back to its </a:t>
            </a:r>
            <a:r>
              <a:rPr lang="en-US" dirty="0" smtClean="0"/>
              <a:t>source</a:t>
            </a:r>
          </a:p>
          <a:p>
            <a:pPr lvl="1"/>
            <a:r>
              <a:rPr lang="en-US" dirty="0"/>
              <a:t>Allows </a:t>
            </a:r>
            <a:r>
              <a:rPr lang="en-US" dirty="0" smtClean="0"/>
              <a:t>security administrators to take </a:t>
            </a:r>
            <a:r>
              <a:rPr lang="en-US" dirty="0"/>
              <a:t>the offense</a:t>
            </a:r>
          </a:p>
          <a:p>
            <a:pPr lvl="1"/>
            <a:r>
              <a:rPr lang="en-US" dirty="0" smtClean="0"/>
              <a:t>Legal issue: temptation to back hack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Response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Honeypots and </a:t>
            </a:r>
            <a:r>
              <a:rPr lang="en-US" dirty="0" smtClean="0"/>
              <a:t>honeynets</a:t>
            </a:r>
            <a:endParaRPr lang="en-US" dirty="0"/>
          </a:p>
          <a:p>
            <a:r>
              <a:rPr lang="en-US" dirty="0" smtClean="0"/>
              <a:t>Honeypots</a:t>
            </a:r>
          </a:p>
          <a:p>
            <a:pPr lvl="1"/>
            <a:r>
              <a:rPr lang="en-US" dirty="0" smtClean="0"/>
              <a:t>Servers </a:t>
            </a:r>
            <a:r>
              <a:rPr lang="en-US" dirty="0"/>
              <a:t>configured to resemble production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Closely </a:t>
            </a:r>
            <a:r>
              <a:rPr lang="en-US" dirty="0"/>
              <a:t>monitored network </a:t>
            </a:r>
            <a:r>
              <a:rPr lang="en-US" dirty="0" smtClean="0"/>
              <a:t>decoys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Distracts adversaries </a:t>
            </a:r>
            <a:r>
              <a:rPr lang="en-US" dirty="0"/>
              <a:t>from more valuable </a:t>
            </a:r>
            <a:r>
              <a:rPr lang="en-US" dirty="0" smtClean="0"/>
              <a:t>machines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early warning about new attack </a:t>
            </a:r>
            <a:r>
              <a:rPr lang="en-US" dirty="0" smtClean="0"/>
              <a:t>trends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in-depth examination </a:t>
            </a:r>
            <a:r>
              <a:rPr lang="en-US" dirty="0" smtClean="0"/>
              <a:t>of adversaries</a:t>
            </a:r>
          </a:p>
          <a:p>
            <a:pPr lvl="1"/>
            <a:r>
              <a:rPr lang="en-US" dirty="0" smtClean="0"/>
              <a:t>Two general types</a:t>
            </a:r>
          </a:p>
          <a:p>
            <a:pPr lvl="2"/>
            <a:r>
              <a:rPr lang="en-US" dirty="0"/>
              <a:t>Production </a:t>
            </a:r>
            <a:r>
              <a:rPr lang="en-US" dirty="0" smtClean="0"/>
              <a:t>and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</a:t>
            </a:r>
            <a:r>
              <a:rPr lang="en-US" dirty="0" smtClean="0"/>
              <a:t>Response (</a:t>
            </a:r>
            <a:r>
              <a:rPr lang="en-US" dirty="0"/>
              <a:t>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Honeytoken</a:t>
            </a:r>
          </a:p>
          <a:p>
            <a:pPr lvl="1"/>
            <a:r>
              <a:rPr lang="en-US" dirty="0" smtClean="0"/>
              <a:t>System resource </a:t>
            </a:r>
            <a:r>
              <a:rPr lang="en-US" dirty="0"/>
              <a:t>placed onto a functional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No normal </a:t>
            </a:r>
            <a:r>
              <a:rPr lang="en-US" dirty="0"/>
              <a:t>use for that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Unauthorized </a:t>
            </a:r>
            <a:r>
              <a:rPr lang="en-US" dirty="0"/>
              <a:t>access </a:t>
            </a:r>
            <a:r>
              <a:rPr lang="en-US" dirty="0" smtClean="0"/>
              <a:t>triggers notification </a:t>
            </a:r>
            <a:r>
              <a:rPr lang="en-US" dirty="0"/>
              <a:t>or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Honeynet (honeypot </a:t>
            </a:r>
            <a:r>
              <a:rPr lang="en-US" dirty="0"/>
              <a:t>farm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High-interaction honeypot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capture extensive information on </a:t>
            </a:r>
            <a:r>
              <a:rPr lang="en-US" dirty="0" smtClean="0"/>
              <a:t>threats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of systems designed </a:t>
            </a:r>
            <a:r>
              <a:rPr lang="en-US" dirty="0" smtClean="0"/>
              <a:t>for attackers interaction</a:t>
            </a:r>
          </a:p>
          <a:p>
            <a:pPr lvl="2"/>
            <a:r>
              <a:rPr lang="en-US" dirty="0" smtClean="0"/>
              <a:t>Inbound connections: indicates probe</a:t>
            </a:r>
            <a:r>
              <a:rPr lang="en-US" dirty="0"/>
              <a:t>, scan, </a:t>
            </a:r>
            <a:r>
              <a:rPr lang="en-US" dirty="0" smtClean="0"/>
              <a:t>attack</a:t>
            </a:r>
          </a:p>
          <a:p>
            <a:pPr lvl="2"/>
            <a:r>
              <a:rPr lang="en-US" dirty="0" smtClean="0"/>
              <a:t>Outbound connections: indicates system compromise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Response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</a:t>
            </a:r>
            <a:r>
              <a:rPr lang="en-US" dirty="0" smtClean="0"/>
              <a:t>issues </a:t>
            </a:r>
            <a:r>
              <a:rPr lang="en-US" dirty="0"/>
              <a:t>with </a:t>
            </a:r>
            <a:r>
              <a:rPr lang="en-US" dirty="0" smtClean="0"/>
              <a:t>honeypots </a:t>
            </a:r>
            <a:r>
              <a:rPr lang="en-US" dirty="0"/>
              <a:t>and h</a:t>
            </a:r>
            <a:r>
              <a:rPr lang="en-US" dirty="0" smtClean="0"/>
              <a:t>oneynets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between enticement and </a:t>
            </a:r>
            <a:r>
              <a:rPr lang="en-US" dirty="0" smtClean="0"/>
              <a:t>entrapment</a:t>
            </a:r>
          </a:p>
          <a:p>
            <a:pPr lvl="1"/>
            <a:r>
              <a:rPr lang="en-US" dirty="0" smtClean="0"/>
              <a:t>Fourth </a:t>
            </a:r>
            <a:r>
              <a:rPr lang="en-US" dirty="0"/>
              <a:t>amendment to the U.S. </a:t>
            </a:r>
            <a:r>
              <a:rPr lang="en-US" dirty="0" smtClean="0"/>
              <a:t>Constitution</a:t>
            </a:r>
          </a:p>
          <a:p>
            <a:pPr lvl="1"/>
            <a:r>
              <a:rPr lang="en-US" dirty="0" smtClean="0"/>
              <a:t>Electronic </a:t>
            </a:r>
            <a:r>
              <a:rPr lang="en-US" dirty="0"/>
              <a:t>Communications Protection </a:t>
            </a:r>
            <a:r>
              <a:rPr lang="en-US" dirty="0" smtClean="0"/>
              <a:t>Act</a:t>
            </a:r>
          </a:p>
          <a:p>
            <a:pPr lvl="1"/>
            <a:r>
              <a:rPr lang="en-US" dirty="0"/>
              <a:t>Pen Register, Trap and Trace Devices law (Pen/Trap statute)</a:t>
            </a:r>
          </a:p>
          <a:p>
            <a:pPr lvl="1"/>
            <a:r>
              <a:rPr lang="en-US" dirty="0"/>
              <a:t>Wasp trap syndrome</a:t>
            </a:r>
          </a:p>
          <a:p>
            <a:r>
              <a:rPr lang="en-US" dirty="0"/>
              <a:t>Downside of current enhanced automated response systems may outweigh the </a:t>
            </a:r>
            <a:r>
              <a:rPr lang="en-US" dirty="0" smtClean="0"/>
              <a:t>upside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known </a:t>
            </a:r>
            <a:r>
              <a:rPr lang="en-US" dirty="0"/>
              <a:t>to be </a:t>
            </a:r>
            <a:r>
              <a:rPr lang="en-US" dirty="0" smtClean="0"/>
              <a:t>underway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determine actual incidents and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US-CERT steps to detect incidents</a:t>
            </a:r>
          </a:p>
          <a:p>
            <a:pPr lvl="1"/>
            <a:r>
              <a:rPr lang="en-US" dirty="0"/>
              <a:t>Collect incident candidates using well-documented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Investigate candidates </a:t>
            </a:r>
            <a:r>
              <a:rPr lang="en-US" dirty="0"/>
              <a:t>using systems and methods at your </a:t>
            </a:r>
            <a:r>
              <a:rPr lang="en-US" dirty="0" smtClean="0"/>
              <a:t>disposal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candidate not authorized activity</a:t>
            </a:r>
          </a:p>
          <a:p>
            <a:pPr lvl="2"/>
            <a:r>
              <a:rPr lang="en-US" dirty="0" smtClean="0"/>
              <a:t>Immediately initiate intrusion </a:t>
            </a:r>
            <a:r>
              <a:rPr lang="en-US" dirty="0"/>
              <a:t>response procedures</a:t>
            </a:r>
            <a:endParaRPr lang="en-US" dirty="0" smtClean="0"/>
          </a:p>
          <a:p>
            <a:r>
              <a:rPr lang="en-US" dirty="0"/>
              <a:t>NIST recommendations</a:t>
            </a:r>
          </a:p>
          <a:p>
            <a:pPr lvl="1"/>
            <a:r>
              <a:rPr lang="en-US" dirty="0"/>
              <a:t>Profile networks and </a:t>
            </a:r>
            <a:r>
              <a:rPr lang="en-US" dirty="0" smtClean="0"/>
              <a:t>systems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team responsibility</a:t>
            </a:r>
          </a:p>
          <a:p>
            <a:pPr lvl="1"/>
            <a:r>
              <a:rPr lang="en-US" dirty="0" smtClean="0"/>
              <a:t>Classifying </a:t>
            </a:r>
            <a:r>
              <a:rPr lang="en-US" dirty="0"/>
              <a:t>an </a:t>
            </a:r>
            <a:r>
              <a:rPr lang="en-US" dirty="0" smtClean="0"/>
              <a:t>incident</a:t>
            </a:r>
          </a:p>
          <a:p>
            <a:r>
              <a:rPr lang="en-US" dirty="0"/>
              <a:t>Sources for tracking and detecting incident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End user reports </a:t>
            </a:r>
            <a:r>
              <a:rPr lang="en-US" dirty="0"/>
              <a:t>and other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Intrusion </a:t>
            </a:r>
            <a:r>
              <a:rPr lang="en-US" dirty="0"/>
              <a:t>detection and prevention systems (IDPSs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Virus </a:t>
            </a:r>
            <a:r>
              <a:rPr lang="en-US" dirty="0"/>
              <a:t>management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Systems administrators</a:t>
            </a:r>
          </a:p>
          <a:p>
            <a:r>
              <a:rPr lang="en-US" dirty="0"/>
              <a:t> Careful incident candidate reporting training</a:t>
            </a:r>
            <a:endParaRPr lang="en-US" dirty="0" smtClean="0"/>
          </a:p>
          <a:p>
            <a:pPr lvl="1"/>
            <a:r>
              <a:rPr lang="en-US" dirty="0"/>
              <a:t>Allows vital information to </a:t>
            </a:r>
            <a:r>
              <a:rPr lang="en-US" dirty="0" smtClean="0"/>
              <a:t>be relayed to the </a:t>
            </a:r>
            <a:r>
              <a:rPr lang="en-US" dirty="0"/>
              <a:t>IR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Incident Decision </a:t>
            </a:r>
            <a:r>
              <a:rPr lang="en-US" dirty="0" smtClean="0"/>
              <a:t>Making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NIST recommendations (cont’d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normal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/>
              <a:t>Use centralized </a:t>
            </a:r>
            <a:r>
              <a:rPr lang="en-US" dirty="0" smtClean="0"/>
              <a:t>logging; create </a:t>
            </a:r>
            <a:r>
              <a:rPr lang="en-US" dirty="0"/>
              <a:t>a log retention </a:t>
            </a:r>
            <a:r>
              <a:rPr lang="en-US" dirty="0" smtClean="0"/>
              <a:t>policy</a:t>
            </a:r>
          </a:p>
          <a:p>
            <a:pPr lvl="1"/>
            <a:r>
              <a:rPr lang="en-US" dirty="0"/>
              <a:t>Perform event </a:t>
            </a:r>
            <a:r>
              <a:rPr lang="en-US" dirty="0" smtClean="0"/>
              <a:t>correlation</a:t>
            </a:r>
          </a:p>
          <a:p>
            <a:pPr lvl="1"/>
            <a:r>
              <a:rPr lang="en-US" dirty="0"/>
              <a:t>Keep all hosts’ clocks </a:t>
            </a:r>
            <a:r>
              <a:rPr lang="en-US" dirty="0" smtClean="0"/>
              <a:t>synchronized</a:t>
            </a:r>
          </a:p>
          <a:p>
            <a:pPr lvl="1"/>
            <a:r>
              <a:rPr lang="en-US" dirty="0"/>
              <a:t>Maintain and use a knowledge base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Use Internet search engines for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/>
              <a:t>Run packet sniffers to collect </a:t>
            </a:r>
            <a:r>
              <a:rPr lang="en-US" dirty="0" smtClean="0"/>
              <a:t>data and filter data</a:t>
            </a:r>
          </a:p>
          <a:p>
            <a:pPr lvl="1"/>
            <a:r>
              <a:rPr lang="en-US" dirty="0"/>
              <a:t>Consider experience as being </a:t>
            </a:r>
            <a:r>
              <a:rPr lang="en-US" dirty="0" smtClean="0"/>
              <a:t>irreplaceable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diagnosis matrix for less-experienced staff</a:t>
            </a:r>
          </a:p>
          <a:p>
            <a:pPr lvl="1"/>
            <a:r>
              <a:rPr lang="en-US" dirty="0"/>
              <a:t>Seek assistance from others, when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8" y="408965"/>
            <a:ext cx="8148205" cy="53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data collection </a:t>
            </a:r>
            <a:r>
              <a:rPr lang="en-US" dirty="0"/>
              <a:t>and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/>
              <a:t>to assist in </a:t>
            </a:r>
            <a:r>
              <a:rPr lang="en-US" dirty="0" smtClean="0"/>
              <a:t>incident detection and declaration</a:t>
            </a:r>
          </a:p>
          <a:p>
            <a:r>
              <a:rPr lang="en-US" dirty="0" smtClean="0"/>
              <a:t>Data </a:t>
            </a:r>
            <a:r>
              <a:rPr lang="en-US" dirty="0"/>
              <a:t>collected by automatic recording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Assist in </a:t>
            </a:r>
            <a:r>
              <a:rPr lang="en-US" dirty="0"/>
              <a:t>better understanding </a:t>
            </a:r>
            <a:r>
              <a:rPr lang="en-US" dirty="0" smtClean="0"/>
              <a:t>normal </a:t>
            </a:r>
            <a:r>
              <a:rPr lang="en-US" dirty="0"/>
              <a:t>and routine </a:t>
            </a:r>
            <a:r>
              <a:rPr lang="en-US" dirty="0" smtClean="0"/>
              <a:t>system operations that </a:t>
            </a:r>
            <a:r>
              <a:rPr lang="en-US" dirty="0"/>
              <a:t>process, transmit, and </a:t>
            </a:r>
            <a:r>
              <a:rPr lang="en-US" dirty="0" smtClean="0"/>
              <a:t>store information</a:t>
            </a:r>
          </a:p>
          <a:p>
            <a:r>
              <a:rPr lang="en-US" dirty="0" smtClean="0"/>
              <a:t>Understanding the norm</a:t>
            </a:r>
          </a:p>
          <a:p>
            <a:pPr lvl="1"/>
            <a:r>
              <a:rPr lang="en-US" dirty="0" smtClean="0"/>
              <a:t>Assists </a:t>
            </a:r>
            <a:r>
              <a:rPr lang="en-US" dirty="0"/>
              <a:t>in the detection of the </a:t>
            </a:r>
            <a:r>
              <a:rPr lang="en-US" dirty="0" smtClean="0"/>
              <a:t>abnormal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114"/>
            <a:ext cx="4724400" cy="61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04" y="152750"/>
            <a:ext cx="5547592" cy="61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</a:t>
            </a:r>
            <a:r>
              <a:rPr lang="en-US" dirty="0" smtClean="0"/>
              <a:t>Incidents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</a:t>
            </a:r>
            <a:r>
              <a:rPr lang="en-US" dirty="0" smtClean="0"/>
              <a:t>logging </a:t>
            </a:r>
            <a:r>
              <a:rPr lang="en-US" dirty="0"/>
              <a:t>and </a:t>
            </a:r>
            <a:r>
              <a:rPr lang="en-US" dirty="0" smtClean="0"/>
              <a:t>other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m</a:t>
            </a:r>
            <a:r>
              <a:rPr lang="en-US" dirty="0" smtClean="0"/>
              <a:t>echanisms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or </a:t>
            </a:r>
            <a:r>
              <a:rPr lang="en-US" dirty="0" smtClean="0"/>
              <a:t>aggregated log files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ritical to manage sources</a:t>
            </a:r>
          </a:p>
          <a:p>
            <a:pPr lvl="2"/>
            <a:r>
              <a:rPr lang="en-US" dirty="0" smtClean="0"/>
              <a:t>Contain indicators and </a:t>
            </a:r>
            <a:r>
              <a:rPr lang="en-US" dirty="0"/>
              <a:t>documentation of </a:t>
            </a:r>
            <a:r>
              <a:rPr lang="en-US" dirty="0" smtClean="0"/>
              <a:t>intrusion</a:t>
            </a:r>
          </a:p>
          <a:p>
            <a:pPr lvl="2"/>
            <a:r>
              <a:rPr lang="en-US" dirty="0" smtClean="0"/>
              <a:t>Must </a:t>
            </a:r>
            <a:r>
              <a:rPr lang="en-US" dirty="0"/>
              <a:t>first be </a:t>
            </a:r>
            <a:r>
              <a:rPr lang="en-US" dirty="0" smtClean="0"/>
              <a:t>enabled</a:t>
            </a:r>
          </a:p>
          <a:p>
            <a:pPr lvl="2"/>
            <a:r>
              <a:rPr lang="en-US" dirty="0" smtClean="0"/>
              <a:t>Protect logs through server hardening</a:t>
            </a:r>
          </a:p>
          <a:p>
            <a:pPr lvl="1"/>
            <a:r>
              <a:rPr lang="en-US" dirty="0"/>
              <a:t>Managing </a:t>
            </a:r>
            <a:r>
              <a:rPr lang="en-US" dirty="0" smtClean="0"/>
              <a:t>logs</a:t>
            </a:r>
          </a:p>
          <a:p>
            <a:pPr lvl="2"/>
            <a:r>
              <a:rPr lang="en-US" dirty="0"/>
              <a:t>Be prepared to handle the amount of data generated by </a:t>
            </a:r>
            <a:r>
              <a:rPr lang="en-US" dirty="0" smtClean="0"/>
              <a:t>logging; rotate </a:t>
            </a:r>
            <a:r>
              <a:rPr lang="en-US" dirty="0"/>
              <a:t>logs on a </a:t>
            </a:r>
            <a:r>
              <a:rPr lang="en-US" dirty="0" smtClean="0"/>
              <a:t>schedule</a:t>
            </a:r>
          </a:p>
          <a:p>
            <a:pPr lvl="2"/>
            <a:r>
              <a:rPr lang="en-US" dirty="0" smtClean="0"/>
              <a:t>Be able to archive logs, encrypt logs, dispose of logs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</a:t>
            </a:r>
            <a:r>
              <a:rPr lang="en-US" dirty="0" smtClean="0"/>
              <a:t>compromised </a:t>
            </a:r>
            <a:r>
              <a:rPr lang="en-US" dirty="0"/>
              <a:t>s</a:t>
            </a:r>
            <a:r>
              <a:rPr lang="en-US" dirty="0" smtClean="0"/>
              <a:t>oftware</a:t>
            </a:r>
            <a:endParaRPr lang="en-US" dirty="0"/>
          </a:p>
          <a:p>
            <a:pPr lvl="1"/>
            <a:r>
              <a:rPr lang="en-US" dirty="0" smtClean="0"/>
              <a:t>Use separate </a:t>
            </a:r>
            <a:r>
              <a:rPr lang="en-US" dirty="0"/>
              <a:t>HIDPS sensor or agent </a:t>
            </a:r>
            <a:r>
              <a:rPr lang="en-US" dirty="0" smtClean="0"/>
              <a:t>to monitor the HIDPS itself</a:t>
            </a:r>
          </a:p>
          <a:p>
            <a:pPr lvl="1"/>
            <a:r>
              <a:rPr lang="en-US" dirty="0" smtClean="0"/>
              <a:t>Quarantine and examine logs if compromise suspected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</a:t>
            </a:r>
            <a:r>
              <a:rPr lang="en-US" dirty="0" smtClean="0"/>
              <a:t>network </a:t>
            </a:r>
            <a:r>
              <a:rPr lang="en-US" dirty="0"/>
              <a:t>for </a:t>
            </a:r>
            <a:r>
              <a:rPr lang="en-US" dirty="0" smtClean="0"/>
              <a:t>unexpected </a:t>
            </a:r>
            <a:r>
              <a:rPr lang="en-US" dirty="0"/>
              <a:t>b</a:t>
            </a:r>
            <a:r>
              <a:rPr lang="en-US" dirty="0" smtClean="0"/>
              <a:t>ehavior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networks for signs of </a:t>
            </a:r>
            <a:r>
              <a:rPr lang="en-US" dirty="0" smtClean="0"/>
              <a:t>intrusion</a:t>
            </a:r>
          </a:p>
          <a:p>
            <a:pPr lvl="1"/>
            <a:r>
              <a:rPr lang="en-US" dirty="0"/>
              <a:t>Notify users </a:t>
            </a:r>
            <a:r>
              <a:rPr lang="en-US" dirty="0" smtClean="0"/>
              <a:t>of monitoring</a:t>
            </a:r>
          </a:p>
          <a:p>
            <a:pPr lvl="1"/>
            <a:r>
              <a:rPr lang="en-US" dirty="0"/>
              <a:t>Review and investigate alert mechanism notifications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and investigate network error </a:t>
            </a:r>
            <a:r>
              <a:rPr lang="en-US" dirty="0" smtClean="0"/>
              <a:t>reports</a:t>
            </a:r>
          </a:p>
          <a:p>
            <a:pPr lvl="1"/>
            <a:r>
              <a:rPr lang="en-US" dirty="0"/>
              <a:t>Review network performance statistics and </a:t>
            </a:r>
            <a:r>
              <a:rPr lang="en-US" dirty="0" smtClean="0"/>
              <a:t>investigate anomalies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unexpected</a:t>
            </a:r>
            <a:r>
              <a:rPr lang="en-US" dirty="0"/>
              <a:t>, unusual, or suspicious network traffic and its </a:t>
            </a:r>
            <a:r>
              <a:rPr lang="en-US" dirty="0" smtClean="0"/>
              <a:t>possible implications</a:t>
            </a:r>
          </a:p>
          <a:p>
            <a:pPr lvl="1"/>
            <a:r>
              <a:rPr lang="en-US" dirty="0" smtClean="0"/>
              <a:t>If reviewing </a:t>
            </a:r>
            <a:r>
              <a:rPr lang="en-US" dirty="0"/>
              <a:t>network traffic on a system other than the one being monitored, ensure </a:t>
            </a:r>
            <a:r>
              <a:rPr lang="en-US" dirty="0" smtClean="0"/>
              <a:t>connection secure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</a:t>
            </a:r>
            <a:r>
              <a:rPr lang="en-US" dirty="0" smtClean="0"/>
              <a:t>systems </a:t>
            </a:r>
            <a:r>
              <a:rPr lang="en-US" dirty="0"/>
              <a:t>for </a:t>
            </a:r>
            <a:r>
              <a:rPr lang="en-US" dirty="0" smtClean="0"/>
              <a:t>unexpected behavior (cont’d.)</a:t>
            </a:r>
            <a:endParaRPr lang="en-US" dirty="0"/>
          </a:p>
          <a:p>
            <a:pPr lvl="1"/>
            <a:r>
              <a:rPr lang="en-US" dirty="0"/>
              <a:t>Review systems </a:t>
            </a:r>
            <a:r>
              <a:rPr lang="en-US" dirty="0" smtClean="0"/>
              <a:t>storing, processing transmitting </a:t>
            </a:r>
            <a:r>
              <a:rPr lang="en-US" dirty="0"/>
              <a:t>critical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Notify users of monitoring</a:t>
            </a:r>
          </a:p>
          <a:p>
            <a:pPr lvl="1"/>
            <a:r>
              <a:rPr lang="en-US" dirty="0"/>
              <a:t>Review and investigate </a:t>
            </a:r>
            <a:r>
              <a:rPr lang="en-US" dirty="0" smtClean="0"/>
              <a:t>alert mechanism notifications</a:t>
            </a:r>
          </a:p>
          <a:p>
            <a:pPr lvl="1"/>
            <a:r>
              <a:rPr lang="en-US" dirty="0"/>
              <a:t>Review and investigate system error </a:t>
            </a:r>
            <a:r>
              <a:rPr lang="en-US" dirty="0" smtClean="0"/>
              <a:t>reports</a:t>
            </a:r>
          </a:p>
          <a:p>
            <a:pPr lvl="1"/>
            <a:r>
              <a:rPr lang="en-US" dirty="0"/>
              <a:t>Review system performance statistics and </a:t>
            </a:r>
            <a:r>
              <a:rPr lang="en-US" dirty="0" smtClean="0"/>
              <a:t>investigate anomalies</a:t>
            </a:r>
          </a:p>
          <a:p>
            <a:pPr lvl="1"/>
            <a:r>
              <a:rPr lang="en-US" dirty="0" smtClean="0"/>
              <a:t>Continuously </a:t>
            </a:r>
            <a:r>
              <a:rPr lang="en-US" dirty="0"/>
              <a:t>monitor process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unexpected</a:t>
            </a:r>
            <a:r>
              <a:rPr lang="en-US" dirty="0"/>
              <a:t>, unusual, or suspicious </a:t>
            </a:r>
            <a:r>
              <a:rPr lang="en-US" dirty="0" smtClean="0"/>
              <a:t>process, user or other behavior </a:t>
            </a:r>
            <a:r>
              <a:rPr lang="en-US" dirty="0"/>
              <a:t>and </a:t>
            </a:r>
            <a:r>
              <a:rPr lang="en-US" dirty="0" smtClean="0"/>
              <a:t>possible implications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</a:t>
            </a:r>
            <a:r>
              <a:rPr lang="en-US" dirty="0" smtClean="0"/>
              <a:t>systems </a:t>
            </a:r>
            <a:r>
              <a:rPr lang="en-US" dirty="0"/>
              <a:t>for </a:t>
            </a:r>
            <a:r>
              <a:rPr lang="en-US" dirty="0" smtClean="0"/>
              <a:t>unexpected </a:t>
            </a:r>
            <a:r>
              <a:rPr lang="en-US" dirty="0"/>
              <a:t>b</a:t>
            </a:r>
            <a:r>
              <a:rPr lang="en-US" dirty="0" smtClean="0"/>
              <a:t>ehavior (cont’d.)</a:t>
            </a:r>
            <a:endParaRPr lang="en-US" dirty="0"/>
          </a:p>
          <a:p>
            <a:pPr lvl="1"/>
            <a:r>
              <a:rPr lang="en-US" dirty="0"/>
              <a:t>Periodically execute network mapping and scanning tools to understand </a:t>
            </a:r>
            <a:r>
              <a:rPr lang="en-US" dirty="0" smtClean="0"/>
              <a:t>what intruders learn </a:t>
            </a:r>
            <a:r>
              <a:rPr lang="en-US" dirty="0"/>
              <a:t>about your networks and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Periodically </a:t>
            </a:r>
            <a:r>
              <a:rPr lang="en-US" dirty="0"/>
              <a:t>execute vulnerability scanning tools on all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If reviewing network traffic on a system other than the one being monitored, ensure connection secure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</a:t>
            </a:r>
            <a:r>
              <a:rPr lang="en-US" dirty="0" smtClean="0"/>
              <a:t>incident </a:t>
            </a:r>
            <a:r>
              <a:rPr lang="en-US" dirty="0"/>
              <a:t>classification scheme for network-based </a:t>
            </a:r>
            <a:r>
              <a:rPr lang="en-US" dirty="0" smtClean="0"/>
              <a:t>incident</a:t>
            </a:r>
          </a:p>
          <a:p>
            <a:pPr lvl="1"/>
            <a:r>
              <a:rPr lang="en-US" dirty="0"/>
              <a:t>Denial of </a:t>
            </a:r>
            <a:r>
              <a:rPr lang="en-US" dirty="0" smtClean="0"/>
              <a:t>service</a:t>
            </a:r>
          </a:p>
          <a:p>
            <a:pPr lvl="1"/>
            <a:r>
              <a:rPr lang="en-US" dirty="0"/>
              <a:t>Malicious </a:t>
            </a:r>
            <a:r>
              <a:rPr lang="en-US" dirty="0" smtClean="0"/>
              <a:t>code</a:t>
            </a:r>
          </a:p>
          <a:p>
            <a:pPr lvl="1"/>
            <a:r>
              <a:rPr lang="en-US" dirty="0"/>
              <a:t>Unauthorized </a:t>
            </a:r>
            <a:r>
              <a:rPr lang="en-US" dirty="0" smtClean="0"/>
              <a:t>access</a:t>
            </a:r>
          </a:p>
          <a:p>
            <a:pPr lvl="1"/>
            <a:r>
              <a:rPr lang="en-US" dirty="0"/>
              <a:t>Inappropriate </a:t>
            </a:r>
            <a:r>
              <a:rPr lang="en-US" dirty="0" smtClean="0"/>
              <a:t>usage</a:t>
            </a:r>
          </a:p>
          <a:p>
            <a:pPr lvl="1"/>
            <a:r>
              <a:rPr lang="en-US" dirty="0"/>
              <a:t>Multiple component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</a:t>
            </a:r>
            <a:r>
              <a:rPr lang="en-US" dirty="0" smtClean="0"/>
              <a:t>files </a:t>
            </a:r>
            <a:r>
              <a:rPr lang="en-US" dirty="0"/>
              <a:t>and </a:t>
            </a:r>
            <a:r>
              <a:rPr lang="en-US" dirty="0" smtClean="0"/>
              <a:t>directories </a:t>
            </a:r>
            <a:r>
              <a:rPr lang="en-US" dirty="0"/>
              <a:t>for </a:t>
            </a:r>
            <a:r>
              <a:rPr lang="en-US" dirty="0" smtClean="0"/>
              <a:t>unexpected </a:t>
            </a:r>
            <a:r>
              <a:rPr lang="en-US" dirty="0"/>
              <a:t>c</a:t>
            </a:r>
            <a:r>
              <a:rPr lang="en-US" dirty="0" smtClean="0"/>
              <a:t>hanges </a:t>
            </a:r>
            <a:endParaRPr lang="en-US" dirty="0"/>
          </a:p>
          <a:p>
            <a:pPr lvl="1"/>
            <a:r>
              <a:rPr lang="en-US" dirty="0" smtClean="0"/>
              <a:t>Best </a:t>
            </a:r>
            <a:r>
              <a:rPr lang="en-US" dirty="0"/>
              <a:t>performed by using an </a:t>
            </a:r>
            <a:r>
              <a:rPr lang="en-US" dirty="0" smtClean="0"/>
              <a:t>HIDPS</a:t>
            </a:r>
          </a:p>
          <a:p>
            <a:pPr lvl="2"/>
            <a:r>
              <a:rPr lang="en-US" dirty="0" smtClean="0"/>
              <a:t>Configure to </a:t>
            </a:r>
            <a:r>
              <a:rPr lang="en-US" dirty="0"/>
              <a:t>perform a scheduled scan of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Compare current file version against an archive </a:t>
            </a:r>
            <a:r>
              <a:rPr lang="en-US" dirty="0"/>
              <a:t>equivalent or hash </a:t>
            </a:r>
            <a:r>
              <a:rPr lang="en-US" dirty="0" smtClean="0"/>
              <a:t>value</a:t>
            </a:r>
          </a:p>
          <a:p>
            <a:pPr lvl="2"/>
            <a:r>
              <a:rPr lang="en-US" dirty="0" smtClean="0"/>
              <a:t>Hash: useful </a:t>
            </a:r>
            <a:r>
              <a:rPr lang="en-US" dirty="0"/>
              <a:t>in performing file </a:t>
            </a:r>
            <a:r>
              <a:rPr lang="en-US" dirty="0" smtClean="0"/>
              <a:t>verification</a:t>
            </a:r>
          </a:p>
          <a:p>
            <a:pPr lvl="2"/>
            <a:r>
              <a:rPr lang="en-US" dirty="0" smtClean="0"/>
              <a:t>May show problems </a:t>
            </a:r>
            <a:r>
              <a:rPr lang="en-US" dirty="0"/>
              <a:t>with false </a:t>
            </a:r>
            <a:r>
              <a:rPr lang="en-US" dirty="0" smtClean="0"/>
              <a:t>positives</a:t>
            </a:r>
          </a:p>
          <a:p>
            <a:pPr lvl="1"/>
            <a:r>
              <a:rPr lang="en-US" dirty="0" smtClean="0"/>
              <a:t>Use a </a:t>
            </a:r>
            <a:r>
              <a:rPr lang="en-US" dirty="0"/>
              <a:t>user reporting </a:t>
            </a:r>
            <a:r>
              <a:rPr lang="en-US" dirty="0" smtClean="0"/>
              <a:t>process for unusual </a:t>
            </a:r>
            <a:r>
              <a:rPr lang="en-US" dirty="0"/>
              <a:t>file </a:t>
            </a:r>
            <a:r>
              <a:rPr lang="en-US" dirty="0" smtClean="0"/>
              <a:t>activity</a:t>
            </a:r>
          </a:p>
          <a:p>
            <a:pPr lvl="2"/>
            <a:r>
              <a:rPr lang="en-US" dirty="0" smtClean="0"/>
              <a:t>Modification in size</a:t>
            </a:r>
            <a:r>
              <a:rPr lang="en-US" dirty="0"/>
              <a:t>, content, or </a:t>
            </a:r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Critical to select correct files to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Incidents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Investigate </a:t>
            </a:r>
            <a:r>
              <a:rPr lang="en-US" dirty="0" smtClean="0"/>
              <a:t>unauthorized hardware attached </a:t>
            </a:r>
            <a:r>
              <a:rPr lang="en-US" dirty="0"/>
              <a:t>to </a:t>
            </a:r>
            <a:r>
              <a:rPr lang="en-US" dirty="0" smtClean="0"/>
              <a:t>your </a:t>
            </a:r>
            <a:r>
              <a:rPr lang="en-US" dirty="0"/>
              <a:t>o</a:t>
            </a:r>
            <a:r>
              <a:rPr lang="en-US" dirty="0" smtClean="0"/>
              <a:t>rganization’s network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eriodically check </a:t>
            </a:r>
            <a:r>
              <a:rPr lang="en-US" dirty="0"/>
              <a:t>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Electronically </a:t>
            </a:r>
            <a:r>
              <a:rPr lang="en-US" dirty="0"/>
              <a:t>and </a:t>
            </a:r>
            <a:r>
              <a:rPr lang="en-US" dirty="0" smtClean="0"/>
              <a:t>visually</a:t>
            </a:r>
          </a:p>
          <a:p>
            <a:pPr lvl="2"/>
            <a:r>
              <a:rPr lang="en-US" dirty="0" smtClean="0"/>
              <a:t>Unauthorized equipment </a:t>
            </a:r>
            <a:r>
              <a:rPr lang="en-US" dirty="0"/>
              <a:t>may tap into the system and </a:t>
            </a:r>
            <a:r>
              <a:rPr lang="en-US" dirty="0" smtClean="0"/>
              <a:t>redirect </a:t>
            </a:r>
            <a:r>
              <a:rPr lang="en-US" dirty="0"/>
              <a:t>or </a:t>
            </a:r>
            <a:r>
              <a:rPr lang="en-US" dirty="0" smtClean="0"/>
              <a:t>record </a:t>
            </a:r>
            <a:r>
              <a:rPr lang="en-US" dirty="0"/>
              <a:t>traffic without </a:t>
            </a:r>
            <a:r>
              <a:rPr lang="en-US" dirty="0" smtClean="0"/>
              <a:t>authorization</a:t>
            </a:r>
          </a:p>
          <a:p>
            <a:r>
              <a:rPr lang="en-US" dirty="0"/>
              <a:t>Inspect physical resources for </a:t>
            </a:r>
            <a:r>
              <a:rPr lang="en-US" dirty="0" smtClean="0"/>
              <a:t>signs of unauthorized </a:t>
            </a:r>
            <a:r>
              <a:rPr lang="en-US" dirty="0"/>
              <a:t>access</a:t>
            </a:r>
          </a:p>
          <a:p>
            <a:pPr lvl="1"/>
            <a:r>
              <a:rPr lang="en-US" dirty="0"/>
              <a:t>Physical access trumps electronic security </a:t>
            </a:r>
          </a:p>
          <a:p>
            <a:pPr lvl="1"/>
            <a:r>
              <a:rPr lang="en-US" dirty="0"/>
              <a:t>Examine doors, windows, locks, ceilings, gates</a:t>
            </a:r>
          </a:p>
          <a:p>
            <a:pPr lvl="1"/>
            <a:r>
              <a:rPr lang="en-US" dirty="0"/>
              <a:t>Report signs of </a:t>
            </a:r>
            <a:r>
              <a:rPr lang="en-US" dirty="0" smtClean="0"/>
              <a:t>tampering or breaches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Data to Aid in Detecting </a:t>
            </a:r>
            <a:r>
              <a:rPr lang="en-US" dirty="0" smtClean="0"/>
              <a:t>Incidents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reports </a:t>
            </a:r>
            <a:r>
              <a:rPr lang="en-US" dirty="0"/>
              <a:t>about </a:t>
            </a:r>
            <a:r>
              <a:rPr lang="en-US" dirty="0" smtClean="0"/>
              <a:t>suspicious </a:t>
            </a:r>
            <a:r>
              <a:rPr lang="en-US" dirty="0"/>
              <a:t>and </a:t>
            </a:r>
            <a:r>
              <a:rPr lang="en-US" dirty="0" smtClean="0"/>
              <a:t>unexpected behavior</a:t>
            </a:r>
          </a:p>
          <a:p>
            <a:pPr lvl="1"/>
            <a:r>
              <a:rPr lang="en-US" dirty="0" smtClean="0"/>
              <a:t>Promptly review all help desk reports, anonymous </a:t>
            </a:r>
            <a:r>
              <a:rPr lang="en-US" dirty="0"/>
              <a:t>reporting hotlines, </a:t>
            </a:r>
            <a:r>
              <a:rPr lang="en-US" dirty="0" smtClean="0"/>
              <a:t>e-mail boxes</a:t>
            </a:r>
          </a:p>
          <a:p>
            <a:pPr lvl="1"/>
            <a:r>
              <a:rPr lang="en-US" dirty="0" smtClean="0"/>
              <a:t>If problem detected early, may prevent spreading</a:t>
            </a:r>
            <a:endParaRPr lang="en-US" dirty="0"/>
          </a:p>
          <a:p>
            <a:r>
              <a:rPr lang="en-US" dirty="0" smtClean="0"/>
              <a:t>Take appropriate </a:t>
            </a:r>
            <a:r>
              <a:rPr lang="en-US" dirty="0"/>
              <a:t>a</a:t>
            </a:r>
            <a:r>
              <a:rPr lang="en-US" dirty="0" smtClean="0"/>
              <a:t>ctions</a:t>
            </a:r>
          </a:p>
          <a:p>
            <a:pPr lvl="1"/>
            <a:r>
              <a:rPr lang="en-US" dirty="0" smtClean="0"/>
              <a:t>Must respond </a:t>
            </a:r>
            <a:r>
              <a:rPr lang="en-US" dirty="0"/>
              <a:t>to an intrusion </a:t>
            </a:r>
            <a:r>
              <a:rPr lang="en-US" dirty="0" smtClean="0"/>
              <a:t>appropriately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Intrusion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Intrusion detection </a:t>
            </a:r>
          </a:p>
          <a:p>
            <a:pPr lvl="1"/>
            <a:r>
              <a:rPr lang="en-US" dirty="0" smtClean="0"/>
              <a:t>Tedious and </a:t>
            </a:r>
            <a:r>
              <a:rPr lang="en-US" dirty="0"/>
              <a:t>technically demanding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key facets of incident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use of technology to assist </a:t>
            </a:r>
            <a:r>
              <a:rPr lang="en-US" dirty="0" smtClean="0"/>
              <a:t>in detection</a:t>
            </a:r>
          </a:p>
          <a:p>
            <a:pPr lvl="1"/>
            <a:r>
              <a:rPr lang="en-US" dirty="0" smtClean="0"/>
              <a:t>Necessity </a:t>
            </a:r>
            <a:r>
              <a:rPr lang="en-US" dirty="0"/>
              <a:t>of </a:t>
            </a:r>
            <a:r>
              <a:rPr lang="en-US" dirty="0" smtClean="0"/>
              <a:t>cooperation</a:t>
            </a:r>
          </a:p>
          <a:p>
            <a:pPr lvl="2"/>
            <a:r>
              <a:rPr lang="en-US" dirty="0" smtClean="0"/>
              <a:t>Between </a:t>
            </a:r>
            <a:r>
              <a:rPr lang="en-US" dirty="0"/>
              <a:t>incident response and </a:t>
            </a:r>
            <a:r>
              <a:rPr lang="en-US" dirty="0" smtClean="0"/>
              <a:t>information security </a:t>
            </a:r>
            <a:r>
              <a:rPr lang="en-US" dirty="0"/>
              <a:t>professionals and </a:t>
            </a:r>
            <a:r>
              <a:rPr lang="en-US" dirty="0" smtClean="0"/>
              <a:t>the entire IT department</a:t>
            </a:r>
          </a:p>
          <a:p>
            <a:r>
              <a:rPr lang="en-US" dirty="0" smtClean="0"/>
              <a:t>Necessary to </a:t>
            </a:r>
            <a:r>
              <a:rPr lang="en-US" dirty="0"/>
              <a:t>integrate </a:t>
            </a:r>
            <a:r>
              <a:rPr lang="en-US" dirty="0" smtClean="0"/>
              <a:t>IT systems </a:t>
            </a:r>
            <a:r>
              <a:rPr lang="en-US" dirty="0"/>
              <a:t>and network </a:t>
            </a:r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part of CSIRT </a:t>
            </a:r>
            <a:r>
              <a:rPr lang="en-US" dirty="0" smtClean="0"/>
              <a:t>operations, or CSIRT team building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classify </a:t>
            </a:r>
            <a:r>
              <a:rPr lang="en-US" dirty="0"/>
              <a:t>events as they </a:t>
            </a:r>
            <a:r>
              <a:rPr lang="en-US" dirty="0" smtClean="0"/>
              <a:t>occur</a:t>
            </a:r>
            <a:endParaRPr lang="en-US" dirty="0"/>
          </a:p>
          <a:p>
            <a:pPr lvl="1"/>
            <a:r>
              <a:rPr lang="en-US" dirty="0" smtClean="0"/>
              <a:t>NIST provides incident </a:t>
            </a:r>
            <a:r>
              <a:rPr lang="en-US" dirty="0"/>
              <a:t>classification </a:t>
            </a:r>
            <a:r>
              <a:rPr lang="en-US" dirty="0" smtClean="0"/>
              <a:t>scheme</a:t>
            </a:r>
          </a:p>
          <a:p>
            <a:r>
              <a:rPr lang="en-US" dirty="0" smtClean="0"/>
              <a:t>Three </a:t>
            </a:r>
            <a:r>
              <a:rPr lang="en-US" dirty="0"/>
              <a:t>broad categories of incident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smtClean="0"/>
              <a:t>Possible</a:t>
            </a:r>
            <a:r>
              <a:rPr lang="en-US" dirty="0"/>
              <a:t>, probable, and </a:t>
            </a:r>
            <a:r>
              <a:rPr lang="en-US" dirty="0" smtClean="0"/>
              <a:t>definite</a:t>
            </a:r>
          </a:p>
          <a:p>
            <a:r>
              <a:rPr lang="en-US" dirty="0" smtClean="0"/>
              <a:t>Must </a:t>
            </a:r>
            <a:r>
              <a:rPr lang="en-US" dirty="0"/>
              <a:t>create </a:t>
            </a:r>
            <a:r>
              <a:rPr lang="en-US" dirty="0" smtClean="0"/>
              <a:t>process </a:t>
            </a:r>
            <a:r>
              <a:rPr lang="en-US" dirty="0"/>
              <a:t>to collect and evaluate incident </a:t>
            </a:r>
            <a:r>
              <a:rPr lang="en-US" dirty="0" smtClean="0"/>
              <a:t>candidates</a:t>
            </a:r>
          </a:p>
          <a:p>
            <a:r>
              <a:rPr lang="en-US" dirty="0"/>
              <a:t>IDPS </a:t>
            </a:r>
            <a:r>
              <a:rPr lang="en-US" dirty="0" smtClean="0"/>
              <a:t>determines if network </a:t>
            </a:r>
            <a:r>
              <a:rPr lang="en-US" dirty="0"/>
              <a:t>being used </a:t>
            </a:r>
            <a:r>
              <a:rPr lang="en-US" dirty="0" smtClean="0"/>
              <a:t>in ways </a:t>
            </a:r>
            <a:r>
              <a:rPr lang="en-US" dirty="0"/>
              <a:t>out of compliance with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compelling reasons to acquire and use an IDPS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effected by sensor </a:t>
            </a:r>
            <a:r>
              <a:rPr lang="en-US" dirty="0"/>
              <a:t>and detection devices </a:t>
            </a:r>
            <a:r>
              <a:rPr lang="en-US" dirty="0" smtClean="0"/>
              <a:t>placement or </a:t>
            </a:r>
            <a:r>
              <a:rPr lang="en-US" dirty="0"/>
              <a:t>software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IDPS types</a:t>
            </a:r>
          </a:p>
          <a:p>
            <a:pPr lvl="1"/>
            <a:r>
              <a:rPr lang="en-US" dirty="0"/>
              <a:t>Network-based IDPS, host-based IDPS, application-based </a:t>
            </a:r>
            <a:r>
              <a:rPr lang="en-US" dirty="0" smtClean="0"/>
              <a:t>IDPS</a:t>
            </a:r>
          </a:p>
          <a:p>
            <a:r>
              <a:rPr lang="en-US" dirty="0" smtClean="0"/>
              <a:t>Two </a:t>
            </a:r>
            <a:r>
              <a:rPr lang="en-US" dirty="0"/>
              <a:t>widely used detection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Signature </a:t>
            </a:r>
            <a:r>
              <a:rPr lang="en-US" dirty="0"/>
              <a:t>based and </a:t>
            </a:r>
            <a:r>
              <a:rPr lang="en-US" dirty="0" smtClean="0"/>
              <a:t>statistical anomaly based</a:t>
            </a:r>
          </a:p>
          <a:p>
            <a:r>
              <a:rPr lang="en-US" dirty="0" smtClean="0"/>
              <a:t>LFM: </a:t>
            </a:r>
            <a:r>
              <a:rPr lang="en-US" dirty="0"/>
              <a:t>reviews the </a:t>
            </a:r>
            <a:r>
              <a:rPr lang="en-US" dirty="0" smtClean="0"/>
              <a:t>log files</a:t>
            </a:r>
          </a:p>
          <a:p>
            <a:r>
              <a:rPr lang="en-US" dirty="0" smtClean="0"/>
              <a:t>Individual </a:t>
            </a:r>
            <a:r>
              <a:rPr lang="en-US" dirty="0"/>
              <a:t>or aggregated log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Data sources </a:t>
            </a:r>
            <a:r>
              <a:rPr lang="en-US" dirty="0"/>
              <a:t>used for incident decision making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</a:t>
            </a:r>
            <a:r>
              <a:rPr lang="en-US" dirty="0"/>
              <a:t>occurring in and around an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May indicate presence of an </a:t>
            </a:r>
            <a:r>
              <a:rPr lang="en-US" dirty="0"/>
              <a:t>incident </a:t>
            </a:r>
            <a:r>
              <a:rPr lang="en-US" dirty="0" smtClean="0"/>
              <a:t>candidate</a:t>
            </a:r>
          </a:p>
          <a:p>
            <a:pPr lvl="1"/>
            <a:r>
              <a:rPr lang="en-US" dirty="0" smtClean="0"/>
              <a:t>May be normal operation </a:t>
            </a:r>
            <a:r>
              <a:rPr lang="en-US" dirty="0"/>
              <a:t>mimicking incident candidate</a:t>
            </a:r>
            <a:endParaRPr lang="en-US" dirty="0" smtClean="0"/>
          </a:p>
          <a:p>
            <a:r>
              <a:rPr lang="en-US" dirty="0" smtClean="0"/>
              <a:t>Indication: adverse event underway</a:t>
            </a:r>
          </a:p>
          <a:p>
            <a:pPr lvl="1"/>
            <a:r>
              <a:rPr lang="en-US" dirty="0" smtClean="0"/>
              <a:t>Has probability </a:t>
            </a:r>
            <a:r>
              <a:rPr lang="en-US" dirty="0"/>
              <a:t>of becoming an </a:t>
            </a:r>
            <a:r>
              <a:rPr lang="en-US" dirty="0" smtClean="0"/>
              <a:t>incident</a:t>
            </a:r>
          </a:p>
          <a:p>
            <a:r>
              <a:rPr lang="en-US" dirty="0" smtClean="0"/>
              <a:t>Precursor: activity </a:t>
            </a:r>
            <a:r>
              <a:rPr lang="en-US" dirty="0"/>
              <a:t>now </a:t>
            </a:r>
            <a:r>
              <a:rPr lang="en-US" dirty="0" smtClean="0"/>
              <a:t>occurring</a:t>
            </a:r>
          </a:p>
          <a:p>
            <a:pPr lvl="1"/>
            <a:r>
              <a:rPr lang="en-US" dirty="0" smtClean="0"/>
              <a:t>Incident could </a:t>
            </a:r>
            <a:r>
              <a:rPr lang="en-US" dirty="0"/>
              <a:t>occur </a:t>
            </a:r>
            <a:r>
              <a:rPr lang="en-US" dirty="0" smtClean="0"/>
              <a:t>in the future</a:t>
            </a:r>
          </a:p>
          <a:p>
            <a:r>
              <a:rPr lang="en-US" dirty="0"/>
              <a:t>D. L. </a:t>
            </a:r>
            <a:r>
              <a:rPr lang="en-US" dirty="0" smtClean="0"/>
              <a:t>Pipkin incident indicator categories</a:t>
            </a:r>
            <a:endParaRPr lang="en-US" dirty="0"/>
          </a:p>
          <a:p>
            <a:pPr lvl="1"/>
            <a:r>
              <a:rPr lang="en-US" dirty="0" smtClean="0"/>
              <a:t>Possible</a:t>
            </a:r>
            <a:r>
              <a:rPr lang="en-US" dirty="0"/>
              <a:t>, probable</a:t>
            </a:r>
            <a:r>
              <a:rPr lang="en-US" dirty="0" smtClean="0"/>
              <a:t>, and definite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Indicators of an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</a:t>
            </a:r>
            <a:r>
              <a:rPr lang="en-US" dirty="0"/>
              <a:t>of unfamiliar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Unfamiliar or unexplained files in illogical locations</a:t>
            </a:r>
          </a:p>
          <a:p>
            <a:r>
              <a:rPr lang="en-US" dirty="0" smtClean="0"/>
              <a:t>Presence </a:t>
            </a:r>
            <a:r>
              <a:rPr lang="en-US" dirty="0"/>
              <a:t>or execution of unknown programs or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Unfamiliar programs running, or processes executing</a:t>
            </a:r>
          </a:p>
          <a:p>
            <a:r>
              <a:rPr lang="en-US" dirty="0" smtClean="0"/>
              <a:t>Unusual consumption of computing resources</a:t>
            </a:r>
          </a:p>
          <a:p>
            <a:pPr lvl="1"/>
            <a:r>
              <a:rPr lang="en-US" dirty="0" smtClean="0"/>
              <a:t>Memory or hard disk consumption spikes and falls</a:t>
            </a:r>
          </a:p>
          <a:p>
            <a:r>
              <a:rPr lang="en-US" dirty="0" smtClean="0"/>
              <a:t>Unusual system crashes</a:t>
            </a:r>
          </a:p>
          <a:p>
            <a:pPr lvl="1"/>
            <a:r>
              <a:rPr lang="en-US" dirty="0" smtClean="0"/>
              <a:t>System crashing, hanging, rebooting, or freezing more frequently than usual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Principles of Incident Response and Disaster Recovery, 2nd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D8CFB-189C-46A2-83E8-F1B1D5E8EB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33425"/>
            <a:ext cx="7610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3818</Words>
  <Application>Microsoft Office PowerPoint</Application>
  <PresentationFormat>On-screen Show (4:3)</PresentationFormat>
  <Paragraphs>679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1_Default Design</vt:lpstr>
      <vt:lpstr>Principles of Incident Response and Disaster Recovery, 2nd Edition </vt:lpstr>
      <vt:lpstr>Objectives</vt:lpstr>
      <vt:lpstr>Introduction</vt:lpstr>
      <vt:lpstr>Introduction (cont’d.)</vt:lpstr>
      <vt:lpstr>Introduction (cont’d.)</vt:lpstr>
      <vt:lpstr>Introduction (cont’d.)</vt:lpstr>
      <vt:lpstr>Detecting Incidents</vt:lpstr>
      <vt:lpstr>Possible Indicators of an Incident</vt:lpstr>
      <vt:lpstr>PowerPoint Presentation</vt:lpstr>
      <vt:lpstr>Probable Indicators of an Incident</vt:lpstr>
      <vt:lpstr>Definite Indicators</vt:lpstr>
      <vt:lpstr>Identifying Real Incidents</vt:lpstr>
      <vt:lpstr>Identifying Real Incidents (cont’d.)</vt:lpstr>
      <vt:lpstr>Intrusion Detection and Prevention Systems</vt:lpstr>
      <vt:lpstr>Intrusion Detection and Prevention Systems (cont’d.)</vt:lpstr>
      <vt:lpstr>IDPS Terminology</vt:lpstr>
      <vt:lpstr>IDPS Terminology (cont’d.)</vt:lpstr>
      <vt:lpstr>IDPS Terminology (cont’d.)</vt:lpstr>
      <vt:lpstr>IDPS Terminology (cont’d.)</vt:lpstr>
      <vt:lpstr>Why Use an IDPS?</vt:lpstr>
      <vt:lpstr>Why Use an IDPS? (cont’d.)</vt:lpstr>
      <vt:lpstr>Forces Working against an IDPS</vt:lpstr>
      <vt:lpstr>Justifying the Cost</vt:lpstr>
      <vt:lpstr>IDPS Network Placement</vt:lpstr>
      <vt:lpstr>Network-Based IDPS</vt:lpstr>
      <vt:lpstr>Network-Based IDPS (cont’d.)</vt:lpstr>
      <vt:lpstr>PowerPoint Presentation</vt:lpstr>
      <vt:lpstr>Network-Based IDPS (cont’d.)</vt:lpstr>
      <vt:lpstr>PowerPoint Presentation</vt:lpstr>
      <vt:lpstr>Network-Based IDPS (cont’d.)</vt:lpstr>
      <vt:lpstr>Network-Based IDPS (cont’d.)</vt:lpstr>
      <vt:lpstr>Network-Based IDPS (cont’d.)</vt:lpstr>
      <vt:lpstr>Network-Based IDPS (cont’d.)</vt:lpstr>
      <vt:lpstr>Host-Based IDPSs</vt:lpstr>
      <vt:lpstr>Host-Based IDPSs (cont’d.)</vt:lpstr>
      <vt:lpstr>Host-Based IDPSs (cont’d.)</vt:lpstr>
      <vt:lpstr>PowerPoint Presentation</vt:lpstr>
      <vt:lpstr>Host-Based IDPSs (cont’d.)</vt:lpstr>
      <vt:lpstr>Application-Based IDPS</vt:lpstr>
      <vt:lpstr>Application-Based IDPS (cont’d.)</vt:lpstr>
      <vt:lpstr>PowerPoint Presentation</vt:lpstr>
      <vt:lpstr>IDPS Detection Approaches</vt:lpstr>
      <vt:lpstr>IDPS Detection Approaches (cont’d.)</vt:lpstr>
      <vt:lpstr>IDPS Detection Approaches (cont’d.)</vt:lpstr>
      <vt:lpstr>Automated Response</vt:lpstr>
      <vt:lpstr>Automated Response (cont’d.)</vt:lpstr>
      <vt:lpstr>Automated Response (cont’d.)</vt:lpstr>
      <vt:lpstr>Automated Response (cont’d.)</vt:lpstr>
      <vt:lpstr>Incident Decision Making</vt:lpstr>
      <vt:lpstr>Incident Decision Making (cont’d.)</vt:lpstr>
      <vt:lpstr>PowerPoint Presentation</vt:lpstr>
      <vt:lpstr>Collection of Data to Aid in Detecting Incidents</vt:lpstr>
      <vt:lpstr>PowerPoint Presentation</vt:lpstr>
      <vt:lpstr>PowerPoint Presentation</vt:lpstr>
      <vt:lpstr>Collection of Data to Aid in Detecting Incidents (cont’d.)</vt:lpstr>
      <vt:lpstr>Collection of Data to Aid in Detecting Incidents (cont’d.)</vt:lpstr>
      <vt:lpstr>Collection of Data to Aid in Detecting Incidents (cont’d.)</vt:lpstr>
      <vt:lpstr>Collection of Data to Aid in Detecting Incidents (cont’d.)</vt:lpstr>
      <vt:lpstr>Collection of Data to Aid in Detecting Incidents (cont’d.)</vt:lpstr>
      <vt:lpstr>Collection of Data to Aid in Detecting Incidents (cont’d)</vt:lpstr>
      <vt:lpstr>Collection of Data to Aid in Detecting Incidents (cont’d)</vt:lpstr>
      <vt:lpstr>Collection of Data to Aid in Detecting Incidents (cont’d)</vt:lpstr>
      <vt:lpstr>Challenges in Intrusion Detection</vt:lpstr>
      <vt:lpstr>Summary</vt:lpstr>
      <vt:lpstr>Summary (cont’d.)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2013-04-19T19:03:58Z</dcterms:created>
  <dcterms:modified xsi:type="dcterms:W3CDTF">2013-04-25T20:46:29Z</dcterms:modified>
</cp:coreProperties>
</file>