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319" r:id="rId2"/>
    <p:sldId id="257" r:id="rId3"/>
    <p:sldId id="469" r:id="rId4"/>
    <p:sldId id="393" r:id="rId5"/>
    <p:sldId id="395" r:id="rId6"/>
    <p:sldId id="470" r:id="rId7"/>
    <p:sldId id="471" r:id="rId8"/>
    <p:sldId id="472" r:id="rId9"/>
    <p:sldId id="473" r:id="rId10"/>
    <p:sldId id="474" r:id="rId11"/>
    <p:sldId id="475" r:id="rId12"/>
    <p:sldId id="476" r:id="rId13"/>
    <p:sldId id="477" r:id="rId14"/>
    <p:sldId id="478" r:id="rId15"/>
    <p:sldId id="394" r:id="rId16"/>
    <p:sldId id="461" r:id="rId17"/>
    <p:sldId id="479" r:id="rId18"/>
    <p:sldId id="480" r:id="rId19"/>
    <p:sldId id="481" r:id="rId20"/>
    <p:sldId id="482" r:id="rId21"/>
    <p:sldId id="483" r:id="rId22"/>
    <p:sldId id="484" r:id="rId23"/>
    <p:sldId id="485" r:id="rId24"/>
    <p:sldId id="486" r:id="rId25"/>
    <p:sldId id="487" r:id="rId26"/>
    <p:sldId id="488" r:id="rId27"/>
    <p:sldId id="489" r:id="rId28"/>
    <p:sldId id="490" r:id="rId29"/>
    <p:sldId id="491" r:id="rId30"/>
    <p:sldId id="492" r:id="rId31"/>
    <p:sldId id="493" r:id="rId32"/>
    <p:sldId id="494" r:id="rId33"/>
    <p:sldId id="495" r:id="rId34"/>
    <p:sldId id="496" r:id="rId35"/>
    <p:sldId id="497" r:id="rId36"/>
    <p:sldId id="498" r:id="rId37"/>
    <p:sldId id="499" r:id="rId38"/>
    <p:sldId id="500" r:id="rId39"/>
    <p:sldId id="501" r:id="rId40"/>
    <p:sldId id="502" r:id="rId41"/>
    <p:sldId id="503" r:id="rId42"/>
    <p:sldId id="504" r:id="rId43"/>
    <p:sldId id="505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FFFFFF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FFFFFF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FFFFFF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FFFFFF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FFFFFF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FFFFFF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FFFFFF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FFFFFF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FFFFFF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222"/>
    <a:srgbClr val="FFFFFF"/>
    <a:srgbClr val="18B2B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4622" autoAdjust="0"/>
  </p:normalViewPr>
  <p:slideViewPr>
    <p:cSldViewPr>
      <p:cViewPr varScale="1">
        <p:scale>
          <a:sx n="70" d="100"/>
          <a:sy n="70" d="100"/>
        </p:scale>
        <p:origin x="-10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276"/>
    </p:cViewPr>
  </p:sorterViewPr>
  <p:notesViewPr>
    <p:cSldViewPr>
      <p:cViewPr varScale="1">
        <p:scale>
          <a:sx n="70" d="100"/>
          <a:sy n="70" d="100"/>
        </p:scale>
        <p:origin x="-142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EE19876-ECCE-4968-B6B5-232744796F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216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383A8DF-7948-4E82-9863-8A2C754654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57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7692684-1ED4-44F7-81AE-7F6F91E443F0}" type="slidenum">
              <a:rPr lang="en-US" sz="12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200" smtClean="0">
              <a:solidFill>
                <a:schemeClr val="tx1"/>
              </a:solidFill>
            </a:endParaRPr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2B7962D-149F-4F5D-8A35-9EA5B3F8F0ED}" type="slidenum">
              <a:rPr lang="en-US" sz="12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2354211-2FC3-4A25-8930-A22F26FC073A}" type="slidenum">
              <a:rPr lang="en-US" sz="12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8197451-5FE1-4C99-99AA-8CC981790645}" type="slidenum">
              <a:rPr lang="en-US" sz="1200" smtClean="0">
                <a:solidFill>
                  <a:schemeClr val="tx1"/>
                </a:solidFill>
              </a:rPr>
              <a:pPr eaLnBrk="1" hangingPunct="1"/>
              <a:t>12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0CF552C-6C7A-4010-B045-5CF86CCA9D8C}" type="slidenum">
              <a:rPr lang="en-US" sz="1200" smtClean="0">
                <a:solidFill>
                  <a:schemeClr val="tx1"/>
                </a:solidFill>
              </a:rPr>
              <a:pPr eaLnBrk="1" hangingPunct="1"/>
              <a:t>13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95562C-67F4-4425-911D-E28DCC0CEDBD}" type="slidenum">
              <a:rPr lang="en-US" sz="1200" smtClean="0">
                <a:solidFill>
                  <a:schemeClr val="tx1"/>
                </a:solidFill>
              </a:rPr>
              <a:pPr eaLnBrk="1" hangingPunct="1"/>
              <a:t>14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0D231A1-4144-497A-B8D3-38235DA81CA0}" type="slidenum">
              <a:rPr lang="en-US" sz="1200" smtClean="0">
                <a:solidFill>
                  <a:schemeClr val="tx1"/>
                </a:solidFill>
              </a:rPr>
              <a:pPr eaLnBrk="1" hangingPunct="1"/>
              <a:t>15</a:t>
            </a:fld>
            <a:endParaRPr lang="en-US" sz="1200" smtClean="0">
              <a:solidFill>
                <a:schemeClr val="tx1"/>
              </a:solidFill>
            </a:endParaRPr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57F591-37D5-4A05-87BE-DF217D85EA17}" type="slidenum">
              <a:rPr lang="en-US" sz="1200" smtClean="0">
                <a:solidFill>
                  <a:schemeClr val="tx1"/>
                </a:solidFill>
              </a:rPr>
              <a:pPr eaLnBrk="1" hangingPunct="1"/>
              <a:t>16</a:t>
            </a:fld>
            <a:endParaRPr lang="en-US" sz="1200" smtClean="0">
              <a:solidFill>
                <a:schemeClr val="tx1"/>
              </a:solidFill>
            </a:endParaRPr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A8CE49-D5DA-4175-9AE5-D399CD2D50FB}" type="slidenum">
              <a:rPr lang="en-US" sz="1200" smtClean="0">
                <a:solidFill>
                  <a:schemeClr val="tx1"/>
                </a:solidFill>
              </a:rPr>
              <a:pPr eaLnBrk="1" hangingPunct="1"/>
              <a:t>17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6ECEBE-E6C0-4BB8-BEAE-0D55F072ED54}" type="slidenum">
              <a:rPr lang="en-US" sz="1200" smtClean="0">
                <a:solidFill>
                  <a:schemeClr val="tx1"/>
                </a:solidFill>
              </a:rPr>
              <a:pPr eaLnBrk="1" hangingPunct="1"/>
              <a:t>18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22A7D6F-298C-4C67-84C4-57EAFC7FB737}" type="slidenum">
              <a:rPr lang="en-US" sz="1200" smtClean="0">
                <a:solidFill>
                  <a:schemeClr val="tx1"/>
                </a:solidFill>
              </a:rPr>
              <a:pPr eaLnBrk="1" hangingPunct="1"/>
              <a:t>19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B260638-53CF-4DF4-A62F-6AB0D47C3929}" type="slidenum">
              <a:rPr lang="en-US" sz="12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200" smtClean="0">
              <a:solidFill>
                <a:schemeClr val="tx1"/>
              </a:solidFill>
            </a:endParaRPr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2F3B096-B580-4FE3-B235-AA17C454A5BB}" type="slidenum">
              <a:rPr lang="en-US" sz="1200" smtClean="0">
                <a:solidFill>
                  <a:schemeClr val="tx1"/>
                </a:solidFill>
              </a:rPr>
              <a:pPr eaLnBrk="1" hangingPunct="1"/>
              <a:t>20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CB3385-2E61-4B8F-B893-278CAAF5D5AA}" type="slidenum">
              <a:rPr lang="en-US" sz="1200" smtClean="0">
                <a:solidFill>
                  <a:schemeClr val="tx1"/>
                </a:solidFill>
              </a:rPr>
              <a:pPr eaLnBrk="1" hangingPunct="1"/>
              <a:t>21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C9C5409-77E3-4469-A0EE-3832DDFD632F}" type="slidenum">
              <a:rPr lang="en-US" sz="1200" smtClean="0">
                <a:solidFill>
                  <a:schemeClr val="tx1"/>
                </a:solidFill>
              </a:rPr>
              <a:pPr eaLnBrk="1" hangingPunct="1"/>
              <a:t>22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AAAC6F3-7FC4-48E1-917D-B344F77505FA}" type="slidenum">
              <a:rPr lang="en-US" sz="1200" smtClean="0">
                <a:solidFill>
                  <a:schemeClr val="tx1"/>
                </a:solidFill>
              </a:rPr>
              <a:pPr eaLnBrk="1" hangingPunct="1"/>
              <a:t>23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C48D0D8-443E-4776-80A0-E3FD61AE6856}" type="slidenum">
              <a:rPr lang="en-US" sz="1200" smtClean="0">
                <a:solidFill>
                  <a:schemeClr val="tx1"/>
                </a:solidFill>
              </a:rPr>
              <a:pPr eaLnBrk="1" hangingPunct="1"/>
              <a:t>24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8B12926-F8D4-419A-BD02-870F1995CD14}" type="slidenum">
              <a:rPr lang="en-US" sz="1200" smtClean="0">
                <a:solidFill>
                  <a:schemeClr val="tx1"/>
                </a:solidFill>
              </a:rPr>
              <a:pPr eaLnBrk="1" hangingPunct="1"/>
              <a:t>25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78D92A-6A7C-45D4-97CA-22EBFDFCDCB9}" type="slidenum">
              <a:rPr lang="en-US" sz="1200" smtClean="0">
                <a:solidFill>
                  <a:schemeClr val="tx1"/>
                </a:solidFill>
              </a:rPr>
              <a:pPr eaLnBrk="1" hangingPunct="1"/>
              <a:t>26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87BDCC7-FAFF-4A21-8B5A-EFE2CE8AE322}" type="slidenum">
              <a:rPr lang="en-US" sz="1200" smtClean="0">
                <a:solidFill>
                  <a:schemeClr val="tx1"/>
                </a:solidFill>
              </a:rPr>
              <a:pPr eaLnBrk="1" hangingPunct="1"/>
              <a:t>27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D844136-56AC-4A6A-8C70-B139AF5A04D1}" type="slidenum">
              <a:rPr lang="en-US" sz="1200" smtClean="0">
                <a:solidFill>
                  <a:schemeClr val="tx1"/>
                </a:solidFill>
              </a:rPr>
              <a:pPr eaLnBrk="1" hangingPunct="1"/>
              <a:t>28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B461F99-9365-43A2-878B-F1CFC9A900D3}" type="slidenum">
              <a:rPr lang="en-US" sz="1200" smtClean="0">
                <a:solidFill>
                  <a:schemeClr val="tx1"/>
                </a:solidFill>
              </a:rPr>
              <a:pPr eaLnBrk="1" hangingPunct="1"/>
              <a:t>29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118F202-3E62-4096-B904-6FC11F97B518}" type="slidenum">
              <a:rPr lang="en-US" sz="12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C2CD854-5A9E-40C3-88C8-07C3FCE2A6AD}" type="slidenum">
              <a:rPr lang="en-US" sz="1200" smtClean="0">
                <a:solidFill>
                  <a:schemeClr val="tx1"/>
                </a:solidFill>
              </a:rPr>
              <a:pPr eaLnBrk="1" hangingPunct="1"/>
              <a:t>30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29A28B4-ECDD-4641-AB2B-EEA309829D77}" type="slidenum">
              <a:rPr lang="en-US" sz="1200" smtClean="0">
                <a:solidFill>
                  <a:schemeClr val="tx1"/>
                </a:solidFill>
              </a:rPr>
              <a:pPr eaLnBrk="1" hangingPunct="1"/>
              <a:t>31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A8FFE21-9398-4542-8F33-7A3F12426666}" type="slidenum">
              <a:rPr lang="en-US" sz="1200" smtClean="0">
                <a:solidFill>
                  <a:schemeClr val="tx1"/>
                </a:solidFill>
              </a:rPr>
              <a:pPr eaLnBrk="1" hangingPunct="1"/>
              <a:t>32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347C2DD-DD1D-48A0-9154-E598A9929760}" type="slidenum">
              <a:rPr lang="en-US" sz="1200" smtClean="0">
                <a:solidFill>
                  <a:schemeClr val="tx1"/>
                </a:solidFill>
              </a:rPr>
              <a:pPr eaLnBrk="1" hangingPunct="1"/>
              <a:t>33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7970CC7-DBB3-4855-A610-30171B1D26E7}" type="slidenum">
              <a:rPr lang="en-US" sz="1200" smtClean="0">
                <a:solidFill>
                  <a:schemeClr val="tx1"/>
                </a:solidFill>
              </a:rPr>
              <a:pPr eaLnBrk="1" hangingPunct="1"/>
              <a:t>34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8572E34-7FCD-418E-9AC7-03489B9E0A3D}" type="slidenum">
              <a:rPr lang="en-US" sz="1200" smtClean="0">
                <a:solidFill>
                  <a:schemeClr val="tx1"/>
                </a:solidFill>
              </a:rPr>
              <a:pPr eaLnBrk="1" hangingPunct="1"/>
              <a:t>35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E4AC47-E361-4152-B4EA-DA39DEFEF69F}" type="slidenum">
              <a:rPr lang="en-US" sz="1200" smtClean="0">
                <a:solidFill>
                  <a:schemeClr val="tx1"/>
                </a:solidFill>
              </a:rPr>
              <a:pPr eaLnBrk="1" hangingPunct="1"/>
              <a:t>36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1E2B450-CC0F-478D-89E1-F016F2EC0580}" type="slidenum">
              <a:rPr lang="en-US" sz="1200" smtClean="0">
                <a:solidFill>
                  <a:schemeClr val="tx1"/>
                </a:solidFill>
              </a:rPr>
              <a:pPr eaLnBrk="1" hangingPunct="1"/>
              <a:t>37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87D1179-8D2F-48EA-AC07-BC18BE29EE09}" type="slidenum">
              <a:rPr lang="en-US" sz="1200" smtClean="0">
                <a:solidFill>
                  <a:schemeClr val="tx1"/>
                </a:solidFill>
              </a:rPr>
              <a:pPr eaLnBrk="1" hangingPunct="1"/>
              <a:t>38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9BE72D8-E728-417C-897D-4661EE1D82FC}" type="slidenum">
              <a:rPr lang="en-US" sz="1200" smtClean="0">
                <a:solidFill>
                  <a:schemeClr val="tx1"/>
                </a:solidFill>
              </a:rPr>
              <a:pPr eaLnBrk="1" hangingPunct="1"/>
              <a:t>39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357CAE7-1C17-4D40-A55C-1A9E5F69FB17}" type="slidenum">
              <a:rPr lang="en-US" sz="12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200" smtClean="0">
              <a:solidFill>
                <a:schemeClr val="tx1"/>
              </a:solidFill>
            </a:endParaRPr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7C5B462-DFC5-4CD7-8283-9959326727AE}" type="slidenum">
              <a:rPr lang="en-US" sz="1200" smtClean="0">
                <a:solidFill>
                  <a:schemeClr val="tx1"/>
                </a:solidFill>
              </a:rPr>
              <a:pPr eaLnBrk="1" hangingPunct="1"/>
              <a:t>40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54317C-02F9-4266-8D5C-4C314BFB4281}" type="slidenum">
              <a:rPr lang="en-US" sz="1200" smtClean="0">
                <a:solidFill>
                  <a:schemeClr val="tx1"/>
                </a:solidFill>
              </a:rPr>
              <a:pPr eaLnBrk="1" hangingPunct="1"/>
              <a:t>41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ED43B1-966F-4E5A-A61A-37CAA2A0DD7E}" type="slidenum">
              <a:rPr lang="en-US" sz="1200" smtClean="0">
                <a:solidFill>
                  <a:schemeClr val="tx1"/>
                </a:solidFill>
              </a:rPr>
              <a:pPr eaLnBrk="1" hangingPunct="1"/>
              <a:t>42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5C3227A-D3C4-4138-9B8D-5AA54BE91A34}" type="slidenum">
              <a:rPr lang="en-US" sz="1200" smtClean="0">
                <a:solidFill>
                  <a:schemeClr val="tx1"/>
                </a:solidFill>
              </a:rPr>
              <a:pPr eaLnBrk="1" hangingPunct="1"/>
              <a:t>43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1CF640F-1958-433A-B7C9-4F6EA67B2C0A}" type="slidenum">
              <a:rPr lang="en-US" sz="12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200" smtClean="0">
              <a:solidFill>
                <a:schemeClr val="tx1"/>
              </a:solidFill>
            </a:endParaRPr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8196220-4389-4D6E-B0D3-5F334A11E01D}" type="slidenum">
              <a:rPr lang="en-US" sz="12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A525B7A-FE6A-40C9-A9FB-2D362F2EE505}" type="slidenum">
              <a:rPr lang="en-US" sz="12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E82AF4-D176-414D-B9C4-A6A2071D06FC}" type="slidenum">
              <a:rPr lang="en-US" sz="12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8565D42-116F-4769-A7B6-CEE006C6BBFA}" type="slidenum">
              <a:rPr lang="en-US" sz="12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8382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248400" cy="990600"/>
          </a:xfrm>
        </p:spPr>
        <p:txBody>
          <a:bodyPr/>
          <a:lstStyle>
            <a:lvl1pPr marL="0" indent="0" algn="ctr">
              <a:buFontTx/>
              <a:buNone/>
              <a:defRPr sz="43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22222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sz="1400" dirty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4FA0B05F-E711-43E1-942D-F81600763F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65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F0BBA-8309-4674-BB08-5BB5CC22A1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44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04800"/>
            <a:ext cx="20193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4800"/>
            <a:ext cx="59055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265C2-1D97-4A29-AEA7-E57ACE912D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159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 dirty="0"/>
            </a:lvl1pPr>
          </a:lstStyle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7EE7A0D9-6729-4E36-98EF-AD82C487E4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6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09FFE-5D58-4A9F-A969-B12827E5CD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540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C3D8F-BA68-4653-9A36-7A74EEF8D2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013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F41B3-0FB3-4A5C-BD9C-0424BA56D0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87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B794F-B81E-487B-AC11-637F2A7DDD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37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 dirty="0"/>
            </a:lvl1pPr>
          </a:lstStyle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458BE-B857-4CA1-9D9A-27BFA3FEF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95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2BE7F-BFC4-4D45-9597-EB586AD6C8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497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47B00-80ED-44E2-B2D8-071D69C81A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32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077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324600"/>
            <a:ext cx="662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solidFill>
                  <a:srgbClr val="22222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222222"/>
                </a:solidFill>
                <a:latin typeface="+mn-lt"/>
              </a:defRPr>
            </a:lvl1pPr>
          </a:lstStyle>
          <a:p>
            <a:pPr>
              <a:defRPr/>
            </a:pPr>
            <a:fld id="{A67EB426-EECA-4607-8220-F18921E568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691" r:id="rId3"/>
    <p:sldLayoutId id="2147483692" r:id="rId4"/>
    <p:sldLayoutId id="2147483693" r:id="rId5"/>
    <p:sldLayoutId id="2147483694" r:id="rId6"/>
    <p:sldLayoutId id="2147483701" r:id="rId7"/>
    <p:sldLayoutId id="2147483695" r:id="rId8"/>
    <p:sldLayoutId id="2147483696" r:id="rId9"/>
    <p:sldLayoutId id="2147483697" r:id="rId10"/>
    <p:sldLayoutId id="2147483698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rgbClr val="22222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22222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22222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22222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8001000" cy="2209800"/>
          </a:xfrm>
        </p:spPr>
        <p:txBody>
          <a:bodyPr/>
          <a:lstStyle/>
          <a:p>
            <a:pPr eaLnBrk="1" hangingPunct="1"/>
            <a:r>
              <a:rPr lang="en-US" i="1" smtClean="0"/>
              <a:t>Principles of </a:t>
            </a:r>
            <a:br>
              <a:rPr lang="en-US" i="1" smtClean="0"/>
            </a:br>
            <a:r>
              <a:rPr lang="en-US" i="1" smtClean="0"/>
              <a:t>Incident Response and Disaster Recovery, 2</a:t>
            </a:r>
            <a:r>
              <a:rPr lang="en-US" i="1" baseline="30000" smtClean="0"/>
              <a:t>nd</a:t>
            </a:r>
            <a:r>
              <a:rPr lang="en-US" i="1" smtClean="0"/>
              <a:t> Edition</a:t>
            </a:r>
            <a:r>
              <a:rPr lang="en-US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419600"/>
            <a:ext cx="8077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400" b="0" i="1" smtClean="0"/>
              <a:t>Chapter 9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b="0" i="1" smtClean="0"/>
              <a:t> Disaster Recovery: Preparation and Implementation</a:t>
            </a:r>
          </a:p>
        </p:txBody>
      </p:sp>
      <p:pic>
        <p:nvPicPr>
          <p:cNvPr id="4" name="Picture 3" descr="Cengage_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671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Organization of the DR Team (cont’d.)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Disaster management team</a:t>
            </a:r>
          </a:p>
          <a:p>
            <a:pPr lvl="1" eaLnBrk="1" hangingPunct="1"/>
            <a:r>
              <a:rPr lang="en-US" smtClean="0"/>
              <a:t>Responsible for all the planning and coordination activities</a:t>
            </a:r>
          </a:p>
          <a:p>
            <a:pPr eaLnBrk="1" hangingPunct="1"/>
            <a:r>
              <a:rPr lang="en-US" smtClean="0"/>
              <a:t>Communications team</a:t>
            </a:r>
          </a:p>
          <a:p>
            <a:pPr lvl="1" eaLnBrk="1" hangingPunct="1"/>
            <a:r>
              <a:rPr lang="en-US" smtClean="0"/>
              <a:t>Serves as the voice of the management, providing feedback to anyone desiring additional information</a:t>
            </a:r>
          </a:p>
          <a:p>
            <a:pPr eaLnBrk="1" hangingPunct="1"/>
            <a:r>
              <a:rPr lang="en-US" smtClean="0"/>
              <a:t>Computer recovery (hardware) team</a:t>
            </a:r>
          </a:p>
          <a:p>
            <a:pPr lvl="1" eaLnBrk="1" hangingPunct="1"/>
            <a:r>
              <a:rPr lang="en-US" smtClean="0"/>
              <a:t>Works closely with the hardware and applications teams to reestablish systems functions during recovery</a:t>
            </a:r>
          </a:p>
          <a:p>
            <a:pPr eaLnBrk="1" hangingPunct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2B0DB4-9F42-499A-9992-10C299601234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Organization of the DR Team (cont’d.)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Network recovery team</a:t>
            </a:r>
          </a:p>
          <a:p>
            <a:pPr lvl="1"/>
            <a:r>
              <a:rPr lang="en-US" smtClean="0"/>
              <a:t>Works to determine the extent of damage to the network wiring and hardware</a:t>
            </a:r>
          </a:p>
          <a:p>
            <a:r>
              <a:rPr lang="en-US" smtClean="0"/>
              <a:t>Storage recovery team</a:t>
            </a:r>
          </a:p>
          <a:p>
            <a:pPr lvl="1"/>
            <a:r>
              <a:rPr lang="en-US" smtClean="0"/>
              <a:t>Works with the other teams to recover information and reestablish operations</a:t>
            </a:r>
          </a:p>
          <a:p>
            <a:r>
              <a:rPr lang="en-US" smtClean="0"/>
              <a:t>Applications recovery team</a:t>
            </a:r>
          </a:p>
          <a:p>
            <a:pPr lvl="1"/>
            <a:r>
              <a:rPr lang="en-US" smtClean="0"/>
              <a:t>Recovers applications and reintegrates users back into the systems</a:t>
            </a:r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Incident Response and Disaster Recovery, 2nd Edition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FE55BA-86C0-423A-BFBF-86D04E5AAF79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Organization of the DR Team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Vendor contact team</a:t>
            </a:r>
          </a:p>
          <a:p>
            <a:pPr lvl="1"/>
            <a:r>
              <a:rPr lang="en-US" smtClean="0"/>
              <a:t>Works with suppliers and vendors to replace damaged or destroyed materials, equipment, or services</a:t>
            </a:r>
          </a:p>
          <a:p>
            <a:r>
              <a:rPr lang="en-US" smtClean="0"/>
              <a:t>Damage assessment and salvage team</a:t>
            </a:r>
          </a:p>
          <a:p>
            <a:pPr lvl="1"/>
            <a:r>
              <a:rPr lang="en-US" smtClean="0"/>
              <a:t>Provides initial assessments of the extent of damage to materials, inventory, equipment, and systems on-site</a:t>
            </a:r>
          </a:p>
          <a:p>
            <a:r>
              <a:rPr lang="en-US" smtClean="0"/>
              <a:t>Business interface team</a:t>
            </a:r>
          </a:p>
          <a:p>
            <a:pPr lvl="1"/>
            <a:r>
              <a:rPr lang="en-US" smtClean="0"/>
              <a:t>Works with the remainder of the organization to assist in the recovery of nontechnology functions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Incident Response and Disaster Recovery, 2nd Edition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E385BE-416C-4824-B484-928246C317C5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Organization of the DR Team (cont’d.)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Logistics team</a:t>
            </a:r>
          </a:p>
          <a:p>
            <a:pPr lvl="1"/>
            <a:r>
              <a:rPr lang="en-US" smtClean="0"/>
              <a:t>Consists of the individuals responsible for providing any needed supplies, space, materials, food, services, or facilities at the primary site</a:t>
            </a:r>
          </a:p>
          <a:p>
            <a:r>
              <a:rPr lang="en-US" smtClean="0"/>
              <a:t>Other teams as needed</a:t>
            </a:r>
          </a:p>
          <a:p>
            <a:pPr lvl="1"/>
            <a:r>
              <a:rPr lang="en-US" smtClean="0"/>
              <a:t>Focus on the reestablishment of key business functions as determined by the BIA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Incident Response and Disaster Recovery, 2nd Edition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53689F-EEE7-4D6E-8E38-CE5FED844340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Special Documentation and Equipment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Necessary equipment may include:</a:t>
            </a:r>
          </a:p>
          <a:p>
            <a:pPr lvl="1"/>
            <a:r>
              <a:rPr lang="en-US" smtClean="0"/>
              <a:t>Data recovery software  </a:t>
            </a:r>
          </a:p>
          <a:p>
            <a:pPr lvl="1"/>
            <a:r>
              <a:rPr lang="en-US" smtClean="0"/>
              <a:t>Redundant hardware and components to rebuild damaged systems</a:t>
            </a:r>
          </a:p>
          <a:p>
            <a:pPr lvl="1"/>
            <a:r>
              <a:rPr lang="en-US" smtClean="0"/>
              <a:t>Copies of building blueprints to direct recovery efforts</a:t>
            </a:r>
          </a:p>
          <a:p>
            <a:pPr lvl="1"/>
            <a:r>
              <a:rPr lang="en-US" smtClean="0"/>
              <a:t>Key phone numbers</a:t>
            </a:r>
          </a:p>
          <a:p>
            <a:pPr lvl="1"/>
            <a:r>
              <a:rPr lang="en-US" smtClean="0"/>
              <a:t>Alert roster first contacts</a:t>
            </a:r>
          </a:p>
          <a:p>
            <a:pPr lvl="1"/>
            <a:r>
              <a:rPr lang="en-US" smtClean="0"/>
              <a:t>Fire and water damage specialists</a:t>
            </a:r>
          </a:p>
          <a:p>
            <a:pPr lvl="1"/>
            <a:r>
              <a:rPr lang="en-US" smtClean="0"/>
              <a:t>Emergency supplies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Incident Response and Disaster Recovery, 2nd Edition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F3CAC25-5938-4BE7-A4D3-7745347371E7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Disaster Recovery Planning Functions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seven-step DRP process recommended by NIST</a:t>
            </a:r>
          </a:p>
          <a:p>
            <a:pPr lvl="1"/>
            <a:r>
              <a:rPr lang="en-US" smtClean="0"/>
              <a:t>Develop the DR planning policy statement</a:t>
            </a:r>
          </a:p>
          <a:p>
            <a:pPr lvl="1"/>
            <a:r>
              <a:rPr lang="en-US" smtClean="0"/>
              <a:t>Review the business impact analysis (BIA)</a:t>
            </a:r>
          </a:p>
          <a:p>
            <a:pPr lvl="1"/>
            <a:r>
              <a:rPr lang="en-US" smtClean="0"/>
              <a:t>Identify preventive controls</a:t>
            </a:r>
          </a:p>
          <a:p>
            <a:pPr lvl="1"/>
            <a:r>
              <a:rPr lang="en-US" smtClean="0"/>
              <a:t>Create DR contingency strategies</a:t>
            </a:r>
          </a:p>
          <a:p>
            <a:pPr lvl="1"/>
            <a:r>
              <a:rPr lang="en-US" smtClean="0"/>
              <a:t>Develop the DR plan</a:t>
            </a:r>
          </a:p>
          <a:p>
            <a:pPr lvl="1"/>
            <a:r>
              <a:rPr lang="en-US" smtClean="0"/>
              <a:t>Ensure DR plan testing, training, and exercises</a:t>
            </a:r>
          </a:p>
          <a:p>
            <a:pPr lvl="1"/>
            <a:r>
              <a:rPr lang="en-US" smtClean="0"/>
              <a:t>Ensure DR plan maintenance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Incident Response and Disaster Recovery, 2nd Edition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05DE75-14D4-4F6B-8253-53359A14F199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Develop the DR Planning Policy Statement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DR policy contains the following key elements</a:t>
            </a:r>
          </a:p>
          <a:p>
            <a:pPr lvl="1"/>
            <a:r>
              <a:rPr lang="en-US" smtClean="0"/>
              <a:t>Purpose</a:t>
            </a:r>
          </a:p>
          <a:p>
            <a:pPr lvl="1"/>
            <a:r>
              <a:rPr lang="en-US" smtClean="0"/>
              <a:t>Scope</a:t>
            </a:r>
          </a:p>
          <a:p>
            <a:pPr lvl="1"/>
            <a:r>
              <a:rPr lang="en-US" smtClean="0"/>
              <a:t>Roles and responsibilities</a:t>
            </a:r>
          </a:p>
          <a:p>
            <a:pPr lvl="1"/>
            <a:r>
              <a:rPr lang="en-US" smtClean="0"/>
              <a:t>Resource requirements</a:t>
            </a:r>
          </a:p>
          <a:p>
            <a:pPr lvl="1"/>
            <a:r>
              <a:rPr lang="en-US" smtClean="0"/>
              <a:t>Training requirements</a:t>
            </a:r>
          </a:p>
          <a:p>
            <a:pPr lvl="1"/>
            <a:r>
              <a:rPr lang="en-US" smtClean="0"/>
              <a:t>Exercise and testing schedules</a:t>
            </a:r>
          </a:p>
          <a:p>
            <a:pPr lvl="1"/>
            <a:r>
              <a:rPr lang="en-US" smtClean="0"/>
              <a:t>Plan maintenance schedule</a:t>
            </a:r>
          </a:p>
          <a:p>
            <a:pPr lvl="1"/>
            <a:r>
              <a:rPr lang="en-US" smtClean="0"/>
              <a:t>Special considerations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Incident Response and Disaster Recovery, 2nd Edition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387769-7645-47AF-B919-6F83D3C9048F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the Business Impact Analysis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DR-centric review of the BIA </a:t>
            </a:r>
          </a:p>
          <a:p>
            <a:pPr lvl="1"/>
            <a:r>
              <a:rPr lang="en-US" smtClean="0"/>
              <a:t>Only requires a review of the BIA that was developed by the CPMT</a:t>
            </a:r>
          </a:p>
          <a:p>
            <a:pPr lvl="1"/>
            <a:r>
              <a:rPr lang="en-US" smtClean="0"/>
              <a:t>Ensures compatibility with DR-specific plans and operations</a:t>
            </a:r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Incident Response and Disaster Recovery, 2nd Edition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1BAD57-7651-41F5-9088-F4C518624D55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Identify Preventive Controls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is performed as part of the ongoing information security posture</a:t>
            </a:r>
          </a:p>
          <a:p>
            <a:r>
              <a:rPr lang="en-US" smtClean="0"/>
              <a:t>Effective preventive controls </a:t>
            </a:r>
          </a:p>
          <a:p>
            <a:pPr lvl="1"/>
            <a:r>
              <a:rPr lang="en-US" smtClean="0"/>
              <a:t>Implemented to safeguard online and physical information storage  </a:t>
            </a:r>
          </a:p>
          <a:p>
            <a:r>
              <a:rPr lang="en-US" smtClean="0"/>
              <a:t>The team should</a:t>
            </a:r>
          </a:p>
          <a:p>
            <a:pPr lvl="1"/>
            <a:r>
              <a:rPr lang="en-US" smtClean="0"/>
              <a:t>Ensure that sufficient and secure off-site data storage is implemented, tested, and maintained</a:t>
            </a:r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Incident Response and Disaster Recovery, 2nd Edition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799FAC-3D70-428D-ABA3-9DDEB6B6DC3B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Develop Recovery Strategies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</a:t>
            </a:r>
            <a:r>
              <a:rPr lang="en-US" i="1" smtClean="0"/>
              <a:t>after the action </a:t>
            </a:r>
            <a:r>
              <a:rPr lang="en-US" smtClean="0"/>
              <a:t>actions must be thoroughly developed and tested</a:t>
            </a:r>
          </a:p>
          <a:p>
            <a:r>
              <a:rPr lang="en-US" smtClean="0"/>
              <a:t>DR strategies </a:t>
            </a:r>
          </a:p>
          <a:p>
            <a:pPr lvl="1"/>
            <a:r>
              <a:rPr lang="en-US" smtClean="0"/>
              <a:t>Must include the steps necessary to fully restore the organization to its operational status</a:t>
            </a:r>
          </a:p>
          <a:p>
            <a:r>
              <a:rPr lang="en-US" smtClean="0"/>
              <a:t>One key aspect of the DR strategy </a:t>
            </a:r>
          </a:p>
          <a:p>
            <a:pPr lvl="1"/>
            <a:r>
              <a:rPr lang="en-US" smtClean="0"/>
              <a:t>The enlistment and retention of qualified general contractors</a:t>
            </a:r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Incident Response and Disaster Recovery, 2nd Edition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DB860E-194A-4603-9FF2-4144358305A8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Describe the ways to classify disasters, by both speed of onset and source</a:t>
            </a:r>
          </a:p>
          <a:p>
            <a:r>
              <a:rPr lang="en-US" smtClean="0"/>
              <a:t>Explain who should form the membership of the disaster recovery team</a:t>
            </a:r>
          </a:p>
          <a:p>
            <a:r>
              <a:rPr lang="en-US" smtClean="0"/>
              <a:t>List the key functions of the disaster plan</a:t>
            </a:r>
          </a:p>
          <a:p>
            <a:r>
              <a:rPr lang="en-US" smtClean="0"/>
              <a:t>Explain the key concepts included in the NIST approach to technical contingency planning</a:t>
            </a:r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Incident Response and Disaster Recovery, 2nd Edition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4DF712-9C8E-46FD-BADD-FAE356BB3082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Develop the DR Plan Document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Disaster scenario</a:t>
            </a:r>
          </a:p>
          <a:p>
            <a:pPr lvl="1"/>
            <a:r>
              <a:rPr lang="en-US" smtClean="0"/>
              <a:t>A description of the disasters that may befall an organization, along with information on their probability of occurrence</a:t>
            </a:r>
          </a:p>
          <a:p>
            <a:pPr lvl="1"/>
            <a:r>
              <a:rPr lang="en-US" smtClean="0"/>
              <a:t>A brief description of the organization’s actions to prepare for that disaster</a:t>
            </a:r>
          </a:p>
          <a:p>
            <a:pPr lvl="1"/>
            <a:r>
              <a:rPr lang="en-US" smtClean="0"/>
              <a:t>The best case, worst case, and most likely case outcomes of the disaster</a:t>
            </a:r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Incident Response and Disaster Recovery, 2nd Edition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97FC34-EC92-4857-9B00-0E3CF32E9691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 the DR Plan Document (cont’d.)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During the disaster</a:t>
            </a:r>
          </a:p>
          <a:p>
            <a:pPr lvl="1" eaLnBrk="1" hangingPunct="1"/>
            <a:r>
              <a:rPr lang="en-US" smtClean="0"/>
              <a:t>The planners develop and document the procedures that must be performed during the disaster, if any</a:t>
            </a:r>
          </a:p>
          <a:p>
            <a:pPr eaLnBrk="1" hangingPunct="1"/>
            <a:r>
              <a:rPr lang="en-US" smtClean="0"/>
              <a:t>After the disaster</a:t>
            </a:r>
          </a:p>
          <a:p>
            <a:pPr lvl="1" eaLnBrk="1" hangingPunct="1"/>
            <a:r>
              <a:rPr lang="en-US" smtClean="0"/>
              <a:t>Once procedures for reacting to a disaster are drafted, the planners develop and document the procedures that must be performed immediately  </a:t>
            </a:r>
          </a:p>
          <a:p>
            <a:pPr eaLnBrk="1" hangingPunct="1"/>
            <a:r>
              <a:rPr lang="en-US" smtClean="0"/>
              <a:t>Before the disaster</a:t>
            </a:r>
          </a:p>
          <a:p>
            <a:pPr lvl="1" eaLnBrk="1" hangingPunct="1"/>
            <a:r>
              <a:rPr lang="en-US" smtClean="0"/>
              <a:t>Planners draft a third set of procedures listing those tasks that must be performed to prepare for the disaster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5003D-6E4E-46AD-8F6D-22571E11B31F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 the DR Plan Document (cont’d.)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for actions taken during the disaster</a:t>
            </a:r>
          </a:p>
          <a:p>
            <a:pPr lvl="1" eaLnBrk="1" hangingPunct="1"/>
            <a:r>
              <a:rPr lang="en-US" smtClean="0"/>
              <a:t>DR usually begins with a trigger</a:t>
            </a:r>
          </a:p>
          <a:p>
            <a:pPr lvl="1" eaLnBrk="1" hangingPunct="1"/>
            <a:r>
              <a:rPr lang="en-US" b="1" smtClean="0"/>
              <a:t>Trigger</a:t>
            </a:r>
            <a:r>
              <a:rPr lang="en-US" smtClean="0"/>
              <a:t>: the point at which a management decision to react is made</a:t>
            </a:r>
          </a:p>
          <a:p>
            <a:pPr lvl="1" eaLnBrk="1" hangingPunct="1"/>
            <a:r>
              <a:rPr lang="en-US" smtClean="0"/>
              <a:t>Best way to plan for actions during a disaster is to develop disaster end cases</a:t>
            </a:r>
          </a:p>
          <a:p>
            <a:pPr lvl="1" eaLnBrk="1" hangingPunct="1"/>
            <a:r>
              <a:rPr lang="en-US" smtClean="0"/>
              <a:t>Determine what must be done to react to the  disaster scenario</a:t>
            </a:r>
          </a:p>
          <a:p>
            <a:pPr lvl="1" eaLnBrk="1" hangingPunct="1"/>
            <a:r>
              <a:rPr lang="en-US" smtClean="0"/>
              <a:t>Once all signs of the disaster have ceased, the “actions during” phase is complete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6ACCB4-21F1-42A3-A5D7-671B54DF03A2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 the DR Plan Document (cont’d.)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AdvOT2b189473.B"/>
              </a:rPr>
              <a:t>Planning for actions taken after the disaster</a:t>
            </a:r>
          </a:p>
          <a:p>
            <a:pPr lvl="1" eaLnBrk="1" hangingPunct="1"/>
            <a:r>
              <a:rPr lang="en-US" smtClean="0">
                <a:latin typeface="AdvOT2b189473.B"/>
              </a:rPr>
              <a:t>During this phase, lost or damaged data is restored, systems are scrubbed of infection, and everything is restored to its previous state</a:t>
            </a:r>
          </a:p>
          <a:p>
            <a:pPr lvl="1" eaLnBrk="1" hangingPunct="1"/>
            <a:r>
              <a:rPr lang="en-US" smtClean="0">
                <a:latin typeface="AdvOT2b189473.B"/>
              </a:rPr>
              <a:t>Follow-on incidents are highly probable when infected machines are brought back online</a:t>
            </a:r>
          </a:p>
          <a:p>
            <a:pPr lvl="1" eaLnBrk="1" hangingPunct="1"/>
            <a:r>
              <a:rPr lang="en-US" smtClean="0">
                <a:latin typeface="AdvOT2b189473.B"/>
              </a:rPr>
              <a:t>Forensic analysis</a:t>
            </a:r>
          </a:p>
          <a:p>
            <a:pPr lvl="2" eaLnBrk="1" hangingPunct="1"/>
            <a:r>
              <a:rPr lang="en-US" smtClean="0">
                <a:latin typeface="AdvOT2b189473.B"/>
              </a:rPr>
              <a:t>The process of systematically examining information assets for evidentiary material that can provide insight into how an incident transpired</a:t>
            </a:r>
          </a:p>
          <a:p>
            <a:pPr lvl="1" eaLnBrk="1" hangingPunct="1"/>
            <a:r>
              <a:rPr lang="en-US" smtClean="0"/>
              <a:t>The DR team must conduct an AAR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FC09AC-F6D5-4831-A6F7-F2C2665870D4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 the DR Plan Document (cont’d.)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for actions taken before the disaster</a:t>
            </a:r>
          </a:p>
          <a:p>
            <a:pPr lvl="1" eaLnBrk="1" hangingPunct="1"/>
            <a:r>
              <a:rPr lang="en-US" smtClean="0"/>
              <a:t>“Before actions” include </a:t>
            </a:r>
          </a:p>
          <a:p>
            <a:pPr lvl="2" eaLnBrk="1" hangingPunct="1"/>
            <a:r>
              <a:rPr lang="en-US" smtClean="0"/>
              <a:t>Preventive measures to manage the risks associated with a particular attack</a:t>
            </a:r>
          </a:p>
          <a:p>
            <a:pPr lvl="2" eaLnBrk="1" hangingPunct="1"/>
            <a:r>
              <a:rPr lang="en-US" smtClean="0"/>
              <a:t>The actions taken to enhance the preparedness of the IR team</a:t>
            </a:r>
          </a:p>
          <a:p>
            <a:pPr lvl="1" eaLnBrk="1" hangingPunct="1"/>
            <a:r>
              <a:rPr lang="en-US" smtClean="0"/>
              <a:t>For DR and IR planning</a:t>
            </a:r>
          </a:p>
          <a:p>
            <a:pPr lvl="2" eaLnBrk="1" hangingPunct="1"/>
            <a:r>
              <a:rPr lang="en-US" smtClean="0"/>
              <a:t>When selecting an off-site storage location for data backups or stored equipment, extra care should be taken to minimize the risk at that storage location</a:t>
            </a:r>
          </a:p>
          <a:p>
            <a:pPr eaLnBrk="1" hangingPunct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55A622-C0D9-42E2-8073-5F5EFD5D5222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 Testing, Training, and Exercises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the DR plan is an ongoing activity</a:t>
            </a:r>
          </a:p>
          <a:p>
            <a:pPr eaLnBrk="1" hangingPunct="1"/>
            <a:r>
              <a:rPr lang="en-US" smtClean="0"/>
              <a:t>Recent survey from Symantec </a:t>
            </a:r>
          </a:p>
          <a:p>
            <a:pPr lvl="1" eaLnBrk="1" hangingPunct="1"/>
            <a:r>
              <a:rPr lang="en-US" smtClean="0"/>
              <a:t>At least “82 percent of organizations test their DR plans either once a year or more frequently”</a:t>
            </a:r>
          </a:p>
          <a:p>
            <a:pPr eaLnBrk="1" hangingPunct="1"/>
            <a:r>
              <a:rPr lang="en-US" smtClean="0"/>
              <a:t>Once all the individual components of the DR plan have been drafted and tested</a:t>
            </a:r>
          </a:p>
          <a:p>
            <a:pPr lvl="1" eaLnBrk="1" hangingPunct="1"/>
            <a:r>
              <a:rPr lang="en-US" smtClean="0"/>
              <a:t>The final DR plan can be created, similar in format and appearance to the IR plan</a:t>
            </a:r>
          </a:p>
          <a:p>
            <a:pPr eaLnBrk="1" hangingPunct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37104E-330E-4D5C-8F1C-851845ABF965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 Maintenance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plan </a:t>
            </a:r>
          </a:p>
          <a:p>
            <a:pPr lvl="1"/>
            <a:r>
              <a:rPr lang="en-US" smtClean="0"/>
              <a:t>Should be a dynamic document that is updated regularly to remain current with system enhancements</a:t>
            </a:r>
          </a:p>
          <a:p>
            <a:r>
              <a:rPr lang="en-US" smtClean="0"/>
              <a:t>If the organization changes its size, location, or business focus</a:t>
            </a:r>
          </a:p>
          <a:p>
            <a:pPr lvl="1"/>
            <a:r>
              <a:rPr lang="en-US" smtClean="0"/>
              <a:t>The DR management team should begin anew with the CP plan, and it should also reexamine the BIA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Incident Response and Disaster Recovery, 2nd Edition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CC9DFC-60C6-4C83-919C-70D9A78BF0E0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 Technology Contingency Planning Considerations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Commonly found systems in production or development settings</a:t>
            </a:r>
          </a:p>
          <a:p>
            <a:pPr lvl="1" eaLnBrk="1" hangingPunct="1"/>
            <a:r>
              <a:rPr lang="en-US" smtClean="0"/>
              <a:t>Client/server systems</a:t>
            </a:r>
          </a:p>
          <a:p>
            <a:pPr lvl="1" eaLnBrk="1" hangingPunct="1"/>
            <a:r>
              <a:rPr lang="en-US" smtClean="0"/>
              <a:t>Data communications systems</a:t>
            </a:r>
          </a:p>
          <a:p>
            <a:pPr lvl="1" eaLnBrk="1" hangingPunct="1"/>
            <a:r>
              <a:rPr lang="en-US" smtClean="0"/>
              <a:t>Mainframe systems</a:t>
            </a:r>
          </a:p>
          <a:p>
            <a:pPr eaLnBrk="1" hangingPunct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912669-F3BF-4435-821A-7100A0A6D433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Client/Server Systems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648200"/>
          </a:xfrm>
        </p:spPr>
        <p:txBody>
          <a:bodyPr/>
          <a:lstStyle/>
          <a:p>
            <a:pPr eaLnBrk="1" hangingPunct="1"/>
            <a:r>
              <a:rPr lang="en-US" smtClean="0"/>
              <a:t>The client level includes: </a:t>
            </a:r>
          </a:p>
          <a:p>
            <a:pPr lvl="1" eaLnBrk="1" hangingPunct="1"/>
            <a:r>
              <a:rPr lang="en-US" smtClean="0"/>
              <a:t>Desktop, laptop, or netbook systems, tablets, as well as specialty devices, such as smartphones</a:t>
            </a:r>
          </a:p>
          <a:p>
            <a:pPr eaLnBrk="1" hangingPunct="1"/>
            <a:r>
              <a:rPr lang="en-US" smtClean="0"/>
              <a:t>Client/server systems contingency strategies must include</a:t>
            </a:r>
          </a:p>
          <a:p>
            <a:pPr lvl="1" eaLnBrk="1" hangingPunct="1"/>
            <a:r>
              <a:rPr lang="en-US" smtClean="0"/>
              <a:t>Backup media stored off-site or at an alternate site</a:t>
            </a:r>
          </a:p>
          <a:p>
            <a:pPr lvl="1" eaLnBrk="1" hangingPunct="1"/>
            <a:r>
              <a:rPr lang="en-US" smtClean="0"/>
              <a:t>Use of standardized hardware, software, and peripherals to enable backup and recovery  </a:t>
            </a:r>
          </a:p>
          <a:p>
            <a:pPr lvl="1" eaLnBrk="1" hangingPunct="1"/>
            <a:r>
              <a:rPr lang="en-US" smtClean="0"/>
              <a:t>Documentation of all supported system configurations, with local copies of key  vendor information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39E47A-1F27-473B-8D96-44B11C8BC4F6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Client/Server Systems (cont’d.)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Client/server systems contingency strategies  must include (cont’d.)</a:t>
            </a:r>
          </a:p>
          <a:p>
            <a:pPr lvl="1" eaLnBrk="1" hangingPunct="1"/>
            <a:r>
              <a:rPr lang="en-US" smtClean="0"/>
              <a:t>Coordination with security policies and system security controls used in the organization</a:t>
            </a:r>
          </a:p>
          <a:p>
            <a:pPr lvl="1" eaLnBrk="1" hangingPunct="1"/>
            <a:r>
              <a:rPr lang="en-US" smtClean="0"/>
              <a:t>Reliance on the systems priority and key data needs as documented in the BIA</a:t>
            </a:r>
          </a:p>
          <a:p>
            <a:pPr lvl="1" eaLnBrk="1" hangingPunct="1"/>
            <a:r>
              <a:rPr lang="en-US" smtClean="0"/>
              <a:t>Processes that aggressively limit the placement of data on client systems, with any local data kept for the minimum possible time</a:t>
            </a:r>
          </a:p>
          <a:p>
            <a:pPr eaLnBrk="1" hangingPunct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41DB2D-2812-4F1E-A567-8A92D4953162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 (cont’d.)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List the elements of a sample disaster recovery plan</a:t>
            </a:r>
          </a:p>
          <a:p>
            <a:r>
              <a:rPr lang="en-US" smtClean="0"/>
              <a:t>Describe the need for providing wide access to the planning documents while securing the sensitive content of the disaster recovery plans</a:t>
            </a:r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Incident Response and Disaster Recovery, 2nd Edition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4A316A-F7C7-4CDF-8FC8-D84551F30434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Client/Server Systems (cont’d.)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Client/server systems contingency strategies  must include (cont’d.)</a:t>
            </a:r>
          </a:p>
          <a:p>
            <a:pPr lvl="1" eaLnBrk="1" hangingPunct="1"/>
            <a:r>
              <a:rPr lang="en-US" smtClean="0"/>
              <a:t>Sound procedures established to back up and periodically test restoration of local data</a:t>
            </a:r>
          </a:p>
          <a:p>
            <a:pPr lvl="1" eaLnBrk="1" hangingPunct="1"/>
            <a:r>
              <a:rPr lang="en-US" smtClean="0"/>
              <a:t>Automation of backup processes and proactive validation of the automated backup by repeatable processes</a:t>
            </a:r>
          </a:p>
          <a:p>
            <a:pPr lvl="1" eaLnBrk="1" hangingPunct="1"/>
            <a:r>
              <a:rPr lang="en-US" smtClean="0"/>
              <a:t>Coordination of all contingency solutions with the cyber IR plans and team operations</a:t>
            </a:r>
          </a:p>
          <a:p>
            <a:pPr eaLnBrk="1" hangingPunct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10D6C5-312D-482C-9908-033C14D3F91B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Client/Server Systems (cont’d.)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Client/server systems contingency solutions</a:t>
            </a:r>
          </a:p>
          <a:p>
            <a:pPr lvl="1" eaLnBrk="1" hangingPunct="1"/>
            <a:r>
              <a:rPr lang="en-US" smtClean="0"/>
              <a:t>Encryption tools </a:t>
            </a:r>
          </a:p>
          <a:p>
            <a:pPr lvl="2" eaLnBrk="1" hangingPunct="1"/>
            <a:r>
              <a:rPr lang="en-US" smtClean="0"/>
              <a:t>Widely used to ensure the confidentiality and integrity of communication between clients and servers  </a:t>
            </a:r>
          </a:p>
          <a:p>
            <a:pPr lvl="1" eaLnBrk="1" hangingPunct="1"/>
            <a:r>
              <a:rPr lang="en-US" smtClean="0"/>
              <a:t>Recovery will rely on complete planning, training, and rehearsals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C693F5-4560-4C04-92BE-7C019BC1E8E4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Communications Systems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area networks (LANs) </a:t>
            </a:r>
          </a:p>
          <a:p>
            <a:pPr lvl="1" eaLnBrk="1" hangingPunct="1"/>
            <a:r>
              <a:rPr lang="en-US" smtClean="0"/>
              <a:t>Used for an office or small campus, with segment distances measured in tens of meters</a:t>
            </a:r>
          </a:p>
          <a:p>
            <a:pPr lvl="1" eaLnBrk="1" hangingPunct="1"/>
            <a:r>
              <a:rPr lang="en-US" smtClean="0"/>
              <a:t>Each connection point is considered a node</a:t>
            </a:r>
          </a:p>
          <a:p>
            <a:pPr lvl="1" eaLnBrk="1" hangingPunct="1"/>
            <a:r>
              <a:rPr lang="en-US" smtClean="0"/>
              <a:t>Each system (client or server) is considered a host</a:t>
            </a:r>
          </a:p>
          <a:p>
            <a:pPr eaLnBrk="1" hangingPunct="1"/>
            <a:r>
              <a:rPr lang="en-US" smtClean="0"/>
              <a:t>Wide area networks (WANs)</a:t>
            </a:r>
          </a:p>
          <a:p>
            <a:pPr lvl="1" eaLnBrk="1" hangingPunct="1"/>
            <a:r>
              <a:rPr lang="en-US" smtClean="0"/>
              <a:t>A collection of nodes in which the segments are geographically dispersed</a:t>
            </a:r>
          </a:p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11B666-E019-4772-A6C1-6F6F63BFBB62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Communications Systems (cont’d.)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communications contingency strategies rely on</a:t>
            </a:r>
          </a:p>
          <a:p>
            <a:pPr lvl="1" eaLnBrk="1" hangingPunct="1"/>
            <a:r>
              <a:rPr lang="en-US" smtClean="0"/>
              <a:t>Complete and current documentation of the telecommunications networks</a:t>
            </a:r>
          </a:p>
          <a:p>
            <a:pPr lvl="1" eaLnBrk="1" hangingPunct="1"/>
            <a:r>
              <a:rPr lang="en-US" smtClean="0"/>
              <a:t>Coordination with service-providing vendors,  </a:t>
            </a:r>
          </a:p>
          <a:p>
            <a:pPr lvl="1" eaLnBrk="1" hangingPunct="1"/>
            <a:r>
              <a:rPr lang="en-US" smtClean="0"/>
              <a:t>Coordination with organizational security policies and controls</a:t>
            </a:r>
          </a:p>
          <a:p>
            <a:pPr lvl="1" eaLnBrk="1" hangingPunct="1"/>
            <a:r>
              <a:rPr lang="en-US" smtClean="0"/>
              <a:t>Implementation of redundancy in critical components to remove single points of failure</a:t>
            </a:r>
          </a:p>
          <a:p>
            <a:pPr lvl="1" eaLnBrk="1" hangingPunct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850F6D-2BBE-4D6D-83CF-2D74B99BC217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Communications Systems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communications contingency strategies rely on (cont’d)</a:t>
            </a:r>
          </a:p>
          <a:p>
            <a:pPr lvl="1" eaLnBrk="1" hangingPunct="1"/>
            <a:r>
              <a:rPr lang="en-US" smtClean="0"/>
              <a:t>Identification of remaining single points of failure as ongoing efforts to remove them progress</a:t>
            </a:r>
          </a:p>
          <a:p>
            <a:pPr lvl="1" eaLnBrk="1" hangingPunct="1"/>
            <a:r>
              <a:rPr lang="en-US" smtClean="0"/>
              <a:t>Monitoring of the networks to measure uptime and minimize downtime by providing early detection of failures</a:t>
            </a:r>
          </a:p>
          <a:p>
            <a:pPr lvl="1" eaLnBrk="1" hangingPunct="1"/>
            <a:r>
              <a:rPr lang="en-US" smtClean="0"/>
              <a:t>Integration of remote access and wireless LAN technology </a:t>
            </a:r>
          </a:p>
          <a:p>
            <a:pPr eaLnBrk="1" hangingPunct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6AD352-905C-49AC-8BCB-860FCE86B7C4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Mainframe Systems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Rely on centralization of key capabilities</a:t>
            </a:r>
          </a:p>
          <a:p>
            <a:pPr eaLnBrk="1" hangingPunct="1"/>
            <a:r>
              <a:rPr lang="en-US" smtClean="0"/>
              <a:t>When client/server systems interact with mainframes</a:t>
            </a:r>
          </a:p>
          <a:p>
            <a:pPr lvl="1" eaLnBrk="1" hangingPunct="1"/>
            <a:r>
              <a:rPr lang="en-US" smtClean="0"/>
              <a:t>The client is often programmed to emulate much simpler data terminals</a:t>
            </a:r>
          </a:p>
          <a:p>
            <a:pPr lvl="1" eaLnBrk="1" hangingPunct="1"/>
            <a:r>
              <a:rPr lang="en-US" smtClean="0"/>
              <a:t>The data processing and data storage functions are completed by the mainframe, with the client performing only data display functions</a:t>
            </a:r>
          </a:p>
          <a:p>
            <a:pPr eaLnBrk="1" hangingPunct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56CE8A-E4B3-458B-881E-F9E1E1A068E7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Mainframe Systems (cont’d.)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648200"/>
          </a:xfrm>
        </p:spPr>
        <p:txBody>
          <a:bodyPr/>
          <a:lstStyle/>
          <a:p>
            <a:pPr eaLnBrk="1" hangingPunct="1"/>
            <a:r>
              <a:rPr lang="en-US" smtClean="0"/>
              <a:t>Mainframe contingency strategies require:</a:t>
            </a:r>
          </a:p>
          <a:p>
            <a:pPr lvl="1" eaLnBrk="1" hangingPunct="1"/>
            <a:r>
              <a:rPr lang="en-US" smtClean="0"/>
              <a:t>Storage of backup media off-site</a:t>
            </a:r>
          </a:p>
          <a:p>
            <a:pPr lvl="1" eaLnBrk="1" hangingPunct="1"/>
            <a:r>
              <a:rPr lang="en-US" smtClean="0"/>
              <a:t>Documentation of all systems configurations to include details unique to specific vendor implementations</a:t>
            </a:r>
          </a:p>
          <a:p>
            <a:pPr lvl="1" eaLnBrk="1" hangingPunct="1"/>
            <a:r>
              <a:rPr lang="en-US" smtClean="0"/>
              <a:t>Coordination with network security policy and system security controls</a:t>
            </a:r>
          </a:p>
          <a:p>
            <a:pPr lvl="1" eaLnBrk="1" hangingPunct="1"/>
            <a:r>
              <a:rPr lang="en-US" smtClean="0"/>
              <a:t>Redundant system components</a:t>
            </a:r>
          </a:p>
          <a:p>
            <a:pPr lvl="1" eaLnBrk="1" hangingPunct="1"/>
            <a:r>
              <a:rPr lang="en-US" smtClean="0">
                <a:latin typeface="AdvOTbc475f09"/>
              </a:rPr>
              <a:t>Coordination of all contingency solutions with the IR plans and team operations</a:t>
            </a:r>
          </a:p>
          <a:p>
            <a:pPr lvl="1" eaLnBrk="1" hangingPunct="1"/>
            <a:r>
              <a:rPr lang="en-US" smtClean="0"/>
              <a:t>Sequencing of replacement networking capabilities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FED893-4440-4E60-BA93-6047A8306525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4D54EE-705D-4328-B3CF-D04679BC796E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38" y="136525"/>
            <a:ext cx="5376862" cy="603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Disaster Recovery Plans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CA39DB-F88B-4C8F-9B96-E9FC6E136A85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  <p:pic>
        <p:nvPicPr>
          <p:cNvPr id="430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371600"/>
            <a:ext cx="4591050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Disaster Recovery Plans (cont’d.)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AD4EF0-2CBA-456B-A64C-08947368A6CC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  <p:pic>
        <p:nvPicPr>
          <p:cNvPr id="4403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099425" cy="307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Disaster recovery planning (DRP)</a:t>
            </a:r>
          </a:p>
          <a:p>
            <a:pPr lvl="1"/>
            <a:r>
              <a:rPr lang="en-US" smtClean="0"/>
              <a:t>The preparation for and recovery from a disaster, whether natural or man-made </a:t>
            </a:r>
          </a:p>
          <a:p>
            <a:r>
              <a:rPr lang="en-US" smtClean="0"/>
              <a:t>The continuity planning management team (CPMT) </a:t>
            </a:r>
          </a:p>
          <a:p>
            <a:pPr lvl="1"/>
            <a:r>
              <a:rPr lang="en-US" smtClean="0"/>
              <a:t>Forms the DR team, then assists in the development of the DR plan</a:t>
            </a:r>
          </a:p>
          <a:p>
            <a:r>
              <a:rPr lang="en-US" smtClean="0"/>
              <a:t>Key role of a DR plan </a:t>
            </a:r>
          </a:p>
          <a:p>
            <a:pPr lvl="1"/>
            <a:r>
              <a:rPr lang="en-US" smtClean="0"/>
              <a:t>Defining how to reestablish operations at the location where the organization is usually located</a:t>
            </a:r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Incident Response and Disaster Recovery, 2nd Edition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E80BF9-72AB-49C0-B141-78850FD282C2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Business Resumption Plan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 and BC plans</a:t>
            </a:r>
          </a:p>
          <a:p>
            <a:pPr lvl="1" eaLnBrk="1" hangingPunct="1"/>
            <a:r>
              <a:rPr lang="en-US" smtClean="0"/>
              <a:t>Many organizations prepare them at the same time because they are related</a:t>
            </a:r>
          </a:p>
          <a:p>
            <a:pPr lvl="1" eaLnBrk="1" hangingPunct="1"/>
            <a:r>
              <a:rPr lang="en-US" smtClean="0"/>
              <a:t>Some combine them into a single planning document (</a:t>
            </a:r>
            <a:r>
              <a:rPr lang="en-US" b="1" smtClean="0"/>
              <a:t>business resumption plan</a:t>
            </a:r>
            <a:r>
              <a:rPr lang="en-US" smtClean="0"/>
              <a:t>) to reduce the effort and cost</a:t>
            </a:r>
          </a:p>
          <a:p>
            <a:pPr eaLnBrk="1" hangingPunct="1"/>
            <a:r>
              <a:rPr lang="en-US" smtClean="0"/>
              <a:t>Business resumption plan (BR plan) </a:t>
            </a:r>
          </a:p>
          <a:p>
            <a:pPr lvl="1" eaLnBrk="1" hangingPunct="1"/>
            <a:r>
              <a:rPr lang="en-US" smtClean="0"/>
              <a:t>Must support the immediate reestablishment of operations at an alternate site and eventual reestablishment of operations at the primary site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9B4280-5A92-45A3-9515-7FC4807904DE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DR Plan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planning process for the DR plan </a:t>
            </a:r>
          </a:p>
          <a:p>
            <a:pPr lvl="1" eaLnBrk="1" hangingPunct="1"/>
            <a:r>
              <a:rPr lang="en-US" smtClean="0"/>
              <a:t>Should be tied to, but distinct from, that for the IR plan</a:t>
            </a:r>
          </a:p>
          <a:p>
            <a:pPr eaLnBrk="1" hangingPunct="1"/>
            <a:r>
              <a:rPr lang="en-US" smtClean="0"/>
              <a:t>When the plan is completed</a:t>
            </a:r>
          </a:p>
          <a:p>
            <a:pPr lvl="1" eaLnBrk="1" hangingPunct="1"/>
            <a:r>
              <a:rPr lang="en-US" smtClean="0"/>
              <a:t>It needs to be stored and kept available in as many locations and formats as possible</a:t>
            </a:r>
          </a:p>
          <a:p>
            <a:pPr eaLnBrk="1" hangingPunct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742F03-C4A5-4549-AD0A-B26BEE7C3033}" type="slidenum">
              <a:rPr lang="en-US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DR planning is the preparation for and recovery from a disaster</a:t>
            </a:r>
          </a:p>
          <a:p>
            <a:r>
              <a:rPr lang="en-US" smtClean="0"/>
              <a:t>A DR plan can classify disasters as either natural   or man-made </a:t>
            </a:r>
          </a:p>
          <a:p>
            <a:r>
              <a:rPr lang="en-US" smtClean="0"/>
              <a:t>The CPMT assembles the DR team</a:t>
            </a:r>
          </a:p>
          <a:p>
            <a:r>
              <a:rPr lang="en-US" smtClean="0"/>
              <a:t>The DR team consists of representatives from every major organizational unit</a:t>
            </a:r>
          </a:p>
          <a:p>
            <a:r>
              <a:rPr lang="en-US" smtClean="0"/>
              <a:t>All members of the DR team should have multiple copies of the DR (and BC) plan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Incident Response and Disaster Recovery, 2nd Edition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C717DE2-F877-4A66-A719-8D30EFE3AFD8}" type="slidenum">
              <a:rPr lang="en-US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(cont’d.)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first step in the effort to craft any contingency plan (CP) is the development of enabling policy or policies</a:t>
            </a:r>
          </a:p>
          <a:p>
            <a:r>
              <a:rPr lang="en-US" smtClean="0"/>
              <a:t>The NIST planning process adapted for DR planning</a:t>
            </a:r>
          </a:p>
          <a:p>
            <a:r>
              <a:rPr lang="en-US" smtClean="0"/>
              <a:t>The DR team begins with the development of the DR policy</a:t>
            </a:r>
          </a:p>
          <a:p>
            <a:r>
              <a:rPr lang="en-US" smtClean="0"/>
              <a:t>Training in the use of the DR plan can be used to test its validity and effectiveness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Incident Response and Disaster Recovery, 2nd Edition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6128ED-4435-47E8-9B2C-8BF10C727D3B}" type="slidenum">
              <a:rPr lang="en-US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Disaster Classifications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Man-made disasters include: </a:t>
            </a:r>
          </a:p>
          <a:p>
            <a:pPr lvl="1"/>
            <a:r>
              <a:rPr lang="en-US" smtClean="0"/>
              <a:t>Acts of terrorism, acts of war, and those acts of man that begin as incidents and escalate into disasters</a:t>
            </a:r>
          </a:p>
          <a:p>
            <a:r>
              <a:rPr lang="en-US" smtClean="0"/>
              <a:t>Rapid-onset disasters </a:t>
            </a:r>
          </a:p>
          <a:p>
            <a:pPr lvl="1"/>
            <a:r>
              <a:rPr lang="en-US" smtClean="0"/>
              <a:t>Those that occur suddenly, with little warning, taking the lives of people and destroying the means of production</a:t>
            </a:r>
          </a:p>
          <a:p>
            <a:r>
              <a:rPr lang="en-US" smtClean="0"/>
              <a:t>Slow-onset disasters </a:t>
            </a:r>
          </a:p>
          <a:p>
            <a:pPr lvl="1"/>
            <a:r>
              <a:rPr lang="en-US" smtClean="0"/>
              <a:t>Occur over time and slowly deteriorate the organization’s capacity to withstand their effects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Incident Response and Disaster Recovery, 2nd Edition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7AEAB1-E795-47E4-9434-5DE1ED7659AD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F5C6CC-AC58-4782-9A87-44CEA479B331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013" y="320675"/>
            <a:ext cx="5132387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FA2298-2CD2-4119-BA47-179BFB1756AF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331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Forming the Disaster Recovery Team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CPMT assembles a DR team</a:t>
            </a:r>
          </a:p>
          <a:p>
            <a:pPr eaLnBrk="1" hangingPunct="1"/>
            <a:r>
              <a:rPr lang="en-US" smtClean="0"/>
              <a:t>DR team</a:t>
            </a:r>
          </a:p>
          <a:p>
            <a:pPr lvl="1" eaLnBrk="1" hangingPunct="1"/>
            <a:r>
              <a:rPr lang="en-US" smtClean="0"/>
              <a:t>Responsible for planning for DR</a:t>
            </a:r>
          </a:p>
          <a:p>
            <a:pPr lvl="1" eaLnBrk="1" hangingPunct="1"/>
            <a:r>
              <a:rPr lang="en-US" smtClean="0"/>
              <a:t>Leads the DR process when the disaster is declared</a:t>
            </a:r>
          </a:p>
          <a:p>
            <a:pPr eaLnBrk="1" hangingPunct="1"/>
            <a:r>
              <a:rPr lang="en-US" smtClean="0"/>
              <a:t>Key considerations when developing the DR team </a:t>
            </a:r>
          </a:p>
          <a:p>
            <a:pPr lvl="1" eaLnBrk="1" hangingPunct="1"/>
            <a:r>
              <a:rPr lang="en-US" smtClean="0"/>
              <a:t>Its organization</a:t>
            </a:r>
          </a:p>
          <a:p>
            <a:pPr lvl="1" eaLnBrk="1" hangingPunct="1"/>
            <a:r>
              <a:rPr lang="en-US" smtClean="0"/>
              <a:t>The planning needed to identify essential documentation and equipment</a:t>
            </a:r>
          </a:p>
          <a:p>
            <a:pPr lvl="1" eaLnBrk="1" hangingPunct="1"/>
            <a:r>
              <a:rPr lang="en-US" smtClean="0"/>
              <a:t>Training and rehearsal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3D2E1D-B917-4394-AFBC-7CD23A945DDA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Organization of the DR Team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The primary DR team includes representatives from:</a:t>
            </a:r>
          </a:p>
          <a:p>
            <a:pPr lvl="1" eaLnBrk="1" hangingPunct="1"/>
            <a:r>
              <a:rPr lang="en-US" smtClean="0"/>
              <a:t>Senior management</a:t>
            </a:r>
          </a:p>
          <a:p>
            <a:pPr lvl="1" eaLnBrk="1" hangingPunct="1"/>
            <a:r>
              <a:rPr lang="en-US" smtClean="0"/>
              <a:t>Corporate support  </a:t>
            </a:r>
          </a:p>
          <a:p>
            <a:pPr lvl="1" eaLnBrk="1" hangingPunct="1"/>
            <a:r>
              <a:rPr lang="en-US" smtClean="0"/>
              <a:t>Facilities</a:t>
            </a:r>
          </a:p>
          <a:p>
            <a:pPr lvl="1" eaLnBrk="1" hangingPunct="1"/>
            <a:r>
              <a:rPr lang="en-US" smtClean="0"/>
              <a:t>Fire and safety</a:t>
            </a:r>
          </a:p>
          <a:p>
            <a:pPr lvl="1" eaLnBrk="1" hangingPunct="1"/>
            <a:r>
              <a:rPr lang="en-US" smtClean="0"/>
              <a:t>Maintenance staff</a:t>
            </a:r>
          </a:p>
          <a:p>
            <a:pPr lvl="1" eaLnBrk="1" hangingPunct="1"/>
            <a:r>
              <a:rPr lang="en-US" smtClean="0"/>
              <a:t>IT technical staff  </a:t>
            </a:r>
          </a:p>
          <a:p>
            <a:pPr lvl="1" eaLnBrk="1" hangingPunct="1"/>
            <a:r>
              <a:rPr lang="en-US" smtClean="0"/>
              <a:t>IT managers</a:t>
            </a:r>
          </a:p>
          <a:p>
            <a:pPr lvl="1" eaLnBrk="1" hangingPunct="1"/>
            <a:r>
              <a:rPr lang="en-US" smtClean="0"/>
              <a:t>InfoSec technicians</a:t>
            </a:r>
          </a:p>
          <a:p>
            <a:pPr lvl="1" eaLnBrk="1" hangingPunct="1"/>
            <a:r>
              <a:rPr lang="en-US" smtClean="0"/>
              <a:t>InfoSec managers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Principles of Incident Response and Disaster Recovery, 2nd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043098-1038-4E4D-B57D-308B53BE92CB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B9"/>
      </a:accent6>
      <a:hlink>
        <a:srgbClr val="FFFF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FFFF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2494</Words>
  <Application>Microsoft Office PowerPoint</Application>
  <PresentationFormat>On-screen Show (4:3)</PresentationFormat>
  <Paragraphs>369</Paragraphs>
  <Slides>43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Times New Roman</vt:lpstr>
      <vt:lpstr>Arial</vt:lpstr>
      <vt:lpstr>AdvOT2b189473.B</vt:lpstr>
      <vt:lpstr>AdvOTbc475f09</vt:lpstr>
      <vt:lpstr>Default Design</vt:lpstr>
      <vt:lpstr>Principles of  Incident Response and Disaster Recovery, 2nd Edition </vt:lpstr>
      <vt:lpstr>Objectives</vt:lpstr>
      <vt:lpstr>Objectives (cont’d.)</vt:lpstr>
      <vt:lpstr>Introduction</vt:lpstr>
      <vt:lpstr> Disaster Classifications</vt:lpstr>
      <vt:lpstr>PowerPoint Presentation</vt:lpstr>
      <vt:lpstr>PowerPoint Presentation</vt:lpstr>
      <vt:lpstr>Forming the Disaster Recovery Team</vt:lpstr>
      <vt:lpstr>Organization of the DR Team</vt:lpstr>
      <vt:lpstr>Organization of the DR Team (cont’d.)</vt:lpstr>
      <vt:lpstr>Organization of the DR Team (cont’d.)</vt:lpstr>
      <vt:lpstr>Organization of the DR Team (cont’d.)</vt:lpstr>
      <vt:lpstr>Organization of the DR Team (cont’d.)</vt:lpstr>
      <vt:lpstr>Special Documentation and Equipment</vt:lpstr>
      <vt:lpstr> Disaster Recovery Planning Functions</vt:lpstr>
      <vt:lpstr> Develop the DR Planning Policy Statement</vt:lpstr>
      <vt:lpstr>Review the Business Impact Analysis</vt:lpstr>
      <vt:lpstr>Identify Preventive Controls</vt:lpstr>
      <vt:lpstr>Develop Recovery Strategies</vt:lpstr>
      <vt:lpstr>Develop the DR Plan Document</vt:lpstr>
      <vt:lpstr>Develop the DR Plan Document (cont’d.)</vt:lpstr>
      <vt:lpstr>Develop the DR Plan Document (cont’d.)</vt:lpstr>
      <vt:lpstr>Develop the DR Plan Document (cont’d.)</vt:lpstr>
      <vt:lpstr>Develop the DR Plan Document (cont’d.)</vt:lpstr>
      <vt:lpstr>Plan Testing, Training, and Exercises</vt:lpstr>
      <vt:lpstr>Plan Maintenance</vt:lpstr>
      <vt:lpstr>Information Technology Contingency Planning Considerations</vt:lpstr>
      <vt:lpstr>Client/Server Systems</vt:lpstr>
      <vt:lpstr>Client/Server Systems (cont’d.)</vt:lpstr>
      <vt:lpstr>Client/Server Systems (cont’d.)</vt:lpstr>
      <vt:lpstr>Client/Server Systems (cont’d.)</vt:lpstr>
      <vt:lpstr>Data Communications Systems</vt:lpstr>
      <vt:lpstr>Data Communications Systems (cont’d.)</vt:lpstr>
      <vt:lpstr>Data Communications Systems (cont’d.)</vt:lpstr>
      <vt:lpstr>Mainframe Systems</vt:lpstr>
      <vt:lpstr>Mainframe Systems (cont’d.)</vt:lpstr>
      <vt:lpstr>PowerPoint Presentation</vt:lpstr>
      <vt:lpstr>Sample Disaster Recovery Plans</vt:lpstr>
      <vt:lpstr>Sample Disaster Recovery Plans (cont’d.)</vt:lpstr>
      <vt:lpstr>The Business Resumption Plan</vt:lpstr>
      <vt:lpstr>The DR Plan</vt:lpstr>
      <vt:lpstr>Summary</vt:lpstr>
      <vt:lpstr>Summary (cont’d.)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/>
  <cp:lastModifiedBy/>
  <cp:revision>423</cp:revision>
  <dcterms:created xsi:type="dcterms:W3CDTF">2002-09-27T23:29:22Z</dcterms:created>
  <dcterms:modified xsi:type="dcterms:W3CDTF">2013-04-25T23:54:31Z</dcterms:modified>
</cp:coreProperties>
</file>