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68" r:id="rId2"/>
    <p:sldId id="347" r:id="rId3"/>
    <p:sldId id="350" r:id="rId4"/>
    <p:sldId id="359" r:id="rId5"/>
    <p:sldId id="360" r:id="rId6"/>
    <p:sldId id="361" r:id="rId7"/>
    <p:sldId id="322" r:id="rId8"/>
    <p:sldId id="362" r:id="rId9"/>
    <p:sldId id="355" r:id="rId10"/>
    <p:sldId id="323" r:id="rId11"/>
    <p:sldId id="363" r:id="rId12"/>
    <p:sldId id="341" r:id="rId13"/>
    <p:sldId id="337" r:id="rId14"/>
    <p:sldId id="352" r:id="rId15"/>
    <p:sldId id="353" r:id="rId16"/>
    <p:sldId id="354" r:id="rId17"/>
    <p:sldId id="327" r:id="rId18"/>
    <p:sldId id="328" r:id="rId19"/>
    <p:sldId id="309" r:id="rId20"/>
    <p:sldId id="356" r:id="rId21"/>
    <p:sldId id="358" r:id="rId22"/>
    <p:sldId id="357" r:id="rId23"/>
    <p:sldId id="365" r:id="rId24"/>
    <p:sldId id="366" r:id="rId25"/>
    <p:sldId id="3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varScale="1">
        <p:scale>
          <a:sx n="90" d="100"/>
          <a:sy n="90" d="100"/>
        </p:scale>
        <p:origin x="576" y="12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A2B1E-840C-4948-AAF0-FC4361CDC0E5}" type="datetimeFigureOut">
              <a:rPr lang="en-CA" smtClean="0"/>
              <a:t>2020-05-14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CC922-2D6B-46AA-904C-6AC38A345AA1}" type="slidenum">
              <a:rPr lang="en-CA" smtClean="0"/>
              <a:t>‹#›</a:t>
            </a:fld>
            <a:endParaRPr lang="en-CA"/>
          </a:p>
        </p:txBody>
      </p:sp>
    </p:spTree>
    <p:extLst>
      <p:ext uri="{BB962C8B-B14F-4D97-AF65-F5344CB8AC3E}">
        <p14:creationId xmlns:p14="http://schemas.microsoft.com/office/powerpoint/2010/main" val="97586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678D1F4-C173-4557-BF2D-EA3DB9D5B5DC}"/>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E76B8F16-7E74-449D-AB8E-8DB538B5BE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p>
        </p:txBody>
      </p:sp>
      <p:sp>
        <p:nvSpPr>
          <p:cNvPr id="38916" name="Slide Number Placeholder 3">
            <a:extLst>
              <a:ext uri="{FF2B5EF4-FFF2-40B4-BE49-F238E27FC236}">
                <a16:creationId xmlns:a16="http://schemas.microsoft.com/office/drawing/2014/main" id="{38D43F97-1DCA-4646-AF9D-D482B431DF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ea typeface="ＭＳ Ｐゴシック" panose="020B0600070205080204" pitchFamily="34" charset="-128"/>
              </a:defRPr>
            </a:lvl1pPr>
            <a:lvl2pPr marL="742950" indent="-285750" defTabSz="966788">
              <a:defRPr>
                <a:solidFill>
                  <a:schemeClr val="tx1"/>
                </a:solidFill>
                <a:latin typeface="Arial" panose="020B0604020202020204" pitchFamily="34" charset="0"/>
                <a:ea typeface="ＭＳ Ｐゴシック" panose="020B0600070205080204" pitchFamily="34" charset="-128"/>
              </a:defRPr>
            </a:lvl2pPr>
            <a:lvl3pPr marL="1143000" indent="-228600" defTabSz="966788">
              <a:defRPr>
                <a:solidFill>
                  <a:schemeClr val="tx1"/>
                </a:solidFill>
                <a:latin typeface="Arial" panose="020B0604020202020204" pitchFamily="34" charset="0"/>
                <a:ea typeface="ＭＳ Ｐゴシック" panose="020B0600070205080204" pitchFamily="34" charset="-128"/>
              </a:defRPr>
            </a:lvl3pPr>
            <a:lvl4pPr marL="1600200" indent="-228600" defTabSz="966788">
              <a:defRPr>
                <a:solidFill>
                  <a:schemeClr val="tx1"/>
                </a:solidFill>
                <a:latin typeface="Arial" panose="020B0604020202020204" pitchFamily="34" charset="0"/>
                <a:ea typeface="ＭＳ Ｐゴシック" panose="020B0600070205080204" pitchFamily="34" charset="-128"/>
              </a:defRPr>
            </a:lvl4pPr>
            <a:lvl5pPr marL="2057400" indent="-228600" defTabSz="966788">
              <a:defRPr>
                <a:solidFill>
                  <a:schemeClr val="tx1"/>
                </a:solidFill>
                <a:latin typeface="Arial" panose="020B0604020202020204" pitchFamily="34" charset="0"/>
                <a:ea typeface="ＭＳ Ｐゴシック" panose="020B0600070205080204" pitchFamily="34" charset="-128"/>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1026A51-A4DA-461F-8AB4-5DEEC0E138F6}" type="slidenum">
              <a:rPr lang="en-US" altLang="en-US">
                <a:latin typeface="Times" panose="02020603050405020304" pitchFamily="18" charset="0"/>
              </a:rPr>
              <a:pPr/>
              <a:t>1</a:t>
            </a:fld>
            <a:endParaRPr lang="en-US" altLang="en-US">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631C-39ED-41BB-85ED-ABE438111C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C5444B8-260F-4F44-BCAE-26F2346BB6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E144EED-A9C2-4B50-B3BE-4300E6B351F0}"/>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03346280-2DE3-436E-BA18-4B48618600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51C1C1B-C2DB-4E50-8E70-BFA07ACD9611}"/>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369091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61E30-5129-4F15-9C99-AD41B67F7EA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F4D3C2A-9EF1-4621-BD4B-C4531FCB01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DCEDBB-28A3-4EC9-84DC-991F1C8E84B7}"/>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498CEA75-6FA4-4016-A31F-1DE85595397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91FA7E0-3BA6-43D3-98F0-DD74AC7B45F6}"/>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15302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69990B-9F45-4ABF-A55A-5FCC3072DA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150DBAF-9D24-4220-AB91-9ACD49E8EE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6750B37-9834-4706-8CE4-0639BF0B4629}"/>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8293144C-8469-4FAA-9079-11AC554C5D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22D954-62EA-418B-A620-96140FA0A4DC}"/>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226503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17A2-4E80-4856-BEFD-5847A8F04D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6B5A1C9-BB40-4C00-B0D2-CF77C9A5CC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3BE783-AB7C-41B5-BC0D-AFCBECF8CBBA}"/>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B30A15CF-E7AA-4C5B-9F5F-6225512FB2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E065FE3-254E-40C5-9C2F-4785692F67DB}"/>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336439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1C715-7A18-45AD-91C0-698500D19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A1F18B6-0CB5-4858-9C81-5A68C2456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C1C5C5-B9E5-4192-9C63-2E0E3F292754}"/>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4C63F0B2-F460-4FD3-9682-1B3652A9874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2060D63-18DB-4F60-9734-98BE87AC8F16}"/>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338223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074E-55D5-4452-983C-ACC1B19BD1A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A7EC689-55DE-42B5-AEE4-1EAC99738D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ED4C566-1C96-4FA0-AEC1-DCDEB12CB3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FC6F87-574E-41D9-B8C8-45441535C549}"/>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6" name="Footer Placeholder 5">
            <a:extLst>
              <a:ext uri="{FF2B5EF4-FFF2-40B4-BE49-F238E27FC236}">
                <a16:creationId xmlns:a16="http://schemas.microsoft.com/office/drawing/2014/main" id="{207CC670-2730-43CE-85AA-02A24CD737B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962B32-4BB3-4DAE-AEFC-C6178BE38127}"/>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233510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90DB-27D2-4F3D-A307-D197129A0AD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A6413-7D18-4AE5-9719-10186B6A6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AC7A6A-F701-466C-8444-9A1EC185C1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3E3268B-D091-419A-AA86-B9821AC9B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FE054C-D478-474E-BE99-392C5773D0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CC8E57F-8317-4357-B1FB-D19B77A45D77}"/>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8" name="Footer Placeholder 7">
            <a:extLst>
              <a:ext uri="{FF2B5EF4-FFF2-40B4-BE49-F238E27FC236}">
                <a16:creationId xmlns:a16="http://schemas.microsoft.com/office/drawing/2014/main" id="{BFCB23CC-B694-422D-9180-94151BA98E0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258DBCA-3256-4EFB-8B57-9DE681081893}"/>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105741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75449-B17E-45D0-9278-38CA48B1936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BF70B7B-59B1-4751-93C9-801D07C67100}"/>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4" name="Footer Placeholder 3">
            <a:extLst>
              <a:ext uri="{FF2B5EF4-FFF2-40B4-BE49-F238E27FC236}">
                <a16:creationId xmlns:a16="http://schemas.microsoft.com/office/drawing/2014/main" id="{AAC87FFF-9826-4670-B572-55C23F27CCB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CB2FFF4-1E3D-42C2-9C67-6BE35E6F863A}"/>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387619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5C8D69-9941-4469-9D50-A25BC54CAD52}"/>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3" name="Footer Placeholder 2">
            <a:extLst>
              <a:ext uri="{FF2B5EF4-FFF2-40B4-BE49-F238E27FC236}">
                <a16:creationId xmlns:a16="http://schemas.microsoft.com/office/drawing/2014/main" id="{59DEC72D-6D41-4DD0-B992-8A882358CBB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DEEB768-2CF0-4B19-B604-CA79FF8AEC30}"/>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341536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7BC3-3152-4020-AF78-6561CEEA2B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C9DC50B-8CDF-42DA-9E17-E23ED204F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93BC79E-D8E2-4480-91DC-6F486871C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31457-0144-4B1C-B138-344A8583759B}"/>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6" name="Footer Placeholder 5">
            <a:extLst>
              <a:ext uri="{FF2B5EF4-FFF2-40B4-BE49-F238E27FC236}">
                <a16:creationId xmlns:a16="http://schemas.microsoft.com/office/drawing/2014/main" id="{EC50640E-6AAC-4901-A2B3-BDCF7A4649B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84F4B16-1D80-4B44-B3BB-598687AC4CB9}"/>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26556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C9DD-C89E-4729-987B-433A986EE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213DC74-323F-4298-A5B6-800372B3A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58EC747-585D-40FC-B50F-AFCF05737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0395D-6A86-41FD-8526-2EC10375332C}"/>
              </a:ext>
            </a:extLst>
          </p:cNvPr>
          <p:cNvSpPr>
            <a:spLocks noGrp="1"/>
          </p:cNvSpPr>
          <p:nvPr>
            <p:ph type="dt" sz="half" idx="10"/>
          </p:nvPr>
        </p:nvSpPr>
        <p:spPr/>
        <p:txBody>
          <a:bodyPr/>
          <a:lstStyle/>
          <a:p>
            <a:fld id="{A0139BBD-D0CE-4D62-8FC7-66CA1D9D83BE}" type="datetimeFigureOut">
              <a:rPr lang="en-CA" smtClean="0"/>
              <a:t>2020-05-14</a:t>
            </a:fld>
            <a:endParaRPr lang="en-CA"/>
          </a:p>
        </p:txBody>
      </p:sp>
      <p:sp>
        <p:nvSpPr>
          <p:cNvPr id="6" name="Footer Placeholder 5">
            <a:extLst>
              <a:ext uri="{FF2B5EF4-FFF2-40B4-BE49-F238E27FC236}">
                <a16:creationId xmlns:a16="http://schemas.microsoft.com/office/drawing/2014/main" id="{EE779827-2963-4D34-BBAD-209FE84F963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B44D4E5-3102-4734-864D-4EFF949CBFE1}"/>
              </a:ext>
            </a:extLst>
          </p:cNvPr>
          <p:cNvSpPr>
            <a:spLocks noGrp="1"/>
          </p:cNvSpPr>
          <p:nvPr>
            <p:ph type="sldNum" sz="quarter" idx="12"/>
          </p:nvPr>
        </p:nvSpPr>
        <p:spPr/>
        <p:txBody>
          <a:bodyPr/>
          <a:lstStyle/>
          <a:p>
            <a:fld id="{4022DED9-974E-46A7-AF2C-6F85EC04DBE6}" type="slidenum">
              <a:rPr lang="en-CA" smtClean="0"/>
              <a:t>‹#›</a:t>
            </a:fld>
            <a:endParaRPr lang="en-CA"/>
          </a:p>
        </p:txBody>
      </p:sp>
    </p:spTree>
    <p:extLst>
      <p:ext uri="{BB962C8B-B14F-4D97-AF65-F5344CB8AC3E}">
        <p14:creationId xmlns:p14="http://schemas.microsoft.com/office/powerpoint/2010/main" val="210681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D5A555-6AB9-41AD-AAD6-57716D463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0A82A12-E1FB-4D7E-850A-79A1CBB344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C449C13-ACA7-41CC-98C7-584165F7AC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39BBD-D0CE-4D62-8FC7-66CA1D9D83BE}" type="datetimeFigureOut">
              <a:rPr lang="en-CA" smtClean="0"/>
              <a:t>2020-05-14</a:t>
            </a:fld>
            <a:endParaRPr lang="en-CA"/>
          </a:p>
        </p:txBody>
      </p:sp>
      <p:sp>
        <p:nvSpPr>
          <p:cNvPr id="5" name="Footer Placeholder 4">
            <a:extLst>
              <a:ext uri="{FF2B5EF4-FFF2-40B4-BE49-F238E27FC236}">
                <a16:creationId xmlns:a16="http://schemas.microsoft.com/office/drawing/2014/main" id="{529B0D61-F089-4F07-BC0F-8084E3A483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A44744F-8379-4508-AD40-D5AD18E55B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2DED9-974E-46A7-AF2C-6F85EC04DBE6}" type="slidenum">
              <a:rPr lang="en-CA" smtClean="0"/>
              <a:t>‹#›</a:t>
            </a:fld>
            <a:endParaRPr lang="en-CA"/>
          </a:p>
        </p:txBody>
      </p:sp>
    </p:spTree>
    <p:extLst>
      <p:ext uri="{BB962C8B-B14F-4D97-AF65-F5344CB8AC3E}">
        <p14:creationId xmlns:p14="http://schemas.microsoft.com/office/powerpoint/2010/main" val="3660172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a:extLst>
              <a:ext uri="{FF2B5EF4-FFF2-40B4-BE49-F238E27FC236}">
                <a16:creationId xmlns:a16="http://schemas.microsoft.com/office/drawing/2014/main" id="{80D76F67-1CFD-402D-A4B6-8121A5EC62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F935116C-F5ED-4D6A-9A76-170BF2F8D135}" type="slidenum">
              <a:rPr lang="en-US" altLang="en-US" sz="900">
                <a:latin typeface="Calibri" panose="020F0502020204030204" pitchFamily="34" charset="0"/>
              </a:rPr>
              <a:pPr>
                <a:spcBef>
                  <a:spcPct val="0"/>
                </a:spcBef>
                <a:buClrTx/>
                <a:buFontTx/>
                <a:buNone/>
              </a:pPr>
              <a:t>1</a:t>
            </a:fld>
            <a:endParaRPr lang="en-US" altLang="en-US" sz="900">
              <a:latin typeface="Calibri" panose="020F0502020204030204" pitchFamily="34" charset="0"/>
            </a:endParaRPr>
          </a:p>
        </p:txBody>
      </p:sp>
      <p:sp>
        <p:nvSpPr>
          <p:cNvPr id="2051" name="Rectangle 2">
            <a:extLst>
              <a:ext uri="{FF2B5EF4-FFF2-40B4-BE49-F238E27FC236}">
                <a16:creationId xmlns:a16="http://schemas.microsoft.com/office/drawing/2014/main" id="{112A00D6-2871-408F-8F8E-5D5630D84243}"/>
              </a:ext>
            </a:extLst>
          </p:cNvPr>
          <p:cNvSpPr>
            <a:spLocks noGrp="1"/>
          </p:cNvSpPr>
          <p:nvPr>
            <p:ph type="ctrTitle"/>
          </p:nvPr>
        </p:nvSpPr>
        <p:spPr/>
        <p:txBody>
          <a:bodyPr/>
          <a:lstStyle/>
          <a:p>
            <a:pPr algn="ctr"/>
            <a:r>
              <a:rPr lang="en-US" altLang="en-US" b="1">
                <a:solidFill>
                  <a:schemeClr val="tx1"/>
                </a:solidFill>
              </a:rPr>
              <a:t>Supply Management Training - Operations Management</a:t>
            </a:r>
            <a:br>
              <a:rPr lang="en-US" altLang="en-US" b="1">
                <a:solidFill>
                  <a:schemeClr val="tx1"/>
                </a:solidFill>
              </a:rPr>
            </a:br>
            <a:endParaRPr lang="en-CA" altLang="en-US" b="1">
              <a:solidFill>
                <a:schemeClr val="tx1"/>
              </a:solidFill>
            </a:endParaRPr>
          </a:p>
        </p:txBody>
      </p:sp>
      <p:sp>
        <p:nvSpPr>
          <p:cNvPr id="2052" name="Rectangle 3">
            <a:extLst>
              <a:ext uri="{FF2B5EF4-FFF2-40B4-BE49-F238E27FC236}">
                <a16:creationId xmlns:a16="http://schemas.microsoft.com/office/drawing/2014/main" id="{41485AFB-E678-4704-84AF-1DF6FCD8AD03}"/>
              </a:ext>
            </a:extLst>
          </p:cNvPr>
          <p:cNvSpPr>
            <a:spLocks noGrp="1"/>
          </p:cNvSpPr>
          <p:nvPr>
            <p:ph type="subTitle" idx="1"/>
          </p:nvPr>
        </p:nvSpPr>
        <p:spPr/>
        <p:txBody>
          <a:bodyPr/>
          <a:lstStyle/>
          <a:p>
            <a:r>
              <a:rPr lang="en-CA" altLang="en-US" b="1"/>
              <a:t>Lesson 9:</a:t>
            </a:r>
          </a:p>
          <a:p>
            <a:r>
              <a:rPr lang="en-CA" altLang="en-US" b="1"/>
              <a:t>Managing Inventories</a:t>
            </a:r>
          </a:p>
          <a:p>
            <a:endParaRPr lang="en-CA" alt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6B0E65E0-5A25-4B3B-AC91-BF332F3C94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357874AF-CB28-4E72-8E5E-1BA7F60EC7B2}" type="slidenum">
              <a:rPr lang="en-US" altLang="en-US" sz="900">
                <a:latin typeface="Calibri" panose="020F0502020204030204" pitchFamily="34" charset="0"/>
              </a:rPr>
              <a:pPr>
                <a:spcBef>
                  <a:spcPct val="0"/>
                </a:spcBef>
                <a:buClrTx/>
                <a:buFontTx/>
                <a:buNone/>
              </a:pPr>
              <a:t>10</a:t>
            </a:fld>
            <a:endParaRPr lang="en-US" altLang="en-US" sz="900">
              <a:latin typeface="Calibri" panose="020F0502020204030204" pitchFamily="34" charset="0"/>
            </a:endParaRPr>
          </a:p>
        </p:txBody>
      </p:sp>
      <p:sp>
        <p:nvSpPr>
          <p:cNvPr id="14339" name="Rectangle 5">
            <a:extLst>
              <a:ext uri="{FF2B5EF4-FFF2-40B4-BE49-F238E27FC236}">
                <a16:creationId xmlns:a16="http://schemas.microsoft.com/office/drawing/2014/main" id="{C0D68BCD-B81F-41E3-879A-55B6866FBB3E}"/>
              </a:ext>
            </a:extLst>
          </p:cNvPr>
          <p:cNvSpPr>
            <a:spLocks noGrp="1"/>
          </p:cNvSpPr>
          <p:nvPr>
            <p:ph type="body" idx="1"/>
          </p:nvPr>
        </p:nvSpPr>
        <p:spPr/>
        <p:txBody>
          <a:bodyPr/>
          <a:lstStyle/>
          <a:p>
            <a:r>
              <a:rPr lang="en-US" altLang="en-US">
                <a:latin typeface="Calibri" panose="020F0502020204030204" pitchFamily="34" charset="0"/>
              </a:rPr>
              <a:t>“A” items account for a large dollar volume but a relatively small percentage of total items (typically controlled at a higher level).</a:t>
            </a:r>
          </a:p>
          <a:p>
            <a:endParaRPr lang="en-US" altLang="en-US">
              <a:latin typeface="Calibri" panose="020F0502020204030204" pitchFamily="34" charset="0"/>
            </a:endParaRPr>
          </a:p>
          <a:p>
            <a:r>
              <a:rPr lang="en-US" altLang="en-US">
                <a:latin typeface="Calibri" panose="020F0502020204030204" pitchFamily="34" charset="0"/>
              </a:rPr>
              <a:t>“C” items account for a small dollar volume but a high percentage of total items (automated ordering system).</a:t>
            </a:r>
          </a:p>
          <a:p>
            <a:pPr>
              <a:buFont typeface="Wingdings" panose="05000000000000000000" pitchFamily="2" charset="2"/>
              <a:buNone/>
            </a:pPr>
            <a:endParaRPr lang="en-US" altLang="en-US">
              <a:latin typeface="Calibri" panose="020F0502020204030204" pitchFamily="34" charset="0"/>
            </a:endParaRPr>
          </a:p>
          <a:p>
            <a:r>
              <a:rPr lang="en-US" altLang="en-US">
                <a:latin typeface="Calibri" panose="020F0502020204030204" pitchFamily="34" charset="0"/>
              </a:rPr>
              <a:t>“B” items are between A and C items combination of A &amp; C).</a:t>
            </a:r>
          </a:p>
        </p:txBody>
      </p:sp>
      <p:sp>
        <p:nvSpPr>
          <p:cNvPr id="14340" name="Rectangle 6">
            <a:extLst>
              <a:ext uri="{FF2B5EF4-FFF2-40B4-BE49-F238E27FC236}">
                <a16:creationId xmlns:a16="http://schemas.microsoft.com/office/drawing/2014/main" id="{29C5BDAB-D638-42B6-BA29-183CFC253FD2}"/>
              </a:ext>
            </a:extLst>
          </p:cNvPr>
          <p:cNvSpPr>
            <a:spLocks noGrp="1"/>
          </p:cNvSpPr>
          <p:nvPr>
            <p:ph type="title"/>
          </p:nvPr>
        </p:nvSpPr>
        <p:spPr/>
        <p:txBody>
          <a:bodyPr/>
          <a:lstStyle/>
          <a:p>
            <a:r>
              <a:rPr lang="en-CA" altLang="en-US"/>
              <a:t>ABC Inventory Analysis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FD81D04B-564C-469D-BB67-E34BED3D23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C862F7AA-0385-4297-8AF2-ED9AFD142B45}" type="slidenum">
              <a:rPr lang="en-US" altLang="en-US" sz="900">
                <a:latin typeface="Calibri" panose="020F0502020204030204" pitchFamily="34" charset="0"/>
              </a:rPr>
              <a:pPr>
                <a:spcBef>
                  <a:spcPct val="0"/>
                </a:spcBef>
                <a:buClrTx/>
                <a:buFontTx/>
                <a:buNone/>
              </a:pPr>
              <a:t>11</a:t>
            </a:fld>
            <a:endParaRPr lang="en-US" altLang="en-US" sz="900">
              <a:latin typeface="Calibri" panose="020F0502020204030204" pitchFamily="34" charset="0"/>
            </a:endParaRPr>
          </a:p>
        </p:txBody>
      </p:sp>
      <p:pic>
        <p:nvPicPr>
          <p:cNvPr id="15363" name="Picture 12" descr="Exh 12">
            <a:extLst>
              <a:ext uri="{FF2B5EF4-FFF2-40B4-BE49-F238E27FC236}">
                <a16:creationId xmlns:a16="http://schemas.microsoft.com/office/drawing/2014/main" id="{792AC64E-3E0A-4850-98FD-2C2C33CA43CB}"/>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0800" y="1849438"/>
            <a:ext cx="6553200" cy="3713162"/>
          </a:xfrm>
          <a:noFill/>
        </p:spPr>
      </p:pic>
      <p:sp>
        <p:nvSpPr>
          <p:cNvPr id="15364" name="Rectangle 5">
            <a:extLst>
              <a:ext uri="{FF2B5EF4-FFF2-40B4-BE49-F238E27FC236}">
                <a16:creationId xmlns:a16="http://schemas.microsoft.com/office/drawing/2014/main" id="{8F31598B-4109-47CB-9C43-78FCBF06BFC8}"/>
              </a:ext>
            </a:extLst>
          </p:cNvPr>
          <p:cNvSpPr>
            <a:spLocks noGrp="1"/>
          </p:cNvSpPr>
          <p:nvPr>
            <p:ph type="title"/>
          </p:nvPr>
        </p:nvSpPr>
        <p:spPr/>
        <p:txBody>
          <a:bodyPr/>
          <a:lstStyle/>
          <a:p>
            <a:r>
              <a:rPr lang="en-CA" altLang="en-US"/>
              <a:t>ABC Inventory Analysis Histogram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1B8022DF-8D83-4300-B3D5-025E358228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125A4B80-C1C3-44C4-98BE-9E70B5117503}" type="slidenum">
              <a:rPr lang="en-US" altLang="en-US" sz="900">
                <a:latin typeface="Calibri" panose="020F0502020204030204" pitchFamily="34" charset="0"/>
              </a:rPr>
              <a:pPr>
                <a:spcBef>
                  <a:spcPct val="0"/>
                </a:spcBef>
                <a:buClrTx/>
                <a:buFontTx/>
                <a:buNone/>
              </a:pPr>
              <a:t>12</a:t>
            </a:fld>
            <a:endParaRPr lang="en-US" altLang="en-US" sz="900">
              <a:latin typeface="Calibri" panose="020F0502020204030204" pitchFamily="34" charset="0"/>
            </a:endParaRPr>
          </a:p>
        </p:txBody>
      </p:sp>
      <p:sp>
        <p:nvSpPr>
          <p:cNvPr id="16387" name="Rectangle 3">
            <a:extLst>
              <a:ext uri="{FF2B5EF4-FFF2-40B4-BE49-F238E27FC236}">
                <a16:creationId xmlns:a16="http://schemas.microsoft.com/office/drawing/2014/main" id="{CE7FA69A-0E85-4B00-8729-759D4F2B194F}"/>
              </a:ext>
            </a:extLst>
          </p:cNvPr>
          <p:cNvSpPr>
            <a:spLocks noGrp="1"/>
          </p:cNvSpPr>
          <p:nvPr>
            <p:ph type="body" idx="1"/>
          </p:nvPr>
        </p:nvSpPr>
        <p:spPr>
          <a:xfrm>
            <a:off x="2133600" y="1600200"/>
            <a:ext cx="8039100" cy="3581400"/>
          </a:xfrm>
        </p:spPr>
        <p:txBody>
          <a:bodyPr/>
          <a:lstStyle/>
          <a:p>
            <a:pPr>
              <a:defRPr/>
            </a:pPr>
            <a:r>
              <a:rPr lang="en-US" altLang="en-US" dirty="0">
                <a:latin typeface="Calibri" panose="020F0502020204030204" pitchFamily="34" charset="0"/>
              </a:rPr>
              <a:t>The Welsh Corporation uses 10 key components in one of its manufacturing plants. </a:t>
            </a:r>
          </a:p>
          <a:p>
            <a:pPr>
              <a:defRPr/>
            </a:pPr>
            <a:r>
              <a:rPr lang="en-US" altLang="en-US" dirty="0">
                <a:latin typeface="Calibri" panose="020F0502020204030204" pitchFamily="34" charset="0"/>
              </a:rPr>
              <a:t>Perform an ABC analysis from the data worksheet C12P3, Workbook on CourseMate website.  </a:t>
            </a:r>
          </a:p>
          <a:p>
            <a:pPr marL="457200" indent="-457200">
              <a:buNone/>
              <a:defRPr/>
            </a:pPr>
            <a:endParaRPr lang="en-US" altLang="en-US" dirty="0">
              <a:latin typeface="Calibri" panose="020F0502020204030204" pitchFamily="34" charset="0"/>
            </a:endParaRPr>
          </a:p>
          <a:p>
            <a:pPr>
              <a:defRPr/>
            </a:pPr>
            <a:r>
              <a:rPr lang="en-US" altLang="en-US" dirty="0">
                <a:latin typeface="Calibri" panose="020F0502020204030204" pitchFamily="34" charset="0"/>
              </a:rPr>
              <a:t>Explain your decisions and logic.</a:t>
            </a:r>
          </a:p>
          <a:p>
            <a:pPr marL="457200" indent="-457200">
              <a:buNone/>
              <a:defRPr/>
            </a:pPr>
            <a:endParaRPr lang="en-US" altLang="en-US" dirty="0"/>
          </a:p>
        </p:txBody>
      </p:sp>
      <p:sp>
        <p:nvSpPr>
          <p:cNvPr id="16388" name="Rectangle 4">
            <a:extLst>
              <a:ext uri="{FF2B5EF4-FFF2-40B4-BE49-F238E27FC236}">
                <a16:creationId xmlns:a16="http://schemas.microsoft.com/office/drawing/2014/main" id="{3A1DFABC-9BAB-400A-AF9C-3A1803685813}"/>
              </a:ext>
            </a:extLst>
          </p:cNvPr>
          <p:cNvSpPr>
            <a:spLocks noGrp="1"/>
          </p:cNvSpPr>
          <p:nvPr>
            <p:ph type="title"/>
          </p:nvPr>
        </p:nvSpPr>
        <p:spPr/>
        <p:txBody>
          <a:bodyPr/>
          <a:lstStyle/>
          <a:p>
            <a:r>
              <a:rPr lang="en-CA" altLang="en-US"/>
              <a:t>Discussion Question - 2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63FA95F-CF0A-4CA7-992B-0C69C9600F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507E19BC-135C-4CFE-A563-44739A0B8C16}" type="slidenum">
              <a:rPr lang="en-US" altLang="en-US" sz="900">
                <a:latin typeface="Calibri" panose="020F0502020204030204" pitchFamily="34" charset="0"/>
              </a:rPr>
              <a:pPr>
                <a:spcBef>
                  <a:spcPct val="0"/>
                </a:spcBef>
                <a:buClrTx/>
                <a:buFontTx/>
                <a:buNone/>
              </a:pPr>
              <a:t>13</a:t>
            </a:fld>
            <a:endParaRPr lang="en-US" altLang="en-US" sz="900">
              <a:latin typeface="Calibri" panose="020F0502020204030204" pitchFamily="34" charset="0"/>
            </a:endParaRPr>
          </a:p>
        </p:txBody>
      </p:sp>
      <p:sp>
        <p:nvSpPr>
          <p:cNvPr id="17411" name="Rectangle 9">
            <a:extLst>
              <a:ext uri="{FF2B5EF4-FFF2-40B4-BE49-F238E27FC236}">
                <a16:creationId xmlns:a16="http://schemas.microsoft.com/office/drawing/2014/main" id="{3BC5BC25-7E50-41FB-BD42-EC1705527A77}"/>
              </a:ext>
            </a:extLst>
          </p:cNvPr>
          <p:cNvSpPr>
            <a:spLocks noGrp="1"/>
          </p:cNvSpPr>
          <p:nvPr>
            <p:ph type="body" idx="1"/>
          </p:nvPr>
        </p:nvSpPr>
        <p:spPr/>
        <p:txBody>
          <a:bodyPr/>
          <a:lstStyle/>
          <a:p>
            <a:pPr marL="0" indent="0">
              <a:buNone/>
              <a:defRPr/>
            </a:pPr>
            <a:r>
              <a:rPr lang="en-US" dirty="0">
                <a:latin typeface="Calibri" panose="020F0502020204030204" pitchFamily="34" charset="0"/>
              </a:rPr>
              <a:t>1) Fixed Quantity System</a:t>
            </a:r>
          </a:p>
          <a:p>
            <a:pPr>
              <a:buFont typeface="Wingdings" panose="05000000000000000000" pitchFamily="2" charset="2"/>
              <a:buNone/>
              <a:defRPr/>
            </a:pPr>
            <a:endParaRPr lang="en-US" dirty="0">
              <a:latin typeface="Calibri" panose="020F0502020204030204" pitchFamily="34" charset="0"/>
            </a:endParaRPr>
          </a:p>
          <a:p>
            <a:pPr marL="0" indent="0">
              <a:buNone/>
              <a:defRPr/>
            </a:pPr>
            <a:r>
              <a:rPr lang="en-US" dirty="0">
                <a:latin typeface="Calibri" panose="020F0502020204030204" pitchFamily="34" charset="0"/>
              </a:rPr>
              <a:t>2) Economic Order Quality</a:t>
            </a:r>
          </a:p>
          <a:p>
            <a:pPr>
              <a:buFont typeface="Wingdings" panose="05000000000000000000" pitchFamily="2" charset="2"/>
              <a:buNone/>
              <a:defRPr/>
            </a:pPr>
            <a:endParaRPr lang="en-US" dirty="0">
              <a:latin typeface="Calibri" panose="020F0502020204030204" pitchFamily="34" charset="0"/>
            </a:endParaRPr>
          </a:p>
          <a:p>
            <a:pPr marL="0" indent="0">
              <a:buNone/>
              <a:defRPr/>
            </a:pPr>
            <a:r>
              <a:rPr lang="en-US" dirty="0">
                <a:latin typeface="Calibri" panose="020F0502020204030204" pitchFamily="34" charset="0"/>
              </a:rPr>
              <a:t>3) Fixed Period System</a:t>
            </a:r>
          </a:p>
          <a:p>
            <a:pPr>
              <a:buFont typeface="Wingdings" panose="05000000000000000000" pitchFamily="2" charset="2"/>
              <a:buNone/>
              <a:defRPr/>
            </a:pPr>
            <a:endParaRPr lang="en-US" dirty="0">
              <a:latin typeface="Calibri" panose="020F0502020204030204" pitchFamily="34" charset="0"/>
            </a:endParaRPr>
          </a:p>
          <a:p>
            <a:pPr marL="0" indent="0">
              <a:buNone/>
              <a:defRPr/>
            </a:pPr>
            <a:r>
              <a:rPr lang="en-US" dirty="0">
                <a:latin typeface="Calibri" panose="020F0502020204030204" pitchFamily="34" charset="0"/>
              </a:rPr>
              <a:t>4) Single-Period Inventory Model</a:t>
            </a:r>
          </a:p>
        </p:txBody>
      </p:sp>
      <p:sp>
        <p:nvSpPr>
          <p:cNvPr id="17412" name="Rectangle 10">
            <a:extLst>
              <a:ext uri="{FF2B5EF4-FFF2-40B4-BE49-F238E27FC236}">
                <a16:creationId xmlns:a16="http://schemas.microsoft.com/office/drawing/2014/main" id="{3756E6A8-9866-46BE-8352-E35A0281B5DB}"/>
              </a:ext>
            </a:extLst>
          </p:cNvPr>
          <p:cNvSpPr>
            <a:spLocks noGrp="1"/>
          </p:cNvSpPr>
          <p:nvPr>
            <p:ph type="title"/>
          </p:nvPr>
        </p:nvSpPr>
        <p:spPr/>
        <p:txBody>
          <a:bodyPr/>
          <a:lstStyle/>
          <a:p>
            <a:r>
              <a:rPr lang="en-CA" altLang="en-US"/>
              <a:t>Inventory Re-order Systems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5F8544E3-129F-45AE-98D4-A0D2A9018B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969EA33D-DEEA-483F-BD13-52C6BCCEDD6A}" type="slidenum">
              <a:rPr lang="en-US" altLang="en-US" sz="900">
                <a:latin typeface="Calibri" panose="020F0502020204030204" pitchFamily="34" charset="0"/>
              </a:rPr>
              <a:pPr>
                <a:spcBef>
                  <a:spcPct val="0"/>
                </a:spcBef>
                <a:buClrTx/>
                <a:buFontTx/>
                <a:buNone/>
              </a:pPr>
              <a:t>14</a:t>
            </a:fld>
            <a:endParaRPr lang="en-US" altLang="en-US" sz="900">
              <a:latin typeface="Calibri" panose="020F0502020204030204" pitchFamily="34" charset="0"/>
            </a:endParaRPr>
          </a:p>
        </p:txBody>
      </p:sp>
      <p:sp>
        <p:nvSpPr>
          <p:cNvPr id="18435" name="Rectangle 3">
            <a:extLst>
              <a:ext uri="{FF2B5EF4-FFF2-40B4-BE49-F238E27FC236}">
                <a16:creationId xmlns:a16="http://schemas.microsoft.com/office/drawing/2014/main" id="{07C60157-093A-47FE-B8A5-4F6935A28A97}"/>
              </a:ext>
            </a:extLst>
          </p:cNvPr>
          <p:cNvSpPr>
            <a:spLocks noGrp="1"/>
          </p:cNvSpPr>
          <p:nvPr>
            <p:ph type="body" idx="1"/>
          </p:nvPr>
        </p:nvSpPr>
        <p:spPr>
          <a:xfrm>
            <a:off x="2133600" y="1295400"/>
            <a:ext cx="8039100" cy="3581400"/>
          </a:xfrm>
        </p:spPr>
        <p:txBody>
          <a:bodyPr/>
          <a:lstStyle/>
          <a:p>
            <a:r>
              <a:rPr lang="en-US" altLang="en-US">
                <a:latin typeface="Calibri" panose="020F0502020204030204" pitchFamily="34" charset="0"/>
              </a:rPr>
              <a:t>The order quality or lot size is fixed; but the re-ordering time is variable</a:t>
            </a:r>
          </a:p>
          <a:p>
            <a:endParaRPr lang="en-US" altLang="en-US">
              <a:latin typeface="Calibri" panose="020F0502020204030204" pitchFamily="34" charset="0"/>
            </a:endParaRPr>
          </a:p>
          <a:p>
            <a:r>
              <a:rPr lang="en-US" altLang="en-US">
                <a:latin typeface="Calibri" panose="020F0502020204030204" pitchFamily="34" charset="0"/>
              </a:rPr>
              <a:t>Used in department stores as items are scanned and removed from inventory once purchased, and once the inventory position falls below the re-order point, more is re-ordered.</a:t>
            </a:r>
          </a:p>
          <a:p>
            <a:pPr>
              <a:buFont typeface="Wingdings" panose="05000000000000000000" pitchFamily="2" charset="2"/>
              <a:buNone/>
            </a:pPr>
            <a:endParaRPr lang="en-US" altLang="en-US">
              <a:latin typeface="Calibri" panose="020F0502020204030204" pitchFamily="34" charset="0"/>
            </a:endParaRPr>
          </a:p>
          <a:p>
            <a:r>
              <a:rPr lang="en-US" altLang="en-US">
                <a:latin typeface="Calibri" panose="020F0502020204030204" pitchFamily="34" charset="0"/>
              </a:rPr>
              <a:t>Inventory position is defined as the on hand quantity, plus any orders placed that have not yet been received (called scheduled receipts) minus any backorders. IP = OH + SR - BO</a:t>
            </a:r>
          </a:p>
        </p:txBody>
      </p:sp>
      <p:sp>
        <p:nvSpPr>
          <p:cNvPr id="18436" name="Rectangle 4">
            <a:extLst>
              <a:ext uri="{FF2B5EF4-FFF2-40B4-BE49-F238E27FC236}">
                <a16:creationId xmlns:a16="http://schemas.microsoft.com/office/drawing/2014/main" id="{BE6FCA28-F2C2-443A-B8A6-F1EAE33B6CB7}"/>
              </a:ext>
            </a:extLst>
          </p:cNvPr>
          <p:cNvSpPr>
            <a:spLocks noGrp="1"/>
          </p:cNvSpPr>
          <p:nvPr>
            <p:ph type="title"/>
          </p:nvPr>
        </p:nvSpPr>
        <p:spPr/>
        <p:txBody>
          <a:bodyPr/>
          <a:lstStyle/>
          <a:p>
            <a:r>
              <a:rPr lang="en-US" altLang="en-US"/>
              <a:t>1) Fixed Quantity System</a:t>
            </a:r>
            <a:endParaRPr lang="en-CA"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C45C561C-365B-4455-82E7-B1D3B83B91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DD057832-1EB0-434F-9836-43B82A707522}" type="slidenum">
              <a:rPr lang="en-US" altLang="en-US" sz="900">
                <a:latin typeface="Calibri" panose="020F0502020204030204" pitchFamily="34" charset="0"/>
              </a:rPr>
              <a:pPr>
                <a:spcBef>
                  <a:spcPct val="0"/>
                </a:spcBef>
                <a:buClrTx/>
                <a:buFontTx/>
                <a:buNone/>
              </a:pPr>
              <a:t>15</a:t>
            </a:fld>
            <a:endParaRPr lang="en-US" altLang="en-US" sz="900">
              <a:latin typeface="Calibri" panose="020F0502020204030204" pitchFamily="34" charset="0"/>
            </a:endParaRPr>
          </a:p>
        </p:txBody>
      </p:sp>
      <p:pic>
        <p:nvPicPr>
          <p:cNvPr id="19459" name="Picture 15" descr="Exh 12">
            <a:extLst>
              <a:ext uri="{FF2B5EF4-FFF2-40B4-BE49-F238E27FC236}">
                <a16:creationId xmlns:a16="http://schemas.microsoft.com/office/drawing/2014/main" id="{45A49180-A339-41F7-99B3-B7B41B978B53}"/>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971800" y="1400176"/>
            <a:ext cx="5867400" cy="4238625"/>
          </a:xfrm>
          <a:noFill/>
        </p:spPr>
      </p:pic>
      <p:sp>
        <p:nvSpPr>
          <p:cNvPr id="19460" name="Rectangle 5">
            <a:extLst>
              <a:ext uri="{FF2B5EF4-FFF2-40B4-BE49-F238E27FC236}">
                <a16:creationId xmlns:a16="http://schemas.microsoft.com/office/drawing/2014/main" id="{978A4E86-9698-4B9F-B7C1-D37BBC879A69}"/>
              </a:ext>
            </a:extLst>
          </p:cNvPr>
          <p:cNvSpPr>
            <a:spLocks noGrp="1"/>
          </p:cNvSpPr>
          <p:nvPr>
            <p:ph type="title"/>
          </p:nvPr>
        </p:nvSpPr>
        <p:spPr/>
        <p:txBody>
          <a:bodyPr/>
          <a:lstStyle/>
          <a:p>
            <a:r>
              <a:rPr lang="en-US" altLang="en-US"/>
              <a:t>Fixed Quantity System with a Stable Demand</a:t>
            </a:r>
            <a:endParaRPr lang="en-CA"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E210C113-0890-4276-BDFA-90A5223987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206663F9-E20C-412B-9A58-56972007769C}" type="slidenum">
              <a:rPr lang="en-US" altLang="en-US" sz="900">
                <a:latin typeface="Calibri" panose="020F0502020204030204" pitchFamily="34" charset="0"/>
              </a:rPr>
              <a:pPr>
                <a:spcBef>
                  <a:spcPct val="0"/>
                </a:spcBef>
                <a:buClrTx/>
                <a:buFontTx/>
                <a:buNone/>
              </a:pPr>
              <a:t>16</a:t>
            </a:fld>
            <a:endParaRPr lang="en-US" altLang="en-US" sz="900">
              <a:latin typeface="Calibri" panose="020F0502020204030204" pitchFamily="34" charset="0"/>
            </a:endParaRPr>
          </a:p>
        </p:txBody>
      </p:sp>
      <p:pic>
        <p:nvPicPr>
          <p:cNvPr id="20483" name="Picture 22" descr="Exh 12">
            <a:extLst>
              <a:ext uri="{FF2B5EF4-FFF2-40B4-BE49-F238E27FC236}">
                <a16:creationId xmlns:a16="http://schemas.microsoft.com/office/drawing/2014/main" id="{A9D5E8FC-4489-4AB3-8C4F-E03943453C6F}"/>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895600" y="1484314"/>
            <a:ext cx="6096000" cy="4078287"/>
          </a:xfrm>
          <a:noFill/>
        </p:spPr>
      </p:pic>
      <p:sp>
        <p:nvSpPr>
          <p:cNvPr id="20484" name="Rectangle 5">
            <a:extLst>
              <a:ext uri="{FF2B5EF4-FFF2-40B4-BE49-F238E27FC236}">
                <a16:creationId xmlns:a16="http://schemas.microsoft.com/office/drawing/2014/main" id="{1DCFC67A-E81F-4A5F-ABBE-9F93EB4ACA96}"/>
              </a:ext>
            </a:extLst>
          </p:cNvPr>
          <p:cNvSpPr>
            <a:spLocks noGrp="1"/>
          </p:cNvSpPr>
          <p:nvPr>
            <p:ph type="title"/>
          </p:nvPr>
        </p:nvSpPr>
        <p:spPr>
          <a:xfrm>
            <a:off x="1981200" y="236538"/>
            <a:ext cx="7467600" cy="677862"/>
          </a:xfrm>
        </p:spPr>
        <p:txBody>
          <a:bodyPr/>
          <a:lstStyle/>
          <a:p>
            <a:r>
              <a:rPr lang="en-US" altLang="en-US"/>
              <a:t>Fixed Quantity System Under an Highly Variable Demand</a:t>
            </a:r>
            <a:endParaRPr lang="en-CA"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D8723564-77D8-45BE-8C90-F3D75812D9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5664B9EB-0FF1-45F2-A8A6-601D667717F4}" type="slidenum">
              <a:rPr lang="en-US" altLang="en-US" sz="900">
                <a:latin typeface="Calibri" panose="020F0502020204030204" pitchFamily="34" charset="0"/>
              </a:rPr>
              <a:pPr>
                <a:spcBef>
                  <a:spcPct val="0"/>
                </a:spcBef>
                <a:buClrTx/>
                <a:buFontTx/>
                <a:buNone/>
              </a:pPr>
              <a:t>17</a:t>
            </a:fld>
            <a:endParaRPr lang="en-US" altLang="en-US" sz="900">
              <a:latin typeface="Calibri" panose="020F0502020204030204" pitchFamily="34" charset="0"/>
            </a:endParaRPr>
          </a:p>
        </p:txBody>
      </p:sp>
      <p:sp>
        <p:nvSpPr>
          <p:cNvPr id="21507" name="Rectangle 6">
            <a:extLst>
              <a:ext uri="{FF2B5EF4-FFF2-40B4-BE49-F238E27FC236}">
                <a16:creationId xmlns:a16="http://schemas.microsoft.com/office/drawing/2014/main" id="{EACA81A6-9316-4C24-8D1D-CE19DC7CF5EE}"/>
              </a:ext>
            </a:extLst>
          </p:cNvPr>
          <p:cNvSpPr>
            <a:spLocks noGrp="1"/>
          </p:cNvSpPr>
          <p:nvPr>
            <p:ph type="title"/>
          </p:nvPr>
        </p:nvSpPr>
        <p:spPr/>
        <p:txBody>
          <a:bodyPr/>
          <a:lstStyle/>
          <a:p>
            <a:r>
              <a:rPr lang="en-CA" altLang="en-US"/>
              <a:t>2) Economic Order Quantity (EOQ)</a:t>
            </a:r>
          </a:p>
        </p:txBody>
      </p:sp>
      <p:sp>
        <p:nvSpPr>
          <p:cNvPr id="21508" name="Rectangle 7">
            <a:extLst>
              <a:ext uri="{FF2B5EF4-FFF2-40B4-BE49-F238E27FC236}">
                <a16:creationId xmlns:a16="http://schemas.microsoft.com/office/drawing/2014/main" id="{41DAB88F-6F56-4D60-B2F6-99BE149D5B27}"/>
              </a:ext>
            </a:extLst>
          </p:cNvPr>
          <p:cNvSpPr>
            <a:spLocks noGrp="1"/>
          </p:cNvSpPr>
          <p:nvPr>
            <p:ph type="body" idx="1"/>
          </p:nvPr>
        </p:nvSpPr>
        <p:spPr>
          <a:xfrm>
            <a:off x="1981200" y="1219201"/>
            <a:ext cx="8229600" cy="4524375"/>
          </a:xfrm>
        </p:spPr>
        <p:txBody>
          <a:bodyPr/>
          <a:lstStyle/>
          <a:p>
            <a:pPr>
              <a:defRPr/>
            </a:pPr>
            <a:r>
              <a:rPr lang="en-US" dirty="0">
                <a:latin typeface="Calibri" panose="020F0502020204030204" pitchFamily="34" charset="0"/>
              </a:rPr>
              <a:t>Economic Order Quantity (EOQ) model is that minimizes the total cost, which is the sum of the inventory-holding cost and the ordering cost.</a:t>
            </a:r>
          </a:p>
          <a:p>
            <a:pPr marL="0" indent="0">
              <a:buNone/>
              <a:defRPr/>
            </a:pPr>
            <a:endParaRPr lang="en-US" sz="1800" dirty="0">
              <a:latin typeface="Calibri" panose="020F0502020204030204" pitchFamily="34" charset="0"/>
            </a:endParaRPr>
          </a:p>
          <a:p>
            <a:pPr marL="0" indent="0">
              <a:buNone/>
              <a:defRPr/>
            </a:pPr>
            <a:r>
              <a:rPr lang="en-US" dirty="0">
                <a:latin typeface="Calibri" panose="020F0502020204030204" pitchFamily="34" charset="0"/>
              </a:rPr>
              <a:t>Key assumptions:</a:t>
            </a:r>
          </a:p>
          <a:p>
            <a:pPr>
              <a:defRPr/>
            </a:pPr>
            <a:r>
              <a:rPr lang="en-US" dirty="0">
                <a:latin typeface="Calibri" panose="020F0502020204030204" pitchFamily="34" charset="0"/>
              </a:rPr>
              <a:t>Only one SKU considered</a:t>
            </a:r>
          </a:p>
          <a:p>
            <a:pPr>
              <a:defRPr/>
            </a:pPr>
            <a:r>
              <a:rPr lang="en-US" dirty="0">
                <a:latin typeface="Calibri" panose="020F0502020204030204" pitchFamily="34" charset="0"/>
              </a:rPr>
              <a:t>Entire quantity arrives in one shipment</a:t>
            </a:r>
          </a:p>
          <a:p>
            <a:pPr>
              <a:defRPr/>
            </a:pPr>
            <a:r>
              <a:rPr lang="en-US" dirty="0">
                <a:latin typeface="Calibri" panose="020F0502020204030204" pitchFamily="34" charset="0"/>
              </a:rPr>
              <a:t>Only order/setup and inventory-holding costs are relevant</a:t>
            </a:r>
          </a:p>
          <a:p>
            <a:pPr>
              <a:defRPr/>
            </a:pPr>
            <a:r>
              <a:rPr lang="en-US" dirty="0">
                <a:latin typeface="Calibri" panose="020F0502020204030204" pitchFamily="34" charset="0"/>
              </a:rPr>
              <a:t>No stock-outs permitted</a:t>
            </a:r>
          </a:p>
          <a:p>
            <a:pPr>
              <a:defRPr/>
            </a:pPr>
            <a:r>
              <a:rPr lang="en-US" dirty="0">
                <a:latin typeface="Calibri" panose="020F0502020204030204" pitchFamily="34" charset="0"/>
              </a:rPr>
              <a:t>Demand is deterministic and continuous</a:t>
            </a:r>
          </a:p>
          <a:p>
            <a:pPr>
              <a:defRPr/>
            </a:pPr>
            <a:r>
              <a:rPr lang="en-US" dirty="0">
                <a:latin typeface="Calibri" panose="020F0502020204030204" pitchFamily="34" charset="0"/>
              </a:rPr>
              <a:t>Lead time is constant</a:t>
            </a:r>
          </a:p>
          <a:p>
            <a:pPr>
              <a:defRPr/>
            </a:pP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547EA684-430D-4DD0-8445-B2E06E92DE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43AB735F-E5A1-4A77-B74F-40F8CFF3AADA}" type="slidenum">
              <a:rPr lang="en-US" altLang="en-US" sz="900">
                <a:latin typeface="Calibri" panose="020F0502020204030204" pitchFamily="34" charset="0"/>
              </a:rPr>
              <a:pPr>
                <a:spcBef>
                  <a:spcPct val="0"/>
                </a:spcBef>
                <a:buClrTx/>
                <a:buFontTx/>
                <a:buNone/>
              </a:pPr>
              <a:t>18</a:t>
            </a:fld>
            <a:endParaRPr lang="en-US" altLang="en-US" sz="900">
              <a:latin typeface="Calibri" panose="020F0502020204030204" pitchFamily="34" charset="0"/>
            </a:endParaRPr>
          </a:p>
        </p:txBody>
      </p:sp>
      <p:sp>
        <p:nvSpPr>
          <p:cNvPr id="22531" name="Rectangle 3">
            <a:extLst>
              <a:ext uri="{FF2B5EF4-FFF2-40B4-BE49-F238E27FC236}">
                <a16:creationId xmlns:a16="http://schemas.microsoft.com/office/drawing/2014/main" id="{01D5FD52-269B-4DA4-A3AC-7B19CA7F05F1}"/>
              </a:ext>
            </a:extLst>
          </p:cNvPr>
          <p:cNvSpPr>
            <a:spLocks noGrp="1"/>
          </p:cNvSpPr>
          <p:nvPr>
            <p:ph type="body" idx="1"/>
          </p:nvPr>
        </p:nvSpPr>
        <p:spPr>
          <a:xfrm>
            <a:off x="1905000" y="1371600"/>
            <a:ext cx="8039100" cy="3581400"/>
          </a:xfrm>
        </p:spPr>
        <p:txBody>
          <a:bodyPr/>
          <a:lstStyle/>
          <a:p>
            <a:pPr marL="457200" indent="-457200">
              <a:buNone/>
              <a:defRPr/>
            </a:pPr>
            <a:r>
              <a:rPr lang="en-US" altLang="en-US" dirty="0">
                <a:latin typeface="Calibri" panose="020F0502020204030204" pitchFamily="34" charset="0"/>
              </a:rPr>
              <a:t>	</a:t>
            </a:r>
          </a:p>
          <a:p>
            <a:pPr>
              <a:defRPr/>
            </a:pPr>
            <a:r>
              <a:rPr lang="en-US" altLang="en-US" dirty="0">
                <a:latin typeface="Calibri" panose="020F0502020204030204" pitchFamily="34" charset="0"/>
              </a:rPr>
              <a:t>EOQ Formula = sq root of (2 X annual demand X cost of placing order / Annual Carrying Cost per Unit)</a:t>
            </a:r>
          </a:p>
          <a:p>
            <a:pPr marL="457200" indent="-457200">
              <a:buNone/>
              <a:defRPr/>
            </a:pPr>
            <a:endParaRPr lang="en-US" altLang="en-US" dirty="0"/>
          </a:p>
          <a:p>
            <a:pPr marL="457200" indent="-457200">
              <a:defRPr/>
            </a:pPr>
            <a:endParaRPr lang="en-US" altLang="en-US" dirty="0"/>
          </a:p>
        </p:txBody>
      </p:sp>
      <p:sp>
        <p:nvSpPr>
          <p:cNvPr id="22532" name="Rectangle 4">
            <a:extLst>
              <a:ext uri="{FF2B5EF4-FFF2-40B4-BE49-F238E27FC236}">
                <a16:creationId xmlns:a16="http://schemas.microsoft.com/office/drawing/2014/main" id="{897F61AD-24E6-4C0B-8B46-662BF4D916BF}"/>
              </a:ext>
            </a:extLst>
          </p:cNvPr>
          <p:cNvSpPr>
            <a:spLocks noGrp="1"/>
          </p:cNvSpPr>
          <p:nvPr>
            <p:ph type="title"/>
          </p:nvPr>
        </p:nvSpPr>
        <p:spPr/>
        <p:txBody>
          <a:bodyPr/>
          <a:lstStyle/>
          <a:p>
            <a:r>
              <a:rPr lang="en-CA" altLang="en-US"/>
              <a:t>Economic Order Quantity Formula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C0FCEC36-C413-4EE6-9987-A88DAD95F6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D36D4818-9DE8-4D9F-97E5-0DB377392171}" type="slidenum">
              <a:rPr lang="en-US" altLang="en-US" sz="900">
                <a:latin typeface="Calibri" panose="020F0502020204030204" pitchFamily="34" charset="0"/>
              </a:rPr>
              <a:pPr>
                <a:spcBef>
                  <a:spcPct val="0"/>
                </a:spcBef>
                <a:buClrTx/>
                <a:buFontTx/>
                <a:buNone/>
              </a:pPr>
              <a:t>19</a:t>
            </a:fld>
            <a:endParaRPr lang="en-US" altLang="en-US" sz="900">
              <a:latin typeface="Calibri" panose="020F0502020204030204" pitchFamily="34" charset="0"/>
            </a:endParaRPr>
          </a:p>
        </p:txBody>
      </p:sp>
      <p:sp>
        <p:nvSpPr>
          <p:cNvPr id="23555" name="Rectangle 3">
            <a:extLst>
              <a:ext uri="{FF2B5EF4-FFF2-40B4-BE49-F238E27FC236}">
                <a16:creationId xmlns:a16="http://schemas.microsoft.com/office/drawing/2014/main" id="{8C2D6106-B445-4537-866A-EDE54C3C51AF}"/>
              </a:ext>
            </a:extLst>
          </p:cNvPr>
          <p:cNvSpPr>
            <a:spLocks noGrp="1"/>
          </p:cNvSpPr>
          <p:nvPr>
            <p:ph type="body" idx="1"/>
          </p:nvPr>
        </p:nvSpPr>
        <p:spPr>
          <a:xfrm>
            <a:off x="2133600" y="1600200"/>
            <a:ext cx="8039100" cy="3581400"/>
          </a:xfrm>
        </p:spPr>
        <p:txBody>
          <a:bodyPr/>
          <a:lstStyle/>
          <a:p>
            <a:pPr marL="457200" indent="-457200">
              <a:defRPr/>
            </a:pPr>
            <a:r>
              <a:rPr lang="en-US" dirty="0">
                <a:latin typeface="Calibri" panose="020F0502020204030204" pitchFamily="34" charset="0"/>
              </a:rPr>
              <a:t>Fixed period systems the inventory position is check only at fixed intervals, rather than on a continuous basis.</a:t>
            </a:r>
          </a:p>
          <a:p>
            <a:pPr marL="457200" indent="-457200">
              <a:defRPr/>
            </a:pPr>
            <a:endParaRPr lang="en-US" dirty="0">
              <a:latin typeface="Calibri" panose="020F0502020204030204" pitchFamily="34" charset="0"/>
            </a:endParaRPr>
          </a:p>
          <a:p>
            <a:pPr marL="0" indent="0">
              <a:buNone/>
              <a:defRPr/>
            </a:pPr>
            <a:r>
              <a:rPr lang="en-US" dirty="0">
                <a:latin typeface="Calibri" panose="020F0502020204030204" pitchFamily="34" charset="0"/>
              </a:rPr>
              <a:t>Two Principal decisions with fixed period systems:</a:t>
            </a:r>
          </a:p>
          <a:p>
            <a:pPr marL="838200" lvl="1" indent="-381000">
              <a:defRPr/>
            </a:pPr>
            <a:r>
              <a:rPr lang="en-US" dirty="0">
                <a:latin typeface="Calibri" panose="020F0502020204030204" pitchFamily="34" charset="0"/>
              </a:rPr>
              <a:t>The time interval between reviews</a:t>
            </a:r>
          </a:p>
          <a:p>
            <a:pPr marL="838200" lvl="1" indent="-381000">
              <a:defRPr/>
            </a:pPr>
            <a:r>
              <a:rPr lang="en-US" dirty="0">
                <a:latin typeface="Calibri" panose="020F0502020204030204" pitchFamily="34" charset="0"/>
              </a:rPr>
              <a:t>The replenishment level</a:t>
            </a:r>
          </a:p>
        </p:txBody>
      </p:sp>
      <p:sp>
        <p:nvSpPr>
          <p:cNvPr id="23556" name="Rectangle 4">
            <a:extLst>
              <a:ext uri="{FF2B5EF4-FFF2-40B4-BE49-F238E27FC236}">
                <a16:creationId xmlns:a16="http://schemas.microsoft.com/office/drawing/2014/main" id="{AFD90524-E8A2-4A75-8372-41BAEDD8E1B8}"/>
              </a:ext>
            </a:extLst>
          </p:cNvPr>
          <p:cNvSpPr>
            <a:spLocks noGrp="1"/>
          </p:cNvSpPr>
          <p:nvPr>
            <p:ph type="title"/>
          </p:nvPr>
        </p:nvSpPr>
        <p:spPr/>
        <p:txBody>
          <a:bodyPr/>
          <a:lstStyle/>
          <a:p>
            <a:r>
              <a:rPr lang="en-CA" altLang="en-US"/>
              <a:t>3) Fixed Period Systems 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39D68855-59C8-4A8A-8094-12882EEC86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1F6681CD-26A7-4274-BC52-65AA202E7FE6}" type="slidenum">
              <a:rPr lang="en-US" altLang="en-US" sz="900">
                <a:latin typeface="Calibri" panose="020F0502020204030204" pitchFamily="34" charset="0"/>
              </a:rPr>
              <a:pPr>
                <a:spcBef>
                  <a:spcPct val="0"/>
                </a:spcBef>
                <a:buClrTx/>
                <a:buFontTx/>
                <a:buNone/>
              </a:pPr>
              <a:t>2</a:t>
            </a:fld>
            <a:endParaRPr lang="en-US" altLang="en-US" sz="900">
              <a:latin typeface="Calibri" panose="020F0502020204030204" pitchFamily="34" charset="0"/>
            </a:endParaRPr>
          </a:p>
        </p:txBody>
      </p:sp>
      <p:sp>
        <p:nvSpPr>
          <p:cNvPr id="6147" name="Rectangle 3">
            <a:extLst>
              <a:ext uri="{FF2B5EF4-FFF2-40B4-BE49-F238E27FC236}">
                <a16:creationId xmlns:a16="http://schemas.microsoft.com/office/drawing/2014/main" id="{F33B430C-3465-4BAB-B26F-1B24D8948D2E}"/>
              </a:ext>
            </a:extLst>
          </p:cNvPr>
          <p:cNvSpPr>
            <a:spLocks noGrp="1"/>
          </p:cNvSpPr>
          <p:nvPr>
            <p:ph type="body" idx="1"/>
          </p:nvPr>
        </p:nvSpPr>
        <p:spPr>
          <a:xfrm>
            <a:off x="2209800" y="1447800"/>
            <a:ext cx="8039100" cy="3581400"/>
          </a:xfrm>
        </p:spPr>
        <p:txBody>
          <a:bodyPr/>
          <a:lstStyle/>
          <a:p>
            <a:r>
              <a:rPr lang="en-US" altLang="en-US">
                <a:latin typeface="Calibri" panose="020F0502020204030204" pitchFamily="34" charset="0"/>
              </a:rPr>
              <a:t>Inventory is any asset held for future use or sale.</a:t>
            </a:r>
          </a:p>
          <a:p>
            <a:pPr>
              <a:buFont typeface="Wingdings" panose="05000000000000000000" pitchFamily="2" charset="2"/>
              <a:buNone/>
            </a:pPr>
            <a:endParaRPr lang="en-US" altLang="en-US">
              <a:latin typeface="Calibri" panose="020F0502020204030204" pitchFamily="34" charset="0"/>
            </a:endParaRPr>
          </a:p>
          <a:p>
            <a:r>
              <a:rPr lang="en-US" altLang="en-US">
                <a:latin typeface="Calibri" panose="020F0502020204030204" pitchFamily="34" charset="0"/>
              </a:rPr>
              <a:t>Inventory Management involves planning, coordinating, and controlling the acquisition, storage, handling, movement, distribution and possible sale of raw materials, component parts and subassemblies, supplies and tools, replacement parts, and other assets that are needed to meet customer wants and needs. </a:t>
            </a:r>
          </a:p>
        </p:txBody>
      </p:sp>
      <p:sp>
        <p:nvSpPr>
          <p:cNvPr id="6148" name="Rectangle 4">
            <a:extLst>
              <a:ext uri="{FF2B5EF4-FFF2-40B4-BE49-F238E27FC236}">
                <a16:creationId xmlns:a16="http://schemas.microsoft.com/office/drawing/2014/main" id="{639B7B32-0479-4970-BD1B-33E403ED718D}"/>
              </a:ext>
            </a:extLst>
          </p:cNvPr>
          <p:cNvSpPr>
            <a:spLocks noGrp="1"/>
          </p:cNvSpPr>
          <p:nvPr>
            <p:ph type="title"/>
          </p:nvPr>
        </p:nvSpPr>
        <p:spPr/>
        <p:txBody>
          <a:bodyPr/>
          <a:lstStyle/>
          <a:p>
            <a:r>
              <a:rPr lang="en-CA" altLang="en-US"/>
              <a:t>Inventory Basics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32131E17-C184-4513-A4AE-E6EC22788F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0A977CD0-59C6-4084-8F66-BED1A0E3F7DC}" type="slidenum">
              <a:rPr lang="en-US" altLang="en-US" sz="900">
                <a:latin typeface="Calibri" panose="020F0502020204030204" pitchFamily="34" charset="0"/>
              </a:rPr>
              <a:pPr>
                <a:spcBef>
                  <a:spcPct val="0"/>
                </a:spcBef>
                <a:buClrTx/>
                <a:buFontTx/>
                <a:buNone/>
              </a:pPr>
              <a:t>20</a:t>
            </a:fld>
            <a:endParaRPr lang="en-US" altLang="en-US" sz="900">
              <a:latin typeface="Calibri" panose="020F0502020204030204" pitchFamily="34" charset="0"/>
            </a:endParaRPr>
          </a:p>
        </p:txBody>
      </p:sp>
      <p:sp>
        <p:nvSpPr>
          <p:cNvPr id="24579" name="Rectangle 3">
            <a:extLst>
              <a:ext uri="{FF2B5EF4-FFF2-40B4-BE49-F238E27FC236}">
                <a16:creationId xmlns:a16="http://schemas.microsoft.com/office/drawing/2014/main" id="{91770FAD-F23F-4007-BC3B-56CD2600C66A}"/>
              </a:ext>
            </a:extLst>
          </p:cNvPr>
          <p:cNvSpPr>
            <a:spLocks noGrp="1"/>
          </p:cNvSpPr>
          <p:nvPr>
            <p:ph type="body" idx="1"/>
          </p:nvPr>
        </p:nvSpPr>
        <p:spPr/>
        <p:txBody>
          <a:bodyPr/>
          <a:lstStyle/>
          <a:p>
            <a:pPr>
              <a:lnSpc>
                <a:spcPct val="90000"/>
              </a:lnSpc>
              <a:buFont typeface="Wingdings" panose="05000000000000000000" pitchFamily="2" charset="2"/>
              <a:buNone/>
            </a:pPr>
            <a:endParaRPr lang="en-US" altLang="en-US">
              <a:latin typeface="Calibri" panose="020F0502020204030204" pitchFamily="34" charset="0"/>
            </a:endParaRPr>
          </a:p>
          <a:p>
            <a:pPr>
              <a:lnSpc>
                <a:spcPct val="90000"/>
              </a:lnSpc>
              <a:buFont typeface="Wingdings" panose="05000000000000000000" pitchFamily="2" charset="2"/>
              <a:buNone/>
            </a:pPr>
            <a:r>
              <a:rPr lang="en-US" altLang="en-US">
                <a:latin typeface="Calibri" panose="020F0502020204030204" pitchFamily="34" charset="0"/>
              </a:rPr>
              <a:t>EOQ provides the economic time interval as:</a:t>
            </a:r>
          </a:p>
          <a:p>
            <a:pPr>
              <a:lnSpc>
                <a:spcPct val="90000"/>
              </a:lnSpc>
              <a:buFont typeface="Wingdings" panose="05000000000000000000" pitchFamily="2" charset="2"/>
              <a:buNone/>
            </a:pPr>
            <a:endParaRPr lang="en-US" altLang="en-US">
              <a:latin typeface="Calibri" panose="020F0502020204030204" pitchFamily="34" charset="0"/>
            </a:endParaRPr>
          </a:p>
          <a:p>
            <a:pPr>
              <a:lnSpc>
                <a:spcPct val="90000"/>
              </a:lnSpc>
            </a:pPr>
            <a:r>
              <a:rPr lang="en-US" altLang="en-US">
                <a:latin typeface="Calibri" panose="020F0502020204030204" pitchFamily="34" charset="0"/>
              </a:rPr>
              <a:t>Time = EOQ/ annual demand</a:t>
            </a:r>
          </a:p>
          <a:p>
            <a:pPr>
              <a:lnSpc>
                <a:spcPct val="90000"/>
              </a:lnSpc>
            </a:pPr>
            <a:endParaRPr lang="en-US" altLang="en-US">
              <a:latin typeface="Calibri" panose="020F0502020204030204" pitchFamily="34" charset="0"/>
            </a:endParaRPr>
          </a:p>
          <a:p>
            <a:pPr>
              <a:lnSpc>
                <a:spcPct val="90000"/>
              </a:lnSpc>
              <a:buFont typeface="Wingdings" panose="05000000000000000000" pitchFamily="2" charset="2"/>
              <a:buNone/>
            </a:pPr>
            <a:r>
              <a:rPr lang="en-US" altLang="en-US">
                <a:latin typeface="Calibri" panose="020F0502020204030204" pitchFamily="34" charset="0"/>
              </a:rPr>
              <a:t>Optimal replenishment level is:</a:t>
            </a:r>
          </a:p>
          <a:p>
            <a:pPr>
              <a:lnSpc>
                <a:spcPct val="90000"/>
              </a:lnSpc>
              <a:buFont typeface="Wingdings" panose="05000000000000000000" pitchFamily="2" charset="2"/>
              <a:buNone/>
            </a:pPr>
            <a:endParaRPr lang="en-US" altLang="en-US">
              <a:latin typeface="Calibri" panose="020F0502020204030204" pitchFamily="34" charset="0"/>
            </a:endParaRPr>
          </a:p>
          <a:p>
            <a:pPr>
              <a:lnSpc>
                <a:spcPct val="90000"/>
              </a:lnSpc>
            </a:pPr>
            <a:r>
              <a:rPr lang="en-US" altLang="en-US">
                <a:latin typeface="Calibri" panose="020F0502020204030204" pitchFamily="34" charset="0"/>
              </a:rPr>
              <a:t>Optimal replenishment level = average demand per time period X (time + lead time)</a:t>
            </a:r>
          </a:p>
        </p:txBody>
      </p:sp>
      <p:sp>
        <p:nvSpPr>
          <p:cNvPr id="24580" name="Rectangle 4">
            <a:extLst>
              <a:ext uri="{FF2B5EF4-FFF2-40B4-BE49-F238E27FC236}">
                <a16:creationId xmlns:a16="http://schemas.microsoft.com/office/drawing/2014/main" id="{38A88829-D9C9-4A60-B2EE-5CE5A6D92631}"/>
              </a:ext>
            </a:extLst>
          </p:cNvPr>
          <p:cNvSpPr>
            <a:spLocks noGrp="1"/>
          </p:cNvSpPr>
          <p:nvPr>
            <p:ph type="title"/>
          </p:nvPr>
        </p:nvSpPr>
        <p:spPr/>
        <p:txBody>
          <a:bodyPr/>
          <a:lstStyle/>
          <a:p>
            <a:r>
              <a:rPr lang="en-CA" altLang="en-US"/>
              <a:t>Fixed Period Systems 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1FCF3ABD-3699-4280-B417-446B427687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B030A602-8CC0-4FB7-9EFA-BA1493C9E0A7}" type="slidenum">
              <a:rPr lang="en-US" altLang="en-US" sz="900">
                <a:latin typeface="Calibri" panose="020F0502020204030204" pitchFamily="34" charset="0"/>
              </a:rPr>
              <a:pPr>
                <a:spcBef>
                  <a:spcPct val="0"/>
                </a:spcBef>
                <a:buClrTx/>
                <a:buFontTx/>
                <a:buNone/>
              </a:pPr>
              <a:t>21</a:t>
            </a:fld>
            <a:endParaRPr lang="en-US" altLang="en-US" sz="900">
              <a:latin typeface="Calibri" panose="020F0502020204030204" pitchFamily="34" charset="0"/>
            </a:endParaRPr>
          </a:p>
        </p:txBody>
      </p:sp>
      <p:sp>
        <p:nvSpPr>
          <p:cNvPr id="25603" name="Rectangle 3">
            <a:extLst>
              <a:ext uri="{FF2B5EF4-FFF2-40B4-BE49-F238E27FC236}">
                <a16:creationId xmlns:a16="http://schemas.microsoft.com/office/drawing/2014/main" id="{F6025D8B-E8A5-47CA-8AEF-193A444780A7}"/>
              </a:ext>
            </a:extLst>
          </p:cNvPr>
          <p:cNvSpPr>
            <a:spLocks noGrp="1"/>
          </p:cNvSpPr>
          <p:nvPr>
            <p:ph type="body" idx="1"/>
          </p:nvPr>
        </p:nvSpPr>
        <p:spPr>
          <a:xfrm>
            <a:off x="2133600" y="1295400"/>
            <a:ext cx="8039100" cy="3581400"/>
          </a:xfrm>
        </p:spPr>
        <p:txBody>
          <a:bodyPr/>
          <a:lstStyle/>
          <a:p>
            <a:pPr>
              <a:buFont typeface="Wingdings" panose="05000000000000000000" pitchFamily="2" charset="2"/>
              <a:buNone/>
            </a:pPr>
            <a:r>
              <a:rPr lang="en-US" altLang="en-US"/>
              <a:t>	</a:t>
            </a:r>
          </a:p>
        </p:txBody>
      </p:sp>
      <p:pic>
        <p:nvPicPr>
          <p:cNvPr id="25604" name="Picture 6" descr="Exh 12">
            <a:extLst>
              <a:ext uri="{FF2B5EF4-FFF2-40B4-BE49-F238E27FC236}">
                <a16:creationId xmlns:a16="http://schemas.microsoft.com/office/drawing/2014/main" id="{6C38F138-69F7-4C19-BC8F-15413DF93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219201"/>
            <a:ext cx="54864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5">
            <a:extLst>
              <a:ext uri="{FF2B5EF4-FFF2-40B4-BE49-F238E27FC236}">
                <a16:creationId xmlns:a16="http://schemas.microsoft.com/office/drawing/2014/main" id="{E03D65C7-CB27-4E33-9F72-09EB3E97667F}"/>
              </a:ext>
            </a:extLst>
          </p:cNvPr>
          <p:cNvSpPr>
            <a:spLocks noGrp="1"/>
          </p:cNvSpPr>
          <p:nvPr>
            <p:ph type="title"/>
          </p:nvPr>
        </p:nvSpPr>
        <p:spPr/>
        <p:txBody>
          <a:bodyPr/>
          <a:lstStyle/>
          <a:p>
            <a:r>
              <a:rPr lang="en-US" altLang="en-US"/>
              <a:t>Operation of a Fixed Period System</a:t>
            </a:r>
            <a:endParaRPr lang="en-CA"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3D682345-FCB6-44C9-99F9-643D15D18F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16CC38BD-F7F3-4DBB-AB7C-B2E03C4D947A}" type="slidenum">
              <a:rPr lang="en-US" altLang="en-US" sz="900">
                <a:latin typeface="Calibri" panose="020F0502020204030204" pitchFamily="34" charset="0"/>
              </a:rPr>
              <a:pPr>
                <a:spcBef>
                  <a:spcPct val="0"/>
                </a:spcBef>
                <a:buClrTx/>
                <a:buFontTx/>
                <a:buNone/>
              </a:pPr>
              <a:t>22</a:t>
            </a:fld>
            <a:endParaRPr lang="en-US" altLang="en-US" sz="900">
              <a:latin typeface="Calibri" panose="020F0502020204030204" pitchFamily="34" charset="0"/>
            </a:endParaRPr>
          </a:p>
        </p:txBody>
      </p:sp>
      <p:sp>
        <p:nvSpPr>
          <p:cNvPr id="26627" name="Rectangle 3">
            <a:extLst>
              <a:ext uri="{FF2B5EF4-FFF2-40B4-BE49-F238E27FC236}">
                <a16:creationId xmlns:a16="http://schemas.microsoft.com/office/drawing/2014/main" id="{6AD02985-29CC-4D09-A96D-18E04A3EBCDA}"/>
              </a:ext>
            </a:extLst>
          </p:cNvPr>
          <p:cNvSpPr>
            <a:spLocks noGrp="1"/>
          </p:cNvSpPr>
          <p:nvPr>
            <p:ph type="body" idx="1"/>
          </p:nvPr>
        </p:nvSpPr>
        <p:spPr/>
        <p:txBody>
          <a:bodyPr/>
          <a:lstStyle/>
          <a:p>
            <a:r>
              <a:rPr lang="en-US" altLang="en-US">
                <a:latin typeface="Calibri" panose="020F0502020204030204" pitchFamily="34" charset="0"/>
              </a:rPr>
              <a:t>Applies to situations of uncertainty and one either sells out or has scrap to be sold</a:t>
            </a:r>
          </a:p>
          <a:p>
            <a:pPr>
              <a:buFont typeface="Wingdings" panose="05000000000000000000" pitchFamily="2" charset="2"/>
              <a:buNone/>
            </a:pPr>
            <a:endParaRPr lang="en-US" altLang="en-US">
              <a:latin typeface="Calibri" panose="020F0502020204030204" pitchFamily="34" charset="0"/>
            </a:endParaRPr>
          </a:p>
          <a:p>
            <a:r>
              <a:rPr lang="en-US" altLang="en-US">
                <a:latin typeface="Calibri" panose="020F0502020204030204" pitchFamily="34" charset="0"/>
              </a:rPr>
              <a:t>Demand (greater than or equal to EOC) = the cost of under estimation / (the cost of underestimation + the cost of overestimation)</a:t>
            </a:r>
          </a:p>
        </p:txBody>
      </p:sp>
      <p:sp>
        <p:nvSpPr>
          <p:cNvPr id="26628" name="Rectangle 4">
            <a:extLst>
              <a:ext uri="{FF2B5EF4-FFF2-40B4-BE49-F238E27FC236}">
                <a16:creationId xmlns:a16="http://schemas.microsoft.com/office/drawing/2014/main" id="{0E61CCFC-20CE-4CC2-BA5A-223B636D8011}"/>
              </a:ext>
            </a:extLst>
          </p:cNvPr>
          <p:cNvSpPr>
            <a:spLocks noGrp="1"/>
          </p:cNvSpPr>
          <p:nvPr>
            <p:ph type="title"/>
          </p:nvPr>
        </p:nvSpPr>
        <p:spPr>
          <a:xfrm>
            <a:off x="1981200" y="228601"/>
            <a:ext cx="8001000" cy="677863"/>
          </a:xfrm>
        </p:spPr>
        <p:txBody>
          <a:bodyPr/>
          <a:lstStyle/>
          <a:p>
            <a:r>
              <a:rPr lang="en-CA" altLang="en-US"/>
              <a:t>4) Single Period Inventory Model (Marginal Economic Analysis)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C87D5931-0CC2-44D7-AE2E-4A193E9799A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D43CE010-7811-403A-AC4D-1BB92C4BBCCC}" type="slidenum">
              <a:rPr lang="en-US" altLang="en-US" sz="900">
                <a:latin typeface="Calibri" panose="020F0502020204030204" pitchFamily="34" charset="0"/>
              </a:rPr>
              <a:pPr>
                <a:spcBef>
                  <a:spcPct val="0"/>
                </a:spcBef>
                <a:buClrTx/>
                <a:buFontTx/>
                <a:buNone/>
              </a:pPr>
              <a:t>23</a:t>
            </a:fld>
            <a:endParaRPr lang="en-US" altLang="en-US" sz="900">
              <a:latin typeface="Calibri" panose="020F0502020204030204" pitchFamily="34" charset="0"/>
            </a:endParaRPr>
          </a:p>
        </p:txBody>
      </p:sp>
      <p:sp>
        <p:nvSpPr>
          <p:cNvPr id="27651" name="Rectangle 3">
            <a:extLst>
              <a:ext uri="{FF2B5EF4-FFF2-40B4-BE49-F238E27FC236}">
                <a16:creationId xmlns:a16="http://schemas.microsoft.com/office/drawing/2014/main" id="{EF4FEFAB-A8E1-4DA6-9251-73DE222F643F}"/>
              </a:ext>
            </a:extLst>
          </p:cNvPr>
          <p:cNvSpPr>
            <a:spLocks noGrp="1"/>
          </p:cNvSpPr>
          <p:nvPr>
            <p:ph type="body" idx="1"/>
          </p:nvPr>
        </p:nvSpPr>
        <p:spPr>
          <a:xfrm>
            <a:off x="1981200" y="1295400"/>
            <a:ext cx="8039100" cy="3581400"/>
          </a:xfrm>
        </p:spPr>
        <p:txBody>
          <a:bodyPr/>
          <a:lstStyle/>
          <a:p>
            <a:r>
              <a:rPr lang="en-US" altLang="en-US">
                <a:latin typeface="Calibri" panose="020F0502020204030204" pitchFamily="34" charset="0"/>
              </a:rPr>
              <a:t>	Discuss some of the issues that a small pizza restaurant might face in inventory management. </a:t>
            </a:r>
          </a:p>
          <a:p>
            <a:pPr>
              <a:buFont typeface="Wingdings" panose="05000000000000000000" pitchFamily="2" charset="2"/>
              <a:buNone/>
            </a:pPr>
            <a:endParaRPr lang="en-US" altLang="en-US">
              <a:latin typeface="Calibri" panose="020F0502020204030204" pitchFamily="34" charset="0"/>
            </a:endParaRPr>
          </a:p>
          <a:p>
            <a:pPr algn="ctr">
              <a:buFont typeface="Wingdings" panose="05000000000000000000" pitchFamily="2" charset="2"/>
              <a:buNone/>
            </a:pPr>
            <a:r>
              <a:rPr lang="en-US" altLang="en-US">
                <a:latin typeface="Calibri" panose="020F0502020204030204" pitchFamily="34" charset="0"/>
              </a:rPr>
              <a:t>Would a pizza restaurant use a fixed order quantity or period system for fresh dough (purchased from a bakery on contract)?  </a:t>
            </a:r>
          </a:p>
          <a:p>
            <a:pPr>
              <a:buFont typeface="Wingdings" panose="05000000000000000000" pitchFamily="2" charset="2"/>
              <a:buNone/>
            </a:pPr>
            <a:endParaRPr lang="en-US" altLang="en-US">
              <a:latin typeface="Calibri" panose="020F0502020204030204" pitchFamily="34" charset="0"/>
            </a:endParaRPr>
          </a:p>
          <a:p>
            <a:pPr>
              <a:buFont typeface="Wingdings" panose="05000000000000000000" pitchFamily="2" charset="2"/>
              <a:buNone/>
            </a:pPr>
            <a:endParaRPr lang="en-US" altLang="en-US">
              <a:latin typeface="Calibri" panose="020F0502020204030204" pitchFamily="34" charset="0"/>
            </a:endParaRPr>
          </a:p>
          <a:p>
            <a:r>
              <a:rPr lang="en-US" altLang="en-US">
                <a:latin typeface="Calibri" panose="020F0502020204030204" pitchFamily="34" charset="0"/>
              </a:rPr>
              <a:t>	What would be the advantages and disadvantages of each in this situation? </a:t>
            </a:r>
          </a:p>
        </p:txBody>
      </p:sp>
      <p:sp>
        <p:nvSpPr>
          <p:cNvPr id="27652" name="Rectangle 4">
            <a:extLst>
              <a:ext uri="{FF2B5EF4-FFF2-40B4-BE49-F238E27FC236}">
                <a16:creationId xmlns:a16="http://schemas.microsoft.com/office/drawing/2014/main" id="{BF4CEA42-0099-443B-A0D4-AD87808F7E1A}"/>
              </a:ext>
            </a:extLst>
          </p:cNvPr>
          <p:cNvSpPr>
            <a:spLocks noGrp="1"/>
          </p:cNvSpPr>
          <p:nvPr>
            <p:ph type="title"/>
          </p:nvPr>
        </p:nvSpPr>
        <p:spPr/>
        <p:txBody>
          <a:bodyPr/>
          <a:lstStyle/>
          <a:p>
            <a:r>
              <a:rPr lang="en-CA" altLang="en-US"/>
              <a:t>Discussion Question - 3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9CF491F9-B195-4D41-84B4-1203E558D6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4C183D86-FD11-4BCA-B76B-402F2D2385CA}" type="slidenum">
              <a:rPr lang="en-US" altLang="en-US" sz="900">
                <a:latin typeface="Calibri" panose="020F0502020204030204" pitchFamily="34" charset="0"/>
              </a:rPr>
              <a:pPr>
                <a:spcBef>
                  <a:spcPct val="0"/>
                </a:spcBef>
                <a:buClrTx/>
                <a:buFontTx/>
                <a:buNone/>
              </a:pPr>
              <a:t>24</a:t>
            </a:fld>
            <a:endParaRPr lang="en-US" altLang="en-US" sz="900">
              <a:latin typeface="Calibri" panose="020F0502020204030204" pitchFamily="34" charset="0"/>
            </a:endParaRPr>
          </a:p>
        </p:txBody>
      </p:sp>
      <p:sp>
        <p:nvSpPr>
          <p:cNvPr id="28675" name="Rectangle 3">
            <a:extLst>
              <a:ext uri="{FF2B5EF4-FFF2-40B4-BE49-F238E27FC236}">
                <a16:creationId xmlns:a16="http://schemas.microsoft.com/office/drawing/2014/main" id="{D4A1040F-50AE-4EBF-9457-06012A636C2F}"/>
              </a:ext>
            </a:extLst>
          </p:cNvPr>
          <p:cNvSpPr>
            <a:spLocks noGrp="1"/>
          </p:cNvSpPr>
          <p:nvPr>
            <p:ph type="body" idx="1"/>
          </p:nvPr>
        </p:nvSpPr>
        <p:spPr>
          <a:xfrm>
            <a:off x="1981200" y="1295400"/>
            <a:ext cx="8039100" cy="3962400"/>
          </a:xfrm>
        </p:spPr>
        <p:txBody>
          <a:bodyPr/>
          <a:lstStyle/>
          <a:p>
            <a:pPr>
              <a:defRPr/>
            </a:pPr>
            <a:r>
              <a:rPr lang="en-US" altLang="en-US" dirty="0">
                <a:latin typeface="Calibri" panose="020F0502020204030204" pitchFamily="34" charset="0"/>
              </a:rPr>
              <a:t>Crew Soccer Shoes Company is considering a change of their current inventory control system for soccer shoes.  The information regarding the shoes is given below.  </a:t>
            </a:r>
          </a:p>
          <a:p>
            <a:pPr marL="838200" lvl="1" indent="-381000">
              <a:defRPr/>
            </a:pPr>
            <a:r>
              <a:rPr lang="en-US" altLang="en-US" dirty="0">
                <a:latin typeface="Calibri" panose="020F0502020204030204" pitchFamily="34" charset="0"/>
              </a:rPr>
              <a:t>Demand = 100 pairs/week</a:t>
            </a:r>
          </a:p>
          <a:p>
            <a:pPr marL="838200" lvl="1" indent="-381000">
              <a:defRPr/>
            </a:pPr>
            <a:r>
              <a:rPr lang="en-US" altLang="en-US" dirty="0">
                <a:latin typeface="Calibri" panose="020F0502020204030204" pitchFamily="34" charset="0"/>
              </a:rPr>
              <a:t>Lead time = 3 weeks</a:t>
            </a:r>
          </a:p>
          <a:p>
            <a:pPr marL="838200" lvl="1" indent="-381000">
              <a:defRPr/>
            </a:pPr>
            <a:r>
              <a:rPr lang="en-US" altLang="en-US" dirty="0">
                <a:latin typeface="Calibri" panose="020F0502020204030204" pitchFamily="34" charset="0"/>
              </a:rPr>
              <a:t>Order cost = $35/order</a:t>
            </a:r>
          </a:p>
          <a:p>
            <a:pPr marL="838200" lvl="1" indent="-381000">
              <a:defRPr/>
            </a:pPr>
            <a:r>
              <a:rPr lang="en-US" altLang="en-US" dirty="0">
                <a:latin typeface="Calibri" panose="020F0502020204030204" pitchFamily="34" charset="0"/>
              </a:rPr>
              <a:t>Holding cost = $2.00/pair/yr</a:t>
            </a:r>
          </a:p>
          <a:p>
            <a:pPr marL="838200" lvl="1" indent="-381000">
              <a:defRPr/>
            </a:pPr>
            <a:r>
              <a:rPr lang="en-US" altLang="en-US" dirty="0">
                <a:latin typeface="Calibri" panose="020F0502020204030204" pitchFamily="34" charset="0"/>
              </a:rPr>
              <a:t>Number of weeks per year = 52</a:t>
            </a:r>
          </a:p>
          <a:p>
            <a:pPr marL="838200" lvl="1" indent="-381000">
              <a:buNone/>
              <a:defRPr/>
            </a:pPr>
            <a:endParaRPr lang="en-US" altLang="en-US" dirty="0"/>
          </a:p>
          <a:p>
            <a:pPr marL="457200" indent="-457200">
              <a:buNone/>
              <a:defRPr/>
            </a:pPr>
            <a:r>
              <a:rPr lang="en-US" altLang="en-US" sz="2000" dirty="0"/>
              <a:t>	</a:t>
            </a:r>
          </a:p>
          <a:p>
            <a:pPr marL="457200" indent="-457200">
              <a:buNone/>
              <a:defRPr/>
            </a:pPr>
            <a:endParaRPr lang="en-US" altLang="en-US" sz="2000" dirty="0"/>
          </a:p>
        </p:txBody>
      </p:sp>
      <p:sp>
        <p:nvSpPr>
          <p:cNvPr id="28676" name="Rectangle 4">
            <a:extLst>
              <a:ext uri="{FF2B5EF4-FFF2-40B4-BE49-F238E27FC236}">
                <a16:creationId xmlns:a16="http://schemas.microsoft.com/office/drawing/2014/main" id="{06031701-E54E-41CB-8C86-D0FEBBA8DCF6}"/>
              </a:ext>
            </a:extLst>
          </p:cNvPr>
          <p:cNvSpPr>
            <a:spLocks noGrp="1"/>
          </p:cNvSpPr>
          <p:nvPr>
            <p:ph type="title"/>
          </p:nvPr>
        </p:nvSpPr>
        <p:spPr/>
        <p:txBody>
          <a:bodyPr/>
          <a:lstStyle/>
          <a:p>
            <a:r>
              <a:rPr lang="en-CA" altLang="en-US"/>
              <a:t>Discussion Question - 4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F94F6F53-9CE5-4478-80FD-46E90DCF77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5BDE5CDB-2189-409B-8B15-F72A43C1E7DE}" type="slidenum">
              <a:rPr lang="en-US" altLang="en-US" sz="900">
                <a:latin typeface="Calibri" panose="020F0502020204030204" pitchFamily="34" charset="0"/>
              </a:rPr>
              <a:pPr>
                <a:spcBef>
                  <a:spcPct val="0"/>
                </a:spcBef>
                <a:buClrTx/>
                <a:buFontTx/>
                <a:buNone/>
              </a:pPr>
              <a:t>25</a:t>
            </a:fld>
            <a:endParaRPr lang="en-US" altLang="en-US" sz="900">
              <a:latin typeface="Calibri" panose="020F0502020204030204" pitchFamily="34" charset="0"/>
            </a:endParaRPr>
          </a:p>
        </p:txBody>
      </p:sp>
      <p:sp>
        <p:nvSpPr>
          <p:cNvPr id="29699" name="Rectangle 3">
            <a:extLst>
              <a:ext uri="{FF2B5EF4-FFF2-40B4-BE49-F238E27FC236}">
                <a16:creationId xmlns:a16="http://schemas.microsoft.com/office/drawing/2014/main" id="{5E1278BB-77AD-406A-AA70-D300D0EC7A2D}"/>
              </a:ext>
            </a:extLst>
          </p:cNvPr>
          <p:cNvSpPr>
            <a:spLocks noGrp="1"/>
          </p:cNvSpPr>
          <p:nvPr>
            <p:ph type="body" idx="1"/>
          </p:nvPr>
        </p:nvSpPr>
        <p:spPr>
          <a:xfrm>
            <a:off x="1981200" y="1295400"/>
            <a:ext cx="8039100" cy="3581400"/>
          </a:xfrm>
        </p:spPr>
        <p:txBody>
          <a:bodyPr/>
          <a:lstStyle/>
          <a:p>
            <a:pPr marL="457200" indent="-457200">
              <a:buFont typeface="Arial Bold" panose="020B0704020202020204" pitchFamily="34" charset="0"/>
              <a:buAutoNum type="arabicPeriod"/>
            </a:pPr>
            <a:endParaRPr lang="en-US" altLang="en-US">
              <a:latin typeface="Calibri" panose="020F0502020204030204" pitchFamily="34" charset="0"/>
            </a:endParaRPr>
          </a:p>
          <a:p>
            <a:pPr marL="457200" indent="-457200">
              <a:buFont typeface="Arial Bold" panose="020B0704020202020204" pitchFamily="34" charset="0"/>
              <a:buAutoNum type="arabicPeriod"/>
            </a:pPr>
            <a:r>
              <a:rPr lang="en-US" altLang="en-US">
                <a:latin typeface="Calibri" panose="020F0502020204030204" pitchFamily="34" charset="0"/>
              </a:rPr>
              <a:t>The company decides to use a fixed order quantity system.  What would be the economic order quantity?</a:t>
            </a:r>
          </a:p>
          <a:p>
            <a:pPr marL="457200" indent="-457200">
              <a:buFont typeface="Arial Bold" panose="020B0704020202020204" pitchFamily="34" charset="0"/>
              <a:buAutoNum type="arabicPeriod"/>
            </a:pPr>
            <a:endParaRPr lang="en-US" altLang="en-US">
              <a:latin typeface="Calibri" panose="020F0502020204030204" pitchFamily="34" charset="0"/>
            </a:endParaRPr>
          </a:p>
          <a:p>
            <a:pPr marL="457200" indent="-457200">
              <a:buFont typeface="Arial Bold" panose="020B0704020202020204" pitchFamily="34" charset="0"/>
              <a:buAutoNum type="arabicPeriod"/>
            </a:pPr>
            <a:r>
              <a:rPr lang="en-US" altLang="en-US">
                <a:latin typeface="Calibri" panose="020F0502020204030204" pitchFamily="34" charset="0"/>
              </a:rPr>
              <a:t>What is the Fixed Period (Economic Time Period)?</a:t>
            </a:r>
          </a:p>
          <a:p>
            <a:pPr marL="457200" indent="-457200">
              <a:buFont typeface="Arial Bold" panose="020B0704020202020204" pitchFamily="34" charset="0"/>
              <a:buAutoNum type="arabicPeriod"/>
            </a:pPr>
            <a:endParaRPr lang="en-US" altLang="en-US">
              <a:latin typeface="Calibri" panose="020F0502020204030204" pitchFamily="34" charset="0"/>
            </a:endParaRPr>
          </a:p>
          <a:p>
            <a:pPr marL="457200" indent="-457200">
              <a:buFont typeface="Arial Bold" panose="020B0704020202020204" pitchFamily="34" charset="0"/>
              <a:buAutoNum type="arabicPeriod"/>
            </a:pPr>
            <a:r>
              <a:rPr lang="en-US" altLang="en-US">
                <a:latin typeface="Calibri" panose="020F0502020204030204" pitchFamily="34" charset="0"/>
              </a:rPr>
              <a:t>What  is the Optimal Replenishment Level?</a:t>
            </a:r>
            <a:endParaRPr lang="en-US" altLang="en-US" sz="2000">
              <a:latin typeface="Calibri" panose="020F0502020204030204" pitchFamily="34" charset="0"/>
            </a:endParaRPr>
          </a:p>
        </p:txBody>
      </p:sp>
      <p:sp>
        <p:nvSpPr>
          <p:cNvPr id="29700" name="Rectangle 4">
            <a:extLst>
              <a:ext uri="{FF2B5EF4-FFF2-40B4-BE49-F238E27FC236}">
                <a16:creationId xmlns:a16="http://schemas.microsoft.com/office/drawing/2014/main" id="{7250878F-4F9D-413D-861A-290386F059B8}"/>
              </a:ext>
            </a:extLst>
          </p:cNvPr>
          <p:cNvSpPr>
            <a:spLocks noGrp="1"/>
          </p:cNvSpPr>
          <p:nvPr>
            <p:ph type="title"/>
          </p:nvPr>
        </p:nvSpPr>
        <p:spPr/>
        <p:txBody>
          <a:bodyPr/>
          <a:lstStyle/>
          <a:p>
            <a:r>
              <a:rPr lang="en-CA" altLang="en-US"/>
              <a:t>Discussion Question - 4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6A1B5E4B-B923-4595-8F1A-C457CDBB8F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71ED4768-0E7C-43AA-9C5E-44D7F5FA201E}" type="slidenum">
              <a:rPr lang="en-US" altLang="en-US" sz="900">
                <a:latin typeface="Calibri" panose="020F0502020204030204" pitchFamily="34" charset="0"/>
              </a:rPr>
              <a:pPr>
                <a:spcBef>
                  <a:spcPct val="0"/>
                </a:spcBef>
                <a:buClrTx/>
                <a:buFontTx/>
                <a:buNone/>
              </a:pPr>
              <a:t>3</a:t>
            </a:fld>
            <a:endParaRPr lang="en-US" altLang="en-US" sz="900">
              <a:latin typeface="Calibri" panose="020F0502020204030204" pitchFamily="34" charset="0"/>
            </a:endParaRPr>
          </a:p>
        </p:txBody>
      </p:sp>
      <p:sp>
        <p:nvSpPr>
          <p:cNvPr id="7171" name="Rectangle 3">
            <a:extLst>
              <a:ext uri="{FF2B5EF4-FFF2-40B4-BE49-F238E27FC236}">
                <a16:creationId xmlns:a16="http://schemas.microsoft.com/office/drawing/2014/main" id="{5B737E60-9132-463C-BA66-5447AEDB463A}"/>
              </a:ext>
            </a:extLst>
          </p:cNvPr>
          <p:cNvSpPr>
            <a:spLocks noGrp="1"/>
          </p:cNvSpPr>
          <p:nvPr>
            <p:ph type="body" idx="1"/>
          </p:nvPr>
        </p:nvSpPr>
        <p:spPr/>
        <p:txBody>
          <a:bodyPr/>
          <a:lstStyle/>
          <a:p>
            <a:r>
              <a:rPr lang="en-US" altLang="en-US">
                <a:latin typeface="Calibri" panose="020F0502020204030204" pitchFamily="34" charset="0"/>
              </a:rPr>
              <a:t>Raw materials, component parts, subassemblies, and supplies are inputs to manufacturing and the service-delivery process.</a:t>
            </a:r>
          </a:p>
          <a:p>
            <a:endParaRPr lang="en-US" altLang="en-US">
              <a:latin typeface="Calibri" panose="020F0502020204030204" pitchFamily="34" charset="0"/>
            </a:endParaRPr>
          </a:p>
          <a:p>
            <a:r>
              <a:rPr lang="en-US" altLang="en-US">
                <a:latin typeface="Calibri" panose="020F0502020204030204" pitchFamily="34" charset="0"/>
              </a:rPr>
              <a:t>Work-in-process (WIP) inventory consists of partially finished products in various stages of completion that are waiting further processing.</a:t>
            </a:r>
          </a:p>
          <a:p>
            <a:endParaRPr lang="en-US" altLang="en-US">
              <a:latin typeface="Calibri" panose="020F0502020204030204" pitchFamily="34" charset="0"/>
            </a:endParaRPr>
          </a:p>
          <a:p>
            <a:r>
              <a:rPr lang="en-US" altLang="en-US">
                <a:latin typeface="Calibri" panose="020F0502020204030204" pitchFamily="34" charset="0"/>
              </a:rPr>
              <a:t>Finished goods inventory is completed products ready for distribution or sale to customers.</a:t>
            </a:r>
          </a:p>
          <a:p>
            <a:pPr>
              <a:buFont typeface="Wingdings" panose="05000000000000000000" pitchFamily="2" charset="2"/>
              <a:buNone/>
            </a:pPr>
            <a:endParaRPr lang="en-US" altLang="en-US" sz="2000"/>
          </a:p>
        </p:txBody>
      </p:sp>
      <p:sp>
        <p:nvSpPr>
          <p:cNvPr id="7172" name="Rectangle 5">
            <a:extLst>
              <a:ext uri="{FF2B5EF4-FFF2-40B4-BE49-F238E27FC236}">
                <a16:creationId xmlns:a16="http://schemas.microsoft.com/office/drawing/2014/main" id="{2A2E24F3-8B67-4074-AD39-BF07BB10E4A6}"/>
              </a:ext>
            </a:extLst>
          </p:cNvPr>
          <p:cNvSpPr>
            <a:spLocks noGrp="1"/>
          </p:cNvSpPr>
          <p:nvPr>
            <p:ph type="title"/>
          </p:nvPr>
        </p:nvSpPr>
        <p:spPr/>
        <p:txBody>
          <a:bodyPr/>
          <a:lstStyle/>
          <a:p>
            <a:r>
              <a:rPr lang="en-CA" altLang="en-US"/>
              <a:t>Main Types of Inventory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5564C7D-BF28-4065-A42E-F47950B28A4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668AFBFF-1244-4D35-B07F-220EFC2D34A0}" type="slidenum">
              <a:rPr lang="en-US" altLang="en-US" sz="900">
                <a:latin typeface="Calibri" panose="020F0502020204030204" pitchFamily="34" charset="0"/>
              </a:rPr>
              <a:pPr>
                <a:spcBef>
                  <a:spcPct val="0"/>
                </a:spcBef>
                <a:buClrTx/>
                <a:buFontTx/>
                <a:buNone/>
              </a:pPr>
              <a:t>4</a:t>
            </a:fld>
            <a:endParaRPr lang="en-US" altLang="en-US" sz="900">
              <a:latin typeface="Calibri" panose="020F0502020204030204" pitchFamily="34" charset="0"/>
            </a:endParaRPr>
          </a:p>
        </p:txBody>
      </p:sp>
      <p:sp>
        <p:nvSpPr>
          <p:cNvPr id="8195" name="Rectangle 2">
            <a:extLst>
              <a:ext uri="{FF2B5EF4-FFF2-40B4-BE49-F238E27FC236}">
                <a16:creationId xmlns:a16="http://schemas.microsoft.com/office/drawing/2014/main" id="{617C7423-99BB-4ACD-B7E1-191D830A0B83}"/>
              </a:ext>
            </a:extLst>
          </p:cNvPr>
          <p:cNvSpPr>
            <a:spLocks noGrp="1"/>
          </p:cNvSpPr>
          <p:nvPr>
            <p:ph type="title"/>
          </p:nvPr>
        </p:nvSpPr>
        <p:spPr/>
        <p:txBody>
          <a:bodyPr/>
          <a:lstStyle/>
          <a:p>
            <a:r>
              <a:rPr lang="en-US" altLang="en-US"/>
              <a:t>Role of Inventory in the Value/Supply Chain</a:t>
            </a:r>
          </a:p>
        </p:txBody>
      </p:sp>
      <p:pic>
        <p:nvPicPr>
          <p:cNvPr id="8196" name="Picture 33" descr="Exh 12">
            <a:extLst>
              <a:ext uri="{FF2B5EF4-FFF2-40B4-BE49-F238E27FC236}">
                <a16:creationId xmlns:a16="http://schemas.microsoft.com/office/drawing/2014/main" id="{ECB469CC-B751-4D62-8CE9-DF5013A2349A}"/>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0800" y="1449388"/>
            <a:ext cx="6750050" cy="3732212"/>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B33EBA-8CB9-4D67-B935-7D6ED89B81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02459C7D-6862-40CA-BAF8-7CA2417D1DE1}" type="slidenum">
              <a:rPr lang="en-US" altLang="en-US" sz="900">
                <a:latin typeface="Calibri" panose="020F0502020204030204" pitchFamily="34" charset="0"/>
              </a:rPr>
              <a:pPr>
                <a:spcBef>
                  <a:spcPct val="0"/>
                </a:spcBef>
                <a:buClrTx/>
                <a:buFontTx/>
                <a:buNone/>
              </a:pPr>
              <a:t>5</a:t>
            </a:fld>
            <a:endParaRPr lang="en-US" altLang="en-US" sz="900">
              <a:latin typeface="Calibri" panose="020F0502020204030204" pitchFamily="34" charset="0"/>
            </a:endParaRPr>
          </a:p>
        </p:txBody>
      </p:sp>
      <p:sp>
        <p:nvSpPr>
          <p:cNvPr id="9219" name="Rectangle 2">
            <a:extLst>
              <a:ext uri="{FF2B5EF4-FFF2-40B4-BE49-F238E27FC236}">
                <a16:creationId xmlns:a16="http://schemas.microsoft.com/office/drawing/2014/main" id="{7228517D-BA95-44E2-8F3F-B419D5E7F33F}"/>
              </a:ext>
            </a:extLst>
          </p:cNvPr>
          <p:cNvSpPr>
            <a:spLocks noGrp="1"/>
          </p:cNvSpPr>
          <p:nvPr>
            <p:ph type="title"/>
          </p:nvPr>
        </p:nvSpPr>
        <p:spPr/>
        <p:txBody>
          <a:bodyPr/>
          <a:lstStyle/>
          <a:p>
            <a:r>
              <a:rPr lang="en-US" altLang="en-US" b="1">
                <a:latin typeface="Arial" panose="020B0604020202020204" pitchFamily="34" charset="0"/>
              </a:rPr>
              <a:t>Basic Inventory Management Decisions</a:t>
            </a:r>
          </a:p>
        </p:txBody>
      </p:sp>
      <p:sp>
        <p:nvSpPr>
          <p:cNvPr id="9220" name="Rectangle 3">
            <a:extLst>
              <a:ext uri="{FF2B5EF4-FFF2-40B4-BE49-F238E27FC236}">
                <a16:creationId xmlns:a16="http://schemas.microsoft.com/office/drawing/2014/main" id="{48F07C18-6BC4-4B7D-8BB8-CFE73601BC4E}"/>
              </a:ext>
            </a:extLst>
          </p:cNvPr>
          <p:cNvSpPr>
            <a:spLocks noGrp="1"/>
          </p:cNvSpPr>
          <p:nvPr>
            <p:ph type="body" idx="1"/>
          </p:nvPr>
        </p:nvSpPr>
        <p:spPr/>
        <p:txBody>
          <a:bodyPr/>
          <a:lstStyle/>
          <a:p>
            <a:pPr marL="457200" indent="-457200"/>
            <a:endParaRPr lang="en-US" altLang="en-US">
              <a:latin typeface="Calibri" panose="020F0502020204030204" pitchFamily="34" charset="0"/>
            </a:endParaRPr>
          </a:p>
          <a:p>
            <a:pPr marL="457200" indent="-457200"/>
            <a:r>
              <a:rPr lang="en-US" altLang="en-US" i="1" u="sng">
                <a:latin typeface="Calibri" panose="020F0502020204030204" pitchFamily="34" charset="0"/>
              </a:rPr>
              <a:t>When to order</a:t>
            </a:r>
            <a:r>
              <a:rPr lang="en-US" altLang="en-US" i="1">
                <a:latin typeface="Calibri" panose="020F0502020204030204" pitchFamily="34" charset="0"/>
              </a:rPr>
              <a:t> </a:t>
            </a:r>
            <a:r>
              <a:rPr lang="en-US" altLang="en-US">
                <a:latin typeface="Calibri" panose="020F0502020204030204" pitchFamily="34" charset="0"/>
              </a:rPr>
              <a:t>items from a supplier or when to initiate production runs if the firm makes its own items, and</a:t>
            </a:r>
          </a:p>
          <a:p>
            <a:pPr marL="457200" indent="-457200">
              <a:buNone/>
            </a:pPr>
            <a:endParaRPr lang="en-US" altLang="en-US">
              <a:latin typeface="Calibri" panose="020F0502020204030204" pitchFamily="34" charset="0"/>
            </a:endParaRPr>
          </a:p>
          <a:p>
            <a:pPr marL="457200" indent="-457200"/>
            <a:r>
              <a:rPr lang="en-US" altLang="en-US" i="1" u="sng">
                <a:latin typeface="Calibri" panose="020F0502020204030204" pitchFamily="34" charset="0"/>
              </a:rPr>
              <a:t>How much to order</a:t>
            </a:r>
            <a:r>
              <a:rPr lang="en-US" altLang="en-US" i="1">
                <a:latin typeface="Calibri" panose="020F0502020204030204" pitchFamily="34" charset="0"/>
              </a:rPr>
              <a:t> </a:t>
            </a:r>
            <a:r>
              <a:rPr lang="en-US" altLang="en-US">
                <a:latin typeface="Calibri" panose="020F0502020204030204" pitchFamily="34" charset="0"/>
              </a:rPr>
              <a:t>or produce each time a supplier or production order is placed.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F2FF5502-254E-4699-AE7A-75E9FA6E89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F445DB5B-7BB1-46EF-9919-B4CA3FC2DA53}" type="slidenum">
              <a:rPr lang="en-US" altLang="en-US" sz="900">
                <a:latin typeface="Calibri" panose="020F0502020204030204" pitchFamily="34" charset="0"/>
              </a:rPr>
              <a:pPr>
                <a:spcBef>
                  <a:spcPct val="0"/>
                </a:spcBef>
                <a:buClrTx/>
                <a:buFontTx/>
                <a:buNone/>
              </a:pPr>
              <a:t>6</a:t>
            </a:fld>
            <a:endParaRPr lang="en-US" altLang="en-US" sz="900">
              <a:latin typeface="Calibri" panose="020F0502020204030204" pitchFamily="34" charset="0"/>
            </a:endParaRPr>
          </a:p>
        </p:txBody>
      </p:sp>
      <p:sp>
        <p:nvSpPr>
          <p:cNvPr id="10243" name="Rectangle 4">
            <a:extLst>
              <a:ext uri="{FF2B5EF4-FFF2-40B4-BE49-F238E27FC236}">
                <a16:creationId xmlns:a16="http://schemas.microsoft.com/office/drawing/2014/main" id="{F4C9C0D7-E001-4C72-8032-F4084772414B}"/>
              </a:ext>
            </a:extLst>
          </p:cNvPr>
          <p:cNvSpPr>
            <a:spLocks noGrp="1"/>
          </p:cNvSpPr>
          <p:nvPr>
            <p:ph type="title"/>
          </p:nvPr>
        </p:nvSpPr>
        <p:spPr/>
        <p:txBody>
          <a:bodyPr/>
          <a:lstStyle/>
          <a:p>
            <a:r>
              <a:rPr lang="en-CA" altLang="en-US"/>
              <a:t>Inventory Costs Trade-offs </a:t>
            </a:r>
          </a:p>
        </p:txBody>
      </p:sp>
      <p:sp>
        <p:nvSpPr>
          <p:cNvPr id="10244" name="Rectangle 5">
            <a:extLst>
              <a:ext uri="{FF2B5EF4-FFF2-40B4-BE49-F238E27FC236}">
                <a16:creationId xmlns:a16="http://schemas.microsoft.com/office/drawing/2014/main" id="{204F664F-88CB-4DF5-8AB4-FBE930C2CFE7}"/>
              </a:ext>
            </a:extLst>
          </p:cNvPr>
          <p:cNvSpPr>
            <a:spLocks noGrp="1"/>
          </p:cNvSpPr>
          <p:nvPr>
            <p:ph type="body" idx="1"/>
          </p:nvPr>
        </p:nvSpPr>
        <p:spPr/>
        <p:txBody>
          <a:bodyPr/>
          <a:lstStyle/>
          <a:p>
            <a:r>
              <a:rPr lang="en-US" altLang="en-US" sz="2000">
                <a:latin typeface="Calibri" panose="020F0502020204030204" pitchFamily="34" charset="0"/>
              </a:rPr>
              <a:t>Ordering and set-up costs – are incurred as a result of the work involved in placing orders with suppliers or configuring tools, equipment, and machines within a factory to produce an item.</a:t>
            </a:r>
          </a:p>
          <a:p>
            <a:endParaRPr lang="en-US" altLang="en-US" sz="2000">
              <a:latin typeface="Calibri" panose="020F0502020204030204" pitchFamily="34" charset="0"/>
            </a:endParaRPr>
          </a:p>
          <a:p>
            <a:r>
              <a:rPr lang="en-US" altLang="en-US" sz="2000">
                <a:latin typeface="Calibri" panose="020F0502020204030204" pitchFamily="34" charset="0"/>
              </a:rPr>
              <a:t>Inventory holding costs – are the expenses associated with carrying the inventory</a:t>
            </a:r>
          </a:p>
          <a:p>
            <a:endParaRPr lang="en-US" altLang="en-US" sz="2000">
              <a:latin typeface="Calibri" panose="020F0502020204030204" pitchFamily="34" charset="0"/>
            </a:endParaRPr>
          </a:p>
          <a:p>
            <a:r>
              <a:rPr lang="en-US" altLang="en-US" sz="2000">
                <a:latin typeface="Calibri" panose="020F0502020204030204" pitchFamily="34" charset="0"/>
              </a:rPr>
              <a:t>Shortage costs – are costs associated with an item being unavailable when needed to meet demand </a:t>
            </a:r>
          </a:p>
          <a:p>
            <a:endParaRPr lang="en-US" altLang="en-US" sz="2000">
              <a:latin typeface="Calibri" panose="020F0502020204030204" pitchFamily="34" charset="0"/>
            </a:endParaRPr>
          </a:p>
          <a:p>
            <a:r>
              <a:rPr lang="en-US" altLang="en-US" sz="2000">
                <a:latin typeface="Calibri" panose="020F0502020204030204" pitchFamily="34" charset="0"/>
              </a:rPr>
              <a:t>Unit cost of the item – is the price paid for purchased goods or the internal cost of producing them </a:t>
            </a:r>
          </a:p>
          <a:p>
            <a:endParaRPr lang="en-CA"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2601BDB5-D104-43A3-ABE0-12BE625241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4F82A932-F3F2-4C3C-8EBD-03D0630B70FB}" type="slidenum">
              <a:rPr lang="en-US" altLang="en-US" sz="900">
                <a:latin typeface="Calibri" panose="020F0502020204030204" pitchFamily="34" charset="0"/>
              </a:rPr>
              <a:pPr>
                <a:spcBef>
                  <a:spcPct val="0"/>
                </a:spcBef>
                <a:buClrTx/>
                <a:buFontTx/>
                <a:buNone/>
              </a:pPr>
              <a:t>7</a:t>
            </a:fld>
            <a:endParaRPr lang="en-US" altLang="en-US" sz="900">
              <a:latin typeface="Calibri" panose="020F0502020204030204" pitchFamily="34" charset="0"/>
            </a:endParaRPr>
          </a:p>
        </p:txBody>
      </p:sp>
      <p:sp>
        <p:nvSpPr>
          <p:cNvPr id="11267" name="Rectangle 3">
            <a:extLst>
              <a:ext uri="{FF2B5EF4-FFF2-40B4-BE49-F238E27FC236}">
                <a16:creationId xmlns:a16="http://schemas.microsoft.com/office/drawing/2014/main" id="{A23BCB2B-92C2-407F-AE5D-70008172A853}"/>
              </a:ext>
            </a:extLst>
          </p:cNvPr>
          <p:cNvSpPr>
            <a:spLocks noGrp="1"/>
          </p:cNvSpPr>
          <p:nvPr>
            <p:ph type="body" idx="1"/>
          </p:nvPr>
        </p:nvSpPr>
        <p:spPr>
          <a:xfrm>
            <a:off x="1981200" y="1295400"/>
            <a:ext cx="8039100" cy="3886200"/>
          </a:xfrm>
        </p:spPr>
        <p:txBody>
          <a:bodyPr/>
          <a:lstStyle/>
          <a:p>
            <a:r>
              <a:rPr lang="en-US" altLang="en-US" b="1">
                <a:latin typeface="Calibri" panose="020F0502020204030204" pitchFamily="34" charset="0"/>
              </a:rPr>
              <a:t>Stock-keeping unit (SKU)</a:t>
            </a:r>
          </a:p>
          <a:p>
            <a:r>
              <a:rPr lang="en-US" altLang="en-US" b="1">
                <a:latin typeface="Calibri" panose="020F0502020204030204" pitchFamily="34" charset="0"/>
              </a:rPr>
              <a:t>Independent Demand </a:t>
            </a:r>
            <a:r>
              <a:rPr lang="en-US" altLang="en-US">
                <a:latin typeface="Calibri" panose="020F0502020204030204" pitchFamily="34" charset="0"/>
              </a:rPr>
              <a:t>– unrelated to other SKU’s and needs to be forecasted.</a:t>
            </a:r>
          </a:p>
          <a:p>
            <a:r>
              <a:rPr lang="en-US" altLang="en-US" b="1">
                <a:latin typeface="Calibri" panose="020F0502020204030204" pitchFamily="34" charset="0"/>
              </a:rPr>
              <a:t>Dependent Demand </a:t>
            </a:r>
            <a:r>
              <a:rPr lang="en-US" altLang="en-US">
                <a:latin typeface="Calibri" panose="020F0502020204030204" pitchFamily="34" charset="0"/>
              </a:rPr>
              <a:t>– directly related to another SKU (calculated, not forecasted).</a:t>
            </a:r>
          </a:p>
          <a:p>
            <a:r>
              <a:rPr lang="en-US" altLang="en-US" b="1">
                <a:latin typeface="Calibri" panose="020F0502020204030204" pitchFamily="34" charset="0"/>
              </a:rPr>
              <a:t>Deterministic Demand </a:t>
            </a:r>
            <a:r>
              <a:rPr lang="en-US" altLang="en-US">
                <a:latin typeface="Calibri" panose="020F0502020204030204" pitchFamily="34" charset="0"/>
              </a:rPr>
              <a:t>– when uncertainty is not included. (no randomness, tight parameters)</a:t>
            </a:r>
          </a:p>
          <a:p>
            <a:r>
              <a:rPr lang="en-US" altLang="en-US" b="1">
                <a:latin typeface="Calibri" panose="020F0502020204030204" pitchFamily="34" charset="0"/>
              </a:rPr>
              <a:t>Stochastic Demand </a:t>
            </a:r>
            <a:r>
              <a:rPr lang="en-US" altLang="en-US">
                <a:latin typeface="Calibri" panose="020F0502020204030204" pitchFamily="34" charset="0"/>
              </a:rPr>
              <a:t>– includes uncertainty to determine nature of demand. (sporadic, random, includes probability)</a:t>
            </a:r>
          </a:p>
          <a:p>
            <a:pPr>
              <a:buFont typeface="Wingdings" panose="05000000000000000000" pitchFamily="2" charset="2"/>
              <a:buNone/>
            </a:pPr>
            <a:endParaRPr lang="en-US" altLang="en-US"/>
          </a:p>
        </p:txBody>
      </p:sp>
      <p:sp>
        <p:nvSpPr>
          <p:cNvPr id="11268" name="Rectangle 4">
            <a:extLst>
              <a:ext uri="{FF2B5EF4-FFF2-40B4-BE49-F238E27FC236}">
                <a16:creationId xmlns:a16="http://schemas.microsoft.com/office/drawing/2014/main" id="{95CA64CC-1FDE-4461-B26E-616D68A7EB3E}"/>
              </a:ext>
            </a:extLst>
          </p:cNvPr>
          <p:cNvSpPr>
            <a:spLocks noGrp="1"/>
          </p:cNvSpPr>
          <p:nvPr>
            <p:ph type="title"/>
          </p:nvPr>
        </p:nvSpPr>
        <p:spPr/>
        <p:txBody>
          <a:bodyPr/>
          <a:lstStyle/>
          <a:p>
            <a:r>
              <a:rPr lang="en-CA" altLang="en-US"/>
              <a:t>Inventory Characteristics 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3142E0D9-7506-4EDD-B7EB-1D9BCBAFA0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C8588144-239D-45AD-82FD-28007906BCE7}" type="slidenum">
              <a:rPr lang="en-US" altLang="en-US" sz="900">
                <a:latin typeface="Calibri" panose="020F0502020204030204" pitchFamily="34" charset="0"/>
              </a:rPr>
              <a:pPr>
                <a:spcBef>
                  <a:spcPct val="0"/>
                </a:spcBef>
                <a:buClrTx/>
                <a:buFontTx/>
                <a:buNone/>
              </a:pPr>
              <a:t>8</a:t>
            </a:fld>
            <a:endParaRPr lang="en-US" altLang="en-US" sz="900">
              <a:latin typeface="Calibri" panose="020F0502020204030204" pitchFamily="34" charset="0"/>
            </a:endParaRPr>
          </a:p>
        </p:txBody>
      </p:sp>
      <p:sp>
        <p:nvSpPr>
          <p:cNvPr id="12291" name="Rectangle 3">
            <a:extLst>
              <a:ext uri="{FF2B5EF4-FFF2-40B4-BE49-F238E27FC236}">
                <a16:creationId xmlns:a16="http://schemas.microsoft.com/office/drawing/2014/main" id="{A67327B4-DEEC-49E5-B1B1-7AA95697C7CA}"/>
              </a:ext>
            </a:extLst>
          </p:cNvPr>
          <p:cNvSpPr>
            <a:spLocks noGrp="1"/>
          </p:cNvSpPr>
          <p:nvPr>
            <p:ph type="body" idx="1"/>
          </p:nvPr>
        </p:nvSpPr>
        <p:spPr>
          <a:xfrm>
            <a:off x="2133600" y="1828800"/>
            <a:ext cx="8039100" cy="3581400"/>
          </a:xfrm>
        </p:spPr>
        <p:txBody>
          <a:bodyPr/>
          <a:lstStyle/>
          <a:p>
            <a:r>
              <a:rPr lang="en-US" altLang="en-US" b="1">
                <a:latin typeface="Calibri" panose="020F0502020204030204" pitchFamily="34" charset="0"/>
              </a:rPr>
              <a:t>Static Demand </a:t>
            </a:r>
            <a:r>
              <a:rPr lang="en-US" altLang="en-US">
                <a:latin typeface="Calibri" panose="020F0502020204030204" pitchFamily="34" charset="0"/>
              </a:rPr>
              <a:t>– Stable. </a:t>
            </a:r>
          </a:p>
          <a:p>
            <a:endParaRPr lang="en-US" altLang="en-US">
              <a:latin typeface="Calibri" panose="020F0502020204030204" pitchFamily="34" charset="0"/>
            </a:endParaRPr>
          </a:p>
          <a:p>
            <a:r>
              <a:rPr lang="en-US" altLang="en-US" b="1">
                <a:latin typeface="Calibri" panose="020F0502020204030204" pitchFamily="34" charset="0"/>
              </a:rPr>
              <a:t>Dynamic Demand </a:t>
            </a:r>
            <a:r>
              <a:rPr lang="en-US" altLang="en-US">
                <a:latin typeface="Calibri" panose="020F0502020204030204" pitchFamily="34" charset="0"/>
              </a:rPr>
              <a:t>– varies over time.</a:t>
            </a:r>
          </a:p>
          <a:p>
            <a:endParaRPr lang="en-US" altLang="en-US">
              <a:latin typeface="Calibri" panose="020F0502020204030204" pitchFamily="34" charset="0"/>
            </a:endParaRPr>
          </a:p>
          <a:p>
            <a:r>
              <a:rPr lang="en-US" altLang="en-US" b="1">
                <a:latin typeface="Calibri" panose="020F0502020204030204" pitchFamily="34" charset="0"/>
              </a:rPr>
              <a:t>Lead Time </a:t>
            </a:r>
            <a:r>
              <a:rPr lang="en-US" altLang="en-US">
                <a:latin typeface="Calibri" panose="020F0502020204030204" pitchFamily="34" charset="0"/>
              </a:rPr>
              <a:t>– time between order placement and delivery.</a:t>
            </a:r>
          </a:p>
          <a:p>
            <a:endParaRPr lang="en-US" altLang="en-US">
              <a:latin typeface="Calibri" panose="020F0502020204030204" pitchFamily="34" charset="0"/>
            </a:endParaRPr>
          </a:p>
          <a:p>
            <a:r>
              <a:rPr lang="en-US" altLang="en-US" b="1">
                <a:latin typeface="Calibri" panose="020F0502020204030204" pitchFamily="34" charset="0"/>
              </a:rPr>
              <a:t>Stock-out</a:t>
            </a:r>
            <a:r>
              <a:rPr lang="en-US" altLang="en-US">
                <a:latin typeface="Calibri" panose="020F0502020204030204" pitchFamily="34" charset="0"/>
              </a:rPr>
              <a:t> – inability to satisfy demand.</a:t>
            </a:r>
          </a:p>
        </p:txBody>
      </p:sp>
      <p:sp>
        <p:nvSpPr>
          <p:cNvPr id="12292" name="Rectangle 4">
            <a:extLst>
              <a:ext uri="{FF2B5EF4-FFF2-40B4-BE49-F238E27FC236}">
                <a16:creationId xmlns:a16="http://schemas.microsoft.com/office/drawing/2014/main" id="{6FEB93E6-0D55-41A8-A1EE-09A8F878514C}"/>
              </a:ext>
            </a:extLst>
          </p:cNvPr>
          <p:cNvSpPr>
            <a:spLocks noGrp="1"/>
          </p:cNvSpPr>
          <p:nvPr>
            <p:ph type="title"/>
          </p:nvPr>
        </p:nvSpPr>
        <p:spPr/>
        <p:txBody>
          <a:bodyPr/>
          <a:lstStyle/>
          <a:p>
            <a:r>
              <a:rPr lang="en-CA" altLang="en-US"/>
              <a:t>Inventory Characteristics 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29B23239-9836-40DA-AF1F-29BA010E8B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242C2D"/>
              </a:buClr>
              <a:buFont typeface="Wingdings" panose="05000000000000000000" pitchFamily="2" charset="2"/>
              <a:buChar char="§"/>
              <a:defRPr sz="2400">
                <a:solidFill>
                  <a:srgbClr val="48595A"/>
                </a:solidFill>
                <a:latin typeface="Arial" panose="020B0604020202020204" pitchFamily="34" charset="0"/>
                <a:ea typeface="ＭＳ Ｐゴシック" panose="020B0600070205080204" pitchFamily="34" charset="-128"/>
              </a:defRPr>
            </a:lvl1pPr>
            <a:lvl2pPr marL="742950" indent="-28575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2pPr>
            <a:lvl3pPr marL="11430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3pPr>
            <a:lvl4pPr marL="1600200" indent="-228600">
              <a:spcBef>
                <a:spcPct val="20000"/>
              </a:spcBef>
              <a:buClr>
                <a:srgbClr val="242C2D"/>
              </a:buClr>
              <a:buFont typeface="Wingdings" panose="05000000000000000000" pitchFamily="2" charset="2"/>
              <a:buChar char="§"/>
              <a:defRPr sz="2000">
                <a:solidFill>
                  <a:srgbClr val="48595A"/>
                </a:solidFill>
                <a:latin typeface="Arial" panose="020B0604020202020204" pitchFamily="34" charset="0"/>
                <a:ea typeface="ＭＳ Ｐゴシック" panose="020B0600070205080204" pitchFamily="34" charset="-128"/>
              </a:defRPr>
            </a:lvl4pPr>
            <a:lvl5pPr marL="2057400" indent="-228600">
              <a:spcBef>
                <a:spcPct val="20000"/>
              </a:spcBef>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242C2D"/>
              </a:buClr>
              <a:buFont typeface="Wingdings" panose="05000000000000000000" pitchFamily="2" charset="2"/>
              <a:buChar char="§"/>
              <a:defRPr sz="1600">
                <a:solidFill>
                  <a:srgbClr val="48595A"/>
                </a:solidFill>
                <a:latin typeface="Arial" panose="020B0604020202020204" pitchFamily="34" charset="0"/>
                <a:ea typeface="ＭＳ Ｐゴシック" panose="020B0600070205080204" pitchFamily="34" charset="-128"/>
              </a:defRPr>
            </a:lvl9pPr>
          </a:lstStyle>
          <a:p>
            <a:pPr>
              <a:spcBef>
                <a:spcPct val="0"/>
              </a:spcBef>
              <a:buClrTx/>
              <a:buFontTx/>
              <a:buNone/>
            </a:pPr>
            <a:fld id="{941D97BD-4A95-4724-907F-1C2B44F4F542}" type="slidenum">
              <a:rPr lang="en-US" altLang="en-US" sz="900">
                <a:latin typeface="Calibri" panose="020F0502020204030204" pitchFamily="34" charset="0"/>
              </a:rPr>
              <a:pPr>
                <a:spcBef>
                  <a:spcPct val="0"/>
                </a:spcBef>
                <a:buClrTx/>
                <a:buFontTx/>
                <a:buNone/>
              </a:pPr>
              <a:t>9</a:t>
            </a:fld>
            <a:endParaRPr lang="en-US" altLang="en-US" sz="900">
              <a:latin typeface="Calibri" panose="020F0502020204030204" pitchFamily="34" charset="0"/>
            </a:endParaRPr>
          </a:p>
        </p:txBody>
      </p:sp>
      <p:sp>
        <p:nvSpPr>
          <p:cNvPr id="13315" name="Rectangle 4">
            <a:extLst>
              <a:ext uri="{FF2B5EF4-FFF2-40B4-BE49-F238E27FC236}">
                <a16:creationId xmlns:a16="http://schemas.microsoft.com/office/drawing/2014/main" id="{79D0852E-455C-4A0C-A2E7-DC0E6A92EB9F}"/>
              </a:ext>
            </a:extLst>
          </p:cNvPr>
          <p:cNvSpPr>
            <a:spLocks noGrp="1"/>
          </p:cNvSpPr>
          <p:nvPr>
            <p:ph type="title"/>
          </p:nvPr>
        </p:nvSpPr>
        <p:spPr/>
        <p:txBody>
          <a:bodyPr/>
          <a:lstStyle/>
          <a:p>
            <a:r>
              <a:rPr lang="en-CA" altLang="en-US"/>
              <a:t>Discussion Question - 1</a:t>
            </a:r>
          </a:p>
        </p:txBody>
      </p:sp>
      <p:sp>
        <p:nvSpPr>
          <p:cNvPr id="13316" name="Rectangle 5">
            <a:extLst>
              <a:ext uri="{FF2B5EF4-FFF2-40B4-BE49-F238E27FC236}">
                <a16:creationId xmlns:a16="http://schemas.microsoft.com/office/drawing/2014/main" id="{6302CF8A-B3E7-465F-BD8C-7E202513B753}"/>
              </a:ext>
            </a:extLst>
          </p:cNvPr>
          <p:cNvSpPr>
            <a:spLocks noGrp="1"/>
          </p:cNvSpPr>
          <p:nvPr>
            <p:ph type="body" idx="1"/>
          </p:nvPr>
        </p:nvSpPr>
        <p:spPr/>
        <p:txBody>
          <a:bodyPr/>
          <a:lstStyle/>
          <a:p>
            <a:pPr>
              <a:buFont typeface="Wingdings" panose="05000000000000000000" pitchFamily="2" charset="2"/>
              <a:buNone/>
            </a:pPr>
            <a:r>
              <a:rPr lang="en-US" altLang="en-US">
                <a:latin typeface="Calibri" panose="020F0502020204030204" pitchFamily="34" charset="0"/>
              </a:rPr>
              <a:t>Which characteristic of inventory makes it more challenging to manage?</a:t>
            </a:r>
          </a:p>
          <a:p>
            <a:endParaRPr lang="en-US" altLang="en-US">
              <a:latin typeface="Calibri" panose="020F0502020204030204" pitchFamily="34" charset="0"/>
            </a:endParaRPr>
          </a:p>
          <a:p>
            <a:pPr lvl="1"/>
            <a:r>
              <a:rPr lang="en-US" altLang="en-US">
                <a:latin typeface="Calibri" panose="020F0502020204030204" pitchFamily="34" charset="0"/>
              </a:rPr>
              <a:t>Dynamic or constant</a:t>
            </a:r>
          </a:p>
          <a:p>
            <a:pPr lvl="1"/>
            <a:r>
              <a:rPr lang="en-US" altLang="en-US">
                <a:latin typeface="Calibri" panose="020F0502020204030204" pitchFamily="34" charset="0"/>
              </a:rPr>
              <a:t>Deterministic or stochastic</a:t>
            </a:r>
          </a:p>
          <a:p>
            <a:pPr lvl="1"/>
            <a:r>
              <a:rPr lang="en-US" altLang="en-US">
                <a:latin typeface="Calibri" panose="020F0502020204030204" pitchFamily="34" charset="0"/>
              </a:rPr>
              <a:t>Constant deterministic or dynamic stochastic</a:t>
            </a:r>
          </a:p>
          <a:p>
            <a:endParaRPr lang="en-CA"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1062</Words>
  <Application>Microsoft Office PowerPoint</Application>
  <PresentationFormat>Widescreen</PresentationFormat>
  <Paragraphs>158</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Bold</vt:lpstr>
      <vt:lpstr>Calibri</vt:lpstr>
      <vt:lpstr>Calibri Light</vt:lpstr>
      <vt:lpstr>Times</vt:lpstr>
      <vt:lpstr>Wingdings</vt:lpstr>
      <vt:lpstr>Office Theme</vt:lpstr>
      <vt:lpstr>Supply Management Training - Operations Management </vt:lpstr>
      <vt:lpstr>Inventory Basics </vt:lpstr>
      <vt:lpstr>Main Types of Inventory</vt:lpstr>
      <vt:lpstr>Role of Inventory in the Value/Supply Chain</vt:lpstr>
      <vt:lpstr>Basic Inventory Management Decisions</vt:lpstr>
      <vt:lpstr>Inventory Costs Trade-offs </vt:lpstr>
      <vt:lpstr>Inventory Characteristics 1/2</vt:lpstr>
      <vt:lpstr>Inventory Characteristics 2/2</vt:lpstr>
      <vt:lpstr>Discussion Question - 1</vt:lpstr>
      <vt:lpstr>ABC Inventory Analysis</vt:lpstr>
      <vt:lpstr>ABC Inventory Analysis Histogram</vt:lpstr>
      <vt:lpstr>Discussion Question - 2</vt:lpstr>
      <vt:lpstr>Inventory Re-order Systems</vt:lpstr>
      <vt:lpstr>1) Fixed Quantity System</vt:lpstr>
      <vt:lpstr>Fixed Quantity System with a Stable Demand</vt:lpstr>
      <vt:lpstr>Fixed Quantity System Under an Highly Variable Demand</vt:lpstr>
      <vt:lpstr>2) Economic Order Quantity (EOQ)</vt:lpstr>
      <vt:lpstr>Economic Order Quantity Formula</vt:lpstr>
      <vt:lpstr>3) Fixed Period Systems 1/2</vt:lpstr>
      <vt:lpstr>Fixed Period Systems 2/2</vt:lpstr>
      <vt:lpstr>Operation of a Fixed Period System</vt:lpstr>
      <vt:lpstr>4) Single Period Inventory Model (Marginal Economic Analysis)</vt:lpstr>
      <vt:lpstr>Discussion Question - 3 </vt:lpstr>
      <vt:lpstr>Discussion Question - 4</vt:lpstr>
      <vt:lpstr>Discussion Question - 4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Management Training - Operations Management </dc:title>
  <dc:creator>Colette Keenan</dc:creator>
  <cp:lastModifiedBy>Colette Keenan</cp:lastModifiedBy>
  <cp:revision>1</cp:revision>
  <dcterms:created xsi:type="dcterms:W3CDTF">2020-05-14T21:38:30Z</dcterms:created>
  <dcterms:modified xsi:type="dcterms:W3CDTF">2020-05-14T21:41:06Z</dcterms:modified>
</cp:coreProperties>
</file>