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1"/>
  </p:notesMasterIdLst>
  <p:sldIdLst>
    <p:sldId id="256" r:id="rId2"/>
    <p:sldId id="308" r:id="rId3"/>
    <p:sldId id="309" r:id="rId4"/>
    <p:sldId id="312" r:id="rId5"/>
    <p:sldId id="313" r:id="rId6"/>
    <p:sldId id="326" r:id="rId7"/>
    <p:sldId id="310" r:id="rId8"/>
    <p:sldId id="315" r:id="rId9"/>
    <p:sldId id="316" r:id="rId10"/>
    <p:sldId id="317" r:id="rId11"/>
    <p:sldId id="318" r:id="rId12"/>
    <p:sldId id="319" r:id="rId13"/>
    <p:sldId id="320" r:id="rId14"/>
    <p:sldId id="321" r:id="rId15"/>
    <p:sldId id="322" r:id="rId16"/>
    <p:sldId id="323" r:id="rId17"/>
    <p:sldId id="329" r:id="rId18"/>
    <p:sldId id="330" r:id="rId19"/>
    <p:sldId id="331" r:id="rId20"/>
    <p:sldId id="332" r:id="rId21"/>
    <p:sldId id="333" r:id="rId22"/>
    <p:sldId id="334" r:id="rId23"/>
    <p:sldId id="335" r:id="rId24"/>
    <p:sldId id="327" r:id="rId25"/>
    <p:sldId id="324" r:id="rId26"/>
    <p:sldId id="328" r:id="rId27"/>
    <p:sldId id="300" r:id="rId28"/>
    <p:sldId id="301" r:id="rId29"/>
    <p:sldId id="302" r:id="rId30"/>
    <p:sldId id="277" r:id="rId31"/>
    <p:sldId id="278" r:id="rId32"/>
    <p:sldId id="259" r:id="rId33"/>
    <p:sldId id="260" r:id="rId34"/>
    <p:sldId id="262" r:id="rId35"/>
    <p:sldId id="261" r:id="rId36"/>
    <p:sldId id="279" r:id="rId37"/>
    <p:sldId id="303" r:id="rId38"/>
    <p:sldId id="304" r:id="rId39"/>
    <p:sldId id="280" r:id="rId40"/>
    <p:sldId id="305"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306" r:id="rId59"/>
    <p:sldId id="298" r:id="rId60"/>
    <p:sldId id="299" r:id="rId61"/>
    <p:sldId id="264" r:id="rId62"/>
    <p:sldId id="265" r:id="rId63"/>
    <p:sldId id="266" r:id="rId64"/>
    <p:sldId id="267" r:id="rId65"/>
    <p:sldId id="268" r:id="rId66"/>
    <p:sldId id="269" r:id="rId67"/>
    <p:sldId id="270" r:id="rId68"/>
    <p:sldId id="271" r:id="rId69"/>
    <p:sldId id="32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B20F8-CE4C-420F-91D4-DB82CE5B283E}" type="datetimeFigureOut">
              <a:rPr lang="en-US" smtClean="0"/>
              <a:t>4/5/2021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236F9-9E5D-49FC-BDF9-0B2E2ACC2382}" type="slidenum">
              <a:rPr lang="en-US" smtClean="0"/>
              <a:t>‹#›</a:t>
            </a:fld>
            <a:endParaRPr lang="en-US" dirty="0"/>
          </a:p>
        </p:txBody>
      </p:sp>
    </p:spTree>
    <p:extLst>
      <p:ext uri="{BB962C8B-B14F-4D97-AF65-F5344CB8AC3E}">
        <p14:creationId xmlns:p14="http://schemas.microsoft.com/office/powerpoint/2010/main" val="425599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Ecological</a:t>
            </a:r>
            <a:r>
              <a:rPr lang="en-US" baseline="0" dirty="0"/>
              <a:t>- the relationship between groups of people and their local and global environment.  As a part of human nature, those migrating from one part of the world to another carry with them their economic. Political, and cultural values, assumptions and worldviews.  </a:t>
            </a:r>
            <a:endParaRPr lang="en-US" dirty="0"/>
          </a:p>
        </p:txBody>
      </p:sp>
      <p:sp>
        <p:nvSpPr>
          <p:cNvPr id="4" name="Slide Number Placeholder 3"/>
          <p:cNvSpPr>
            <a:spLocks noGrp="1"/>
          </p:cNvSpPr>
          <p:nvPr>
            <p:ph type="sldNum" sz="quarter" idx="10"/>
          </p:nvPr>
        </p:nvSpPr>
        <p:spPr/>
        <p:txBody>
          <a:bodyPr/>
          <a:lstStyle/>
          <a:p>
            <a:pPr>
              <a:defRPr/>
            </a:pPr>
            <a:fld id="{3E16CA96-EBFB-4AA5-9234-EF50A9530789}" type="slidenum">
              <a:rPr lang="en-US" smtClean="0"/>
              <a:pPr>
                <a:defRPr/>
              </a:pPr>
              <a:t>3</a:t>
            </a:fld>
            <a:endParaRPr lang="en-US" dirty="0"/>
          </a:p>
        </p:txBody>
      </p:sp>
    </p:spTree>
    <p:extLst>
      <p:ext uri="{BB962C8B-B14F-4D97-AF65-F5344CB8AC3E}">
        <p14:creationId xmlns:p14="http://schemas.microsoft.com/office/powerpoint/2010/main" val="201277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Youth offenders are required to negotiate a justice system that is highly reliant on language skills </a:t>
            </a:r>
          </a:p>
          <a:p>
            <a:endParaRPr lang="en-US" dirty="0"/>
          </a:p>
        </p:txBody>
      </p:sp>
      <p:sp>
        <p:nvSpPr>
          <p:cNvPr id="4" name="Slide Number Placeholder 3"/>
          <p:cNvSpPr>
            <a:spLocks noGrp="1"/>
          </p:cNvSpPr>
          <p:nvPr>
            <p:ph type="sldNum" sz="quarter" idx="10"/>
          </p:nvPr>
        </p:nvSpPr>
        <p:spPr/>
        <p:txBody>
          <a:bodyPr/>
          <a:lstStyle/>
          <a:p>
            <a:fld id="{608236F9-9E5D-49FC-BDF9-0B2E2ACC2382}" type="slidenum">
              <a:rPr lang="en-US" smtClean="0"/>
              <a:t>7</a:t>
            </a:fld>
            <a:endParaRPr lang="en-US" dirty="0"/>
          </a:p>
        </p:txBody>
      </p:sp>
    </p:spTree>
    <p:extLst>
      <p:ext uri="{BB962C8B-B14F-4D97-AF65-F5344CB8AC3E}">
        <p14:creationId xmlns:p14="http://schemas.microsoft.com/office/powerpoint/2010/main" val="289966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Semantics involves the meaning of individual words and the rules that govern the combinations of word</a:t>
            </a:r>
            <a:r>
              <a:rPr lang="en-US" baseline="0" dirty="0"/>
              <a:t> meanings to form meaningful phrases and sentences. </a:t>
            </a:r>
            <a:endParaRPr lang="en-US" dirty="0"/>
          </a:p>
        </p:txBody>
      </p:sp>
      <p:sp>
        <p:nvSpPr>
          <p:cNvPr id="4" name="Slide Number Placeholder 3"/>
          <p:cNvSpPr>
            <a:spLocks noGrp="1"/>
          </p:cNvSpPr>
          <p:nvPr>
            <p:ph type="sldNum" sz="quarter" idx="10"/>
          </p:nvPr>
        </p:nvSpPr>
        <p:spPr/>
        <p:txBody>
          <a:bodyPr/>
          <a:lstStyle/>
          <a:p>
            <a:fld id="{7C8019A7-6664-49FB-B107-91877FC17D90}" type="slidenum">
              <a:rPr lang="en-US" smtClean="0"/>
              <a:pPr/>
              <a:t>8</a:t>
            </a:fld>
            <a:endParaRPr lang="en-US" dirty="0"/>
          </a:p>
        </p:txBody>
      </p:sp>
    </p:spTree>
    <p:extLst>
      <p:ext uri="{BB962C8B-B14F-4D97-AF65-F5344CB8AC3E}">
        <p14:creationId xmlns:p14="http://schemas.microsoft.com/office/powerpoint/2010/main" val="261863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Morphology involves the structure of words and the construction of individual word forms from the basic elements of meaning (i.e.. Morphemes)</a:t>
            </a:r>
            <a:endParaRPr lang="en-US" dirty="0"/>
          </a:p>
          <a:p>
            <a:endParaRPr lang="en-US" dirty="0"/>
          </a:p>
        </p:txBody>
      </p:sp>
      <p:sp>
        <p:nvSpPr>
          <p:cNvPr id="4" name="Slide Number Placeholder 3"/>
          <p:cNvSpPr>
            <a:spLocks noGrp="1"/>
          </p:cNvSpPr>
          <p:nvPr>
            <p:ph type="sldNum" sz="quarter" idx="10"/>
          </p:nvPr>
        </p:nvSpPr>
        <p:spPr/>
        <p:txBody>
          <a:bodyPr/>
          <a:lstStyle/>
          <a:p>
            <a:fld id="{C4A44AFC-A40A-4126-A3FC-C7A64128F521}" type="slidenum">
              <a:rPr lang="en-US" smtClean="0"/>
              <a:t>9</a:t>
            </a:fld>
            <a:endParaRPr lang="en-US" dirty="0"/>
          </a:p>
        </p:txBody>
      </p:sp>
    </p:spTree>
    <p:extLst>
      <p:ext uri="{BB962C8B-B14F-4D97-AF65-F5344CB8AC3E}">
        <p14:creationId xmlns:p14="http://schemas.microsoft.com/office/powerpoint/2010/main" val="193733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Syntax involves the rules governing the order and combination of words in the construction of well-formed sentences</a:t>
            </a:r>
          </a:p>
        </p:txBody>
      </p:sp>
      <p:sp>
        <p:nvSpPr>
          <p:cNvPr id="4" name="Slide Number Placeholder 3"/>
          <p:cNvSpPr>
            <a:spLocks noGrp="1"/>
          </p:cNvSpPr>
          <p:nvPr>
            <p:ph type="sldNum" sz="quarter" idx="10"/>
          </p:nvPr>
        </p:nvSpPr>
        <p:spPr/>
        <p:txBody>
          <a:bodyPr/>
          <a:lstStyle/>
          <a:p>
            <a:fld id="{C4A44AFC-A40A-4126-A3FC-C7A64128F521}" type="slidenum">
              <a:rPr lang="en-US" smtClean="0"/>
              <a:t>10</a:t>
            </a:fld>
            <a:endParaRPr lang="en-US" dirty="0"/>
          </a:p>
        </p:txBody>
      </p:sp>
    </p:spTree>
    <p:extLst>
      <p:ext uri="{BB962C8B-B14F-4D97-AF65-F5344CB8AC3E}">
        <p14:creationId xmlns:p14="http://schemas.microsoft.com/office/powerpoint/2010/main" val="76929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Phonology involves the particular sounds that make up the sound system of a language and the rules that govern permissible sound combinations</a:t>
            </a:r>
            <a:endParaRPr lang="en-US" dirty="0"/>
          </a:p>
          <a:p>
            <a:endParaRPr lang="en-US" dirty="0"/>
          </a:p>
        </p:txBody>
      </p:sp>
      <p:sp>
        <p:nvSpPr>
          <p:cNvPr id="4" name="Slide Number Placeholder 3"/>
          <p:cNvSpPr>
            <a:spLocks noGrp="1"/>
          </p:cNvSpPr>
          <p:nvPr>
            <p:ph type="sldNum" sz="quarter" idx="10"/>
          </p:nvPr>
        </p:nvSpPr>
        <p:spPr/>
        <p:txBody>
          <a:bodyPr/>
          <a:lstStyle/>
          <a:p>
            <a:fld id="{C4A44AFC-A40A-4126-A3FC-C7A64128F521}" type="slidenum">
              <a:rPr lang="en-US" smtClean="0"/>
              <a:t>11</a:t>
            </a:fld>
            <a:endParaRPr lang="en-US" dirty="0"/>
          </a:p>
        </p:txBody>
      </p:sp>
    </p:spTree>
    <p:extLst>
      <p:ext uri="{BB962C8B-B14F-4D97-AF65-F5344CB8AC3E}">
        <p14:creationId xmlns:p14="http://schemas.microsoft.com/office/powerpoint/2010/main" val="86839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Pragmatic involves the rules governing the use of language in social context. </a:t>
            </a:r>
            <a:r>
              <a:rPr lang="en-US" dirty="0"/>
              <a:t>. </a:t>
            </a:r>
          </a:p>
        </p:txBody>
      </p:sp>
      <p:sp>
        <p:nvSpPr>
          <p:cNvPr id="4" name="Slide Number Placeholder 3"/>
          <p:cNvSpPr>
            <a:spLocks noGrp="1"/>
          </p:cNvSpPr>
          <p:nvPr>
            <p:ph type="sldNum" sz="quarter" idx="10"/>
          </p:nvPr>
        </p:nvSpPr>
        <p:spPr/>
        <p:txBody>
          <a:bodyPr/>
          <a:lstStyle/>
          <a:p>
            <a:fld id="{C4A44AFC-A40A-4126-A3FC-C7A64128F521}" type="slidenum">
              <a:rPr lang="en-US" smtClean="0"/>
              <a:t>12</a:t>
            </a:fld>
            <a:endParaRPr lang="en-US" dirty="0"/>
          </a:p>
        </p:txBody>
      </p:sp>
    </p:spTree>
    <p:extLst>
      <p:ext uri="{BB962C8B-B14F-4D97-AF65-F5344CB8AC3E}">
        <p14:creationId xmlns:p14="http://schemas.microsoft.com/office/powerpoint/2010/main" val="41612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language skills usually develop in a steady trajectory, acquisition can be disrupted as a result of biological and/or environmental factors (Paul &amp; Norbury, 2012; Tomblin, 1996). The language difficulties that may result from such disruption can impact one, or a combination of skill domains (Larson &amp; McKinley, 1995), and are estimated to affect 5 to 10% of the general population (Tomblin, 1996). If detected during the developmental period, language difficulties attract a variety of labels, including, but not limited to, specific language impairment (SLI), developmental language disorder (DLD), and language learning impairment (Bishop, 2014)</a:t>
            </a:r>
          </a:p>
        </p:txBody>
      </p:sp>
      <p:sp>
        <p:nvSpPr>
          <p:cNvPr id="4" name="Slide Number Placeholder 3"/>
          <p:cNvSpPr>
            <a:spLocks noGrp="1"/>
          </p:cNvSpPr>
          <p:nvPr>
            <p:ph type="sldNum" sz="quarter" idx="10"/>
          </p:nvPr>
        </p:nvSpPr>
        <p:spPr/>
        <p:txBody>
          <a:bodyPr/>
          <a:lstStyle/>
          <a:p>
            <a:fld id="{C4A44AFC-A40A-4126-A3FC-C7A64128F521}" type="slidenum">
              <a:rPr lang="en-US" smtClean="0"/>
              <a:t>13</a:t>
            </a:fld>
            <a:endParaRPr lang="en-US" dirty="0"/>
          </a:p>
        </p:txBody>
      </p:sp>
    </p:spTree>
    <p:extLst>
      <p:ext uri="{BB962C8B-B14F-4D97-AF65-F5344CB8AC3E}">
        <p14:creationId xmlns:p14="http://schemas.microsoft.com/office/powerpoint/2010/main" val="324336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Grounded in caregiver-child attachment during development</a:t>
            </a:r>
          </a:p>
          <a:p>
            <a:r>
              <a:rPr lang="en-US" dirty="0"/>
              <a:t>Children with secure attachment relationships have greater competency in language skills than those with insecure attachment</a:t>
            </a:r>
          </a:p>
          <a:p>
            <a:r>
              <a:rPr lang="en-US" dirty="0"/>
              <a:t>evidence suggests that the attachment – language relationship is mediated by interactive experiences, individuals from low SES backgrounds whose caregivers may be less likely to communicate in ways that contribute to language development </a:t>
            </a:r>
          </a:p>
          <a:p>
            <a:r>
              <a:rPr lang="en-US" dirty="0"/>
              <a:t>Poor parental supervision and management techniques play in the development of antisocial in children</a:t>
            </a:r>
          </a:p>
          <a:p>
            <a:r>
              <a:rPr lang="en-US" dirty="0"/>
              <a:t>Research suggests that low SES is associated with caregiver-child interaction patterns, such as inconsistent use of discipline and reduced use of effective monitoring, that are associated with delinquency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SES backgrounds over-represented in the developmental experiences of youth offenders as well as less enriched early language environments</a:t>
            </a:r>
          </a:p>
          <a:p>
            <a:endParaRPr lang="en-US" dirty="0"/>
          </a:p>
          <a:p>
            <a:endParaRPr lang="en-US" dirty="0"/>
          </a:p>
        </p:txBody>
      </p:sp>
      <p:sp>
        <p:nvSpPr>
          <p:cNvPr id="4" name="Slide Number Placeholder 3"/>
          <p:cNvSpPr>
            <a:spLocks noGrp="1"/>
          </p:cNvSpPr>
          <p:nvPr>
            <p:ph type="sldNum" sz="quarter" idx="10"/>
          </p:nvPr>
        </p:nvSpPr>
        <p:spPr/>
        <p:txBody>
          <a:bodyPr/>
          <a:lstStyle/>
          <a:p>
            <a:fld id="{C4A44AFC-A40A-4126-A3FC-C7A64128F521}" type="slidenum">
              <a:rPr lang="en-US" smtClean="0"/>
              <a:t>14</a:t>
            </a:fld>
            <a:endParaRPr lang="en-US" dirty="0"/>
          </a:p>
        </p:txBody>
      </p:sp>
    </p:spTree>
    <p:extLst>
      <p:ext uri="{BB962C8B-B14F-4D97-AF65-F5344CB8AC3E}">
        <p14:creationId xmlns:p14="http://schemas.microsoft.com/office/powerpoint/2010/main" val="343806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FBDC3A7-7851-46A8-8518-EF6519C6C17A}" type="datetimeFigureOut">
              <a:rPr lang="en-US" smtClean="0"/>
              <a:t>4/5/2021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B84F8B6-984C-4BFF-85CC-5695CB2D12F4}"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511618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357921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203223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322882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FBDC3A7-7851-46A8-8518-EF6519C6C17A}" type="datetimeFigureOut">
              <a:rPr lang="en-US" smtClean="0"/>
              <a:t>4/5/2021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B84F8B6-984C-4BFF-85CC-5695CB2D12F4}"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119171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2075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41274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166549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DC3A7-7851-46A8-8518-EF6519C6C17A}" type="datetimeFigureOut">
              <a:rPr lang="en-US" smtClean="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84F8B6-984C-4BFF-85CC-5695CB2D12F4}" type="slidenum">
              <a:rPr lang="en-US" smtClean="0"/>
              <a:t>‹#›</a:t>
            </a:fld>
            <a:endParaRPr lang="en-US" dirty="0"/>
          </a:p>
        </p:txBody>
      </p:sp>
    </p:spTree>
    <p:extLst>
      <p:ext uri="{BB962C8B-B14F-4D97-AF65-F5344CB8AC3E}">
        <p14:creationId xmlns:p14="http://schemas.microsoft.com/office/powerpoint/2010/main" val="249955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FBDC3A7-7851-46A8-8518-EF6519C6C17A}" type="datetimeFigureOut">
              <a:rPr lang="en-US" smtClean="0"/>
              <a:t>4/5/2021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B84F8B6-984C-4BFF-85CC-5695CB2D12F4}"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92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FBDC3A7-7851-46A8-8518-EF6519C6C17A}" type="datetimeFigureOut">
              <a:rPr lang="en-US" smtClean="0"/>
              <a:t>4/5/2021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B84F8B6-984C-4BFF-85CC-5695CB2D12F4}"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719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FBDC3A7-7851-46A8-8518-EF6519C6C17A}" type="datetimeFigureOut">
              <a:rPr lang="en-US" smtClean="0"/>
              <a:t>4/5/2021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B84F8B6-984C-4BFF-85CC-5695CB2D12F4}"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90601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justicepolicy.org/uploads/justicepolicy/images/voxpic4.p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ojjdp.gov/ojstatbb/crime/qa05104.asp?qaDate=2019&amp;text=y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1016/j.childyouth.2016.04.004" TargetMode="External"/><Relationship Id="rId2" Type="http://schemas.openxmlformats.org/officeDocument/2006/relationships/hyperlink" Target="https://doi.org/10.1044/leader.FTR1.24062019.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school to prison pipeline</a:t>
            </a:r>
          </a:p>
        </p:txBody>
      </p:sp>
      <p:sp>
        <p:nvSpPr>
          <p:cNvPr id="3" name="Subtitle 2"/>
          <p:cNvSpPr>
            <a:spLocks noGrp="1"/>
          </p:cNvSpPr>
          <p:nvPr>
            <p:ph type="subTitle" idx="1"/>
          </p:nvPr>
        </p:nvSpPr>
        <p:spPr/>
        <p:txBody>
          <a:bodyPr/>
          <a:lstStyle/>
          <a:p>
            <a:r>
              <a:rPr lang="en-US" dirty="0"/>
              <a:t>Brigette Wilson</a:t>
            </a:r>
          </a:p>
          <a:p>
            <a:r>
              <a:rPr lang="en-US" dirty="0"/>
              <a:t>Myrita Wilhite</a:t>
            </a:r>
          </a:p>
        </p:txBody>
      </p:sp>
      <p:pic>
        <p:nvPicPr>
          <p:cNvPr id="4098" name="Picture 2" descr="School-to-Prison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 y="4432663"/>
            <a:ext cx="3958046" cy="222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1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Syntax Problems With Simple &amp; Complex Sentence Types</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Negatives</a:t>
            </a:r>
          </a:p>
          <a:p>
            <a:pPr marL="514350" indent="-514350">
              <a:buFont typeface="+mj-lt"/>
              <a:buAutoNum type="arabicPeriod"/>
            </a:pPr>
            <a:r>
              <a:rPr lang="en-US" dirty="0"/>
              <a:t>Interrogatives</a:t>
            </a:r>
          </a:p>
          <a:p>
            <a:pPr marL="514350" indent="-514350">
              <a:buFont typeface="+mj-lt"/>
              <a:buAutoNum type="arabicPeriod"/>
            </a:pPr>
            <a:r>
              <a:rPr lang="en-US" dirty="0"/>
              <a:t>Passives</a:t>
            </a:r>
          </a:p>
          <a:p>
            <a:pPr marL="514350" indent="-514350">
              <a:buFont typeface="+mj-lt"/>
              <a:buAutoNum type="arabicPeriod"/>
            </a:pPr>
            <a:r>
              <a:rPr lang="en-US" dirty="0"/>
              <a:t>Relative clauses</a:t>
            </a:r>
          </a:p>
        </p:txBody>
      </p:sp>
    </p:spTree>
    <p:extLst>
      <p:ext uri="{BB962C8B-B14F-4D97-AF65-F5344CB8AC3E}">
        <p14:creationId xmlns:p14="http://schemas.microsoft.com/office/powerpoint/2010/main" val="365156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Phonology</a:t>
            </a:r>
          </a:p>
        </p:txBody>
      </p:sp>
      <p:sp>
        <p:nvSpPr>
          <p:cNvPr id="3" name="Content Placeholder 2"/>
          <p:cNvSpPr>
            <a:spLocks noGrp="1"/>
          </p:cNvSpPr>
          <p:nvPr>
            <p:ph idx="1"/>
          </p:nvPr>
        </p:nvSpPr>
        <p:spPr/>
        <p:txBody>
          <a:bodyPr/>
          <a:lstStyle/>
          <a:p>
            <a:pPr marL="514350" indent="-514350">
              <a:buFont typeface="+mj-lt"/>
              <a:buAutoNum type="arabicPeriod"/>
            </a:pPr>
            <a:r>
              <a:rPr lang="en-US" dirty="0"/>
              <a:t>Sound System of language</a:t>
            </a:r>
          </a:p>
          <a:p>
            <a:pPr marL="514350" indent="-514350">
              <a:buFont typeface="+mj-lt"/>
              <a:buAutoNum type="arabicPeriod"/>
            </a:pPr>
            <a:r>
              <a:rPr lang="en-US" dirty="0"/>
              <a:t>Rules that govern permissible sound combinations</a:t>
            </a:r>
          </a:p>
          <a:p>
            <a:pPr marL="0" indent="0">
              <a:buNone/>
            </a:pPr>
            <a:endParaRPr lang="en-US" dirty="0"/>
          </a:p>
        </p:txBody>
      </p:sp>
    </p:spTree>
    <p:extLst>
      <p:ext uri="{BB962C8B-B14F-4D97-AF65-F5344CB8AC3E}">
        <p14:creationId xmlns:p14="http://schemas.microsoft.com/office/powerpoint/2010/main" val="142556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Pragmatics</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Reduced repertoire of communicative intentions</a:t>
            </a:r>
          </a:p>
          <a:p>
            <a:pPr marL="514350" indent="-514350">
              <a:buFont typeface="+mj-lt"/>
              <a:buAutoNum type="arabicPeriod"/>
            </a:pPr>
            <a:r>
              <a:rPr lang="en-US" dirty="0"/>
              <a:t>Poor shared/joint attention</a:t>
            </a:r>
          </a:p>
          <a:p>
            <a:pPr marL="514350" indent="-514350">
              <a:buFont typeface="+mj-lt"/>
              <a:buAutoNum type="arabicPeriod"/>
            </a:pPr>
            <a:r>
              <a:rPr lang="en-US" dirty="0"/>
              <a:t>Reciprocal turn-taking difficulties in conversation</a:t>
            </a:r>
          </a:p>
          <a:p>
            <a:pPr marL="514350" indent="-514350">
              <a:buFont typeface="+mj-lt"/>
              <a:buAutoNum type="arabicPeriod"/>
            </a:pPr>
            <a:r>
              <a:rPr lang="en-US" dirty="0"/>
              <a:t>Inability to repair message that are not understood by the listener</a:t>
            </a:r>
          </a:p>
          <a:p>
            <a:pPr marL="514350" indent="-514350">
              <a:buFont typeface="+mj-lt"/>
              <a:buAutoNum type="arabicPeriod"/>
            </a:pPr>
            <a:r>
              <a:rPr lang="en-US" dirty="0"/>
              <a:t>Difficulty with narrative discourse such as storytelling</a:t>
            </a:r>
          </a:p>
          <a:p>
            <a:pPr marL="0" indent="0">
              <a:buNone/>
            </a:pPr>
            <a:endParaRPr lang="en-US" dirty="0"/>
          </a:p>
        </p:txBody>
      </p:sp>
    </p:spTree>
    <p:extLst>
      <p:ext uri="{BB962C8B-B14F-4D97-AF65-F5344CB8AC3E}">
        <p14:creationId xmlns:p14="http://schemas.microsoft.com/office/powerpoint/2010/main" val="166170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Skills</a:t>
            </a:r>
          </a:p>
        </p:txBody>
      </p:sp>
      <p:sp>
        <p:nvSpPr>
          <p:cNvPr id="3" name="Text Placeholder 2"/>
          <p:cNvSpPr>
            <a:spLocks noGrp="1"/>
          </p:cNvSpPr>
          <p:nvPr>
            <p:ph type="body" idx="1"/>
          </p:nvPr>
        </p:nvSpPr>
        <p:spPr/>
        <p:txBody>
          <a:bodyPr/>
          <a:lstStyle/>
          <a:p>
            <a:r>
              <a:rPr lang="en-US" dirty="0"/>
              <a:t>Structural Skills</a:t>
            </a:r>
          </a:p>
        </p:txBody>
      </p:sp>
      <p:sp>
        <p:nvSpPr>
          <p:cNvPr id="4" name="Content Placeholder 3"/>
          <p:cNvSpPr>
            <a:spLocks noGrp="1"/>
          </p:cNvSpPr>
          <p:nvPr>
            <p:ph sz="half" idx="2"/>
          </p:nvPr>
        </p:nvSpPr>
        <p:spPr/>
        <p:txBody>
          <a:bodyPr/>
          <a:lstStyle/>
          <a:p>
            <a:r>
              <a:rPr lang="en-US" dirty="0"/>
              <a:t>Rules that relate various levels and combinations of sound to meaning</a:t>
            </a:r>
          </a:p>
          <a:p>
            <a:pPr lvl="1"/>
            <a:r>
              <a:rPr lang="en-US" dirty="0"/>
              <a:t>Form (phonology, morphology, syntax)</a:t>
            </a:r>
          </a:p>
          <a:p>
            <a:pPr lvl="1"/>
            <a:r>
              <a:rPr lang="en-US" dirty="0"/>
              <a:t>Content (semantics)</a:t>
            </a:r>
          </a:p>
        </p:txBody>
      </p:sp>
      <p:sp>
        <p:nvSpPr>
          <p:cNvPr id="5" name="Text Placeholder 4"/>
          <p:cNvSpPr>
            <a:spLocks noGrp="1"/>
          </p:cNvSpPr>
          <p:nvPr>
            <p:ph type="body" sz="quarter" idx="3"/>
          </p:nvPr>
        </p:nvSpPr>
        <p:spPr/>
        <p:txBody>
          <a:bodyPr/>
          <a:lstStyle/>
          <a:p>
            <a:r>
              <a:rPr lang="en-US" dirty="0"/>
              <a:t>Pragmatic skills</a:t>
            </a:r>
          </a:p>
        </p:txBody>
      </p:sp>
      <p:sp>
        <p:nvSpPr>
          <p:cNvPr id="6" name="Content Placeholder 5"/>
          <p:cNvSpPr>
            <a:spLocks noGrp="1"/>
          </p:cNvSpPr>
          <p:nvPr>
            <p:ph sz="quarter" idx="4"/>
          </p:nvPr>
        </p:nvSpPr>
        <p:spPr/>
        <p:txBody>
          <a:bodyPr/>
          <a:lstStyle/>
          <a:p>
            <a:r>
              <a:rPr lang="en-US" dirty="0"/>
              <a:t>Appropriate use of language in social situations</a:t>
            </a:r>
          </a:p>
          <a:p>
            <a:pPr lvl="1"/>
            <a:r>
              <a:rPr lang="en-US" dirty="0"/>
              <a:t>Rules of conversational interaction</a:t>
            </a:r>
          </a:p>
          <a:p>
            <a:pPr lvl="1"/>
            <a:r>
              <a:rPr lang="en-US" dirty="0"/>
              <a:t>Cultural conversation use</a:t>
            </a:r>
          </a:p>
          <a:p>
            <a:pPr lvl="1"/>
            <a:r>
              <a:rPr lang="en-US" dirty="0"/>
              <a:t>Construction of logical narratives</a:t>
            </a:r>
          </a:p>
        </p:txBody>
      </p:sp>
    </p:spTree>
    <p:extLst>
      <p:ext uri="{BB962C8B-B14F-4D97-AF65-F5344CB8AC3E}">
        <p14:creationId xmlns:p14="http://schemas.microsoft.com/office/powerpoint/2010/main" val="370762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Acquisition &amp; Social Cognitive Development</a:t>
            </a:r>
          </a:p>
        </p:txBody>
      </p:sp>
      <p:sp>
        <p:nvSpPr>
          <p:cNvPr id="3" name="Content Placeholder 2"/>
          <p:cNvSpPr>
            <a:spLocks noGrp="1"/>
          </p:cNvSpPr>
          <p:nvPr>
            <p:ph idx="1"/>
          </p:nvPr>
        </p:nvSpPr>
        <p:spPr/>
        <p:txBody>
          <a:bodyPr/>
          <a:lstStyle/>
          <a:p>
            <a:r>
              <a:rPr lang="en-US" dirty="0"/>
              <a:t>Caregiver-child attachment during development</a:t>
            </a:r>
          </a:p>
          <a:p>
            <a:r>
              <a:rPr lang="en-US" dirty="0"/>
              <a:t>Secure attachment relationships have greater competency in language skills</a:t>
            </a:r>
          </a:p>
          <a:p>
            <a:r>
              <a:rPr lang="en-US" dirty="0"/>
              <a:t>Language relationship is mediated by interactive experiences</a:t>
            </a:r>
          </a:p>
          <a:p>
            <a:r>
              <a:rPr lang="en-US" dirty="0"/>
              <a:t>Poor parental supervision and management techniques</a:t>
            </a:r>
          </a:p>
          <a:p>
            <a:r>
              <a:rPr lang="en-US" dirty="0"/>
              <a:t>Inconsistent use of discipline and reduced use of effective monitoring, that are associated with delinquency</a:t>
            </a:r>
          </a:p>
          <a:p>
            <a:endParaRPr lang="en-US" dirty="0"/>
          </a:p>
          <a:p>
            <a:endParaRPr lang="en-US" dirty="0"/>
          </a:p>
        </p:txBody>
      </p:sp>
    </p:spTree>
    <p:extLst>
      <p:ext uri="{BB962C8B-B14F-4D97-AF65-F5344CB8AC3E}">
        <p14:creationId xmlns:p14="http://schemas.microsoft.com/office/powerpoint/2010/main" val="404969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Language Skills</a:t>
            </a:r>
          </a:p>
        </p:txBody>
      </p:sp>
      <p:sp>
        <p:nvSpPr>
          <p:cNvPr id="3" name="Content Placeholder 2"/>
          <p:cNvSpPr>
            <a:spLocks noGrp="1"/>
          </p:cNvSpPr>
          <p:nvPr>
            <p:ph idx="1"/>
          </p:nvPr>
        </p:nvSpPr>
        <p:spPr/>
        <p:txBody>
          <a:bodyPr/>
          <a:lstStyle/>
          <a:p>
            <a:r>
              <a:rPr lang="en-US" dirty="0"/>
              <a:t>Youth offenders perform significantly lower than same age non-offenders on receptive and expressive language test</a:t>
            </a:r>
          </a:p>
          <a:p>
            <a:r>
              <a:rPr lang="en-US" dirty="0"/>
              <a:t>Poorer receptive tasks</a:t>
            </a:r>
          </a:p>
          <a:p>
            <a:pPr lvl="1"/>
            <a:r>
              <a:rPr lang="en-US" dirty="0"/>
              <a:t>Require speed and accuracy of comprehension</a:t>
            </a:r>
          </a:p>
          <a:p>
            <a:pPr marL="0" indent="0">
              <a:buNone/>
            </a:pPr>
            <a:r>
              <a:rPr lang="en-US" dirty="0"/>
              <a:t>Receptive measures can be a predictor of the severity of antisocial behavior</a:t>
            </a:r>
          </a:p>
          <a:p>
            <a:endParaRPr lang="en-US" dirty="0"/>
          </a:p>
        </p:txBody>
      </p:sp>
    </p:spTree>
    <p:extLst>
      <p:ext uri="{BB962C8B-B14F-4D97-AF65-F5344CB8AC3E}">
        <p14:creationId xmlns:p14="http://schemas.microsoft.com/office/powerpoint/2010/main" val="282937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Pragmatic Language Skills</a:t>
            </a:r>
          </a:p>
        </p:txBody>
      </p:sp>
      <p:sp>
        <p:nvSpPr>
          <p:cNvPr id="3" name="Content Placeholder 2"/>
          <p:cNvSpPr>
            <a:spLocks noGrp="1"/>
          </p:cNvSpPr>
          <p:nvPr>
            <p:ph idx="1"/>
          </p:nvPr>
        </p:nvSpPr>
        <p:spPr/>
        <p:txBody>
          <a:bodyPr/>
          <a:lstStyle/>
          <a:p>
            <a:r>
              <a:rPr lang="en-US" dirty="0"/>
              <a:t>Can score up to 5 years below age equivalents</a:t>
            </a:r>
          </a:p>
          <a:p>
            <a:r>
              <a:rPr lang="en-US" dirty="0"/>
              <a:t>Difficulty decoding abstract language</a:t>
            </a:r>
          </a:p>
          <a:p>
            <a:r>
              <a:rPr lang="en-US" dirty="0"/>
              <a:t>Providing logical and sequential narrative</a:t>
            </a:r>
          </a:p>
          <a:p>
            <a:r>
              <a:rPr lang="en-US" dirty="0"/>
              <a:t>Producing narratives that consisted of adequate story grammar elements</a:t>
            </a:r>
          </a:p>
        </p:txBody>
      </p:sp>
    </p:spTree>
    <p:extLst>
      <p:ext uri="{BB962C8B-B14F-4D97-AF65-F5344CB8AC3E}">
        <p14:creationId xmlns:p14="http://schemas.microsoft.com/office/powerpoint/2010/main" val="243782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Youth Offenders and CSD</a:t>
            </a:r>
          </a:p>
        </p:txBody>
      </p:sp>
      <p:sp>
        <p:nvSpPr>
          <p:cNvPr id="3" name="Content Placeholder 2"/>
          <p:cNvSpPr>
            <a:spLocks noGrp="1"/>
          </p:cNvSpPr>
          <p:nvPr>
            <p:ph idx="1"/>
          </p:nvPr>
        </p:nvSpPr>
        <p:spPr/>
        <p:txBody>
          <a:bodyPr/>
          <a:lstStyle/>
          <a:p>
            <a:r>
              <a:rPr lang="en-US" dirty="0"/>
              <a:t>Studies of the prison population suggest that the numbers of prisoners with language and communication disorders is significantly higher than that of the overall population</a:t>
            </a:r>
          </a:p>
          <a:p>
            <a:endParaRPr lang="en-US" dirty="0"/>
          </a:p>
          <a:p>
            <a:r>
              <a:rPr lang="en-US" dirty="0"/>
              <a:t>Evidence emerging over the last decade indicates that juvenile offenders are likely to be at significant risk for previously unrecognized language impairment.</a:t>
            </a:r>
          </a:p>
        </p:txBody>
      </p:sp>
    </p:spTree>
    <p:extLst>
      <p:ext uri="{BB962C8B-B14F-4D97-AF65-F5344CB8AC3E}">
        <p14:creationId xmlns:p14="http://schemas.microsoft.com/office/powerpoint/2010/main" val="164442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Youth Offenders and CSD</a:t>
            </a:r>
          </a:p>
        </p:txBody>
      </p:sp>
      <p:sp>
        <p:nvSpPr>
          <p:cNvPr id="3" name="Content Placeholder 2"/>
          <p:cNvSpPr>
            <a:spLocks noGrp="1"/>
          </p:cNvSpPr>
          <p:nvPr>
            <p:ph idx="1"/>
          </p:nvPr>
        </p:nvSpPr>
        <p:spPr>
          <a:xfrm>
            <a:off x="1371600" y="2171700"/>
            <a:ext cx="9601200" cy="3581400"/>
          </a:xfrm>
        </p:spPr>
        <p:txBody>
          <a:bodyPr>
            <a:normAutofit/>
          </a:bodyPr>
          <a:lstStyle/>
          <a:p>
            <a:r>
              <a:rPr lang="en-US" dirty="0"/>
              <a:t>Snow and Powell (2004a, b, 2005) suggest that high-risk adolescents whose conduct disturbances bring them into contact with the law are likely to display difficulties in understanding and using abstract language (e.g. idioms, metaphor), using narrative discourse to organize and convey novel information to a naïve listener, word finding difficulties, and grammatical immaturity relative to their non-offending peers. </a:t>
            </a:r>
          </a:p>
          <a:p>
            <a:r>
              <a:rPr lang="en-US" dirty="0"/>
              <a:t>The incidence rate of language problems in female incarcerated adolescents in the USA has been reported to range from 14 to 22% (Sanger et al. 1997, 2000, 2001) in comparison with the 5% estimated in the general adolescent US population (Larsen and McKinlay 1995). </a:t>
            </a:r>
          </a:p>
        </p:txBody>
      </p:sp>
    </p:spTree>
    <p:extLst>
      <p:ext uri="{BB962C8B-B14F-4D97-AF65-F5344CB8AC3E}">
        <p14:creationId xmlns:p14="http://schemas.microsoft.com/office/powerpoint/2010/main" val="61468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Youth Offenders and CSD</a:t>
            </a:r>
          </a:p>
        </p:txBody>
      </p:sp>
      <p:sp>
        <p:nvSpPr>
          <p:cNvPr id="3" name="Content Placeholder 2"/>
          <p:cNvSpPr>
            <a:spLocks noGrp="1"/>
          </p:cNvSpPr>
          <p:nvPr>
            <p:ph idx="1"/>
          </p:nvPr>
        </p:nvSpPr>
        <p:spPr/>
        <p:txBody>
          <a:bodyPr/>
          <a:lstStyle/>
          <a:p>
            <a:r>
              <a:rPr lang="en-US" dirty="0"/>
              <a:t>Sanger et al. (2001) tested 67 girls aged 13–17 who were incarcerated in the USA on the Clinical Evaluation of Language Fundamentals — 3 (CELF-3) (Semel et al. 1995) and the Adolescent WORD Test (Zachman et al. 1989). </a:t>
            </a:r>
          </a:p>
          <a:p>
            <a:r>
              <a:rPr lang="en-US" dirty="0"/>
              <a:t>Three had received speech and language intervention and 25 had received special educational services at some point in their life. </a:t>
            </a:r>
          </a:p>
          <a:p>
            <a:r>
              <a:rPr lang="en-US" dirty="0"/>
              <a:t>The results showed that 13 (19%) of the girls scored 1.3 standard deviations (SDs) below the mean on the two tests and met US eligibility criteria for speech pathology services, although use of IQ criteria suggested a larger proportion might need speech and language services (46%)</a:t>
            </a:r>
          </a:p>
          <a:p>
            <a:endParaRPr lang="en-US" dirty="0"/>
          </a:p>
        </p:txBody>
      </p:sp>
    </p:spTree>
    <p:extLst>
      <p:ext uri="{BB962C8B-B14F-4D97-AF65-F5344CB8AC3E}">
        <p14:creationId xmlns:p14="http://schemas.microsoft.com/office/powerpoint/2010/main" val="182164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Dylan’s Story</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422964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4543"/>
            <a:ext cx="9601200" cy="1485900"/>
          </a:xfrm>
        </p:spPr>
        <p:txBody>
          <a:bodyPr/>
          <a:lstStyle/>
          <a:p>
            <a:r>
              <a:rPr lang="en-US" dirty="0"/>
              <a:t>The Connection between Youth Offenders and CSD</a:t>
            </a:r>
          </a:p>
        </p:txBody>
      </p:sp>
      <p:sp>
        <p:nvSpPr>
          <p:cNvPr id="3" name="Content Placeholder 2"/>
          <p:cNvSpPr>
            <a:spLocks noGrp="1"/>
          </p:cNvSpPr>
          <p:nvPr>
            <p:ph idx="1"/>
          </p:nvPr>
        </p:nvSpPr>
        <p:spPr/>
        <p:txBody>
          <a:bodyPr>
            <a:normAutofit/>
          </a:bodyPr>
          <a:lstStyle/>
          <a:p>
            <a:r>
              <a:rPr lang="en-US" sz="2200" dirty="0"/>
              <a:t>Sanger et al. (2001) suggest that even when adolescents perform poorly on language tests they may not access services due to factors such as lack of motivation, lack of background knowledge or emotional antagonism. </a:t>
            </a:r>
          </a:p>
          <a:p>
            <a:r>
              <a:rPr lang="en-US" sz="2200" dirty="0"/>
              <a:t>Beitchman et al. (1999) suggest that communication difficulties are misinterpreted as non-compliance and conduct problems in the classroom environment</a:t>
            </a:r>
          </a:p>
          <a:p>
            <a:r>
              <a:rPr lang="en-US" sz="2200" dirty="0"/>
              <a:t>Whitmire (2000) suggests that adolescents with language disorders are vulnerable to problems in developing peer and family relationships, as well as in meeting the expectations and demands of school.</a:t>
            </a:r>
          </a:p>
        </p:txBody>
      </p:sp>
    </p:spTree>
    <p:extLst>
      <p:ext uri="{BB962C8B-B14F-4D97-AF65-F5344CB8AC3E}">
        <p14:creationId xmlns:p14="http://schemas.microsoft.com/office/powerpoint/2010/main" val="67131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5355"/>
            <a:ext cx="9601200" cy="1485900"/>
          </a:xfrm>
        </p:spPr>
        <p:txBody>
          <a:bodyPr/>
          <a:lstStyle/>
          <a:p>
            <a:r>
              <a:rPr lang="en-US" dirty="0"/>
              <a:t>The Connection between Youth Offenders and CSD</a:t>
            </a:r>
          </a:p>
        </p:txBody>
      </p:sp>
      <p:sp>
        <p:nvSpPr>
          <p:cNvPr id="3" name="Content Placeholder 2"/>
          <p:cNvSpPr>
            <a:spLocks noGrp="1"/>
          </p:cNvSpPr>
          <p:nvPr>
            <p:ph idx="1"/>
          </p:nvPr>
        </p:nvSpPr>
        <p:spPr>
          <a:xfrm>
            <a:off x="1371600" y="2286000"/>
            <a:ext cx="9601200" cy="3775166"/>
          </a:xfrm>
        </p:spPr>
        <p:txBody>
          <a:bodyPr>
            <a:normAutofit/>
          </a:bodyPr>
          <a:lstStyle/>
          <a:p>
            <a:r>
              <a:rPr lang="en-US" dirty="0"/>
              <a:t>Sanger et al. (2003) used self-report (questionnaires) to explore communication interaction in 13 incarcerated females aged 13–17 who were identified as having language difficulties (more than 1.3 SD below the mean on CELF-3 and the Adolescent WORD Test). </a:t>
            </a:r>
          </a:p>
          <a:p>
            <a:r>
              <a:rPr lang="en-US" dirty="0"/>
              <a:t>The results suggested that language difficulties were not being recognized and that communication problems tended to be labelled with terms such as ‘lazy’ or ‘out of control’. </a:t>
            </a:r>
          </a:p>
          <a:p>
            <a:r>
              <a:rPr lang="en-US" dirty="0"/>
              <a:t>Sanger et al. (2003) therefore suggest that language and communication skills should be investigated in adolescents who are experiencing social and/or schooling difficulties. Sanger et al. (2001) also suggest that speech and language pathologists need to be represented on teams planning for adolescent offenders</a:t>
            </a:r>
          </a:p>
        </p:txBody>
      </p:sp>
    </p:spTree>
    <p:extLst>
      <p:ext uri="{BB962C8B-B14F-4D97-AF65-F5344CB8AC3E}">
        <p14:creationId xmlns:p14="http://schemas.microsoft.com/office/powerpoint/2010/main" val="77193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Youth Offenders and CSD</a:t>
            </a:r>
          </a:p>
        </p:txBody>
      </p:sp>
      <p:sp>
        <p:nvSpPr>
          <p:cNvPr id="3" name="Content Placeholder 2"/>
          <p:cNvSpPr>
            <a:spLocks noGrp="1"/>
          </p:cNvSpPr>
          <p:nvPr>
            <p:ph idx="1"/>
          </p:nvPr>
        </p:nvSpPr>
        <p:spPr>
          <a:xfrm>
            <a:off x="1371600" y="2285999"/>
            <a:ext cx="9601200" cy="3984171"/>
          </a:xfrm>
        </p:spPr>
        <p:txBody>
          <a:bodyPr>
            <a:normAutofit/>
          </a:bodyPr>
          <a:lstStyle/>
          <a:p>
            <a:r>
              <a:rPr lang="en-US" dirty="0"/>
              <a:t>Some studies have examined language abilities in children at risk of offending.</a:t>
            </a:r>
          </a:p>
          <a:p>
            <a:r>
              <a:rPr lang="en-US" dirty="0"/>
              <a:t> Cohen and co-workers in Canada (Cohen et al. 1993, Vallance et al. 1999) reported that around 50% of children and adolescents receiving services for a range of adjustment disorders (e.g. behavior disturbances, anxiety disorders) actually display language impairments when specifically tested. </a:t>
            </a:r>
          </a:p>
          <a:p>
            <a:r>
              <a:rPr lang="en-US" dirty="0"/>
              <a:t>They have speculated that the comorbidity of language and behavior disturbance results in a disproportionate ‘favoring’ of behavior when allocation and delivery of intervention services is considered. </a:t>
            </a:r>
          </a:p>
          <a:p>
            <a:r>
              <a:rPr lang="en-US" dirty="0"/>
              <a:t>This means that high-risk children may receive services aimed at improving their behavior problems, but there may be little or no attention paid to suboptimal development in the realms of expressive and receptive language competence.</a:t>
            </a:r>
          </a:p>
        </p:txBody>
      </p:sp>
    </p:spTree>
    <p:extLst>
      <p:ext uri="{BB962C8B-B14F-4D97-AF65-F5344CB8AC3E}">
        <p14:creationId xmlns:p14="http://schemas.microsoft.com/office/powerpoint/2010/main" val="284637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Connection between Youth Offenders and CSD</a:t>
            </a:r>
          </a:p>
        </p:txBody>
      </p:sp>
      <p:sp>
        <p:nvSpPr>
          <p:cNvPr id="3" name="Content Placeholder 2"/>
          <p:cNvSpPr>
            <a:spLocks noGrp="1"/>
          </p:cNvSpPr>
          <p:nvPr>
            <p:ph idx="1"/>
          </p:nvPr>
        </p:nvSpPr>
        <p:spPr>
          <a:xfrm>
            <a:off x="1371600" y="2171700"/>
            <a:ext cx="9601200" cy="4111534"/>
          </a:xfrm>
        </p:spPr>
        <p:txBody>
          <a:bodyPr/>
          <a:lstStyle/>
          <a:p>
            <a:r>
              <a:rPr lang="en-US" dirty="0"/>
              <a:t>This in turn reduces the likelihood of school engagement, thus lessening the access that high-risk young people have to the protective effects of academic achievement. </a:t>
            </a:r>
          </a:p>
          <a:p>
            <a:r>
              <a:rPr lang="en-US" dirty="0"/>
              <a:t>The link between disadvantage in the early years and language difficulties later affecting school performance has been highlighted (Locke et al. 2002). </a:t>
            </a:r>
          </a:p>
          <a:p>
            <a:r>
              <a:rPr lang="en-US" dirty="0"/>
              <a:t>Persistent difficulty with language development has been correlated with a greater than usual chance of developing both mental health problems and involvement in criminal activities, although a causal link has not been established and this remains a contentious area for research. </a:t>
            </a:r>
          </a:p>
          <a:p>
            <a:r>
              <a:rPr lang="en-US" dirty="0"/>
              <a:t>A longitudinal study by Clegg et al. (1999) showed that one-third of children with developmental language disorders developed mental health problems with resulting criminal involvement in some cases</a:t>
            </a:r>
          </a:p>
        </p:txBody>
      </p:sp>
    </p:spTree>
    <p:extLst>
      <p:ext uri="{BB962C8B-B14F-4D97-AF65-F5344CB8AC3E}">
        <p14:creationId xmlns:p14="http://schemas.microsoft.com/office/powerpoint/2010/main" val="558968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Exosystem</a:t>
            </a:r>
          </a:p>
        </p:txBody>
      </p:sp>
      <p:sp>
        <p:nvSpPr>
          <p:cNvPr id="3" name="Content Placeholder 2"/>
          <p:cNvSpPr>
            <a:spLocks noGrp="1"/>
          </p:cNvSpPr>
          <p:nvPr>
            <p:ph idx="1"/>
          </p:nvPr>
        </p:nvSpPr>
        <p:spPr/>
        <p:txBody>
          <a:bodyPr/>
          <a:lstStyle/>
          <a:p>
            <a:r>
              <a:rPr lang="en-US" dirty="0"/>
              <a:t>Extended Family</a:t>
            </a:r>
          </a:p>
          <a:p>
            <a:r>
              <a:rPr lang="en-US" dirty="0"/>
              <a:t>School board</a:t>
            </a:r>
          </a:p>
          <a:p>
            <a:r>
              <a:rPr lang="en-US" dirty="0"/>
              <a:t>Neighborhoods</a:t>
            </a:r>
          </a:p>
          <a:p>
            <a:r>
              <a:rPr lang="en-US" dirty="0"/>
              <a:t>Mass media</a:t>
            </a:r>
          </a:p>
          <a:p>
            <a:r>
              <a:rPr lang="en-US" dirty="0"/>
              <a:t>Parent’s work environment</a:t>
            </a:r>
          </a:p>
        </p:txBody>
      </p:sp>
    </p:spTree>
    <p:extLst>
      <p:ext uri="{BB962C8B-B14F-4D97-AF65-F5344CB8AC3E}">
        <p14:creationId xmlns:p14="http://schemas.microsoft.com/office/powerpoint/2010/main" val="20500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a:t>
            </a:r>
          </a:p>
        </p:txBody>
      </p:sp>
      <p:sp>
        <p:nvSpPr>
          <p:cNvPr id="3" name="Content Placeholder 2"/>
          <p:cNvSpPr>
            <a:spLocks noGrp="1"/>
          </p:cNvSpPr>
          <p:nvPr>
            <p:ph idx="1"/>
          </p:nvPr>
        </p:nvSpPr>
        <p:spPr/>
        <p:txBody>
          <a:bodyPr/>
          <a:lstStyle/>
          <a:p>
            <a:r>
              <a:rPr lang="en-US" dirty="0"/>
              <a:t>Differences in educational experiences</a:t>
            </a:r>
          </a:p>
          <a:p>
            <a:r>
              <a:rPr lang="en-US" dirty="0"/>
              <a:t>Early educational intervention of some kind</a:t>
            </a:r>
          </a:p>
          <a:p>
            <a:r>
              <a:rPr lang="en-US" dirty="0"/>
              <a:t>Attendance at special education programs</a:t>
            </a:r>
          </a:p>
          <a:p>
            <a:r>
              <a:rPr lang="en-US" dirty="0"/>
              <a:t>Higher proportions of males than females</a:t>
            </a:r>
          </a:p>
          <a:p>
            <a:r>
              <a:rPr lang="en-US" dirty="0"/>
              <a:t>Ethnicity may impact language functioning</a:t>
            </a:r>
          </a:p>
          <a:p>
            <a:r>
              <a:rPr lang="en-US" dirty="0"/>
              <a:t>Early experience of maltreatment  (out of home placement)</a:t>
            </a:r>
          </a:p>
          <a:p>
            <a:r>
              <a:rPr lang="en-US" dirty="0"/>
              <a:t>Neurological signs (clumsiness, tremors, and poor balance) </a:t>
            </a:r>
          </a:p>
        </p:txBody>
      </p:sp>
    </p:spTree>
    <p:extLst>
      <p:ext uri="{BB962C8B-B14F-4D97-AF65-F5344CB8AC3E}">
        <p14:creationId xmlns:p14="http://schemas.microsoft.com/office/powerpoint/2010/main" val="301286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Macrosystem</a:t>
            </a:r>
          </a:p>
        </p:txBody>
      </p:sp>
      <p:sp>
        <p:nvSpPr>
          <p:cNvPr id="3" name="Content Placeholder 2"/>
          <p:cNvSpPr>
            <a:spLocks noGrp="1"/>
          </p:cNvSpPr>
          <p:nvPr>
            <p:ph idx="1"/>
          </p:nvPr>
        </p:nvSpPr>
        <p:spPr/>
        <p:txBody>
          <a:bodyPr/>
          <a:lstStyle/>
          <a:p>
            <a:r>
              <a:rPr lang="en-US" dirty="0"/>
              <a:t>Laws</a:t>
            </a:r>
          </a:p>
          <a:p>
            <a:r>
              <a:rPr lang="en-US" dirty="0"/>
              <a:t>History</a:t>
            </a:r>
          </a:p>
          <a:p>
            <a:r>
              <a:rPr lang="en-US" dirty="0"/>
              <a:t>Social conditions</a:t>
            </a:r>
          </a:p>
          <a:p>
            <a:r>
              <a:rPr lang="en-US" dirty="0"/>
              <a:t>Economic system</a:t>
            </a:r>
          </a:p>
          <a:p>
            <a:r>
              <a:rPr lang="en-US" dirty="0"/>
              <a:t>Culture</a:t>
            </a:r>
          </a:p>
          <a:p>
            <a:endParaRPr lang="en-US" dirty="0"/>
          </a:p>
        </p:txBody>
      </p:sp>
    </p:spTree>
    <p:extLst>
      <p:ext uri="{BB962C8B-B14F-4D97-AF65-F5344CB8AC3E}">
        <p14:creationId xmlns:p14="http://schemas.microsoft.com/office/powerpoint/2010/main" val="5510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School to Prison Pipeline?</a:t>
            </a:r>
          </a:p>
        </p:txBody>
      </p:sp>
      <p:sp>
        <p:nvSpPr>
          <p:cNvPr id="3" name="Content Placeholder 2"/>
          <p:cNvSpPr>
            <a:spLocks noGrp="1"/>
          </p:cNvSpPr>
          <p:nvPr>
            <p:ph idx="1"/>
          </p:nvPr>
        </p:nvSpPr>
        <p:spPr>
          <a:xfrm>
            <a:off x="1371600" y="1968500"/>
            <a:ext cx="9601200" cy="4229100"/>
          </a:xfrm>
        </p:spPr>
        <p:txBody>
          <a:bodyPr>
            <a:normAutofit fontScale="92500"/>
          </a:bodyPr>
          <a:lstStyle/>
          <a:p>
            <a:r>
              <a:rPr lang="en-US" sz="2400" dirty="0"/>
              <a:t>A 2015 report by AJ+ and The Marshall Project, a nonprofit news organization that focuses on the criminal justice system, defined the School to Prison Pipeline as “a term that describes how American kids get pushed out of public schools and into the juvenile and criminal justice systems.”</a:t>
            </a:r>
          </a:p>
          <a:p>
            <a:r>
              <a:rPr lang="en-US" sz="2400" dirty="0"/>
              <a:t>The process often begins with zero-tolerance policies that result in harsh punishments like out-of-school suspensions.</a:t>
            </a:r>
          </a:p>
          <a:p>
            <a:r>
              <a:rPr lang="en-US" sz="2400" dirty="0"/>
              <a:t>“There’s extensive evidence linking student suspensions to worse long-term educational and life outcomes,” Executive Director of The Education Trust—New York Ian Rosenblum </a:t>
            </a:r>
          </a:p>
          <a:p>
            <a:r>
              <a:rPr lang="en-US" sz="2400" dirty="0"/>
              <a:t>Not only do students miss instruction time when they get suspended, the effects of the punishment compound throughout their educational career.</a:t>
            </a:r>
          </a:p>
          <a:p>
            <a:endParaRPr lang="en-US" dirty="0"/>
          </a:p>
        </p:txBody>
      </p:sp>
    </p:spTree>
    <p:extLst>
      <p:ext uri="{BB962C8B-B14F-4D97-AF65-F5344CB8AC3E}">
        <p14:creationId xmlns:p14="http://schemas.microsoft.com/office/powerpoint/2010/main" val="68033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 to Prison Pipeline</a:t>
            </a:r>
          </a:p>
        </p:txBody>
      </p:sp>
      <p:sp>
        <p:nvSpPr>
          <p:cNvPr id="3" name="Content Placeholder 2"/>
          <p:cNvSpPr>
            <a:spLocks noGrp="1"/>
          </p:cNvSpPr>
          <p:nvPr>
            <p:ph idx="1"/>
          </p:nvPr>
        </p:nvSpPr>
        <p:spPr>
          <a:xfrm>
            <a:off x="1371600" y="1724297"/>
            <a:ext cx="9601200" cy="4245429"/>
          </a:xfrm>
        </p:spPr>
        <p:txBody>
          <a:bodyPr>
            <a:normAutofit/>
          </a:bodyPr>
          <a:lstStyle/>
          <a:p>
            <a:r>
              <a:rPr lang="en-US" sz="2200" dirty="0"/>
              <a:t>Policies were originally implemented to protect students</a:t>
            </a:r>
          </a:p>
          <a:p>
            <a:r>
              <a:rPr lang="en-US" sz="2200" dirty="0"/>
              <a:t>Historians cite the Columbine School Massacre in 1999 as an incident that sought to take extreme measures to make schools safe</a:t>
            </a:r>
          </a:p>
          <a:p>
            <a:r>
              <a:rPr lang="en-US" sz="2200" dirty="0"/>
              <a:t>But many of the harsh policies were implemented prior to 1999 in inner city schools.</a:t>
            </a:r>
          </a:p>
          <a:p>
            <a:r>
              <a:rPr lang="en-US" sz="2200" dirty="0"/>
              <a:t>Specific practices implemented in United States schools over the past ten years to reduce including zero tolerance policies and an increase in the use of School Resource Officers have created the environment for criminalization of youth in schools. </a:t>
            </a:r>
          </a:p>
          <a:p>
            <a:r>
              <a:rPr lang="en-US" sz="2200" dirty="0"/>
              <a:t>This results from patterns of discipline in schools mirroring law enforcement models.</a:t>
            </a:r>
          </a:p>
        </p:txBody>
      </p:sp>
    </p:spTree>
    <p:extLst>
      <p:ext uri="{BB962C8B-B14F-4D97-AF65-F5344CB8AC3E}">
        <p14:creationId xmlns:p14="http://schemas.microsoft.com/office/powerpoint/2010/main" val="403454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 to Prison Pipeline</a:t>
            </a:r>
          </a:p>
        </p:txBody>
      </p:sp>
      <p:sp>
        <p:nvSpPr>
          <p:cNvPr id="3" name="Content Placeholder 2"/>
          <p:cNvSpPr>
            <a:spLocks noGrp="1"/>
          </p:cNvSpPr>
          <p:nvPr>
            <p:ph idx="1"/>
          </p:nvPr>
        </p:nvSpPr>
        <p:spPr>
          <a:xfrm>
            <a:off x="1371600" y="1789612"/>
            <a:ext cx="9601200" cy="4585062"/>
          </a:xfrm>
        </p:spPr>
        <p:txBody>
          <a:bodyPr>
            <a:noAutofit/>
          </a:bodyPr>
          <a:lstStyle/>
          <a:p>
            <a:r>
              <a:rPr lang="en-US" sz="2200" dirty="0"/>
              <a:t>The disciplinary policies and practices that create an environment for the United States school-to-prison link to occur disproportionately affect disabled, Latino and Black students which is later reflected in the rates of incarceration. </a:t>
            </a:r>
          </a:p>
          <a:p>
            <a:pPr marL="0" indent="0">
              <a:buNone/>
            </a:pPr>
            <a:endParaRPr lang="en-US" sz="2200" dirty="0"/>
          </a:p>
          <a:p>
            <a:r>
              <a:rPr lang="en-US" sz="2200" dirty="0"/>
              <a:t>Between 1999 and 2007, the percentage of black students being suspended has increased by twelve percent, while the percentage of white students being suspended has declined since the implementation of zero tolerance policies.</a:t>
            </a:r>
          </a:p>
          <a:p>
            <a:pPr marL="0" indent="0">
              <a:buNone/>
            </a:pPr>
            <a:endParaRPr lang="en-US" sz="2200" baseline="30000" dirty="0"/>
          </a:p>
          <a:p>
            <a:r>
              <a:rPr lang="en-US" sz="2200" dirty="0"/>
              <a:t>Of the total incarcerated population in the United States, 61% are Black or Latino.</a:t>
            </a:r>
          </a:p>
        </p:txBody>
      </p:sp>
    </p:spTree>
    <p:extLst>
      <p:ext uri="{BB962C8B-B14F-4D97-AF65-F5344CB8AC3E}">
        <p14:creationId xmlns:p14="http://schemas.microsoft.com/office/powerpoint/2010/main" val="301234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Bronfenbrenner’s Ecological Systems</a:t>
            </a:r>
          </a:p>
        </p:txBody>
      </p:sp>
      <p:pic>
        <p:nvPicPr>
          <p:cNvPr id="9" name="Content Placeholder 8"/>
          <p:cNvPicPr>
            <a:picLocks noGrp="1" noChangeAspect="1"/>
          </p:cNvPicPr>
          <p:nvPr>
            <p:ph idx="1"/>
          </p:nvPr>
        </p:nvPicPr>
        <p:blipFill>
          <a:blip r:embed="rId3"/>
          <a:stretch>
            <a:fillRect/>
          </a:stretch>
        </p:blipFill>
        <p:spPr>
          <a:xfrm>
            <a:off x="3412962" y="1668518"/>
            <a:ext cx="4893110" cy="4876800"/>
          </a:xfrm>
          <a:prstGeom prst="rect">
            <a:avLst/>
          </a:prstGeom>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9106848" y="2054773"/>
            <a:ext cx="1436612" cy="430887"/>
          </a:xfrm>
          <a:prstGeom prst="rect">
            <a:avLst/>
          </a:prstGeom>
          <a:noFill/>
        </p:spPr>
        <p:txBody>
          <a:bodyPr wrap="none" rtlCol="0">
            <a:spAutoFit/>
          </a:bodyPr>
          <a:lstStyle/>
          <a:p>
            <a:r>
              <a:rPr lang="en-US" sz="1100" dirty="0"/>
              <a:t>Illustrated by Severin</a:t>
            </a:r>
          </a:p>
          <a:p>
            <a:r>
              <a:rPr lang="en-US" sz="1100" dirty="0"/>
              <a:t>Provance </a:t>
            </a:r>
          </a:p>
        </p:txBody>
      </p:sp>
    </p:spTree>
    <p:extLst>
      <p:ext uri="{BB962C8B-B14F-4D97-AF65-F5344CB8AC3E}">
        <p14:creationId xmlns:p14="http://schemas.microsoft.com/office/powerpoint/2010/main" val="142425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 to Prison Pipeline</a:t>
            </a:r>
          </a:p>
        </p:txBody>
      </p:sp>
      <p:sp>
        <p:nvSpPr>
          <p:cNvPr id="3" name="Content Placeholder 2"/>
          <p:cNvSpPr>
            <a:spLocks noGrp="1"/>
          </p:cNvSpPr>
          <p:nvPr>
            <p:ph idx="1"/>
          </p:nvPr>
        </p:nvSpPr>
        <p:spPr>
          <a:xfrm>
            <a:off x="1371600" y="1632857"/>
            <a:ext cx="9601200" cy="4937760"/>
          </a:xfrm>
        </p:spPr>
        <p:txBody>
          <a:bodyPr>
            <a:noAutofit/>
          </a:bodyPr>
          <a:lstStyle/>
          <a:p>
            <a:r>
              <a:rPr lang="en-US" sz="2200" dirty="0"/>
              <a:t>Juvenile crime rates are plummeting, and the number of Americans in juvenile detention has dropped. One report shows the juvenile incarceration rate dropped 41 percent between 1995 and 2010</a:t>
            </a:r>
          </a:p>
          <a:p>
            <a:r>
              <a:rPr lang="en-US" sz="2200" dirty="0"/>
              <a:t>But school discipline policies are moving in the opposite direction: out-of-school suspensions have increased about 10 percent since 2000. They have more than doubled since the 1970s. Black students are three times more likely to be suspended or expelled than white students, according to the Department of Education’s Office for Civil Rights</a:t>
            </a:r>
          </a:p>
          <a:p>
            <a:r>
              <a:rPr lang="en-US" sz="2200" dirty="0"/>
              <a:t>The state of Texas found students who have been suspended are more likely to be held back a grade and are more likely to drop out of school entirely </a:t>
            </a:r>
          </a:p>
          <a:p>
            <a:r>
              <a:rPr lang="en-US" sz="2200" dirty="0"/>
              <a:t>These issues have led the federal government to asking schools to examine their suspension policies </a:t>
            </a:r>
          </a:p>
        </p:txBody>
      </p:sp>
    </p:spTree>
    <p:extLst>
      <p:ext uri="{BB962C8B-B14F-4D97-AF65-F5344CB8AC3E}">
        <p14:creationId xmlns:p14="http://schemas.microsoft.com/office/powerpoint/2010/main" val="291254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 to Prison Pipeline</a:t>
            </a:r>
          </a:p>
        </p:txBody>
      </p:sp>
      <p:sp>
        <p:nvSpPr>
          <p:cNvPr id="3" name="Content Placeholder 2"/>
          <p:cNvSpPr>
            <a:spLocks noGrp="1"/>
          </p:cNvSpPr>
          <p:nvPr>
            <p:ph idx="1"/>
          </p:nvPr>
        </p:nvSpPr>
        <p:spPr/>
        <p:txBody>
          <a:bodyPr>
            <a:normAutofit/>
          </a:bodyPr>
          <a:lstStyle/>
          <a:p>
            <a:r>
              <a:rPr lang="en-US" sz="2200" dirty="0"/>
              <a:t>The reason the difference between juvenile detention and school discipline is so surprising — and the reason school discipline is seen as a growing concern — is that the two are connected, leading civil-rights advocates to talk about this "school-to-prison pipeline." </a:t>
            </a:r>
          </a:p>
          <a:p>
            <a:r>
              <a:rPr lang="en-US" sz="2200" dirty="0"/>
              <a:t>Especially for older students, trouble at school can lead to their first contact with the criminal justice system. And in many cases, schools themselves are the ones pushing students into the juvenile justice system — often by having students arrested at school.</a:t>
            </a:r>
          </a:p>
        </p:txBody>
      </p:sp>
    </p:spTree>
    <p:extLst>
      <p:ext uri="{BB962C8B-B14F-4D97-AF65-F5344CB8AC3E}">
        <p14:creationId xmlns:p14="http://schemas.microsoft.com/office/powerpoint/2010/main" val="276027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Uses of “Pipeline” as Related to School or Incarceration</a:t>
            </a:r>
            <a:br>
              <a:rPr lang="en-US" dirty="0"/>
            </a:br>
            <a:endParaRPr lang="en-US" dirty="0"/>
          </a:p>
        </p:txBody>
      </p:sp>
      <p:sp>
        <p:nvSpPr>
          <p:cNvPr id="3" name="Content Placeholder 2"/>
          <p:cNvSpPr>
            <a:spLocks noGrp="1"/>
          </p:cNvSpPr>
          <p:nvPr>
            <p:ph idx="1"/>
          </p:nvPr>
        </p:nvSpPr>
        <p:spPr>
          <a:xfrm>
            <a:off x="1371600" y="1933302"/>
            <a:ext cx="9601200" cy="4585063"/>
          </a:xfrm>
        </p:spPr>
        <p:txBody>
          <a:bodyPr>
            <a:noAutofit/>
          </a:bodyPr>
          <a:lstStyle/>
          <a:p>
            <a:r>
              <a:rPr lang="en-US" sz="2200" dirty="0"/>
              <a:t>The term “educational pipeline” has been in academic use since at least 1960 to describe the successful movement of students through educational systems</a:t>
            </a:r>
          </a:p>
          <a:p>
            <a:r>
              <a:rPr lang="en-US" sz="2200" dirty="0"/>
              <a:t>Likewise, the term “leaky pipeline” has been used to describe problems with related completion rates or subject mastery for various demographic groups since at least 1986.</a:t>
            </a:r>
            <a:endParaRPr lang="en-US" sz="2200" b="1" u="sng" dirty="0"/>
          </a:p>
          <a:p>
            <a:r>
              <a:rPr lang="en-US" sz="2200" dirty="0"/>
              <a:t>One of the first use of the term “pipeline” in relation to the incarceration of youth refers to the “pipeline” of “youth on the brink of becoming serious offenders” in 1996.</a:t>
            </a:r>
          </a:p>
          <a:p>
            <a:r>
              <a:rPr lang="en-US" sz="2200" dirty="0"/>
              <a:t>In 1997 Bill Ayers, in his ethnography of the Chicago Juvenile Court, described “beginning to see a straight line between failing schools and burgeoning youth jails.”</a:t>
            </a:r>
          </a:p>
        </p:txBody>
      </p:sp>
    </p:spTree>
    <p:extLst>
      <p:ext uri="{BB962C8B-B14F-4D97-AF65-F5344CB8AC3E}">
        <p14:creationId xmlns:p14="http://schemas.microsoft.com/office/powerpoint/2010/main" val="428696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Uses of “Pipeline” as Related to School or Incarceration</a:t>
            </a:r>
          </a:p>
        </p:txBody>
      </p:sp>
      <p:sp>
        <p:nvSpPr>
          <p:cNvPr id="3" name="Content Placeholder 2"/>
          <p:cNvSpPr>
            <a:spLocks noGrp="1"/>
          </p:cNvSpPr>
          <p:nvPr>
            <p:ph idx="1"/>
          </p:nvPr>
        </p:nvSpPr>
        <p:spPr>
          <a:xfrm>
            <a:off x="1371600" y="2286000"/>
            <a:ext cx="9601200" cy="3683726"/>
          </a:xfrm>
        </p:spPr>
        <p:txBody>
          <a:bodyPr>
            <a:normAutofit lnSpcReduction="10000"/>
          </a:bodyPr>
          <a:lstStyle/>
          <a:p>
            <a:r>
              <a:rPr lang="en-US" sz="2200" dirty="0"/>
              <a:t>In 2003 Pedro Noguera referred to the “educational pipeline,” the “path that would lead to prison,” and the role that administrators play in “matriculating young people from school to prison.”</a:t>
            </a:r>
          </a:p>
          <a:p>
            <a:pPr marL="0" indent="0">
              <a:buNone/>
            </a:pPr>
            <a:endParaRPr lang="en-US" sz="2200" dirty="0"/>
          </a:p>
          <a:p>
            <a:r>
              <a:rPr lang="en-US" sz="2200" dirty="0"/>
              <a:t>Noguera cites Loïc Wacquant as describing “a growing correspondence between inner‐city schools and prisons.”</a:t>
            </a:r>
          </a:p>
          <a:p>
            <a:pPr marL="0" indent="0">
              <a:buNone/>
            </a:pPr>
            <a:endParaRPr lang="en-US" sz="2200" b="1" u="sng" dirty="0"/>
          </a:p>
          <a:p>
            <a:r>
              <a:rPr lang="en-US" sz="2200" dirty="0"/>
              <a:t>These scholars adapted the education pipeline and leaky pipeline metaphors to instead describe a process of moving students toward incarceration.</a:t>
            </a:r>
          </a:p>
        </p:txBody>
      </p:sp>
    </p:spTree>
    <p:extLst>
      <p:ext uri="{BB962C8B-B14F-4D97-AF65-F5344CB8AC3E}">
        <p14:creationId xmlns:p14="http://schemas.microsoft.com/office/powerpoint/2010/main" val="1880086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Uses of the School‐to‐Prison Pipeline Metaphor</a:t>
            </a:r>
            <a:br>
              <a:rPr lang="en-US" dirty="0"/>
            </a:br>
            <a:endParaRPr lang="en-US" dirty="0"/>
          </a:p>
        </p:txBody>
      </p:sp>
      <p:sp>
        <p:nvSpPr>
          <p:cNvPr id="3" name="Content Placeholder 2"/>
          <p:cNvSpPr>
            <a:spLocks noGrp="1"/>
          </p:cNvSpPr>
          <p:nvPr>
            <p:ph idx="1"/>
          </p:nvPr>
        </p:nvSpPr>
        <p:spPr>
          <a:xfrm>
            <a:off x="1371600" y="2076994"/>
            <a:ext cx="9601200" cy="3790406"/>
          </a:xfrm>
        </p:spPr>
        <p:txBody>
          <a:bodyPr>
            <a:normAutofit lnSpcReduction="10000"/>
          </a:bodyPr>
          <a:lstStyle/>
          <a:p>
            <a:r>
              <a:rPr lang="en-US" sz="2200" dirty="0"/>
              <a:t>Wald &amp; Losen (2003)</a:t>
            </a:r>
          </a:p>
          <a:p>
            <a:pPr marL="0" indent="0">
              <a:buNone/>
            </a:pPr>
            <a:endParaRPr lang="en-US" sz="2200" dirty="0"/>
          </a:p>
          <a:p>
            <a:r>
              <a:rPr lang="en-US" sz="2200" dirty="0"/>
              <a:t>“Many observers, advocates, and educators have … crafted terms such as </a:t>
            </a:r>
            <a:r>
              <a:rPr lang="en-US" sz="2200" i="1" dirty="0"/>
              <a:t>prison track</a:t>
            </a:r>
            <a:r>
              <a:rPr lang="en-US" sz="2200" dirty="0"/>
              <a:t> and </a:t>
            </a:r>
            <a:r>
              <a:rPr lang="en-US" sz="2200" i="1" dirty="0"/>
              <a:t>school‐to‐prison pipeline</a:t>
            </a:r>
            <a:r>
              <a:rPr lang="en-US" sz="2200" dirty="0"/>
              <a:t> to … depict a journey through school that becomes increasingly punitive and isolating for its travelers. Many will be taught by unqualified teachers, tested on material they never reviewed, held back in grade, placed in restrictive special education programs, repeatedly suspended, and banished to alternative out‐placements before dropping or getting pushed out of school altogether. Without a safety net, the likelihood that these same youths will wind up arrested and incarcerated increases sharply.”</a:t>
            </a:r>
          </a:p>
        </p:txBody>
      </p:sp>
    </p:spTree>
    <p:extLst>
      <p:ext uri="{BB962C8B-B14F-4D97-AF65-F5344CB8AC3E}">
        <p14:creationId xmlns:p14="http://schemas.microsoft.com/office/powerpoint/2010/main" val="1769693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2292"/>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155371"/>
            <a:ext cx="9601200" cy="4585063"/>
          </a:xfrm>
        </p:spPr>
        <p:txBody>
          <a:bodyPr>
            <a:normAutofit/>
          </a:bodyPr>
          <a:lstStyle/>
          <a:p>
            <a:pPr fontAlgn="base"/>
            <a:r>
              <a:rPr lang="en-US" dirty="0"/>
              <a:t>Here's how the current state of school discipline developed and why some districts and federal officials are working to change the status quo.</a:t>
            </a:r>
          </a:p>
          <a:p>
            <a:pPr marL="0" indent="0" fontAlgn="base">
              <a:buNone/>
            </a:pPr>
            <a:r>
              <a:rPr lang="en-US" b="1" cap="all" dirty="0"/>
              <a:t>1) CONCERNS ABOUT CRIME LED SCHOOLS TO ADOPT 'ZERO TOLERANCE' POLICIES</a:t>
            </a:r>
          </a:p>
          <a:p>
            <a:pPr fontAlgn="base"/>
            <a:r>
              <a:rPr lang="en-US" dirty="0"/>
              <a:t>In the 1970s, keeping students out of school as a punishment was relatively rare: fewer than 4 percent of students were suspended in 1973. But growing concern about crime and violence in schools led states and districts to adopt policies that required students to be suspended.</a:t>
            </a:r>
          </a:p>
          <a:p>
            <a:pPr marL="0" indent="0" fontAlgn="base">
              <a:buNone/>
            </a:pPr>
            <a:endParaRPr lang="en-US" dirty="0"/>
          </a:p>
          <a:p>
            <a:pPr fontAlgn="base"/>
            <a:r>
              <a:rPr lang="en-US" dirty="0"/>
              <a:t>The Gun-Free Schools Act, passed in 1994, mandated a yearlong out-of-school suspension for any student caught bringing a weapon to school. And as states began adopting these zero-tolerance policies, the number of suspensions and expulsions increased. The suspension rate for all students has nearly doubled since the 1970s, and has increased even more for black and Hispanic students.</a:t>
            </a:r>
          </a:p>
          <a:p>
            <a:endParaRPr lang="en-US" dirty="0"/>
          </a:p>
        </p:txBody>
      </p:sp>
    </p:spTree>
    <p:extLst>
      <p:ext uri="{BB962C8B-B14F-4D97-AF65-F5344CB8AC3E}">
        <p14:creationId xmlns:p14="http://schemas.microsoft.com/office/powerpoint/2010/main" val="152610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State of School Discipline / Policies for Change</a:t>
            </a:r>
          </a:p>
        </p:txBody>
      </p:sp>
      <p:sp>
        <p:nvSpPr>
          <p:cNvPr id="3" name="Content Placeholder 2"/>
          <p:cNvSpPr>
            <a:spLocks noGrp="1"/>
          </p:cNvSpPr>
          <p:nvPr>
            <p:ph idx="1"/>
          </p:nvPr>
        </p:nvSpPr>
        <p:spPr>
          <a:xfrm>
            <a:off x="1371600" y="2171700"/>
            <a:ext cx="9601200" cy="4137660"/>
          </a:xfrm>
        </p:spPr>
        <p:txBody>
          <a:bodyPr>
            <a:normAutofit/>
          </a:bodyPr>
          <a:lstStyle/>
          <a:p>
            <a:pPr fontAlgn="base"/>
            <a:r>
              <a:rPr lang="en-US" sz="2400" dirty="0"/>
              <a:t>Zero-tolerance policies have been widely criticized when schools have interpreted "weapon" very broadly, expelling students for making gun gestures with their fingers or for other weird things</a:t>
            </a:r>
          </a:p>
          <a:p>
            <a:pPr fontAlgn="base"/>
            <a:r>
              <a:rPr lang="en-US" sz="2400" dirty="0"/>
              <a:t>For example, one student was suspended for chewing a Pop-Tart into a shape of a gun</a:t>
            </a:r>
          </a:p>
        </p:txBody>
      </p:sp>
    </p:spTree>
    <p:extLst>
      <p:ext uri="{BB962C8B-B14F-4D97-AF65-F5344CB8AC3E}">
        <p14:creationId xmlns:p14="http://schemas.microsoft.com/office/powerpoint/2010/main" val="3936875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“Broken Window Theory of Policing</a:t>
            </a:r>
          </a:p>
        </p:txBody>
      </p:sp>
      <p:sp>
        <p:nvSpPr>
          <p:cNvPr id="3" name="Content Placeholder 2"/>
          <p:cNvSpPr>
            <a:spLocks noGrp="1"/>
          </p:cNvSpPr>
          <p:nvPr>
            <p:ph idx="1"/>
          </p:nvPr>
        </p:nvSpPr>
        <p:spPr/>
        <p:txBody>
          <a:bodyPr/>
          <a:lstStyle/>
          <a:p>
            <a:pPr fontAlgn="base"/>
            <a:r>
              <a:rPr lang="en-US" sz="2200" dirty="0"/>
              <a:t>Other reasons for more suspensions</a:t>
            </a:r>
          </a:p>
          <a:p>
            <a:pPr fontAlgn="base"/>
            <a:r>
              <a:rPr lang="en-US" sz="2200" dirty="0"/>
              <a:t>The Broken Window Theory - emphasizes the importance of cracking down on small offenses in order to make people feel safer and discourage more serious crimes; in schools, it translated into more suspensions for offenses that previously hadn't warranted them — talking back to teachers, skipping class, or being otherwise disobedient or disruptive.</a:t>
            </a:r>
          </a:p>
          <a:p>
            <a:endParaRPr lang="en-US" dirty="0"/>
          </a:p>
          <a:p>
            <a:endParaRPr lang="en-US" dirty="0"/>
          </a:p>
        </p:txBody>
      </p:sp>
    </p:spTree>
    <p:extLst>
      <p:ext uri="{BB962C8B-B14F-4D97-AF65-F5344CB8AC3E}">
        <p14:creationId xmlns:p14="http://schemas.microsoft.com/office/powerpoint/2010/main" val="976205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Black kids disobedience interpreted differently</a:t>
            </a:r>
          </a:p>
        </p:txBody>
      </p:sp>
    </p:spTree>
    <p:extLst>
      <p:ext uri="{BB962C8B-B14F-4D97-AF65-F5344CB8AC3E}">
        <p14:creationId xmlns:p14="http://schemas.microsoft.com/office/powerpoint/2010/main" val="3508702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School Resource Officers</a:t>
            </a:r>
          </a:p>
        </p:txBody>
      </p:sp>
      <p:sp>
        <p:nvSpPr>
          <p:cNvPr id="3" name="Content Placeholder 2"/>
          <p:cNvSpPr>
            <a:spLocks noGrp="1"/>
          </p:cNvSpPr>
          <p:nvPr>
            <p:ph idx="1"/>
          </p:nvPr>
        </p:nvSpPr>
        <p:spPr/>
        <p:txBody>
          <a:bodyPr>
            <a:normAutofit/>
          </a:bodyPr>
          <a:lstStyle/>
          <a:p>
            <a:r>
              <a:rPr lang="en-US" sz="2200" dirty="0"/>
              <a:t>At the same time, administrators started relying more heavily on actual police officers — in the form of School Resource Officers (SROs) stationed in schools. </a:t>
            </a:r>
          </a:p>
          <a:p>
            <a:endParaRPr lang="en-US" sz="2200" dirty="0"/>
          </a:p>
          <a:p>
            <a:r>
              <a:rPr lang="en-US" sz="2200" dirty="0"/>
              <a:t>From 1997 to 2007, the number of SROs increased by nearly one third. </a:t>
            </a:r>
          </a:p>
          <a:p>
            <a:r>
              <a:rPr lang="en-US" sz="2200" dirty="0"/>
              <a:t>Supposedly, the SROs were placed in school buildings to prevent mass school shootings like the one at Columbine High School in Colorado in 1998 — in other words, to protect students, not to police them.</a:t>
            </a:r>
          </a:p>
        </p:txBody>
      </p:sp>
    </p:spTree>
    <p:extLst>
      <p:ext uri="{BB962C8B-B14F-4D97-AF65-F5344CB8AC3E}">
        <p14:creationId xmlns:p14="http://schemas.microsoft.com/office/powerpoint/2010/main" val="10111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Offender</a:t>
            </a:r>
          </a:p>
        </p:txBody>
      </p:sp>
      <p:sp>
        <p:nvSpPr>
          <p:cNvPr id="3" name="Content Placeholder 2"/>
          <p:cNvSpPr>
            <a:spLocks noGrp="1"/>
          </p:cNvSpPr>
          <p:nvPr>
            <p:ph idx="1"/>
          </p:nvPr>
        </p:nvSpPr>
        <p:spPr/>
        <p:txBody>
          <a:bodyPr/>
          <a:lstStyle/>
          <a:p>
            <a:r>
              <a:rPr lang="en-US" dirty="0"/>
              <a:t>Individuals who have committed criminal acts that have resulted in the imposition of community-based or custodial court order. </a:t>
            </a:r>
          </a:p>
          <a:p>
            <a:r>
              <a:rPr lang="en-US" dirty="0"/>
              <a:t>Approximately 10-18 years of age</a:t>
            </a:r>
          </a:p>
          <a:p>
            <a:r>
              <a:rPr lang="en-US" dirty="0"/>
              <a:t>Males constitute about ¾ of youth offender populations</a:t>
            </a:r>
          </a:p>
          <a:p>
            <a:r>
              <a:rPr lang="en-US" dirty="0"/>
              <a:t>Caucasian youth predominate in juvenile justice system</a:t>
            </a:r>
          </a:p>
          <a:p>
            <a:r>
              <a:rPr lang="en-US" dirty="0"/>
              <a:t>Certain racial and ethnic groups are disproportionately represented</a:t>
            </a:r>
          </a:p>
        </p:txBody>
      </p:sp>
    </p:spTree>
    <p:extLst>
      <p:ext uri="{BB962C8B-B14F-4D97-AF65-F5344CB8AC3E}">
        <p14:creationId xmlns:p14="http://schemas.microsoft.com/office/powerpoint/2010/main" val="159426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School Resource Officers</a:t>
            </a:r>
          </a:p>
        </p:txBody>
      </p:sp>
      <p:sp>
        <p:nvSpPr>
          <p:cNvPr id="3" name="Content Placeholder 2"/>
          <p:cNvSpPr>
            <a:spLocks noGrp="1"/>
          </p:cNvSpPr>
          <p:nvPr>
            <p:ph idx="1"/>
          </p:nvPr>
        </p:nvSpPr>
        <p:spPr/>
        <p:txBody>
          <a:bodyPr/>
          <a:lstStyle/>
          <a:p>
            <a:r>
              <a:rPr lang="en-US" dirty="0"/>
              <a:t>What impact does armed guards have on children’s development?</a:t>
            </a:r>
          </a:p>
        </p:txBody>
      </p:sp>
    </p:spTree>
    <p:extLst>
      <p:ext uri="{BB962C8B-B14F-4D97-AF65-F5344CB8AC3E}">
        <p14:creationId xmlns:p14="http://schemas.microsoft.com/office/powerpoint/2010/main" val="2701716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School Resource Officers</a:t>
            </a:r>
          </a:p>
        </p:txBody>
      </p:sp>
      <p:sp>
        <p:nvSpPr>
          <p:cNvPr id="3" name="Content Placeholder 2"/>
          <p:cNvSpPr>
            <a:spLocks noGrp="1"/>
          </p:cNvSpPr>
          <p:nvPr>
            <p:ph idx="1"/>
          </p:nvPr>
        </p:nvSpPr>
        <p:spPr>
          <a:xfrm>
            <a:off x="1371600" y="1920240"/>
            <a:ext cx="9601200" cy="3581400"/>
          </a:xfrm>
        </p:spPr>
        <p:txBody>
          <a:bodyPr>
            <a:normAutofit/>
          </a:bodyPr>
          <a:lstStyle/>
          <a:p>
            <a:r>
              <a:rPr lang="en-US" sz="2200" dirty="0"/>
              <a:t>But as often happens with law enforcement, resources that are supposed to be used for a rare occurrence often get used for more common occurrences simply because they're there. </a:t>
            </a:r>
          </a:p>
          <a:p>
            <a:r>
              <a:rPr lang="en-US" sz="2200" dirty="0"/>
              <a:t>About 92,000 were arrested in school during the 2011-2012 school year, according to US Department of Education statistics. </a:t>
            </a:r>
          </a:p>
          <a:p>
            <a:r>
              <a:rPr lang="en-US" sz="2200" dirty="0"/>
              <a:t>Most of these 92,000 arrests were for low-level violations: 74 percent of arrests in New York City public schools in 2012, according to a report published by the state courts were for misdemeanors or civil violations.</a:t>
            </a:r>
          </a:p>
        </p:txBody>
      </p:sp>
    </p:spTree>
    <p:extLst>
      <p:ext uri="{BB962C8B-B14F-4D97-AF65-F5344CB8AC3E}">
        <p14:creationId xmlns:p14="http://schemas.microsoft.com/office/powerpoint/2010/main" val="3198549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9228"/>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5999"/>
            <a:ext cx="9601200" cy="4010297"/>
          </a:xfrm>
        </p:spPr>
        <p:txBody>
          <a:bodyPr>
            <a:normAutofit lnSpcReduction="10000"/>
          </a:bodyPr>
          <a:lstStyle/>
          <a:p>
            <a:pPr marL="0" indent="0">
              <a:buNone/>
            </a:pPr>
            <a:r>
              <a:rPr lang="en-US" b="1" cap="all" dirty="0"/>
              <a:t>2) SCHOOLS HAVE OUTSOURCED DISCIPLINE TO JUVENILE COURTS AND OFFICERS IN SCHOOLS</a:t>
            </a:r>
          </a:p>
          <a:p>
            <a:pPr fontAlgn="base"/>
            <a:r>
              <a:rPr lang="en-US" dirty="0"/>
              <a:t>When a school allows a School Resource Officer to arrest a student — or, less drastically and more commonly, refers a student to law enforcement or juvenile court as a form of discipline — they're turning that student over to the juvenile justice system. </a:t>
            </a:r>
          </a:p>
          <a:p>
            <a:pPr fontAlgn="base"/>
            <a:r>
              <a:rPr lang="en-US" dirty="0"/>
              <a:t>That makes it that much easier for a student to get a juvenile record (so even if punishment for a first offense is light, punishment for a second offense is likely to be much harsher).</a:t>
            </a:r>
          </a:p>
          <a:p>
            <a:pPr fontAlgn="base"/>
            <a:r>
              <a:rPr lang="en-US" dirty="0"/>
              <a:t>This happens way more at schools with officers. A report by the Justice Policy Institute found that, even controlling for a school district's poverty level, schools with officers had five times as many arrests for "disorderly conduct" as schools without them.</a:t>
            </a:r>
          </a:p>
          <a:p>
            <a:endParaRPr lang="en-US" dirty="0"/>
          </a:p>
        </p:txBody>
      </p:sp>
    </p:spTree>
    <p:extLst>
      <p:ext uri="{BB962C8B-B14F-4D97-AF65-F5344CB8AC3E}">
        <p14:creationId xmlns:p14="http://schemas.microsoft.com/office/powerpoint/2010/main" val="280229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6165"/>
            <a:ext cx="9601200" cy="1626326"/>
          </a:xfrm>
        </p:spPr>
        <p:txBody>
          <a:bodyPr>
            <a:noAutofit/>
          </a:bodyPr>
          <a:lstStyle/>
          <a:p>
            <a:r>
              <a:rPr lang="en-US" sz="4000" dirty="0"/>
              <a:t>How the Current State of School Discipline Developed/ Why Some Districts are Working to Change</a:t>
            </a:r>
          </a:p>
        </p:txBody>
      </p:sp>
      <p:sp>
        <p:nvSpPr>
          <p:cNvPr id="3" name="Content Placeholder 2"/>
          <p:cNvSpPr>
            <a:spLocks noGrp="1"/>
          </p:cNvSpPr>
          <p:nvPr>
            <p:ph idx="1"/>
          </p:nvPr>
        </p:nvSpPr>
        <p:spPr/>
        <p:txBody>
          <a:bodyPr>
            <a:normAutofit fontScale="92500" lnSpcReduction="10000"/>
          </a:bodyPr>
          <a:lstStyle/>
          <a:p>
            <a:pPr fontAlgn="base"/>
            <a:r>
              <a:rPr lang="en-US" sz="2400" dirty="0"/>
              <a:t>The  juvenile court system is against this!</a:t>
            </a:r>
          </a:p>
          <a:p>
            <a:pPr fontAlgn="base"/>
            <a:r>
              <a:rPr lang="en-US" sz="2400" dirty="0"/>
              <a:t>The chief judge of the juvenile court in Clayton County, Georgia has become an outspoken opponent of police in schools and the school-to-prison pipeline after placing officers on school grounds resulted in eleven times as many students getting sent to juvenile court. </a:t>
            </a:r>
          </a:p>
          <a:p>
            <a:pPr fontAlgn="base"/>
            <a:r>
              <a:rPr lang="en-US" sz="2400" dirty="0"/>
              <a:t>He told Congress at a 2012 hearing that "the prosecutor’s attention was taken from the more difficult evidentiary and 'scary' cases—burglary, robberies, car thefts, aggravated assaults with weapons — to prosecuting kids that are not 'scary,' but made an adult mad."</a:t>
            </a:r>
          </a:p>
          <a:p>
            <a:pPr marL="0" indent="0">
              <a:buNone/>
            </a:pPr>
            <a:br>
              <a:rPr lang="en-US" dirty="0">
                <a:hlinkClick r:id="rId2"/>
              </a:rPr>
            </a:br>
            <a:endParaRPr lang="en-US" dirty="0"/>
          </a:p>
        </p:txBody>
      </p:sp>
    </p:spTree>
    <p:extLst>
      <p:ext uri="{BB962C8B-B14F-4D97-AF65-F5344CB8AC3E}">
        <p14:creationId xmlns:p14="http://schemas.microsoft.com/office/powerpoint/2010/main" val="595569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justicepolicy.org/uploads/justicepolicy/images/voxpi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57275"/>
            <a:ext cx="762000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81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May be Reversing</a:t>
            </a:r>
          </a:p>
        </p:txBody>
      </p:sp>
      <p:sp>
        <p:nvSpPr>
          <p:cNvPr id="3" name="Content Placeholder 2"/>
          <p:cNvSpPr>
            <a:spLocks noGrp="1"/>
          </p:cNvSpPr>
          <p:nvPr>
            <p:ph idx="1"/>
          </p:nvPr>
        </p:nvSpPr>
        <p:spPr/>
        <p:txBody>
          <a:bodyPr/>
          <a:lstStyle/>
          <a:p>
            <a:r>
              <a:rPr lang="en-US" dirty="0"/>
              <a:t>The Department of Education only started collecting detailed data on arrests and referrals for the last two iterations of its Office for Civil Rights report. So it's hard to be confident about trends. But there's some evidence that arrests and referrals are on the decline; referrals to law enforcement of students without disabilities, for example, went down about 9 percent between</a:t>
            </a:r>
          </a:p>
        </p:txBody>
      </p:sp>
    </p:spTree>
    <p:extLst>
      <p:ext uri="{BB962C8B-B14F-4D97-AF65-F5344CB8AC3E}">
        <p14:creationId xmlns:p14="http://schemas.microsoft.com/office/powerpoint/2010/main" val="2248129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0851"/>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037807"/>
            <a:ext cx="9601200" cy="4545874"/>
          </a:xfrm>
        </p:spPr>
        <p:txBody>
          <a:bodyPr>
            <a:normAutofit lnSpcReduction="10000"/>
          </a:bodyPr>
          <a:lstStyle/>
          <a:p>
            <a:pPr marL="0" indent="0" fontAlgn="base">
              <a:buNone/>
            </a:pPr>
            <a:r>
              <a:rPr lang="en-US" b="1" cap="all" dirty="0"/>
              <a:t>3) BLACK STUDENTS ARE MORE LIKELY TO BE DISCIPLINED</a:t>
            </a:r>
          </a:p>
          <a:p>
            <a:pPr fontAlgn="base"/>
            <a:r>
              <a:rPr lang="en-US" dirty="0"/>
              <a:t>Black students are suspended or expelled three times more frequently than white students. And while black children made up 16 percent of all enrolled children in 2011-12, according to federal data, they accounted for 31 percent of all in-school arrests.</a:t>
            </a:r>
          </a:p>
          <a:p>
            <a:pPr fontAlgn="base"/>
            <a:r>
              <a:rPr lang="en-US" dirty="0"/>
              <a:t>The disparity begins in preschool:  48 percent of preschool children who are suspended more than once are black. </a:t>
            </a:r>
          </a:p>
          <a:p>
            <a:pPr fontAlgn="base"/>
            <a:r>
              <a:rPr lang="en-US" dirty="0"/>
              <a:t>And students with disabilities are also suspended more frequently than students without disabilities. </a:t>
            </a:r>
          </a:p>
          <a:p>
            <a:pPr fontAlgn="base"/>
            <a:r>
              <a:rPr lang="en-US" dirty="0"/>
              <a:t>This, too, can have a racial component. One study conducted in 2014 at Columbia University  found that five-year-old boys whose fathers had been incarcerated were substantially less behaviorally "ready" for school than five-year-olds whose fathers hadn't been incarcerated - making them more likely to be placed in special-education classes for their behavioral disabilities.</a:t>
            </a:r>
          </a:p>
          <a:p>
            <a:endParaRPr lang="en-US" dirty="0"/>
          </a:p>
        </p:txBody>
      </p:sp>
    </p:spTree>
    <p:extLst>
      <p:ext uri="{BB962C8B-B14F-4D97-AF65-F5344CB8AC3E}">
        <p14:creationId xmlns:p14="http://schemas.microsoft.com/office/powerpoint/2010/main" val="89326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3102"/>
            <a:ext cx="9601200" cy="1704703"/>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5999"/>
            <a:ext cx="9601200" cy="4153989"/>
          </a:xfrm>
        </p:spPr>
        <p:txBody>
          <a:bodyPr/>
          <a:lstStyle/>
          <a:p>
            <a:pPr fontAlgn="base"/>
            <a:r>
              <a:rPr lang="en-US" dirty="0"/>
              <a:t>Several studies have looked at the relationship between race, behavior, and suspension, and none have them have proven that black students misbehave at higher rates. </a:t>
            </a:r>
          </a:p>
          <a:p>
            <a:pPr fontAlgn="base"/>
            <a:r>
              <a:rPr lang="en-US" dirty="0"/>
              <a:t>In 2002, it was found that white students were more likely to be disciplined for provable, documentable offenses — smoking, vandalism, and obscene language — while black students were more likely to be disciplined for more subjective reasons, such as disrespect.</a:t>
            </a:r>
          </a:p>
          <a:p>
            <a:pPr fontAlgn="base"/>
            <a:r>
              <a:rPr lang="en-US" dirty="0"/>
              <a:t>Schools with more black students tend to have higher rates of suspension, researchers have found. Studies have found that the punitiveness of a school's discipline policy was positively correlated with the percentage of its students that were black. It wasn't correlated with students' rates of juvenile delinquency or drug use.</a:t>
            </a:r>
          </a:p>
          <a:p>
            <a:endParaRPr lang="en-US" dirty="0"/>
          </a:p>
        </p:txBody>
      </p:sp>
    </p:spTree>
    <p:extLst>
      <p:ext uri="{BB962C8B-B14F-4D97-AF65-F5344CB8AC3E}">
        <p14:creationId xmlns:p14="http://schemas.microsoft.com/office/powerpoint/2010/main" val="3927401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5355"/>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p:txBody>
          <a:bodyPr/>
          <a:lstStyle/>
          <a:p>
            <a:r>
              <a:rPr lang="en-US" dirty="0"/>
              <a:t>A landmark study of Texas discipline policies found that 97 percent of school suspensions were the choice of school administrators. </a:t>
            </a:r>
          </a:p>
          <a:p>
            <a:r>
              <a:rPr lang="en-US" dirty="0"/>
              <a:t>Only 3 percent of students had broken rules that made suspension a required punishment, such as carrying a weapon to school. </a:t>
            </a:r>
          </a:p>
          <a:p>
            <a:r>
              <a:rPr lang="en-US" dirty="0"/>
              <a:t>And those discretionary suspensions fell particularly hard on black students: they were 31% more likely to receive a discretionary suspension, even after controlling for 83 other variables. </a:t>
            </a:r>
          </a:p>
        </p:txBody>
      </p:sp>
    </p:spTree>
    <p:extLst>
      <p:ext uri="{BB962C8B-B14F-4D97-AF65-F5344CB8AC3E}">
        <p14:creationId xmlns:p14="http://schemas.microsoft.com/office/powerpoint/2010/main" val="3892578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justicepolicy.org/uploads/justicepolicy/images/voxpi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80" y="1635306"/>
            <a:ext cx="7620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3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Characteristics Juvenile Arrests, 2019</a:t>
            </a:r>
          </a:p>
        </p:txBody>
      </p:sp>
      <p:sp>
        <p:nvSpPr>
          <p:cNvPr id="3" name="Content Placeholder 2"/>
          <p:cNvSpPr>
            <a:spLocks noGrp="1"/>
          </p:cNvSpPr>
          <p:nvPr>
            <p:ph idx="1"/>
          </p:nvPr>
        </p:nvSpPr>
        <p:spPr/>
        <p:txBody>
          <a:bodyPr/>
          <a:lstStyle/>
          <a:p>
            <a:r>
              <a:rPr lang="en-US" dirty="0">
                <a:hlinkClick r:id="rId2"/>
              </a:rPr>
              <a:t>https://www.ojjdp.gov/ojstatbb/crime/qa05104.asp?qaDate=2019&amp;text=yes</a:t>
            </a:r>
            <a:endParaRPr lang="en-US" dirty="0"/>
          </a:p>
        </p:txBody>
      </p:sp>
    </p:spTree>
    <p:extLst>
      <p:ext uri="{BB962C8B-B14F-4D97-AF65-F5344CB8AC3E}">
        <p14:creationId xmlns:p14="http://schemas.microsoft.com/office/powerpoint/2010/main" val="963523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97" y="241662"/>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6000"/>
            <a:ext cx="9601200" cy="4271554"/>
          </a:xfrm>
        </p:spPr>
        <p:txBody>
          <a:bodyPr>
            <a:normAutofit fontScale="92500" lnSpcReduction="10000"/>
          </a:bodyPr>
          <a:lstStyle/>
          <a:p>
            <a:pPr fontAlgn="base"/>
            <a:r>
              <a:rPr lang="en-US" sz="2400" dirty="0"/>
              <a:t>Many discretionary suspensions and arrests are for offenses that are difficult to define, like "insubordination" or "willful defiance," which can just mean a student has challenged the authority of a teacher or school administrator. </a:t>
            </a:r>
          </a:p>
          <a:p>
            <a:pPr fontAlgn="base"/>
            <a:r>
              <a:rPr lang="en-US" sz="2400" dirty="0"/>
              <a:t>In California, for example, 40 percent of all suspensions during the 2010-11 school year were for "willful defiance" — which a US Department of Education defined as  "any behavior that disrupts a classroom." </a:t>
            </a:r>
          </a:p>
          <a:p>
            <a:pPr fontAlgn="base"/>
            <a:r>
              <a:rPr lang="en-US" sz="2400" dirty="0"/>
              <a:t>"Insubordination" was the most common cause of suspension in New York City public schools in 2013-14.</a:t>
            </a:r>
          </a:p>
          <a:p>
            <a:pPr fontAlgn="base"/>
            <a:r>
              <a:rPr lang="en-US" sz="2400" dirty="0"/>
              <a:t>Even arrests by SROs are often for vague reasons: in New York in 2012, one of every six arrests in schools was for "resisting arrest" or "obstructing governmental administration" after the student had been in a conflict with an officer.</a:t>
            </a:r>
          </a:p>
          <a:p>
            <a:endParaRPr lang="en-US" dirty="0"/>
          </a:p>
        </p:txBody>
      </p:sp>
    </p:spTree>
    <p:extLst>
      <p:ext uri="{BB962C8B-B14F-4D97-AF65-F5344CB8AC3E}">
        <p14:creationId xmlns:p14="http://schemas.microsoft.com/office/powerpoint/2010/main" val="4162696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54726"/>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076995"/>
            <a:ext cx="9601200" cy="4062548"/>
          </a:xfrm>
        </p:spPr>
        <p:txBody>
          <a:bodyPr>
            <a:normAutofit/>
          </a:bodyPr>
          <a:lstStyle/>
          <a:p>
            <a:pPr marL="0" indent="0" fontAlgn="base">
              <a:buNone/>
            </a:pPr>
            <a:r>
              <a:rPr lang="en-US" b="1" cap="all" dirty="0"/>
              <a:t>4) EVEN WHEN SCHOOLS AREN'T DELIBERATELY SENDING CHILDREN INTO THE JUVENILE JUSTICE SYSTEM, DISCIPLINING THEM MAKES IT MORE LIKELY THEY'LL END UP THERE</a:t>
            </a:r>
          </a:p>
          <a:p>
            <a:pPr fontAlgn="base"/>
            <a:r>
              <a:rPr lang="en-US" dirty="0"/>
              <a:t>Students who are suspended are more likely to repeat a grade or drop out than students who were not. </a:t>
            </a:r>
          </a:p>
          <a:p>
            <a:pPr fontAlgn="base"/>
            <a:r>
              <a:rPr lang="en-US" dirty="0"/>
              <a:t>School discipline policies were examined and analyzed in Texas 20 years ago. Data from every seventh-grader in the state in 2000, 2001, and 2002, was tracked that included academic and disciplinary records for six years. They found that 31 percent of students who were suspended or expelled repeated a grade, compared with only 5 percent of students who were not.</a:t>
            </a:r>
          </a:p>
          <a:p>
            <a:endParaRPr lang="en-US" dirty="0"/>
          </a:p>
        </p:txBody>
      </p:sp>
    </p:spTree>
    <p:extLst>
      <p:ext uri="{BB962C8B-B14F-4D97-AF65-F5344CB8AC3E}">
        <p14:creationId xmlns:p14="http://schemas.microsoft.com/office/powerpoint/2010/main" val="4171073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3914"/>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p:txBody>
          <a:bodyPr>
            <a:normAutofit fontScale="92500" lnSpcReduction="10000"/>
          </a:bodyPr>
          <a:lstStyle/>
          <a:p>
            <a:pPr fontAlgn="base"/>
            <a:r>
              <a:rPr lang="en-US" sz="2200" dirty="0"/>
              <a:t>It's hard to prove causation; it's possible that students who misbehave would have ended up in academic trouble no matter how they were punished. But the Texas study found that students who had been suspended or expelled were twice as likely to drop out compared to students with similar characteristics at similar schools who had not been suspended.</a:t>
            </a:r>
          </a:p>
          <a:p>
            <a:pPr fontAlgn="base"/>
            <a:r>
              <a:rPr lang="en-US" sz="2200" dirty="0"/>
              <a:t>Students who are disciplined by schools are also more likely to end up in the juvenile justice system. In the same study, students who were disciplined in middle or high school, 23 percent of them ended up in contact with a juvenile probation officer. That figure stands at 2 percent among those not disciplined. And students who have been suspended or expelled are three times more likely to come into contact with the juvenile probation system the following year than one who was not suspended.</a:t>
            </a:r>
          </a:p>
          <a:p>
            <a:endParaRPr lang="en-US" dirty="0"/>
          </a:p>
        </p:txBody>
      </p:sp>
    </p:spTree>
    <p:extLst>
      <p:ext uri="{BB962C8B-B14F-4D97-AF65-F5344CB8AC3E}">
        <p14:creationId xmlns:p14="http://schemas.microsoft.com/office/powerpoint/2010/main" val="2625287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515983"/>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p:txBody>
          <a:bodyPr/>
          <a:lstStyle/>
          <a:p>
            <a:r>
              <a:rPr lang="en-US" dirty="0"/>
              <a:t>It's hard to prove that suspensions cause delinquency in the same way they cause poor educational outcomes. </a:t>
            </a:r>
          </a:p>
          <a:p>
            <a:endParaRPr lang="en-US" dirty="0"/>
          </a:p>
          <a:p>
            <a:r>
              <a:rPr lang="en-US" dirty="0"/>
              <a:t>But researchers argue that just as out-of-school suspensions or expulsions don't do anything to improve a student's academic standing, they don't do anything to monitor his behavior or improve his safety, either.</a:t>
            </a:r>
          </a:p>
        </p:txBody>
      </p:sp>
    </p:spTree>
    <p:extLst>
      <p:ext uri="{BB962C8B-B14F-4D97-AF65-F5344CB8AC3E}">
        <p14:creationId xmlns:p14="http://schemas.microsoft.com/office/powerpoint/2010/main" val="521212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3102"/>
            <a:ext cx="9601200" cy="1587137"/>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6000"/>
            <a:ext cx="9601200" cy="4271554"/>
          </a:xfrm>
        </p:spPr>
        <p:txBody>
          <a:bodyPr>
            <a:normAutofit fontScale="77500" lnSpcReduction="20000"/>
          </a:bodyPr>
          <a:lstStyle/>
          <a:p>
            <a:pPr marL="0" indent="0" fontAlgn="base">
              <a:buNone/>
            </a:pPr>
            <a:r>
              <a:rPr lang="en-US" sz="2600" b="1" cap="all" dirty="0"/>
              <a:t>5) THE EDUCATION DEPARTMENT IS PUSHING SCHOOLS TO CHANGE THEIR DISCIPLINE POLICIES</a:t>
            </a:r>
          </a:p>
          <a:p>
            <a:pPr fontAlgn="base"/>
            <a:r>
              <a:rPr lang="en-US" sz="2600" dirty="0"/>
              <a:t>Federal government believed that expulsion and suspension should be a last resort</a:t>
            </a:r>
          </a:p>
          <a:p>
            <a:pPr marL="0" indent="0" fontAlgn="base">
              <a:buNone/>
            </a:pPr>
            <a:endParaRPr lang="en-US" sz="2600" dirty="0"/>
          </a:p>
          <a:p>
            <a:pPr fontAlgn="base"/>
            <a:r>
              <a:rPr lang="en-US" sz="2600" dirty="0"/>
              <a:t>But this effort, by the Education Department and the Department of Justice, has been controversial because the guidance is based on "disparate impact." </a:t>
            </a:r>
          </a:p>
          <a:p>
            <a:pPr fontAlgn="base"/>
            <a:r>
              <a:rPr lang="en-US" sz="2600" dirty="0"/>
              <a:t>Even if a policy doesn't mention race and is applied equally to students of all races, the federal government says schools should not use it if the consequences fall disproportionately on students of a particular race. </a:t>
            </a:r>
          </a:p>
          <a:p>
            <a:pPr fontAlgn="base"/>
            <a:r>
              <a:rPr lang="en-US" sz="2600" dirty="0"/>
              <a:t>For example, if a school had a policy that all students who were caught using cell phones in class got an out-of-school suspension, and that school ended up suspending a disproportionate number of Latino students as a result of the policy, the federal government would urge the school to figure out if there was another way to achieve the same goal (a cell phone-free classroom) without removing students from the classroom.</a:t>
            </a:r>
          </a:p>
          <a:p>
            <a:endParaRPr lang="en-US" dirty="0"/>
          </a:p>
        </p:txBody>
      </p:sp>
    </p:spTree>
    <p:extLst>
      <p:ext uri="{BB962C8B-B14F-4D97-AF65-F5344CB8AC3E}">
        <p14:creationId xmlns:p14="http://schemas.microsoft.com/office/powerpoint/2010/main" val="1697947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3731"/>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p:txBody>
          <a:bodyPr/>
          <a:lstStyle/>
          <a:p>
            <a:r>
              <a:rPr lang="en-US" dirty="0"/>
              <a:t>Some conservatives argue that schools will become disorderly if teachers and administrators feel that they aren't able to remove disruptive students from the classroom.</a:t>
            </a:r>
          </a:p>
        </p:txBody>
      </p:sp>
    </p:spTree>
    <p:extLst>
      <p:ext uri="{BB962C8B-B14F-4D97-AF65-F5344CB8AC3E}">
        <p14:creationId xmlns:p14="http://schemas.microsoft.com/office/powerpoint/2010/main" val="691209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1480"/>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6000"/>
            <a:ext cx="9601200" cy="4454434"/>
          </a:xfrm>
        </p:spPr>
        <p:txBody>
          <a:bodyPr/>
          <a:lstStyle/>
          <a:p>
            <a:pPr marL="0" indent="0" fontAlgn="base">
              <a:buNone/>
            </a:pPr>
            <a:r>
              <a:rPr lang="en-US" b="1" cap="all" dirty="0"/>
              <a:t>6) SOME SCHOOL DISTRICTS ARE TAKING THE MATTER INTO THEIR OWN HANDS</a:t>
            </a:r>
          </a:p>
          <a:p>
            <a:pPr fontAlgn="base"/>
            <a:r>
              <a:rPr lang="en-US" dirty="0"/>
              <a:t>Even before the Obama administration issued that guidance, though, some school districts were acting on their own. Some of the nation's largest districts are working to punish students in ways that don't involve suspension, trying to reform discipline so that students aren't referred to police, or both.</a:t>
            </a:r>
          </a:p>
          <a:p>
            <a:pPr fontAlgn="base"/>
            <a:r>
              <a:rPr lang="en-US" dirty="0"/>
              <a:t>In Clayton County, Georgia, for example, where referrals from schools were overwhelming juvenile prosecutors, the juvenile courts made an agreement with the police force and the school district, restricting the cases in which police were allowed to arrest students in school or refer them to court. </a:t>
            </a:r>
          </a:p>
          <a:p>
            <a:pPr fontAlgn="base"/>
            <a:r>
              <a:rPr lang="en-US" dirty="0"/>
              <a:t>The agreement had a huge impact in schools: the high-school graduation rate increased by 24 percent from 2004 to 2010, beating the national average.</a:t>
            </a:r>
          </a:p>
          <a:p>
            <a:endParaRPr lang="en-US" dirty="0"/>
          </a:p>
        </p:txBody>
      </p:sp>
    </p:spTree>
    <p:extLst>
      <p:ext uri="{BB962C8B-B14F-4D97-AF65-F5344CB8AC3E}">
        <p14:creationId xmlns:p14="http://schemas.microsoft.com/office/powerpoint/2010/main" val="76910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9228"/>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285999"/>
            <a:ext cx="9601200" cy="3971109"/>
          </a:xfrm>
        </p:spPr>
        <p:txBody>
          <a:bodyPr>
            <a:normAutofit/>
          </a:bodyPr>
          <a:lstStyle/>
          <a:p>
            <a:pPr fontAlgn="base"/>
            <a:r>
              <a:rPr lang="en-US" dirty="0"/>
              <a:t>Meanwhile, some large school districts are moving away from zero tolerance policies. </a:t>
            </a:r>
          </a:p>
          <a:p>
            <a:pPr fontAlgn="base"/>
            <a:r>
              <a:rPr lang="en-US" dirty="0"/>
              <a:t>Broward County, Florida, one of the largest school districts in the country, decided in 2013 that schools, not police, would deal with students' nonviolent misdemeanors. The Chicago Public Schools are trying to reduce the number of suspensions, softening a policy under which students could be suspended for using a cell phone in school and ending suspensions for children younger than second grade, among other changes. </a:t>
            </a:r>
          </a:p>
          <a:p>
            <a:pPr fontAlgn="base"/>
            <a:r>
              <a:rPr lang="en-US" dirty="0"/>
              <a:t>In Los Angeles, children under 13 won't be referred to police for minor offenses, after police issued 552 tickets to preteens during the 2013-14 school year.</a:t>
            </a:r>
          </a:p>
          <a:p>
            <a:endParaRPr lang="en-US" dirty="0"/>
          </a:p>
        </p:txBody>
      </p:sp>
    </p:spTree>
    <p:extLst>
      <p:ext uri="{BB962C8B-B14F-4D97-AF65-F5344CB8AC3E}">
        <p14:creationId xmlns:p14="http://schemas.microsoft.com/office/powerpoint/2010/main" val="2482711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a:xfrm>
            <a:off x="1371600" y="2795452"/>
            <a:ext cx="9601200" cy="3581400"/>
          </a:xfrm>
        </p:spPr>
        <p:txBody>
          <a:bodyPr/>
          <a:lstStyle/>
          <a:p>
            <a:r>
              <a:rPr lang="en-US" dirty="0"/>
              <a:t>New York City schools are taking a more targeted approach. The city unveiled proposals to overhaul its school discipline code. </a:t>
            </a:r>
          </a:p>
          <a:p>
            <a:r>
              <a:rPr lang="en-US" dirty="0"/>
              <a:t>If the changes go into effect, school principals will have to get the city Department of Education's permission to suspend any student for "insubordination," or for any suspension of a student in third grade or younger. </a:t>
            </a:r>
          </a:p>
          <a:p>
            <a:r>
              <a:rPr lang="en-US" dirty="0"/>
              <a:t>It would also no longer be possible to give "superintendent's suspensions" (a more serious level of suspension) to students involved in "minor physical altercations."</a:t>
            </a:r>
          </a:p>
          <a:p>
            <a:endParaRPr lang="en-US" dirty="0"/>
          </a:p>
        </p:txBody>
      </p:sp>
    </p:spTree>
    <p:extLst>
      <p:ext uri="{BB962C8B-B14F-4D97-AF65-F5344CB8AC3E}">
        <p14:creationId xmlns:p14="http://schemas.microsoft.com/office/powerpoint/2010/main" val="1346693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0852"/>
            <a:ext cx="9601200" cy="1485900"/>
          </a:xfrm>
        </p:spPr>
        <p:txBody>
          <a:bodyPr>
            <a:normAutofit fontScale="90000"/>
          </a:bodyPr>
          <a:lstStyle/>
          <a:p>
            <a:r>
              <a:rPr lang="en-US" dirty="0"/>
              <a:t>How the Current State of School Discipline Developed/ Why Some Districts are Working to Change</a:t>
            </a:r>
          </a:p>
        </p:txBody>
      </p:sp>
      <p:sp>
        <p:nvSpPr>
          <p:cNvPr id="3" name="Content Placeholder 2"/>
          <p:cNvSpPr>
            <a:spLocks noGrp="1"/>
          </p:cNvSpPr>
          <p:nvPr>
            <p:ph idx="1"/>
          </p:nvPr>
        </p:nvSpPr>
        <p:spPr/>
        <p:txBody>
          <a:bodyPr/>
          <a:lstStyle/>
          <a:p>
            <a:r>
              <a:rPr lang="en-US" dirty="0"/>
              <a:t>Other schools are exploring restorative justice programs, which focus on forming relationships between teachers, students, and administrators and giving students an opportunity to resolve problems by talking about them. </a:t>
            </a:r>
          </a:p>
          <a:p>
            <a:r>
              <a:rPr lang="en-US" dirty="0"/>
              <a:t>The Oakland School District has been testing this approach for 10 years and  recently decided to expand it districtwide after schools using restorative justice reported that their suspension rates were cut in half.</a:t>
            </a:r>
          </a:p>
        </p:txBody>
      </p:sp>
    </p:spTree>
    <p:extLst>
      <p:ext uri="{BB962C8B-B14F-4D97-AF65-F5344CB8AC3E}">
        <p14:creationId xmlns:p14="http://schemas.microsoft.com/office/powerpoint/2010/main" val="169389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Microsystem</a:t>
            </a:r>
          </a:p>
        </p:txBody>
      </p:sp>
      <p:sp>
        <p:nvSpPr>
          <p:cNvPr id="3" name="Content Placeholder 2"/>
          <p:cNvSpPr>
            <a:spLocks noGrp="1"/>
          </p:cNvSpPr>
          <p:nvPr>
            <p:ph idx="1"/>
          </p:nvPr>
        </p:nvSpPr>
        <p:spPr/>
        <p:txBody>
          <a:bodyPr/>
          <a:lstStyle/>
          <a:p>
            <a:r>
              <a:rPr lang="en-US" dirty="0"/>
              <a:t>Individual</a:t>
            </a:r>
          </a:p>
          <a:p>
            <a:r>
              <a:rPr lang="en-US" dirty="0"/>
              <a:t>Family peers</a:t>
            </a:r>
          </a:p>
          <a:p>
            <a:r>
              <a:rPr lang="en-US" dirty="0"/>
              <a:t>Siblings</a:t>
            </a:r>
          </a:p>
          <a:p>
            <a:pPr marL="0" indent="0">
              <a:buNone/>
            </a:pPr>
            <a:endParaRPr lang="en-US" dirty="0"/>
          </a:p>
        </p:txBody>
      </p:sp>
    </p:spTree>
    <p:extLst>
      <p:ext uri="{BB962C8B-B14F-4D97-AF65-F5344CB8AC3E}">
        <p14:creationId xmlns:p14="http://schemas.microsoft.com/office/powerpoint/2010/main" val="423078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s://www.wclk.com/sites/wclk/files/styles/medium/public/201607/EUA_STPP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5" y="0"/>
            <a:ext cx="7620000" cy="729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2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https://leader.pubs.asha.org/doi/10.1044/leader.FTR1.24062019.44</a:t>
            </a:r>
          </a:p>
        </p:txBody>
      </p:sp>
      <p:sp>
        <p:nvSpPr>
          <p:cNvPr id="3" name="Content Placeholder 2"/>
          <p:cNvSpPr>
            <a:spLocks noGrp="1"/>
          </p:cNvSpPr>
          <p:nvPr>
            <p:ph idx="1"/>
          </p:nvPr>
        </p:nvSpPr>
        <p:spPr/>
        <p:txBody>
          <a:bodyPr/>
          <a:lstStyle/>
          <a:p>
            <a:r>
              <a:rPr lang="en-US" dirty="0"/>
              <a:t>ASHA Leader</a:t>
            </a:r>
          </a:p>
          <a:p>
            <a:r>
              <a:rPr lang="en-US" dirty="0"/>
              <a:t>Dr. Shameka Johnson</a:t>
            </a:r>
          </a:p>
          <a:p>
            <a:r>
              <a:rPr lang="en-US" dirty="0"/>
              <a:t>Case Study</a:t>
            </a:r>
          </a:p>
          <a:p>
            <a:endParaRPr lang="en-US" dirty="0"/>
          </a:p>
          <a:p>
            <a:pPr marL="0" indent="0">
              <a:buNone/>
            </a:pPr>
            <a:r>
              <a:rPr lang="en-US" dirty="0"/>
              <a:t>Group Discussion-application exercise</a:t>
            </a:r>
          </a:p>
        </p:txBody>
      </p:sp>
    </p:spTree>
    <p:extLst>
      <p:ext uri="{BB962C8B-B14F-4D97-AF65-F5344CB8AC3E}">
        <p14:creationId xmlns:p14="http://schemas.microsoft.com/office/powerpoint/2010/main" val="2138091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Communication Disorders and the School to Prison Pipeline</a:t>
            </a:r>
          </a:p>
        </p:txBody>
      </p:sp>
      <p:sp>
        <p:nvSpPr>
          <p:cNvPr id="3" name="Content Placeholder 2"/>
          <p:cNvSpPr>
            <a:spLocks noGrp="1"/>
          </p:cNvSpPr>
          <p:nvPr>
            <p:ph idx="1"/>
          </p:nvPr>
        </p:nvSpPr>
        <p:spPr>
          <a:xfrm>
            <a:off x="1371600" y="2286000"/>
            <a:ext cx="9601200" cy="3814354"/>
          </a:xfrm>
        </p:spPr>
        <p:txBody>
          <a:bodyPr>
            <a:normAutofit/>
          </a:bodyPr>
          <a:lstStyle/>
          <a:p>
            <a:r>
              <a:rPr lang="en-US" dirty="0"/>
              <a:t>ASD and other cognitive and communication disorders (CCDs) can put adolescents like the student in the case presented at increased risk for punishment because authorities may misinterpret their difficulties with problem-solving, expressive and receptive language, and executive functioning. </a:t>
            </a:r>
          </a:p>
          <a:p>
            <a:r>
              <a:rPr lang="en-US" dirty="0"/>
              <a:t>The problems often begin with zero-tolerance policies, in which schools hand down swift and severe punishment—suspension, expulsion or placement in juvenile detention—for student misconduct. </a:t>
            </a:r>
          </a:p>
          <a:p>
            <a:r>
              <a:rPr lang="en-US" dirty="0"/>
              <a:t>More than 80% of young people affected by these policies were found to have a communication disorder or a learning disability or some combination of theses, according to a 2018 article on CCDs and the school-to-prison pipeline in the Journal of Gender, Social Policy and the Law.</a:t>
            </a:r>
          </a:p>
        </p:txBody>
      </p:sp>
    </p:spTree>
    <p:extLst>
      <p:ext uri="{BB962C8B-B14F-4D97-AF65-F5344CB8AC3E}">
        <p14:creationId xmlns:p14="http://schemas.microsoft.com/office/powerpoint/2010/main" val="1809779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SLPs Role</a:t>
            </a:r>
            <a:br>
              <a:rPr lang="en-US" dirty="0"/>
            </a:br>
            <a:r>
              <a:rPr lang="en-US" dirty="0"/>
              <a:t>ASHA Leader Article</a:t>
            </a:r>
            <a:br>
              <a:rPr lang="en-US" dirty="0"/>
            </a:br>
            <a:endParaRPr lang="en-US" dirty="0"/>
          </a:p>
        </p:txBody>
      </p:sp>
      <p:sp>
        <p:nvSpPr>
          <p:cNvPr id="3" name="Content Placeholder 2"/>
          <p:cNvSpPr>
            <a:spLocks noGrp="1"/>
          </p:cNvSpPr>
          <p:nvPr>
            <p:ph idx="1"/>
          </p:nvPr>
        </p:nvSpPr>
        <p:spPr/>
        <p:txBody>
          <a:bodyPr/>
          <a:lstStyle/>
          <a:p>
            <a:r>
              <a:rPr lang="en-US" dirty="0"/>
              <a:t>This is where speech-language pathologists—as advocates for people with communication disorders—come in. </a:t>
            </a:r>
          </a:p>
          <a:p>
            <a:r>
              <a:rPr lang="en-US" dirty="0"/>
              <a:t>SLPs are often the first line of contact with youth who have CCDs, particularly in schools. </a:t>
            </a:r>
          </a:p>
          <a:p>
            <a:r>
              <a:rPr lang="en-US" dirty="0"/>
              <a:t>Therefore, SLPs are in a position not only to provide services to these students, but also to educate the courts and justice system on their unique behaviors and needs—and to influence policy and legislative changes affecting them.</a:t>
            </a:r>
          </a:p>
        </p:txBody>
      </p:sp>
    </p:spTree>
    <p:extLst>
      <p:ext uri="{BB962C8B-B14F-4D97-AF65-F5344CB8AC3E}">
        <p14:creationId xmlns:p14="http://schemas.microsoft.com/office/powerpoint/2010/main" val="1278230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ASHA Leader</a:t>
            </a:r>
          </a:p>
        </p:txBody>
      </p:sp>
      <p:sp>
        <p:nvSpPr>
          <p:cNvPr id="3" name="Content Placeholder 2"/>
          <p:cNvSpPr>
            <a:spLocks noGrp="1"/>
          </p:cNvSpPr>
          <p:nvPr>
            <p:ph idx="1"/>
          </p:nvPr>
        </p:nvSpPr>
        <p:spPr>
          <a:xfrm>
            <a:off x="1371600" y="1737360"/>
            <a:ext cx="9601200" cy="4130040"/>
          </a:xfrm>
        </p:spPr>
        <p:txBody>
          <a:bodyPr/>
          <a:lstStyle/>
          <a:p>
            <a:r>
              <a:rPr lang="en-US" dirty="0"/>
              <a:t>The ASHA leader article highlights an interesting area of specialized service provision called speech-language pathology forensic assessments and evaluations.</a:t>
            </a:r>
          </a:p>
          <a:p>
            <a:endParaRPr lang="en-US" dirty="0"/>
          </a:p>
          <a:p>
            <a:r>
              <a:rPr lang="en-US" dirty="0"/>
              <a:t>The SLP provides written reports that include professional opinion regarding recommendations that provide insight on how a youth’s cognitive-communication disorder may have had an impact on the youth’s decision, behavior, or action that was considered a status offense or crime in youth. </a:t>
            </a:r>
          </a:p>
          <a:p>
            <a:r>
              <a:rPr lang="en-US" dirty="0"/>
              <a:t>Court systems take the forensic assessments and evaluation reports into account when they make final decisions on treatment referrals and/or long-term placement (for example, juvenile detention center, psychiatric ward, alternative schools) for youth at risk for delinquency.</a:t>
            </a:r>
          </a:p>
        </p:txBody>
      </p:sp>
    </p:spTree>
    <p:extLst>
      <p:ext uri="{BB962C8B-B14F-4D97-AF65-F5344CB8AC3E}">
        <p14:creationId xmlns:p14="http://schemas.microsoft.com/office/powerpoint/2010/main" val="3012126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ASHA Leader</a:t>
            </a:r>
          </a:p>
        </p:txBody>
      </p:sp>
      <p:sp>
        <p:nvSpPr>
          <p:cNvPr id="3" name="Content Placeholder 2"/>
          <p:cNvSpPr>
            <a:spLocks noGrp="1"/>
          </p:cNvSpPr>
          <p:nvPr>
            <p:ph idx="1"/>
          </p:nvPr>
        </p:nvSpPr>
        <p:spPr/>
        <p:txBody>
          <a:bodyPr/>
          <a:lstStyle/>
          <a:p>
            <a:r>
              <a:rPr lang="en-US" dirty="0"/>
              <a:t>The SLP pointed out that the profession of Communication Sciences and Disorders needs to get involved. </a:t>
            </a:r>
          </a:p>
          <a:p>
            <a:r>
              <a:rPr lang="en-US" dirty="0"/>
              <a:t>As it stands, psychologists and forensic social workers are typically the professionals who address communication disorders among incarcerated youth. </a:t>
            </a:r>
          </a:p>
          <a:p>
            <a:r>
              <a:rPr lang="en-US" dirty="0"/>
              <a:t>It is time to distinguish communication disorders from mental illness in the juvenile justice system—and to bring in more SLPs. </a:t>
            </a:r>
          </a:p>
          <a:p>
            <a:r>
              <a:rPr lang="en-US" dirty="0"/>
              <a:t>This shift will require communication sciences and disorders programs to include more training on incarcerated youth with CCDs, as well as to conduct more research in this area.</a:t>
            </a:r>
          </a:p>
        </p:txBody>
      </p:sp>
    </p:spTree>
    <p:extLst>
      <p:ext uri="{BB962C8B-B14F-4D97-AF65-F5344CB8AC3E}">
        <p14:creationId xmlns:p14="http://schemas.microsoft.com/office/powerpoint/2010/main" val="1387325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Misdiagnoses  are Common</a:t>
            </a:r>
          </a:p>
        </p:txBody>
      </p:sp>
      <p:sp>
        <p:nvSpPr>
          <p:cNvPr id="3" name="Content Placeholder 2"/>
          <p:cNvSpPr>
            <a:spLocks noGrp="1"/>
          </p:cNvSpPr>
          <p:nvPr>
            <p:ph idx="1"/>
          </p:nvPr>
        </p:nvSpPr>
        <p:spPr/>
        <p:txBody>
          <a:bodyPr/>
          <a:lstStyle/>
          <a:p>
            <a:r>
              <a:rPr lang="en-US" dirty="0"/>
              <a:t>Another significant issue to be addressed is mistaken classification of CCDs as mental health disorders. </a:t>
            </a:r>
          </a:p>
          <a:p>
            <a:r>
              <a:rPr lang="en-US" dirty="0"/>
              <a:t>Some research indicates that as many as 70% of youth in juvenile detention facilities have mental health disorders.</a:t>
            </a:r>
          </a:p>
          <a:p>
            <a:r>
              <a:rPr lang="en-US" dirty="0"/>
              <a:t>In the past, some researchers and professionals may—using inappropriate instruments like the Moller-Murphy Symptom Management Assessment Tool and have identified communication disorders as primary symptoms of mental illnesses.</a:t>
            </a:r>
          </a:p>
          <a:p>
            <a:r>
              <a:rPr lang="en-US" dirty="0"/>
              <a:t> However, although they may co-occur, communication disorders are certainly not the same as mental disorders.</a:t>
            </a:r>
          </a:p>
        </p:txBody>
      </p:sp>
    </p:spTree>
    <p:extLst>
      <p:ext uri="{BB962C8B-B14F-4D97-AF65-F5344CB8AC3E}">
        <p14:creationId xmlns:p14="http://schemas.microsoft.com/office/powerpoint/2010/main" val="1832739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Misdiagnoses are Common</a:t>
            </a:r>
          </a:p>
        </p:txBody>
      </p:sp>
      <p:sp>
        <p:nvSpPr>
          <p:cNvPr id="3" name="Content Placeholder 2"/>
          <p:cNvSpPr>
            <a:spLocks noGrp="1"/>
          </p:cNvSpPr>
          <p:nvPr>
            <p:ph idx="1"/>
          </p:nvPr>
        </p:nvSpPr>
        <p:spPr/>
        <p:txBody>
          <a:bodyPr/>
          <a:lstStyle/>
          <a:p>
            <a:r>
              <a:rPr lang="en-US" dirty="0"/>
              <a:t>Mental illnesses involve behavioral and mental patterns that cause significant distress or impairment of a person’s functioning. </a:t>
            </a:r>
          </a:p>
          <a:p>
            <a:r>
              <a:rPr lang="en-US" dirty="0"/>
              <a:t>A mental disorder is typically defined by how a person behaves, feels, perceives, or thinks. </a:t>
            </a:r>
          </a:p>
          <a:p>
            <a:r>
              <a:rPr lang="en-US" dirty="0"/>
              <a:t>Mental health treatment primarily targets a person’s ability to regulate their emotions and behavior through counseling, medication, or a combination of the two</a:t>
            </a:r>
          </a:p>
          <a:p>
            <a:r>
              <a:rPr lang="en-US" dirty="0"/>
              <a:t>In comparison, as SLPs know and can prove that a communication disorder can affect a person’s ability to process and produce speech and language, especially in social discourse.</a:t>
            </a:r>
          </a:p>
        </p:txBody>
      </p:sp>
    </p:spTree>
    <p:extLst>
      <p:ext uri="{BB962C8B-B14F-4D97-AF65-F5344CB8AC3E}">
        <p14:creationId xmlns:p14="http://schemas.microsoft.com/office/powerpoint/2010/main" val="1158106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Misdiagnoses are Common</a:t>
            </a:r>
          </a:p>
        </p:txBody>
      </p:sp>
      <p:sp>
        <p:nvSpPr>
          <p:cNvPr id="3" name="Content Placeholder 2"/>
          <p:cNvSpPr>
            <a:spLocks noGrp="1"/>
          </p:cNvSpPr>
          <p:nvPr>
            <p:ph idx="1"/>
          </p:nvPr>
        </p:nvSpPr>
        <p:spPr>
          <a:xfrm>
            <a:off x="1371600" y="1841863"/>
            <a:ext cx="9601200" cy="3581400"/>
          </a:xfrm>
        </p:spPr>
        <p:txBody>
          <a:bodyPr>
            <a:normAutofit lnSpcReduction="10000"/>
          </a:bodyPr>
          <a:lstStyle/>
          <a:p>
            <a:r>
              <a:rPr lang="en-US" dirty="0"/>
              <a:t>As a result of misdiagnosis, a significant percentage of incarcerated youth likely have undiagnosed and untreated CCDs. </a:t>
            </a:r>
          </a:p>
          <a:p>
            <a:r>
              <a:rPr lang="en-US" dirty="0"/>
              <a:t>Meanwhile, there is minimal provision of speech-language pathology services in juvenile detention centers. </a:t>
            </a:r>
          </a:p>
          <a:p>
            <a:r>
              <a:rPr lang="en-US" dirty="0"/>
              <a:t>The lack of CCD awareness in these facilities and the courts means youth with these disorders may be grossly misunderstood. </a:t>
            </a:r>
          </a:p>
          <a:p>
            <a:r>
              <a:rPr lang="en-US" dirty="0"/>
              <a:t>For example, a Marshall Project report describes how the social difficulties of young people with ASD may put them at higher risk for arrest than their neurotypical peers.</a:t>
            </a:r>
          </a:p>
          <a:p>
            <a:r>
              <a:rPr lang="en-US" dirty="0"/>
              <a:t> The report cites rising numbers of youth with ASD being charged with child pornography; criminal intent is often assumed in these cases, with no consideration given to ASD-related social naiveté.</a:t>
            </a:r>
          </a:p>
        </p:txBody>
      </p:sp>
    </p:spTree>
    <p:extLst>
      <p:ext uri="{BB962C8B-B14F-4D97-AF65-F5344CB8AC3E}">
        <p14:creationId xmlns:p14="http://schemas.microsoft.com/office/powerpoint/2010/main" val="2532516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Roth, F.P &amp; Worthington, C. K. (2016). Treatment resource manual for speech-language pathologist (5</a:t>
            </a:r>
            <a:r>
              <a:rPr lang="en-US" baseline="30000" dirty="0"/>
              <a:t>th</a:t>
            </a:r>
            <a:r>
              <a:rPr lang="en-US" dirty="0"/>
              <a:t> ed.). San Diego, CA, Plural Publishing, Inc., 225-269.</a:t>
            </a:r>
          </a:p>
          <a:p>
            <a:r>
              <a:rPr lang="en-US" dirty="0"/>
              <a:t>Standford, S.  (2019). Casualties of misunderstanding: communication disorders and juvenile injustice. The ASHA Leader </a:t>
            </a:r>
            <a:r>
              <a:rPr lang="en-US" dirty="0">
                <a:hlinkClick r:id="rId2"/>
              </a:rPr>
              <a:t>https://doi.org/10.1044/leader.FTR1.24062019.44</a:t>
            </a:r>
            <a:r>
              <a:rPr lang="en-US" dirty="0"/>
              <a:t> </a:t>
            </a:r>
          </a:p>
          <a:p>
            <a:r>
              <a:rPr lang="en-US" dirty="0"/>
              <a:t>Stavroola A.S. Anderson, David J. Hawes, Pamela C. Snow, (2016) Language impairments among youth offenders: A systematic review, Children and Youth Services Review,  Volume 65,Pages 195-203, ISSN 0190-7409, </a:t>
            </a:r>
            <a:r>
              <a:rPr lang="en-US" dirty="0">
                <a:hlinkClick r:id="rId3"/>
              </a:rPr>
              <a:t>https://doi.org/10.1016/j.childyouth.2016.04.004</a:t>
            </a:r>
            <a:r>
              <a:rPr lang="en-US" dirty="0"/>
              <a:t>. </a:t>
            </a:r>
          </a:p>
          <a:p>
            <a:endParaRPr lang="en-US" dirty="0"/>
          </a:p>
          <a:p>
            <a:endParaRPr lang="en-US" dirty="0"/>
          </a:p>
        </p:txBody>
      </p:sp>
    </p:spTree>
    <p:extLst>
      <p:ext uri="{BB962C8B-B14F-4D97-AF65-F5344CB8AC3E}">
        <p14:creationId xmlns:p14="http://schemas.microsoft.com/office/powerpoint/2010/main" val="303655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Disorder</a:t>
            </a:r>
          </a:p>
        </p:txBody>
      </p:sp>
      <p:sp>
        <p:nvSpPr>
          <p:cNvPr id="3" name="Content Placeholder 2"/>
          <p:cNvSpPr>
            <a:spLocks noGrp="1"/>
          </p:cNvSpPr>
          <p:nvPr>
            <p:ph sz="quarter" idx="1"/>
          </p:nvPr>
        </p:nvSpPr>
        <p:spPr/>
        <p:txBody>
          <a:bodyPr>
            <a:normAutofit/>
          </a:bodyPr>
          <a:lstStyle/>
          <a:p>
            <a:r>
              <a:rPr lang="en-US" dirty="0"/>
              <a:t>An abnormal acquisition, comprehension, or use of spoken or written language.  </a:t>
            </a:r>
          </a:p>
          <a:p>
            <a:r>
              <a:rPr lang="en-US" dirty="0"/>
              <a:t>Deficiencies in language can have a profound impact on a child’s academic, social and emotion development.  </a:t>
            </a:r>
          </a:p>
          <a:p>
            <a:r>
              <a:rPr lang="en-US" dirty="0"/>
              <a:t>Disorders may involve any aspect of the form, content, or use components of the linguistic system. </a:t>
            </a:r>
          </a:p>
          <a:p>
            <a:endParaRPr lang="en-US" dirty="0"/>
          </a:p>
        </p:txBody>
      </p:sp>
      <p:pic>
        <p:nvPicPr>
          <p:cNvPr id="4" name="Content Placeholder 3"/>
          <p:cNvPicPr>
            <a:picLocks noChangeAspect="1"/>
          </p:cNvPicPr>
          <p:nvPr/>
        </p:nvPicPr>
        <p:blipFill>
          <a:blip r:embed="rId3"/>
          <a:stretch>
            <a:fillRect/>
          </a:stretch>
        </p:blipFill>
        <p:spPr>
          <a:xfrm>
            <a:off x="7232073" y="3881110"/>
            <a:ext cx="3613112" cy="2807284"/>
          </a:xfrm>
          <a:prstGeom prst="rect">
            <a:avLst/>
          </a:prstGeom>
        </p:spPr>
      </p:pic>
    </p:spTree>
    <p:extLst>
      <p:ext uri="{BB962C8B-B14F-4D97-AF65-F5344CB8AC3E}">
        <p14:creationId xmlns:p14="http://schemas.microsoft.com/office/powerpoint/2010/main" val="14499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Impairments</a:t>
            </a:r>
            <a:br>
              <a:rPr lang="en-US" dirty="0"/>
            </a:br>
            <a:r>
              <a:rPr lang="en-US" dirty="0"/>
              <a:t>Semantics</a:t>
            </a:r>
            <a:br>
              <a:rPr lang="en-US" dirty="0"/>
            </a:b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Reduced vocabulary</a:t>
            </a:r>
          </a:p>
          <a:p>
            <a:pPr marL="514350" indent="-514350">
              <a:buFont typeface="+mj-lt"/>
              <a:buAutoNum type="arabicPeriod"/>
            </a:pPr>
            <a:r>
              <a:rPr lang="en-US" dirty="0"/>
              <a:t>Depth of word knowledge</a:t>
            </a:r>
          </a:p>
          <a:p>
            <a:pPr marL="514350" indent="-514350">
              <a:buFont typeface="+mj-lt"/>
              <a:buAutoNum type="arabicPeriod"/>
            </a:pPr>
            <a:r>
              <a:rPr lang="en-US" dirty="0"/>
              <a:t>Restricted semantic categories</a:t>
            </a:r>
          </a:p>
          <a:p>
            <a:pPr marL="514350" indent="-514350">
              <a:buFont typeface="+mj-lt"/>
              <a:buAutoNum type="arabicPeriod"/>
            </a:pPr>
            <a:r>
              <a:rPr lang="en-US" dirty="0"/>
              <a:t>Word retrieval deficits</a:t>
            </a:r>
          </a:p>
          <a:p>
            <a:pPr marL="514350" indent="-514350">
              <a:buFont typeface="+mj-lt"/>
              <a:buAutoNum type="arabicPeriod"/>
            </a:pPr>
            <a:r>
              <a:rPr lang="en-US" dirty="0"/>
              <a:t>Poor word association skills</a:t>
            </a:r>
          </a:p>
          <a:p>
            <a:pPr marL="514350" indent="-514350">
              <a:buFont typeface="+mj-lt"/>
              <a:buAutoNum type="arabicPeriod"/>
            </a:pPr>
            <a:r>
              <a:rPr lang="en-US" dirty="0"/>
              <a:t>Limited word definition skills</a:t>
            </a:r>
          </a:p>
          <a:p>
            <a:pPr marL="514350" indent="-514350">
              <a:buFont typeface="+mj-lt"/>
              <a:buAutoNum type="arabicPeriod"/>
            </a:pPr>
            <a:r>
              <a:rPr lang="en-US" dirty="0"/>
              <a:t>Difficulty with figurative language forms (idioms, metaphors, humor)</a:t>
            </a:r>
          </a:p>
          <a:p>
            <a:pPr>
              <a:buNone/>
            </a:pPr>
            <a:endParaRPr lang="en-US" dirty="0"/>
          </a:p>
        </p:txBody>
      </p:sp>
    </p:spTree>
    <p:extLst>
      <p:ext uri="{BB962C8B-B14F-4D97-AF65-F5344CB8AC3E}">
        <p14:creationId xmlns:p14="http://schemas.microsoft.com/office/powerpoint/2010/main" val="216752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Morphology Difficulty with Inflectional Markers </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Plurals</a:t>
            </a:r>
          </a:p>
          <a:p>
            <a:pPr marL="514350" indent="-514350">
              <a:buFont typeface="+mj-lt"/>
              <a:buAutoNum type="arabicPeriod"/>
            </a:pPr>
            <a:r>
              <a:rPr lang="en-US" dirty="0"/>
              <a:t>Past tense</a:t>
            </a:r>
          </a:p>
          <a:p>
            <a:pPr marL="514350" indent="-514350">
              <a:buFont typeface="+mj-lt"/>
              <a:buAutoNum type="arabicPeriod"/>
            </a:pPr>
            <a:r>
              <a:rPr lang="en-US" dirty="0"/>
              <a:t>Auxiliary</a:t>
            </a:r>
          </a:p>
          <a:p>
            <a:pPr marL="514350" indent="-514350">
              <a:buFont typeface="+mj-lt"/>
              <a:buAutoNum type="arabicPeriod"/>
            </a:pPr>
            <a:r>
              <a:rPr lang="en-US" dirty="0"/>
              <a:t>Verbs</a:t>
            </a:r>
          </a:p>
          <a:p>
            <a:pPr marL="514350" indent="-514350">
              <a:buFont typeface="+mj-lt"/>
              <a:buAutoNum type="arabicPeriod"/>
            </a:pPr>
            <a:r>
              <a:rPr lang="en-US" dirty="0"/>
              <a:t>Possessives, etc.</a:t>
            </a:r>
          </a:p>
          <a:p>
            <a:endParaRPr lang="en-US" dirty="0"/>
          </a:p>
        </p:txBody>
      </p:sp>
    </p:spTree>
    <p:extLst>
      <p:ext uri="{BB962C8B-B14F-4D97-AF65-F5344CB8AC3E}">
        <p14:creationId xmlns:p14="http://schemas.microsoft.com/office/powerpoint/2010/main" val="421179163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413</TotalTime>
  <Words>6012</Words>
  <Application>Microsoft Office PowerPoint</Application>
  <PresentationFormat>Widescreen</PresentationFormat>
  <Paragraphs>324</Paragraphs>
  <Slides>69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Calibri</vt:lpstr>
      <vt:lpstr>Franklin Gothic Book</vt:lpstr>
      <vt:lpstr>Crop</vt:lpstr>
      <vt:lpstr>The school to prison pipeline</vt:lpstr>
      <vt:lpstr>Dylan’s Story</vt:lpstr>
      <vt:lpstr>Bronfenbrenner’s Ecological Systems</vt:lpstr>
      <vt:lpstr>Youth Offender</vt:lpstr>
      <vt:lpstr>Demographic Characteristics Juvenile Arrests, 2019</vt:lpstr>
      <vt:lpstr>Microsystem</vt:lpstr>
      <vt:lpstr>Language Disorder</vt:lpstr>
      <vt:lpstr>Language Impairments Semantics </vt:lpstr>
      <vt:lpstr>Morphology Difficulty with Inflectional Markers  </vt:lpstr>
      <vt:lpstr>Syntax Problems With Simple &amp; Complex Sentence Types </vt:lpstr>
      <vt:lpstr>Phonology</vt:lpstr>
      <vt:lpstr>Pragmatics </vt:lpstr>
      <vt:lpstr>Language Skills</vt:lpstr>
      <vt:lpstr>Language Acquisition &amp; Social Cognitive Development</vt:lpstr>
      <vt:lpstr>Structural Language Skills</vt:lpstr>
      <vt:lpstr>Pragmatic Language Skills</vt:lpstr>
      <vt:lpstr>The Connection between Youth Offenders and CSD</vt:lpstr>
      <vt:lpstr>The Connection between Youth Offenders and CSD</vt:lpstr>
      <vt:lpstr>The Connection between Youth Offenders and CSD</vt:lpstr>
      <vt:lpstr>The Connection between Youth Offenders and CSD</vt:lpstr>
      <vt:lpstr>The Connection between Youth Offenders and CSD</vt:lpstr>
      <vt:lpstr>The Connection between Youth Offenders and CSD</vt:lpstr>
      <vt:lpstr>The Connection between Youth Offenders and CSD</vt:lpstr>
      <vt:lpstr>Exosystem</vt:lpstr>
      <vt:lpstr>Other Factors</vt:lpstr>
      <vt:lpstr>Macrosystem</vt:lpstr>
      <vt:lpstr>What is the School to Prison Pipeline?</vt:lpstr>
      <vt:lpstr>The School to Prison Pipeline</vt:lpstr>
      <vt:lpstr>The School to Prison Pipeline</vt:lpstr>
      <vt:lpstr>The School to Prison Pipeline</vt:lpstr>
      <vt:lpstr>The School to Prison Pipeline</vt:lpstr>
      <vt:lpstr>Early Uses of “Pipeline” as Related to School or Incarceration </vt:lpstr>
      <vt:lpstr>Early Uses of “Pipeline” as Related to School or Incarceration</vt:lpstr>
      <vt:lpstr>First Uses of the School‐to‐Prison Pipeline Metaphor </vt:lpstr>
      <vt:lpstr>How the Current State of School Discipline Developed/ Why Some Districts are Working to Change</vt:lpstr>
      <vt:lpstr>Current State of School Discipline / Policies for Change</vt:lpstr>
      <vt:lpstr>The “Broken Window Theory of Policing</vt:lpstr>
      <vt:lpstr>PowerPoint Presentation</vt:lpstr>
      <vt:lpstr>Use of School Resource Officers</vt:lpstr>
      <vt:lpstr>Use of School Resource Officers</vt:lpstr>
      <vt:lpstr>Use of School Resource Officers</vt:lpstr>
      <vt:lpstr>How the Current State of School Discipline Developed/ Why Some Districts are Working to Change</vt:lpstr>
      <vt:lpstr>How the Current State of School Discipline Developed/ Why Some Districts are Working to Change</vt:lpstr>
      <vt:lpstr>PowerPoint Presentation</vt:lpstr>
      <vt:lpstr>Trends May be Reversing</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PowerPoint Presentation</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How the Current State of School Discipline Developed/ Why Some Districts are Working to Change</vt:lpstr>
      <vt:lpstr>PowerPoint Presentation</vt:lpstr>
      <vt:lpstr>https://leader.pubs.asha.org/doi/10.1044/leader.FTR1.24062019.44</vt:lpstr>
      <vt:lpstr>Complex Communication Disorders and the School to Prison Pipeline</vt:lpstr>
      <vt:lpstr>SLPs Role ASHA Leader Article </vt:lpstr>
      <vt:lpstr>ASHA Leader</vt:lpstr>
      <vt:lpstr>ASHA Leader</vt:lpstr>
      <vt:lpstr>Misdiagnoses  are Common</vt:lpstr>
      <vt:lpstr>Misdiagnoses are Common</vt:lpstr>
      <vt:lpstr>Misdiagnoses are Common</vt:lpstr>
      <vt:lpstr>References</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Myrita Y Wilhite</dc:creator>
  <cp:lastModifiedBy> </cp:lastModifiedBy>
  <cp:revision>35</cp:revision>
  <dcterms:created xsi:type="dcterms:W3CDTF">2021-03-14T20:10:00Z</dcterms:created>
  <dcterms:modified xsi:type="dcterms:W3CDTF">2021-04-06T01:59:47Z</dcterms:modified>
</cp:coreProperties>
</file>