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8" r:id="rId3"/>
    <p:sldId id="259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tthew Somoroff" initials="M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491E"/>
    <a:srgbClr val="B1CA7E"/>
    <a:srgbClr val="596D2D"/>
    <a:srgbClr val="D8E4BE"/>
    <a:srgbClr val="257566"/>
    <a:srgbClr val="1C584D"/>
    <a:srgbClr val="58585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91" autoAdjust="0"/>
    <p:restoredTop sz="94687" autoAdjust="0"/>
  </p:normalViewPr>
  <p:slideViewPr>
    <p:cSldViewPr>
      <p:cViewPr>
        <p:scale>
          <a:sx n="75" d="100"/>
          <a:sy n="75" d="100"/>
        </p:scale>
        <p:origin x="-1332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D726400-94D6-47B8-A424-5F652A306F65}" type="datetimeFigureOut">
              <a:rPr lang="en-US"/>
              <a:pPr>
                <a:defRPr/>
              </a:pPr>
              <a:t>7/18/2018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7423D3-2069-4624-8E94-1F9BFDEC75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6687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A5F8653-8D2B-4984-846A-E95F8ACD711E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7423D3-2069-4624-8E94-1F9BFDEC75FD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99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8849" y="0"/>
            <a:ext cx="58625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3122676" y="6416040"/>
            <a:ext cx="2898648" cy="365760"/>
          </a:xfrm>
        </p:spPr>
        <p:txBody>
          <a:bodyPr anchor="ctr"/>
          <a:lstStyle>
            <a:lvl1pPr marL="0" indent="0" algn="ctr">
              <a:buNone/>
              <a:defRPr sz="1200">
                <a:solidFill>
                  <a:srgbClr val="585858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8534400" y="6477000"/>
            <a:ext cx="548640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9CAFA69E-CF37-4F7C-AF0D-C32E9F604A77}" type="slidenum">
              <a:rPr lang="en-US" sz="1200" smtClean="0">
                <a:solidFill>
                  <a:srgbClr val="585858"/>
                </a:solidFill>
              </a:rPr>
              <a:pPr algn="ctr"/>
              <a:t>‹#›</a:t>
            </a:fld>
            <a:endParaRPr lang="en-US" sz="1200" dirty="0">
              <a:solidFill>
                <a:srgbClr val="5858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19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1CAF3-6FE4-4491-A7CD-C48D63C4BB77}" type="datetime1">
              <a:rPr lang="en-US"/>
              <a:pPr>
                <a:defRPr/>
              </a:pPr>
              <a:t>7/18/2018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2018 Cengage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51BE9-07C2-41B7-8956-710D4B0389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723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13347-2F5E-49DB-8E9E-B5CE219F4AE7}" type="datetime1">
              <a:rPr lang="en-US"/>
              <a:pPr>
                <a:defRPr/>
              </a:pPr>
              <a:t>7/18/2018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2018 Cengage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97D859-5254-43D8-9030-F8DEFFCF65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4315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5E266-6861-4950-AE69-24B4509A6FA2}" type="datetime1">
              <a:rPr lang="en-US"/>
              <a:pPr>
                <a:defRPr/>
              </a:pPr>
              <a:t>7/18/2018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2018 Cengage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AF329-45FB-4CF6-89DF-7C552D5D17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63245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F904B-BD89-47BF-A1CF-8E029726C357}" type="datetime1">
              <a:rPr lang="en-US"/>
              <a:pPr>
                <a:defRPr/>
              </a:pPr>
              <a:t>7/18/2018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2018 Cengage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A98A3F-B8B4-4DD6-BFEC-9DDA7CA6E4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7239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C1CAF-A1C5-4C45-9C61-66E016534C42}" type="datetime1">
              <a:rPr lang="en-US"/>
              <a:pPr>
                <a:defRPr/>
              </a:pPr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2018 Cengage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C2C68-31D1-44BD-B89B-0DCC32834B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8320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0328F-3AE8-432B-B3BB-B9D34E60D6A9}" type="datetime1">
              <a:rPr lang="en-US"/>
              <a:pPr>
                <a:defRPr/>
              </a:pPr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2018 Cengage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93061-401D-4777-9DAA-E7873A2F4A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0415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9102F-3D29-4FE4-B075-2A00A83AFC1A}" type="datetime1">
              <a:rPr lang="en-US"/>
              <a:pPr>
                <a:defRPr/>
              </a:pPr>
              <a:t>7/18/2018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2018 Cengage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629D8-1555-42D7-970E-4AF47A9A0C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507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420547"/>
            <a:ext cx="5143500" cy="601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7800" y="152400"/>
            <a:ext cx="3749040" cy="6327648"/>
          </a:xfrm>
        </p:spPr>
        <p:txBody>
          <a:bodyPr/>
          <a:lstStyle>
            <a:lvl1pPr algn="r">
              <a:defRPr sz="6000">
                <a:solidFill>
                  <a:srgbClr val="596D2D"/>
                </a:solidFill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3958371" y="6416040"/>
            <a:ext cx="1227259" cy="36576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rgbClr val="585858"/>
                </a:solidFill>
              </a:rPr>
              <a:t>© 2018 Cengage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8534400" y="6477000"/>
            <a:ext cx="548640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9CAFA69E-CF37-4F7C-AF0D-C32E9F604A77}" type="slidenum">
              <a:rPr lang="en-US" sz="1200" smtClean="0">
                <a:solidFill>
                  <a:srgbClr val="585858"/>
                </a:solidFill>
              </a:rPr>
              <a:pPr algn="ctr"/>
              <a:t>‹#›</a:t>
            </a:fld>
            <a:endParaRPr lang="en-US" sz="1200" dirty="0">
              <a:solidFill>
                <a:srgbClr val="5858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325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rgbClr val="596D2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3958371" y="6416040"/>
            <a:ext cx="1227259" cy="36576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rgbClr val="585858"/>
                </a:solidFill>
              </a:rPr>
              <a:t>© 2018 Cengage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8534400" y="6477000"/>
            <a:ext cx="548640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9CAFA69E-CF37-4F7C-AF0D-C32E9F604A77}" type="slidenum">
              <a:rPr lang="en-US" sz="1200" smtClean="0">
                <a:solidFill>
                  <a:srgbClr val="585858"/>
                </a:solidFill>
              </a:rPr>
              <a:pPr algn="ctr"/>
              <a:t>‹#›</a:t>
            </a:fld>
            <a:endParaRPr lang="en-US" sz="1200" dirty="0">
              <a:solidFill>
                <a:srgbClr val="5858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423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638300" cy="6858000"/>
          </a:xfrm>
          <a:prstGeom prst="rect">
            <a:avLst/>
          </a:prstGeom>
          <a:solidFill>
            <a:schemeClr val="tx2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600200" y="0"/>
            <a:ext cx="76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6858000" cy="914400"/>
          </a:xfrm>
        </p:spPr>
        <p:txBody>
          <a:bodyPr/>
          <a:lstStyle>
            <a:lvl1pPr>
              <a:defRPr sz="4000" b="1">
                <a:solidFill>
                  <a:srgbClr val="596D2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0"/>
            <a:ext cx="6858000" cy="52120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3958371" y="6416040"/>
            <a:ext cx="1227259" cy="36576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rgbClr val="585858"/>
                </a:solidFill>
              </a:rPr>
              <a:t>© 2018 Cengage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8534400" y="6477000"/>
            <a:ext cx="548640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9CAFA69E-CF37-4F7C-AF0D-C32E9F604A77}" type="slidenum">
              <a:rPr lang="en-US" sz="1200" smtClean="0">
                <a:solidFill>
                  <a:srgbClr val="585858"/>
                </a:solidFill>
              </a:rPr>
              <a:pPr algn="ctr"/>
              <a:t>‹#›</a:t>
            </a:fld>
            <a:endParaRPr lang="en-US" sz="1200" dirty="0">
              <a:solidFill>
                <a:srgbClr val="5858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6041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638300" cy="6858000"/>
          </a:xfrm>
          <a:prstGeom prst="rect">
            <a:avLst/>
          </a:prstGeom>
          <a:solidFill>
            <a:schemeClr val="tx2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600200" y="0"/>
            <a:ext cx="76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6858000" cy="914400"/>
          </a:xfrm>
        </p:spPr>
        <p:txBody>
          <a:bodyPr/>
          <a:lstStyle>
            <a:lvl1pPr>
              <a:defRPr sz="4000" b="1">
                <a:solidFill>
                  <a:srgbClr val="596D2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0"/>
            <a:ext cx="3204430" cy="52120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3958371" y="6416040"/>
            <a:ext cx="1227259" cy="36576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rgbClr val="585858"/>
                </a:solidFill>
              </a:rPr>
              <a:t>© 2018 Cengage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8534400" y="6477000"/>
            <a:ext cx="548640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9CAFA69E-CF37-4F7C-AF0D-C32E9F604A77}" type="slidenum">
              <a:rPr lang="en-US" sz="1200" smtClean="0">
                <a:solidFill>
                  <a:srgbClr val="585858"/>
                </a:solidFill>
              </a:rPr>
              <a:pPr algn="ctr"/>
              <a:t>‹#›</a:t>
            </a:fld>
            <a:endParaRPr lang="en-US" sz="1200" dirty="0">
              <a:solidFill>
                <a:srgbClr val="585858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0"/>
          </p:nvPr>
        </p:nvSpPr>
        <p:spPr>
          <a:xfrm>
            <a:off x="5634770" y="1219200"/>
            <a:ext cx="3204430" cy="52120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049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638300" cy="6858000"/>
          </a:xfrm>
          <a:prstGeom prst="rect">
            <a:avLst/>
          </a:prstGeom>
          <a:solidFill>
            <a:schemeClr val="tx2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600200" y="0"/>
            <a:ext cx="76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6858000" cy="914400"/>
          </a:xfrm>
        </p:spPr>
        <p:txBody>
          <a:bodyPr/>
          <a:lstStyle>
            <a:lvl1pPr>
              <a:defRPr sz="4000" b="1">
                <a:solidFill>
                  <a:srgbClr val="596D2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0"/>
            <a:ext cx="6858000" cy="15544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3958371" y="6416040"/>
            <a:ext cx="1227259" cy="36576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rgbClr val="585858"/>
                </a:solidFill>
              </a:rPr>
              <a:t>© 2018 Cengage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8534400" y="6477000"/>
            <a:ext cx="548640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9CAFA69E-CF37-4F7C-AF0D-C32E9F604A77}" type="slidenum">
              <a:rPr lang="en-US" sz="1200" smtClean="0">
                <a:solidFill>
                  <a:srgbClr val="585858"/>
                </a:solidFill>
              </a:rPr>
              <a:pPr algn="ctr"/>
              <a:t>‹#›</a:t>
            </a:fld>
            <a:endParaRPr lang="en-US" sz="1200" dirty="0">
              <a:solidFill>
                <a:srgbClr val="585858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0"/>
          </p:nvPr>
        </p:nvSpPr>
        <p:spPr>
          <a:xfrm>
            <a:off x="1981200" y="2994660"/>
            <a:ext cx="6858000" cy="15544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1"/>
          </p:nvPr>
        </p:nvSpPr>
        <p:spPr>
          <a:xfrm>
            <a:off x="1981200" y="4770120"/>
            <a:ext cx="6858000" cy="15544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103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46F51-6128-4154-8FC1-D0A2FDB13C46}" type="datetime1">
              <a:rPr lang="en-US"/>
              <a:pPr>
                <a:defRPr/>
              </a:pPr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2018 Cengage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157B4-FA6C-4F84-96A9-F26C553368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5212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6C886-6B4C-4DF3-8ECE-0DF51F96BB87}" type="datetime1">
              <a:rPr lang="en-US"/>
              <a:pPr>
                <a:defRPr/>
              </a:pPr>
              <a:t>7/18/2018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2018 Cengage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FAEFC-93BF-4BA4-865C-27FBC279AD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5341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9F731-D3DA-49C6-ABD5-3B3694260B54}" type="datetime1">
              <a:rPr lang="en-US"/>
              <a:pPr>
                <a:defRPr/>
              </a:pPr>
              <a:t>7/18/2018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2018 Cengage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7BCB9-B2A7-4A58-9922-37E2DEEBE0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8475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85982EE9-294C-4E8C-BCDF-50F9D38DCFD2}" type="datetime1">
              <a:rPr lang="en-US"/>
              <a:pPr>
                <a:defRPr/>
              </a:pPr>
              <a:t>7/18/2018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2018 Cengage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A39D70A-1289-4901-82A8-D6E730BC2D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73" r:id="rId4"/>
    <p:sldLayoutId id="2147483675" r:id="rId5"/>
    <p:sldLayoutId id="2147483674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  <p:sldLayoutId id="2147483676" r:id="rId16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7023100" y="0"/>
            <a:ext cx="2120900" cy="685800"/>
          </a:xfrm>
        </p:spPr>
        <p:txBody>
          <a:bodyPr/>
          <a:lstStyle/>
          <a:p>
            <a:r>
              <a:rPr lang="en-US" sz="1000" dirty="0" smtClean="0">
                <a:solidFill>
                  <a:schemeClr val="bg1"/>
                </a:solidFill>
              </a:rPr>
              <a:t>Business &amp; Society</a:t>
            </a:r>
            <a:br>
              <a:rPr lang="en-US" sz="1000" dirty="0" smtClean="0">
                <a:solidFill>
                  <a:schemeClr val="bg1"/>
                </a:solidFill>
              </a:rPr>
            </a:br>
            <a:r>
              <a:rPr lang="en-US" sz="1000" dirty="0" smtClean="0">
                <a:solidFill>
                  <a:schemeClr val="bg1"/>
                </a:solidFill>
              </a:rPr>
              <a:t>Ethics, Sustainability &amp; Stakeholder Management</a:t>
            </a:r>
            <a:br>
              <a:rPr lang="en-US" sz="1000" dirty="0" smtClean="0">
                <a:solidFill>
                  <a:schemeClr val="bg1"/>
                </a:solidFill>
              </a:rPr>
            </a:br>
            <a:r>
              <a:rPr lang="en-US" sz="1000" dirty="0" smtClean="0">
                <a:solidFill>
                  <a:schemeClr val="bg1"/>
                </a:solidFill>
              </a:rPr>
              <a:t>10th Edition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© 2018 </a:t>
            </a:r>
            <a:r>
              <a:rPr lang="en-US" dirty="0" smtClean="0"/>
              <a:t>Cengage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Consumer Problems with Business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981200" y="1066800"/>
            <a:ext cx="6858000" cy="5334000"/>
          </a:xfrm>
        </p:spPr>
        <p:txBody>
          <a:bodyPr/>
          <a:lstStyle/>
          <a:p>
            <a:pPr marL="457200" indent="-457200" fontAlgn="auto">
              <a:spcBef>
                <a:spcPts val="0"/>
              </a:spcBef>
              <a:spcAft>
                <a:spcPts val="600"/>
              </a:spcAft>
              <a:buSzPct val="100000"/>
              <a:defRPr/>
            </a:pPr>
            <a:r>
              <a:rPr lang="en-US" sz="2000" dirty="0">
                <a:cs typeface="Times New Roman" pitchFamily="18" charset="0"/>
              </a:rPr>
              <a:t>High prices of products</a:t>
            </a:r>
          </a:p>
          <a:p>
            <a:pPr marL="457200" indent="-457200" fontAlgn="auto">
              <a:spcBef>
                <a:spcPts val="0"/>
              </a:spcBef>
              <a:spcAft>
                <a:spcPts val="600"/>
              </a:spcAft>
              <a:buSzPct val="100000"/>
              <a:defRPr/>
            </a:pPr>
            <a:r>
              <a:rPr lang="en-US" sz="2000" dirty="0">
                <a:cs typeface="Times New Roman" pitchFamily="18" charset="0"/>
              </a:rPr>
              <a:t>Poor quality of products</a:t>
            </a:r>
          </a:p>
          <a:p>
            <a:pPr marL="457200" indent="-457200" fontAlgn="auto">
              <a:spcBef>
                <a:spcPts val="0"/>
              </a:spcBef>
              <a:spcAft>
                <a:spcPts val="600"/>
              </a:spcAft>
              <a:buSzPct val="100000"/>
              <a:defRPr/>
            </a:pPr>
            <a:r>
              <a:rPr lang="en-US" sz="2000" dirty="0">
                <a:cs typeface="Times New Roman" pitchFamily="18" charset="0"/>
              </a:rPr>
              <a:t>Failure to live up to advertising claims</a:t>
            </a:r>
          </a:p>
          <a:p>
            <a:pPr marL="457200" indent="-457200" fontAlgn="auto">
              <a:spcBef>
                <a:spcPts val="0"/>
              </a:spcBef>
              <a:spcAft>
                <a:spcPts val="600"/>
              </a:spcAft>
              <a:buSzPct val="100000"/>
              <a:defRPr/>
            </a:pPr>
            <a:r>
              <a:rPr lang="en-US" sz="2000" dirty="0">
                <a:cs typeface="Times New Roman" pitchFamily="18" charset="0"/>
              </a:rPr>
              <a:t>Hidden fees</a:t>
            </a:r>
          </a:p>
          <a:p>
            <a:pPr marL="457200" indent="-457200" fontAlgn="auto">
              <a:spcBef>
                <a:spcPts val="0"/>
              </a:spcBef>
              <a:spcAft>
                <a:spcPts val="600"/>
              </a:spcAft>
              <a:buSzPct val="100000"/>
              <a:defRPr/>
            </a:pPr>
            <a:r>
              <a:rPr lang="en-US" sz="2000" dirty="0">
                <a:cs typeface="Times New Roman" pitchFamily="18" charset="0"/>
              </a:rPr>
              <a:t>Poor quality of after-sales service</a:t>
            </a:r>
          </a:p>
          <a:p>
            <a:pPr marL="457200" indent="-457200" fontAlgn="auto">
              <a:spcBef>
                <a:spcPts val="0"/>
              </a:spcBef>
              <a:spcAft>
                <a:spcPts val="600"/>
              </a:spcAft>
              <a:buSzPct val="100000"/>
              <a:defRPr/>
            </a:pPr>
            <a:r>
              <a:rPr lang="en-US" sz="2000" dirty="0">
                <a:cs typeface="Times New Roman" pitchFamily="18" charset="0"/>
              </a:rPr>
              <a:t>Product breakage</a:t>
            </a:r>
          </a:p>
          <a:p>
            <a:pPr marL="457200" indent="-457200" fontAlgn="auto">
              <a:spcBef>
                <a:spcPts val="0"/>
              </a:spcBef>
              <a:spcAft>
                <a:spcPts val="600"/>
              </a:spcAft>
              <a:buSzPct val="100000"/>
              <a:defRPr/>
            </a:pPr>
            <a:r>
              <a:rPr lang="en-US" sz="2000" dirty="0">
                <a:cs typeface="Times New Roman" pitchFamily="18" charset="0"/>
              </a:rPr>
              <a:t>Misleading packaging or labeling</a:t>
            </a:r>
          </a:p>
          <a:p>
            <a:pPr marL="457200" indent="-457200" fontAlgn="auto">
              <a:spcBef>
                <a:spcPts val="0"/>
              </a:spcBef>
              <a:spcAft>
                <a:spcPts val="600"/>
              </a:spcAft>
              <a:buSzPct val="100000"/>
              <a:defRPr/>
            </a:pPr>
            <a:r>
              <a:rPr lang="en-US" sz="2000" dirty="0">
                <a:cs typeface="Times New Roman" pitchFamily="18" charset="0"/>
              </a:rPr>
              <a:t>Slack filling</a:t>
            </a:r>
          </a:p>
          <a:p>
            <a:pPr marL="457200" indent="-457200" fontAlgn="auto">
              <a:spcBef>
                <a:spcPts val="0"/>
              </a:spcBef>
              <a:spcAft>
                <a:spcPts val="600"/>
              </a:spcAft>
              <a:buSzPct val="100000"/>
              <a:defRPr/>
            </a:pPr>
            <a:r>
              <a:rPr lang="en-US" sz="2000" dirty="0">
                <a:cs typeface="Times New Roman" pitchFamily="18" charset="0"/>
              </a:rPr>
              <a:t>Feeling that consumer complaints are a waste of time</a:t>
            </a:r>
          </a:p>
          <a:p>
            <a:pPr marL="457200" indent="-457200" fontAlgn="auto">
              <a:spcBef>
                <a:spcPts val="0"/>
              </a:spcBef>
              <a:spcAft>
                <a:spcPts val="600"/>
              </a:spcAft>
              <a:buSzPct val="100000"/>
              <a:defRPr/>
            </a:pPr>
            <a:r>
              <a:rPr lang="en-US" sz="2000" dirty="0">
                <a:cs typeface="Times New Roman" pitchFamily="18" charset="0"/>
              </a:rPr>
              <a:t>Inadequate guarantees and warranties</a:t>
            </a:r>
          </a:p>
          <a:p>
            <a:pPr marL="457200" indent="-457200" fontAlgn="auto">
              <a:spcBef>
                <a:spcPts val="0"/>
              </a:spcBef>
              <a:spcAft>
                <a:spcPts val="600"/>
              </a:spcAft>
              <a:buSzPct val="100000"/>
              <a:defRPr/>
            </a:pPr>
            <a:r>
              <a:rPr lang="en-US" sz="2000" dirty="0">
                <a:cs typeface="Times New Roman" pitchFamily="18" charset="0"/>
              </a:rPr>
              <a:t>Failure of company complaint handling</a:t>
            </a:r>
          </a:p>
          <a:p>
            <a:pPr marL="457200" indent="-457200" fontAlgn="auto">
              <a:spcBef>
                <a:spcPts val="0"/>
              </a:spcBef>
              <a:spcAft>
                <a:spcPts val="600"/>
              </a:spcAft>
              <a:buSzPct val="100000"/>
              <a:defRPr/>
            </a:pPr>
            <a:r>
              <a:rPr lang="en-US" sz="2000" dirty="0">
                <a:cs typeface="Times New Roman" pitchFamily="18" charset="0"/>
              </a:rPr>
              <a:t>Dangerous products</a:t>
            </a:r>
          </a:p>
          <a:p>
            <a:pPr marL="457200" indent="-457200" fontAlgn="auto">
              <a:spcBef>
                <a:spcPts val="0"/>
              </a:spcBef>
              <a:spcAft>
                <a:spcPts val="600"/>
              </a:spcAft>
              <a:buSzPct val="100000"/>
              <a:defRPr/>
            </a:pPr>
            <a:r>
              <a:rPr lang="en-US" sz="2000" dirty="0">
                <a:cs typeface="Times New Roman" pitchFamily="18" charset="0"/>
              </a:rPr>
              <a:t>Absence of reliable product/service information</a:t>
            </a:r>
          </a:p>
          <a:p>
            <a:pPr marL="457200" indent="-457200" fontAlgn="auto">
              <a:spcBef>
                <a:spcPts val="0"/>
              </a:spcBef>
              <a:spcAft>
                <a:spcPts val="600"/>
              </a:spcAft>
              <a:buSzPct val="100000"/>
              <a:defRPr/>
            </a:pPr>
            <a:r>
              <a:rPr lang="en-US" sz="2000" dirty="0">
                <a:cs typeface="Times New Roman" pitchFamily="18" charset="0"/>
              </a:rPr>
              <a:t>Not knowing what to do if something is wrong with </a:t>
            </a:r>
            <a:r>
              <a:rPr lang="en-US" sz="2000" dirty="0" smtClean="0">
                <a:cs typeface="Times New Roman" pitchFamily="18" charset="0"/>
              </a:rPr>
              <a:t>product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54683831"/>
      </p:ext>
    </p:extLst>
  </p:cSld>
  <p:clrMapOvr>
    <a:masterClrMapping/>
  </p:clrMapOvr>
  <p:transition spd="slow"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Product/Service Information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0"/>
            <a:ext cx="6858000" cy="5212080"/>
          </a:xfrm>
        </p:spPr>
        <p:txBody>
          <a:bodyPr/>
          <a:lstStyle/>
          <a:p>
            <a:pPr marL="457200" indent="-457200">
              <a:spcBef>
                <a:spcPct val="0"/>
              </a:spcBef>
              <a:spcAft>
                <a:spcPts val="600"/>
              </a:spcAft>
            </a:pPr>
            <a:r>
              <a:rPr lang="en-US" altLang="en-US" sz="2600" dirty="0">
                <a:cs typeface="Times New Roman" panose="02020603050405020304" pitchFamily="18" charset="0"/>
              </a:rPr>
              <a:t>Companies understandably want to portray their products in the most flattering light.</a:t>
            </a:r>
          </a:p>
          <a:p>
            <a:pPr marL="457200" indent="-457200">
              <a:spcBef>
                <a:spcPct val="0"/>
              </a:spcBef>
              <a:spcAft>
                <a:spcPts val="600"/>
              </a:spcAft>
            </a:pPr>
            <a:r>
              <a:rPr lang="en-US" altLang="en-US" sz="2600" dirty="0">
                <a:cs typeface="Times New Roman" panose="02020603050405020304" pitchFamily="18" charset="0"/>
              </a:rPr>
              <a:t>But efforts to paint a positive portrait of a product can easily cross the line into misinformation or deception—or absurdity:</a:t>
            </a:r>
          </a:p>
          <a:p>
            <a:pPr marL="914400" lvl="1" indent="-4572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cs typeface="Times New Roman" panose="02020603050405020304" pitchFamily="18" charset="0"/>
              </a:rPr>
              <a:t>An ad implores readers to switch to Verizon high-speed internet at a price that will “</a:t>
            </a:r>
            <a:r>
              <a:rPr lang="en-US" altLang="en-US" sz="2400" b="1" dirty="0">
                <a:cs typeface="Times New Roman" panose="02020603050405020304" pitchFamily="18" charset="0"/>
              </a:rPr>
              <a:t>never</a:t>
            </a:r>
            <a:r>
              <a:rPr lang="en-US" altLang="en-US" sz="2400" dirty="0">
                <a:cs typeface="Times New Roman" panose="02020603050405020304" pitchFamily="18" charset="0"/>
              </a:rPr>
              <a:t> go up.” But the fine print reveals, “rates increase after two years.” </a:t>
            </a:r>
          </a:p>
          <a:p>
            <a:pPr marL="914400" lvl="1" indent="-457200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cs typeface="Times New Roman" panose="02020603050405020304" pitchFamily="18" charset="0"/>
              </a:rPr>
              <a:t>What part of “never go up”  do they fail to understand?</a:t>
            </a:r>
          </a:p>
          <a:p>
            <a:pPr marL="457200" indent="-457200">
              <a:spcBef>
                <a:spcPct val="0"/>
              </a:spcBef>
              <a:spcAft>
                <a:spcPts val="600"/>
              </a:spcAft>
            </a:pPr>
            <a:r>
              <a:rPr lang="en-US" altLang="en-US" sz="2600" dirty="0">
                <a:cs typeface="Times New Roman" panose="02020603050405020304" pitchFamily="18" charset="0"/>
              </a:rPr>
              <a:t>Product and service information is relayed by advertising</a:t>
            </a:r>
            <a:r>
              <a:rPr lang="en-US" altLang="en-US" sz="2600" dirty="0" smtClean="0">
                <a:cs typeface="Times New Roman" panose="02020603050405020304" pitchFamily="18" charset="0"/>
              </a:rPr>
              <a:t>.</a:t>
            </a:r>
            <a:endParaRPr lang="en-US" altLang="en-US" sz="26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842281"/>
      </p:ext>
    </p:extLst>
  </p:cSld>
  <p:clrMapOvr>
    <a:masterClrMapping/>
  </p:clrMapOvr>
  <p:transition spd="slow">
    <p:split orient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Advertising Issues</a:t>
            </a:r>
          </a:p>
        </p:txBody>
      </p:sp>
      <p:graphicFrame>
        <p:nvGraphicFramePr>
          <p:cNvPr id="9" name="Table 2" descr="A table of two columns list arguments that promote and oppose advertising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462782"/>
              </p:ext>
            </p:extLst>
          </p:nvPr>
        </p:nvGraphicFramePr>
        <p:xfrm>
          <a:off x="1981200" y="1066800"/>
          <a:ext cx="6858000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429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imes New Roman" pitchFamily="18" charset="0"/>
                        </a:rPr>
                        <a:t>Arguments for Advertising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imes New Roman" pitchFamily="18" charset="0"/>
                        </a:rPr>
                        <a:t>Arguments</a:t>
                      </a:r>
                      <a:r>
                        <a:rPr lang="en-US" sz="2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imes New Roman" pitchFamily="18" charset="0"/>
                        </a:rPr>
                        <a:t> Against Advertising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Informs consumers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It is wasteful and inefficient—and decreases our standard of living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Increases</a:t>
                      </a:r>
                      <a:r>
                        <a:rPr lang="en-US" sz="2200" baseline="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 consumer satisfaction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Raises the price of products and</a:t>
                      </a:r>
                      <a:r>
                        <a:rPr lang="en-US" sz="2200" baseline="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 is an unnecessary business cost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Promotes efficiency in the supply chain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Inefficient means of distributing</a:t>
                      </a:r>
                      <a:r>
                        <a:rPr lang="en-US" sz="2200" baseline="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information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Effective at reaching consumers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Ineffective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An</a:t>
                      </a:r>
                      <a:r>
                        <a:rPr lang="en-US" sz="2200" baseline="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 economical means of reaching consumers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Calibri" panose="020F0502020204030204" pitchFamily="34" charset="0"/>
                          <a:cs typeface="Times New Roman" pitchFamily="18" charset="0"/>
                        </a:rPr>
                        <a:t>High cost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212511"/>
      </p:ext>
    </p:extLst>
  </p:cSld>
  <p:clrMapOvr>
    <a:masterClrMapping/>
  </p:clrMapOvr>
  <p:transition spd="slow">
    <p:split orient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Advertising Abuses</a:t>
            </a:r>
          </a:p>
        </p:txBody>
      </p:sp>
      <p:pic>
        <p:nvPicPr>
          <p:cNvPr id="2050" name="Picture 2" descr="An illustration shows four text boxes arranged in a matrix format.&#10;&#10;The text in the text boxes reads: Ambiguity – use of “weasel words,” Exaggerated Claims, Concealment of Facts, Psychological Appeals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691" y="2057400"/>
            <a:ext cx="7826618" cy="332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906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>
                <a:solidFill>
                  <a:schemeClr val="tx2">
                    <a:lumMod val="50000"/>
                  </a:schemeClr>
                </a:solidFill>
              </a:rPr>
              <a:t>Specific Controversial Advertising Issues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</a:rPr>
              <a:t> (1)</a:t>
            </a:r>
          </a:p>
        </p:txBody>
      </p:sp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1981200" y="990600"/>
            <a:ext cx="6858000" cy="5212080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2000" b="1" dirty="0"/>
              <a:t>Comparative Advertising – </a:t>
            </a:r>
            <a:r>
              <a:rPr lang="en-US" sz="2000" dirty="0"/>
              <a:t>the practice of directly comparing a firm’s product with the product of a competitor: Coke vs. Pepsi, and Mac vs. PC.</a:t>
            </a:r>
          </a:p>
          <a:p>
            <a:pPr>
              <a:defRPr/>
            </a:pPr>
            <a:r>
              <a:rPr lang="en-US" sz="2000" b="1" dirty="0"/>
              <a:t>Use of Sex Appeal in Advertising – </a:t>
            </a:r>
            <a:r>
              <a:rPr lang="en-US" sz="2000" dirty="0"/>
              <a:t>this has been an ongoing ethical issue for decades. While ads using sex appeal work, they can have a serious impact on the physical and mental health of girls.</a:t>
            </a:r>
          </a:p>
          <a:p>
            <a:pPr>
              <a:defRPr/>
            </a:pPr>
            <a:r>
              <a:rPr lang="en-US" sz="2000" b="1" dirty="0"/>
              <a:t>Advertising to children – </a:t>
            </a:r>
            <a:r>
              <a:rPr lang="en-US" sz="2000" dirty="0"/>
              <a:t>“</a:t>
            </a:r>
            <a:r>
              <a:rPr lang="en-US" sz="2000" b="1" dirty="0"/>
              <a:t>Kid-vid</a:t>
            </a:r>
            <a:r>
              <a:rPr lang="en-US" sz="2000" dirty="0"/>
              <a:t>” advertising: the average child to sees 25,000–40,000 ads per year, including one promoting “shopaholic best friends.” Lacking cognitive development, children under the age of 8 are easy targets. </a:t>
            </a:r>
          </a:p>
          <a:p>
            <a:pPr>
              <a:defRPr/>
            </a:pPr>
            <a:r>
              <a:rPr lang="en-US" sz="2000" b="1" dirty="0"/>
              <a:t>Marketing to the poor – </a:t>
            </a:r>
            <a:r>
              <a:rPr lang="en-US" sz="2000" dirty="0"/>
              <a:t>High interest rates yield significant profits, but can bury the poor in debt.</a:t>
            </a:r>
          </a:p>
          <a:p>
            <a:pPr>
              <a:defRPr/>
            </a:pPr>
            <a:r>
              <a:rPr lang="en-US" sz="2000" b="1" dirty="0"/>
              <a:t>Advertising  alcoholic beverages – </a:t>
            </a:r>
            <a:r>
              <a:rPr lang="en-US" sz="2000" dirty="0"/>
              <a:t>A voluntary ban on advertising hard liquor on TV has ended; youth exposure to liquor ads has increased 30-fold; some products target </a:t>
            </a:r>
            <a:r>
              <a:rPr lang="en-US" sz="2000" dirty="0" smtClean="0"/>
              <a:t>children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29731636"/>
      </p:ext>
    </p:extLst>
  </p:cSld>
  <p:clrMapOvr>
    <a:masterClrMapping/>
  </p:clrMapOvr>
  <p:transition spd="slow">
    <p:split orient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>
                <a:solidFill>
                  <a:schemeClr val="tx2">
                    <a:lumMod val="50000"/>
                  </a:schemeClr>
                </a:solidFill>
              </a:rPr>
              <a:t>Specific Controversial Advertising Issues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</a:rPr>
              <a:t>(2)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400" b="1" dirty="0"/>
              <a:t>Cigarette Advertising – </a:t>
            </a:r>
            <a:r>
              <a:rPr lang="en-US" sz="2400" dirty="0"/>
              <a:t>many oppose advertising a dangerous product, one that kills half its users; ads target the young and less-educated markets</a:t>
            </a:r>
          </a:p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400" b="1" dirty="0"/>
              <a:t>Health and Environmental Claims – </a:t>
            </a:r>
            <a:r>
              <a:rPr lang="en-US" sz="2400" dirty="0"/>
              <a:t>we are environmentally aware and health-conscious, and ads make health and environmental claims they may not meet. </a:t>
            </a:r>
          </a:p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400" b="1" dirty="0"/>
              <a:t>Ad creep – </a:t>
            </a:r>
            <a:r>
              <a:rPr lang="en-US" sz="2400" dirty="0"/>
              <a:t>advertising has crept everywhere, into places that were once not considered acceptable for advertisements, including school buses, textbooks, doctors’ offices, movies and historical monuments. </a:t>
            </a:r>
          </a:p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400" b="1" dirty="0"/>
              <a:t>Social Media Advertising – </a:t>
            </a:r>
            <a:r>
              <a:rPr lang="en-US" sz="2400" dirty="0"/>
              <a:t>used in all of the above. Controversial because of rapid growth and questionable use</a:t>
            </a:r>
            <a:r>
              <a:rPr lang="en-US" sz="2400" dirty="0" smtClean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06255016"/>
      </p:ext>
    </p:extLst>
  </p:cSld>
  <p:clrMapOvr>
    <a:masterClrMapping/>
  </p:clrMapOvr>
  <p:transition spd="slow">
    <p:split orient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Warranties and Guarantees – </a:t>
            </a:r>
            <a:r>
              <a:rPr lang="en-US" sz="1800" dirty="0">
                <a:solidFill>
                  <a:schemeClr val="tx2">
                    <a:lumMod val="50000"/>
                  </a:schemeClr>
                </a:solidFill>
              </a:rPr>
              <a:t>(1 of 2)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981200" y="1066800"/>
            <a:ext cx="6858000" cy="5212080"/>
          </a:xfrm>
        </p:spPr>
        <p:txBody>
          <a:bodyPr/>
          <a:lstStyle/>
          <a:p>
            <a:pPr marL="457200" indent="-457200" fontAlgn="auto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600" dirty="0">
                <a:cs typeface="Times New Roman" pitchFamily="18" charset="0"/>
              </a:rPr>
              <a:t>Initially used by manufacturers to limit the length of time they were responsible for products. </a:t>
            </a:r>
          </a:p>
          <a:p>
            <a:pPr marL="457200" indent="-457200" fontAlgn="auto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600" dirty="0">
                <a:cs typeface="Times New Roman" pitchFamily="18" charset="0"/>
              </a:rPr>
              <a:t>Came to be viewed by consumers as tools to protect the buyer against defective products.</a:t>
            </a:r>
          </a:p>
          <a:p>
            <a:pPr marL="0" indent="0" fontAlgn="auto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2800" b="1" dirty="0">
                <a:cs typeface="Times New Roman" pitchFamily="18" charset="0"/>
              </a:rPr>
              <a:t>Implied Warranty -</a:t>
            </a:r>
            <a:endParaRPr lang="en-US" sz="2800" b="1" dirty="0"/>
          </a:p>
          <a:p>
            <a:pPr marL="457200" indent="-457200" fontAlgn="auto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600" dirty="0">
                <a:cs typeface="Times New Roman" pitchFamily="18" charset="0"/>
              </a:rPr>
              <a:t>Unwritten promise that there is nothing wrong with the product and its intended use.</a:t>
            </a:r>
          </a:p>
          <a:p>
            <a:pPr marL="0" indent="0" fontAlgn="auto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2800" b="1" dirty="0">
                <a:cs typeface="Times New Roman" pitchFamily="18" charset="0"/>
              </a:rPr>
              <a:t>Express Warranty -</a:t>
            </a:r>
          </a:p>
          <a:p>
            <a:pPr marL="457200" indent="-457200" fontAlgn="auto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600" dirty="0">
                <a:cs typeface="Times New Roman" pitchFamily="18" charset="0"/>
              </a:rPr>
              <a:t>Promise or affirmation of fact that the seller makes at the time of the sale.</a:t>
            </a:r>
          </a:p>
          <a:p>
            <a:pPr marL="457200" indent="-457200" fontAlgn="auto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600" b="1" dirty="0">
                <a:cs typeface="Times New Roman" pitchFamily="18" charset="0"/>
              </a:rPr>
              <a:t>Guarantee – </a:t>
            </a:r>
            <a:r>
              <a:rPr lang="en-US" sz="2600" dirty="0">
                <a:cs typeface="Times New Roman" pitchFamily="18" charset="0"/>
              </a:rPr>
              <a:t>a promise regarding product quality, less likely to be written</a:t>
            </a:r>
            <a:r>
              <a:rPr lang="en-US" sz="2600" dirty="0" smtClean="0">
                <a:cs typeface="Times New Roman" pitchFamily="18" charset="0"/>
              </a:rPr>
              <a:t>.</a:t>
            </a:r>
            <a:endParaRPr lang="en-US" sz="2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153508"/>
      </p:ext>
    </p:extLst>
  </p:cSld>
  <p:clrMapOvr>
    <a:masterClrMapping/>
  </p:clrMapOvr>
  <p:transition spd="slow">
    <p:split orient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Warranties and Guarantees – 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(2 </a:t>
            </a:r>
            <a:r>
              <a:rPr lang="en-US" sz="1800" dirty="0">
                <a:solidFill>
                  <a:schemeClr val="tx2">
                    <a:lumMod val="50000"/>
                  </a:schemeClr>
                </a:solidFill>
              </a:rPr>
              <a:t>of 2)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981200" y="1143000"/>
            <a:ext cx="6858000" cy="5212080"/>
          </a:xfrm>
        </p:spPr>
        <p:txBody>
          <a:bodyPr/>
          <a:lstStyle/>
          <a:p>
            <a:pPr marL="457200" indent="-457200" fontAlgn="auto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>
                <a:cs typeface="Times New Roman" pitchFamily="18" charset="0"/>
              </a:rPr>
              <a:t>The </a:t>
            </a:r>
            <a:r>
              <a:rPr lang="en-US" sz="2800" b="1" dirty="0">
                <a:cs typeface="Times New Roman" pitchFamily="18" charset="0"/>
              </a:rPr>
              <a:t>Magnuson-Moss Warranty Act of 1975 </a:t>
            </a:r>
            <a:r>
              <a:rPr lang="en-US" sz="2800" dirty="0">
                <a:cs typeface="Times New Roman" pitchFamily="18" charset="0"/>
              </a:rPr>
              <a:t>set standards for what must be contained in a warranty, and its ease of being understood. </a:t>
            </a:r>
          </a:p>
          <a:p>
            <a:pPr marL="914400" lvl="1" indent="-457200" fontAlgn="auto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cs typeface="Times New Roman" pitchFamily="18" charset="0"/>
              </a:rPr>
              <a:t>Full Warranty - </a:t>
            </a:r>
            <a:r>
              <a:rPr lang="en-US" dirty="0">
                <a:cs typeface="Times New Roman" pitchFamily="18" charset="0"/>
              </a:rPr>
              <a:t>Covers the entire product.</a:t>
            </a:r>
          </a:p>
          <a:p>
            <a:pPr marL="914400" lvl="1" indent="-457200" fontAlgn="auto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cs typeface="Times New Roman" pitchFamily="18" charset="0"/>
              </a:rPr>
              <a:t>Limited Warranty - </a:t>
            </a:r>
            <a:r>
              <a:rPr lang="en-US" dirty="0">
                <a:cs typeface="Times New Roman" pitchFamily="18" charset="0"/>
              </a:rPr>
              <a:t>Certain parts or types of defects are not covered under the warranty.</a:t>
            </a:r>
          </a:p>
          <a:p>
            <a:pPr marL="914400" lvl="1" indent="-457200" fontAlgn="auto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cs typeface="Times New Roman" pitchFamily="18" charset="0"/>
              </a:rPr>
              <a:t>Extended Warranty - </a:t>
            </a:r>
            <a:r>
              <a:rPr lang="en-US" dirty="0">
                <a:cs typeface="Times New Roman" pitchFamily="18" charset="0"/>
              </a:rPr>
              <a:t>Service plans that lengthen the warranty period and are offered at an additional cost</a:t>
            </a:r>
            <a:r>
              <a:rPr lang="en-US" dirty="0" smtClean="0">
                <a:cs typeface="Times New Roman" pitchFamily="18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271516"/>
      </p:ext>
    </p:extLst>
  </p:cSld>
  <p:clrMapOvr>
    <a:masterClrMapping/>
  </p:clrMapOvr>
  <p:transition spd="slow">
    <p:split orient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Packaging and Labeling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auto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Abuses in packaging and labeling were fairly frequent before the passage of the:</a:t>
            </a:r>
          </a:p>
          <a:p>
            <a:pPr marL="0" indent="0" fontAlgn="auto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Federal Packaging and Labeling Act of 1967</a:t>
            </a:r>
          </a:p>
          <a:p>
            <a:pPr marL="457200" indent="-457200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>
                <a:cs typeface="Times New Roman" pitchFamily="18" charset="0"/>
              </a:rPr>
              <a:t>Prohibits deceptive labeling on consumer products</a:t>
            </a:r>
          </a:p>
          <a:p>
            <a:pPr marL="457200" indent="-457200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>
                <a:cs typeface="Times New Roman" pitchFamily="18" charset="0"/>
              </a:rPr>
              <a:t>Requires disclosure of certain important information on consumer products</a:t>
            </a:r>
          </a:p>
          <a:p>
            <a:pPr marL="457200" indent="-457200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>
                <a:cs typeface="Times New Roman" pitchFamily="18" charset="0"/>
              </a:rPr>
              <a:t>The FTC and the Food and Drug Administration (FDA) have responsibilities under the Act</a:t>
            </a:r>
            <a:r>
              <a:rPr lang="en-US" sz="2800" dirty="0" smtClean="0">
                <a:cs typeface="Times New Roman" pitchFamily="18" charset="0"/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8168295"/>
      </p:ext>
    </p:extLst>
  </p:cSld>
  <p:clrMapOvr>
    <a:masterClrMapping/>
  </p:clrMapOvr>
  <p:transition spd="slow">
    <p:split orient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Other Product Information Issues -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600" dirty="0">
                <a:solidFill>
                  <a:srgbClr val="000000"/>
                </a:solidFill>
                <a:cs typeface="Times New Roman" pitchFamily="18" charset="0"/>
              </a:rPr>
              <a:t>Other abuses led to passage of these laws:</a:t>
            </a:r>
          </a:p>
          <a:p>
            <a:pPr marL="0" indent="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Equal Credit Opportunity Act -</a:t>
            </a:r>
          </a:p>
          <a:p>
            <a:pPr marL="457200" indent="-45720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dirty="0">
                <a:cs typeface="Times New Roman" pitchFamily="18" charset="0"/>
              </a:rPr>
              <a:t>Prohibits discrimination in extending consumer credit.</a:t>
            </a:r>
          </a:p>
          <a:p>
            <a:pPr marL="0" indent="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Truth-in-Lending Act -</a:t>
            </a:r>
          </a:p>
          <a:p>
            <a:pPr marL="457200" indent="-45720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dirty="0">
                <a:cs typeface="Times New Roman" pitchFamily="18" charset="0"/>
              </a:rPr>
              <a:t>Requires all suppliers of consumer credit to fully disclose all credit terms.</a:t>
            </a:r>
          </a:p>
          <a:p>
            <a:pPr marL="0" indent="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Fair Credit Reporting Act -</a:t>
            </a:r>
          </a:p>
          <a:p>
            <a:pPr marL="457200" indent="-45720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dirty="0">
                <a:cs typeface="Times New Roman" pitchFamily="18" charset="0"/>
              </a:rPr>
              <a:t>Ensures that consumer-reporting agencies provide information in a manner that is fair and equitable.</a:t>
            </a:r>
          </a:p>
          <a:p>
            <a:pPr marL="0" indent="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Fair Debt Collection Practices Act -</a:t>
            </a:r>
          </a:p>
          <a:p>
            <a:pPr marL="457200" indent="-457200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400" dirty="0">
                <a:cs typeface="Times New Roman" pitchFamily="18" charset="0"/>
              </a:rPr>
              <a:t>Regulates the practices of third-party debt-collection agencies</a:t>
            </a:r>
            <a:r>
              <a:rPr lang="en-US" sz="2400" dirty="0" smtClean="0">
                <a:cs typeface="Times New Roman" pitchFamily="18" charset="0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5997405"/>
      </p:ext>
    </p:extLst>
  </p:cSld>
  <p:clrMapOvr>
    <a:masterClrMapping/>
  </p:clrMapOvr>
  <p:transition spd="slow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Chapter 13</a:t>
            </a:r>
            <a:r>
              <a:rPr lang="en-US" sz="54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/>
            </a:r>
            <a:br>
              <a:rPr lang="en-US" sz="54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en-US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Consumer Stakeholders: Information Issues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The Federal Trade Commission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>
                <a:cs typeface="Times New Roman" pitchFamily="18" charset="0"/>
              </a:rPr>
              <a:t>The government’s major instrument for ensuring that business lives up to its responsibilities.</a:t>
            </a:r>
            <a:endParaRPr lang="en-US" sz="2800" b="1" dirty="0">
              <a:solidFill>
                <a:schemeClr val="tx2">
                  <a:lumMod val="75000"/>
                </a:schemeClr>
              </a:solidFill>
              <a:cs typeface="Times New Roman" pitchFamily="18" charset="0"/>
            </a:endParaRPr>
          </a:p>
          <a:p>
            <a:pPr marL="0" indent="0" fontAlgn="auto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Ma</a:t>
            </a:r>
            <a:r>
              <a:rPr lang="en-US" b="1" dirty="0">
                <a:solidFill>
                  <a:srgbClr val="3B491E"/>
                </a:solidFill>
                <a:cs typeface="Times New Roman" pitchFamily="18" charset="0"/>
              </a:rPr>
              <a:t>jor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 Activities of the FTC -</a:t>
            </a:r>
          </a:p>
          <a:p>
            <a:pPr marL="514350" indent="-514350" fontAlgn="auto">
              <a:spcBef>
                <a:spcPts val="0"/>
              </a:spcBef>
              <a:spcAft>
                <a:spcPts val="1200"/>
              </a:spcAft>
              <a:buClr>
                <a:srgbClr val="3B491E"/>
              </a:buClr>
              <a:buFont typeface="+mj-lt"/>
              <a:buAutoNum type="arabicPeriod"/>
              <a:defRPr/>
            </a:pPr>
            <a:r>
              <a:rPr lang="en-US" sz="2800" dirty="0">
                <a:cs typeface="Times New Roman" pitchFamily="18" charset="0"/>
              </a:rPr>
              <a:t>To prevent unfair methods of competition and anticompetitive pricing</a:t>
            </a:r>
          </a:p>
          <a:p>
            <a:pPr marL="514350" indent="-514350" fontAlgn="auto">
              <a:spcBef>
                <a:spcPts val="0"/>
              </a:spcBef>
              <a:spcAft>
                <a:spcPts val="1200"/>
              </a:spcAft>
              <a:buClr>
                <a:srgbClr val="3B491E"/>
              </a:buClr>
              <a:buFont typeface="+mj-lt"/>
              <a:buAutoNum type="arabicPeriod"/>
              <a:defRPr/>
            </a:pPr>
            <a:r>
              <a:rPr lang="en-US" sz="2800" dirty="0">
                <a:cs typeface="Times New Roman" pitchFamily="18" charset="0"/>
              </a:rPr>
              <a:t>To protect consumers from unfair or deceptive acts or practices</a:t>
            </a:r>
          </a:p>
          <a:p>
            <a:pPr marL="514350" indent="-514350" fontAlgn="auto">
              <a:spcBef>
                <a:spcPts val="0"/>
              </a:spcBef>
              <a:spcAft>
                <a:spcPts val="1200"/>
              </a:spcAft>
              <a:buClr>
                <a:srgbClr val="3B491E"/>
              </a:buClr>
              <a:buFont typeface="+mj-lt"/>
              <a:buAutoNum type="arabicPeriod"/>
              <a:defRPr/>
            </a:pPr>
            <a:r>
              <a:rPr lang="en-US" sz="2800" dirty="0">
                <a:cs typeface="Times New Roman" pitchFamily="18" charset="0"/>
              </a:rPr>
              <a:t>Administers consumer protection </a:t>
            </a:r>
            <a:r>
              <a:rPr lang="en-US" sz="2800" dirty="0" smtClean="0">
                <a:cs typeface="Times New Roman" pitchFamily="18" charset="0"/>
              </a:rPr>
              <a:t>laws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445778"/>
      </p:ext>
    </p:extLst>
  </p:cSld>
  <p:clrMapOvr>
    <a:masterClrMapping/>
  </p:clrMapOvr>
  <p:transition spd="slow">
    <p:split orient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The FTC in the 21st Century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600" dirty="0">
                <a:cs typeface="Times New Roman" pitchFamily="18" charset="0"/>
              </a:rPr>
              <a:t>Created the </a:t>
            </a:r>
            <a:r>
              <a:rPr lang="en-US" sz="2600" b="1" dirty="0">
                <a:cs typeface="Times New Roman" pitchFamily="18" charset="0"/>
              </a:rPr>
              <a:t>National Do-Not-Call Registry</a:t>
            </a:r>
            <a:r>
              <a:rPr lang="en-US" sz="2600" dirty="0">
                <a:cs typeface="Times New Roman" pitchFamily="18" charset="0"/>
              </a:rPr>
              <a:t>, which forbids telemarketers from calling consumers who sign up with the registry.</a:t>
            </a:r>
          </a:p>
          <a:p>
            <a:pPr marL="457200" indent="-4572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600" dirty="0">
                <a:cs typeface="Times New Roman" pitchFamily="18" charset="0"/>
              </a:rPr>
              <a:t>Required telemarketers to show their contact information on consumers’ caller ID systems.</a:t>
            </a:r>
          </a:p>
          <a:p>
            <a:pPr marL="457200" indent="-4572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600" dirty="0">
                <a:cs typeface="Times New Roman" pitchFamily="18" charset="0"/>
              </a:rPr>
              <a:t>Sued firms that made misleading claims for weight loss products, and recovered millions in settlements.</a:t>
            </a:r>
          </a:p>
          <a:p>
            <a:pPr marL="457200" indent="-4572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600" dirty="0">
                <a:cs typeface="Times New Roman" pitchFamily="18" charset="0"/>
              </a:rPr>
              <a:t>FTC preference was that business self-regulate when possible, and FTC action a last resort.</a:t>
            </a:r>
          </a:p>
          <a:p>
            <a:pPr marL="457200" indent="-457200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600" dirty="0">
                <a:cs typeface="Times New Roman" pitchFamily="18" charset="0"/>
              </a:rPr>
              <a:t>Current issues include </a:t>
            </a:r>
            <a:r>
              <a:rPr lang="en-US" sz="2600" dirty="0" err="1">
                <a:cs typeface="Times New Roman" pitchFamily="18" charset="0"/>
              </a:rPr>
              <a:t>robocalls</a:t>
            </a:r>
            <a:r>
              <a:rPr lang="en-US" sz="2600" dirty="0">
                <a:cs typeface="Times New Roman" pitchFamily="18" charset="0"/>
              </a:rPr>
              <a:t>, children’s online privacy, and data brokers</a:t>
            </a:r>
            <a:r>
              <a:rPr lang="en-US" sz="2600" dirty="0" smtClean="0">
                <a:cs typeface="Times New Roman" pitchFamily="18" charset="0"/>
              </a:rPr>
              <a:t>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572703063"/>
      </p:ext>
    </p:extLst>
  </p:cSld>
  <p:clrMapOvr>
    <a:masterClrMapping/>
  </p:clrMapOvr>
  <p:transition spd="slow">
    <p:split orient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Consumer Financial Protection Bureau –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400" dirty="0">
                <a:cs typeface="Times New Roman" pitchFamily="18" charset="0"/>
              </a:rPr>
              <a:t>Enforces consumer financial protection laws</a:t>
            </a:r>
          </a:p>
          <a:p>
            <a:pPr marL="457200" indent="-457200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400" dirty="0">
                <a:cs typeface="Times New Roman" pitchFamily="18" charset="0"/>
              </a:rPr>
              <a:t>Restricts unfair, deceptive, or abusive acts</a:t>
            </a:r>
          </a:p>
          <a:p>
            <a:pPr marL="457200" indent="-457200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400" dirty="0">
                <a:cs typeface="Times New Roman" pitchFamily="18" charset="0"/>
              </a:rPr>
              <a:t>Takes consumer complaints</a:t>
            </a:r>
          </a:p>
          <a:p>
            <a:pPr marL="457200" indent="-457200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400" dirty="0">
                <a:cs typeface="Times New Roman" pitchFamily="18" charset="0"/>
              </a:rPr>
              <a:t>Promotes financial education</a:t>
            </a:r>
          </a:p>
          <a:p>
            <a:pPr marL="457200" indent="-457200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400" dirty="0">
                <a:cs typeface="Times New Roman" pitchFamily="18" charset="0"/>
              </a:rPr>
              <a:t>Researches consumer behavior</a:t>
            </a:r>
          </a:p>
          <a:p>
            <a:pPr marL="457200" indent="-457200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400" dirty="0">
                <a:cs typeface="Times New Roman" pitchFamily="18" charset="0"/>
              </a:rPr>
              <a:t>Monitors financial markets</a:t>
            </a:r>
          </a:p>
          <a:p>
            <a:pPr marL="457200" indent="-457200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400" dirty="0">
                <a:cs typeface="Times New Roman" pitchFamily="18" charset="0"/>
              </a:rPr>
              <a:t>Enforces laws that outlaw discrimination</a:t>
            </a:r>
          </a:p>
          <a:p>
            <a:pPr marL="0" indent="0" fontAlgn="auto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2500" b="1" dirty="0">
                <a:cs typeface="Times New Roman" pitchFamily="18" charset="0"/>
              </a:rPr>
              <a:t>Credit Card Accountability, Responsibility, and Disclosure Act of 2009 (CARD) – </a:t>
            </a:r>
          </a:p>
          <a:p>
            <a:pPr marL="457200" indent="-457200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400" dirty="0">
                <a:cs typeface="Times New Roman" pitchFamily="18" charset="0"/>
              </a:rPr>
              <a:t>Rates and fees more fair and </a:t>
            </a:r>
            <a:r>
              <a:rPr lang="en-US" sz="2400" dirty="0" smtClean="0">
                <a:cs typeface="Times New Roman" pitchFamily="18" charset="0"/>
              </a:rPr>
              <a:t>transparent</a:t>
            </a:r>
            <a:endParaRPr lang="en-US" sz="2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017053"/>
      </p:ext>
    </p:extLst>
  </p:cSld>
  <p:clrMapOvr>
    <a:masterClrMapping/>
  </p:clrMapOvr>
  <p:transition spd="slow">
    <p:split orient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Self-Regulation in Advertising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auto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2600" b="1" dirty="0">
                <a:cs typeface="Times New Roman" pitchFamily="18" charset="0"/>
              </a:rPr>
              <a:t>Self Regulation – </a:t>
            </a:r>
          </a:p>
          <a:p>
            <a:pPr marL="457200" indent="-457200" fontAlgn="auto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200" dirty="0">
                <a:cs typeface="Times New Roman" pitchFamily="18" charset="0"/>
              </a:rPr>
              <a:t>the control of business conduct by the business itself or business associations. </a:t>
            </a:r>
          </a:p>
          <a:p>
            <a:pPr marL="0" indent="0" fontAlgn="auto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2400" b="1" dirty="0">
                <a:cs typeface="Times New Roman" pitchFamily="18" charset="0"/>
              </a:rPr>
              <a:t>The National Advertising Division’s Program – </a:t>
            </a:r>
          </a:p>
          <a:p>
            <a:pPr marL="457200" indent="-457200" fontAlgn="auto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400" dirty="0">
                <a:cs typeface="Times New Roman" pitchFamily="18" charset="0"/>
              </a:rPr>
              <a:t>The most prominent organization for advertising self-regulation by business.</a:t>
            </a:r>
          </a:p>
          <a:p>
            <a:pPr marL="457200" indent="-457200" fontAlgn="auto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400" b="1" dirty="0">
                <a:cs typeface="Times New Roman" pitchFamily="18" charset="0"/>
              </a:rPr>
              <a:t>NAD</a:t>
            </a:r>
            <a:r>
              <a:rPr lang="en-US" sz="2400" dirty="0">
                <a:cs typeface="Times New Roman" pitchFamily="18" charset="0"/>
              </a:rPr>
              <a:t> was created to help sustain high standards of truth and accuracy in national advertising.</a:t>
            </a:r>
          </a:p>
          <a:p>
            <a:pPr marL="914400" lvl="1" indent="-457200" fontAlgn="auto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200" b="1" dirty="0">
                <a:cs typeface="Times New Roman" pitchFamily="18" charset="0"/>
              </a:rPr>
              <a:t>Initiates investigations</a:t>
            </a:r>
          </a:p>
          <a:p>
            <a:pPr marL="914400" lvl="1" indent="-457200" fontAlgn="auto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200" b="1" dirty="0">
                <a:cs typeface="Times New Roman" pitchFamily="18" charset="0"/>
              </a:rPr>
              <a:t>Determines issues</a:t>
            </a:r>
          </a:p>
          <a:p>
            <a:pPr marL="914400" lvl="1" indent="-457200" fontAlgn="auto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200" b="1" dirty="0">
                <a:cs typeface="Times New Roman" pitchFamily="18" charset="0"/>
              </a:rPr>
              <a:t>Collects and evaluates data</a:t>
            </a:r>
          </a:p>
          <a:p>
            <a:pPr marL="914400" lvl="1" indent="-457200" fontAlgn="auto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cs typeface="Times New Roman" pitchFamily="18" charset="0"/>
              </a:rPr>
              <a:t>Determines whether an advertisers claims are </a:t>
            </a:r>
            <a:r>
              <a:rPr lang="en-US" sz="2200" b="1" dirty="0">
                <a:cs typeface="Times New Roman" pitchFamily="18" charset="0"/>
              </a:rPr>
              <a:t>substantiated</a:t>
            </a:r>
            <a:r>
              <a:rPr lang="en-US" sz="2200" b="1" dirty="0" smtClean="0">
                <a:cs typeface="Times New Roman" pitchFamily="18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183769"/>
      </p:ext>
    </p:extLst>
  </p:cSld>
  <p:clrMapOvr>
    <a:masterClrMapping/>
  </p:clrMapOvr>
  <p:transition spd="slow">
    <p:split orient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Moral Models 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and Consumer Stakeholders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>
                <a:cs typeface="Times New Roman" pitchFamily="18" charset="0"/>
              </a:rPr>
              <a:t>How would the three types of moral managers models, discussed in Chapter 7, view consumer stakeholders?</a:t>
            </a:r>
          </a:p>
          <a:p>
            <a:pPr marL="457200" indent="-457200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>
                <a:cs typeface="Times New Roman" pitchFamily="18" charset="0"/>
              </a:rPr>
              <a:t>The </a:t>
            </a:r>
            <a:r>
              <a:rPr lang="en-US" sz="2800" b="1" dirty="0">
                <a:cs typeface="Times New Roman" pitchFamily="18" charset="0"/>
              </a:rPr>
              <a:t>Moral Management Model </a:t>
            </a:r>
            <a:r>
              <a:rPr lang="en-US" sz="2800" dirty="0">
                <a:cs typeface="Times New Roman" pitchFamily="18" charset="0"/>
              </a:rPr>
              <a:t>best represents the highest ethical standards of consumer treatment, and is therefore the recommended model for business to follow</a:t>
            </a:r>
            <a:r>
              <a:rPr lang="en-US" sz="2800" dirty="0" smtClean="0">
                <a:cs typeface="Times New Roman" pitchFamily="18" charset="0"/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42523423"/>
      </p:ext>
    </p:extLst>
  </p:cSld>
  <p:clrMapOvr>
    <a:masterClrMapping/>
  </p:clrMapOvr>
  <p:transition spd="slow">
    <p:split orient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Three Moral Management Models</a:t>
            </a:r>
          </a:p>
        </p:txBody>
      </p:sp>
      <p:pic>
        <p:nvPicPr>
          <p:cNvPr id="3074" name="Picture 2" descr="An illustration shows three sets of two connected text boxes.&#10;&#10;The first set shows a box labeled ‘Immoral Management’ connected to a box with text that reads: Customers are viewed as opportunities to be exploited. The second set shows a box labeled ‘Amoral Management’ connected to a box with text that reads: Management does not think through the ethical consequences of decisions. The third set shows a box labeled ‘Moral Management’ connected to a box with text that reads: Customers are viewed as equal partners in transactions. 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8229600" cy="4032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750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B1CA7E">
              <a:alpha val="49804"/>
            </a:srgbClr>
          </a:solidFill>
          <a:effectLst>
            <a:softEdge rad="127000"/>
          </a:effectLst>
        </p:spPr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Key Terms </a:t>
            </a:r>
            <a:r>
              <a:rPr lang="en-US" sz="1800" dirty="0">
                <a:solidFill>
                  <a:schemeClr val="tx2">
                    <a:lumMod val="50000"/>
                  </a:schemeClr>
                </a:solidFill>
              </a:rPr>
              <a:t>(1 of 2) 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981200" y="1066800"/>
            <a:ext cx="3204430" cy="521208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400" dirty="0">
                <a:cs typeface="Times New Roman" panose="02020603050405020304" pitchFamily="18" charset="0"/>
              </a:rPr>
              <a:t>accurate information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400" dirty="0">
                <a:cs typeface="Times New Roman" panose="02020603050405020304" pitchFamily="18" charset="0"/>
              </a:rPr>
              <a:t>ad creep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400" dirty="0">
                <a:cs typeface="Times New Roman" panose="02020603050405020304" pitchFamily="18" charset="0"/>
              </a:rPr>
              <a:t>adequate information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400" dirty="0">
                <a:cs typeface="Times New Roman" panose="02020603050405020304" pitchFamily="18" charset="0"/>
              </a:rPr>
              <a:t>age compression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400" dirty="0">
                <a:cs typeface="Times New Roman" panose="02020603050405020304" pitchFamily="18" charset="0"/>
              </a:rPr>
              <a:t>ambient advertising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400" dirty="0">
                <a:cs typeface="Times New Roman" panose="02020603050405020304" pitchFamily="18" charset="0"/>
              </a:rPr>
              <a:t>ambiguous advertising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400" dirty="0">
                <a:cs typeface="Times New Roman" panose="02020603050405020304" pitchFamily="18" charset="0"/>
              </a:rPr>
              <a:t>Children’s Television Act (CTA)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400" dirty="0">
                <a:cs typeface="Times New Roman" panose="02020603050405020304" pitchFamily="18" charset="0"/>
              </a:rPr>
              <a:t>clear information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400" dirty="0">
                <a:cs typeface="Times New Roman" panose="02020603050405020304" pitchFamily="18" charset="0"/>
              </a:rPr>
              <a:t>comparative advertising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400" dirty="0">
                <a:cs typeface="Times New Roman" panose="02020603050405020304" pitchFamily="18" charset="0"/>
              </a:rPr>
              <a:t>concealed facts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400" dirty="0">
                <a:cs typeface="Times New Roman" panose="02020603050405020304" pitchFamily="18" charset="0"/>
              </a:rPr>
              <a:t>Consumer Financial Protections Bureau (CFPB)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400" dirty="0" smtClean="0">
                <a:cs typeface="Times New Roman" panose="02020603050405020304" pitchFamily="18" charset="0"/>
              </a:rPr>
              <a:t>consumerism</a:t>
            </a:r>
            <a:endParaRPr lang="en-US" sz="2400" dirty="0"/>
          </a:p>
        </p:txBody>
      </p:sp>
      <p:sp>
        <p:nvSpPr>
          <p:cNvPr id="10" name="Content Placeholder 3"/>
          <p:cNvSpPr>
            <a:spLocks noGrp="1"/>
          </p:cNvSpPr>
          <p:nvPr>
            <p:ph idx="10"/>
          </p:nvPr>
        </p:nvSpPr>
        <p:spPr>
          <a:xfrm>
            <a:off x="5634770" y="1066800"/>
            <a:ext cx="3204430" cy="521208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400" dirty="0">
                <a:cs typeface="Times New Roman" panose="02020603050405020304" pitchFamily="18" charset="0"/>
              </a:rPr>
              <a:t>Consumer’s Magna </a:t>
            </a:r>
            <a:r>
              <a:rPr lang="en-US" altLang="en-US" sz="2400" dirty="0" err="1">
                <a:cs typeface="Times New Roman" panose="02020603050405020304" pitchFamily="18" charset="0"/>
              </a:rPr>
              <a:t>Carta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400" dirty="0">
                <a:cs typeface="Times New Roman" panose="02020603050405020304" pitchFamily="18" charset="0"/>
              </a:rPr>
              <a:t>Credit Card Act of 2009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400" dirty="0">
                <a:cs typeface="Times New Roman" panose="02020603050405020304" pitchFamily="18" charset="0"/>
              </a:rPr>
              <a:t>Customer Relationship Management (CRM)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400" dirty="0">
                <a:cs typeface="Times New Roman" panose="02020603050405020304" pitchFamily="18" charset="0"/>
              </a:rPr>
              <a:t>exaggerated claims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400" dirty="0">
                <a:cs typeface="Times New Roman" panose="02020603050405020304" pitchFamily="18" charset="0"/>
              </a:rPr>
              <a:t>express warranty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400" dirty="0">
                <a:cs typeface="Times New Roman" panose="02020603050405020304" pitchFamily="18" charset="0"/>
              </a:rPr>
              <a:t>extended warranty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400" dirty="0">
                <a:cs typeface="Times New Roman" panose="02020603050405020304" pitchFamily="18" charset="0"/>
              </a:rPr>
              <a:t>full warranty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400" dirty="0">
                <a:cs typeface="Times New Roman" panose="02020603050405020304" pitchFamily="18" charset="0"/>
              </a:rPr>
              <a:t>green advertising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400" dirty="0">
                <a:cs typeface="Times New Roman" panose="02020603050405020304" pitchFamily="18" charset="0"/>
              </a:rPr>
              <a:t>green guides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400" dirty="0">
                <a:cs typeface="Times New Roman" panose="02020603050405020304" pitchFamily="18" charset="0"/>
              </a:rPr>
              <a:t>green marketing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400" dirty="0">
                <a:cs typeface="Times New Roman" panose="02020603050405020304" pitchFamily="18" charset="0"/>
              </a:rPr>
              <a:t>green fatigue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400" dirty="0">
                <a:cs typeface="Times New Roman" panose="02020603050405020304" pitchFamily="18" charset="0"/>
              </a:rPr>
              <a:t>green watchdogs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400" dirty="0">
                <a:cs typeface="Times New Roman" panose="02020603050405020304" pitchFamily="18" charset="0"/>
              </a:rPr>
              <a:t>Guarantees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400" dirty="0">
                <a:cs typeface="Times New Roman" panose="02020603050405020304" pitchFamily="18" charset="0"/>
              </a:rPr>
              <a:t>Implied 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warranty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89328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B1CA7E">
              <a:alpha val="49804"/>
            </a:srgbClr>
          </a:solidFill>
          <a:effectLst>
            <a:softEdge rad="127000"/>
          </a:effectLst>
        </p:spPr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Key Terms 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(2 </a:t>
            </a:r>
            <a:r>
              <a:rPr lang="en-US" sz="1800" dirty="0">
                <a:solidFill>
                  <a:schemeClr val="tx2">
                    <a:lumMod val="50000"/>
                  </a:schemeClr>
                </a:solidFill>
              </a:rPr>
              <a:t>of 2) 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800" dirty="0">
                <a:cs typeface="Times New Roman" panose="02020603050405020304" pitchFamily="18" charset="0"/>
              </a:rPr>
              <a:t>limited warranty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800" dirty="0">
                <a:cs typeface="Times New Roman" panose="02020603050405020304" pitchFamily="18" charset="0"/>
              </a:rPr>
              <a:t>natural products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800" dirty="0">
                <a:cs typeface="Times New Roman" panose="02020603050405020304" pitchFamily="18" charset="0"/>
              </a:rPr>
              <a:t>organic food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800" dirty="0">
                <a:cs typeface="Times New Roman" panose="02020603050405020304" pitchFamily="18" charset="0"/>
              </a:rPr>
              <a:t>plot placement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800" dirty="0">
                <a:cs typeface="Times New Roman" panose="02020603050405020304" pitchFamily="18" charset="0"/>
              </a:rPr>
              <a:t>product information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800" dirty="0">
                <a:cs typeface="Times New Roman" panose="02020603050405020304" pitchFamily="18" charset="0"/>
              </a:rPr>
              <a:t>product placement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800" dirty="0">
                <a:cs typeface="Times New Roman" panose="02020603050405020304" pitchFamily="18" charset="0"/>
              </a:rPr>
              <a:t>psychological appeals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800" dirty="0">
                <a:cs typeface="Times New Roman" panose="02020603050405020304" pitchFamily="18" charset="0"/>
              </a:rPr>
              <a:t>puffery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800" dirty="0">
                <a:cs typeface="Times New Roman" panose="02020603050405020304" pitchFamily="18" charset="0"/>
              </a:rPr>
              <a:t>pure </a:t>
            </a:r>
            <a:r>
              <a:rPr lang="en-US" altLang="en-US" sz="2800" dirty="0" smtClean="0">
                <a:cs typeface="Times New Roman" panose="02020603050405020304" pitchFamily="18" charset="0"/>
              </a:rPr>
              <a:t>self-regulation</a:t>
            </a:r>
            <a:endParaRPr lang="en-US" altLang="en-US" sz="2800" dirty="0">
              <a:cs typeface="Times New Roman" panose="02020603050405020304" pitchFamily="18" charset="0"/>
            </a:endParaRPr>
          </a:p>
        </p:txBody>
      </p:sp>
      <p:sp>
        <p:nvSpPr>
          <p:cNvPr id="10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800" dirty="0">
                <a:cs typeface="Times New Roman" panose="02020603050405020304" pitchFamily="18" charset="0"/>
              </a:rPr>
              <a:t>right to be heard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800" dirty="0">
                <a:cs typeface="Times New Roman" panose="02020603050405020304" pitchFamily="18" charset="0"/>
              </a:rPr>
              <a:t>right to be informed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800" dirty="0">
                <a:cs typeface="Times New Roman" panose="02020603050405020304" pitchFamily="18" charset="0"/>
              </a:rPr>
              <a:t>right to choose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800" dirty="0">
                <a:cs typeface="Times New Roman" panose="02020603050405020304" pitchFamily="18" charset="0"/>
              </a:rPr>
              <a:t>right to safety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800" dirty="0">
                <a:cs typeface="Times New Roman" panose="02020603050405020304" pitchFamily="18" charset="0"/>
              </a:rPr>
              <a:t>Return fraud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800" dirty="0">
                <a:cs typeface="Times New Roman" panose="02020603050405020304" pitchFamily="18" charset="0"/>
              </a:rPr>
              <a:t>Returns policies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800" dirty="0">
                <a:cs typeface="Times New Roman" panose="02020603050405020304" pitchFamily="18" charset="0"/>
              </a:rPr>
              <a:t>self-regulation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800" dirty="0">
                <a:cs typeface="Times New Roman" panose="02020603050405020304" pitchFamily="18" charset="0"/>
              </a:rPr>
              <a:t>social media advertising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800" dirty="0">
                <a:cs typeface="Times New Roman" panose="02020603050405020304" pitchFamily="18" charset="0"/>
              </a:rPr>
              <a:t>warranties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800" dirty="0">
                <a:cs typeface="Times New Roman" panose="02020603050405020304" pitchFamily="18" charset="0"/>
              </a:rPr>
              <a:t>weasel </a:t>
            </a:r>
            <a:r>
              <a:rPr lang="en-US" altLang="en-US" sz="2800" dirty="0" smtClean="0">
                <a:cs typeface="Times New Roman" panose="02020603050405020304" pitchFamily="18" charset="0"/>
              </a:rPr>
              <a:t>words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568842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B1CA7E">
              <a:alpha val="49804"/>
            </a:srgbClr>
          </a:solidFill>
          <a:effectLst>
            <a:softEdge rad="127000"/>
          </a:effectLst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Learning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Outcomes</a:t>
            </a:r>
            <a:endParaRPr lang="en-US" b="1" dirty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800600"/>
          </a:xfrm>
        </p:spPr>
        <p:txBody>
          <a:bodyPr rtlCol="0">
            <a:noAutofit/>
          </a:bodyPr>
          <a:lstStyle/>
          <a:p>
            <a:pPr marL="495300" indent="-495300" fontAlgn="auto">
              <a:spcBef>
                <a:spcPct val="0"/>
              </a:spcBef>
              <a:spcAft>
                <a:spcPts val="600"/>
              </a:spcAft>
              <a:buClr>
                <a:srgbClr val="385370"/>
              </a:buClr>
              <a:buSzPct val="120000"/>
              <a:buFont typeface="Wingdings" pitchFamily="2" charset="2"/>
              <a:buAutoNum type="arabicPeriod"/>
              <a:defRPr/>
            </a:pPr>
            <a:r>
              <a:rPr lang="en-US" altLang="en-US" sz="2200" dirty="0">
                <a:cs typeface="Times New Roman" pitchFamily="18" charset="0"/>
              </a:rPr>
              <a:t>Describe the consumer movement and identify the consumer’s Magna </a:t>
            </a:r>
            <a:r>
              <a:rPr lang="en-US" altLang="en-US" sz="2200" dirty="0" err="1">
                <a:cs typeface="Times New Roman" pitchFamily="18" charset="0"/>
              </a:rPr>
              <a:t>Carta</a:t>
            </a:r>
            <a:r>
              <a:rPr lang="en-US" altLang="en-US" sz="2200" dirty="0">
                <a:cs typeface="Times New Roman" pitchFamily="18" charset="0"/>
              </a:rPr>
              <a:t> and explain its meaning.</a:t>
            </a:r>
          </a:p>
          <a:p>
            <a:pPr marL="495300" indent="-495300" fontAlgn="auto">
              <a:spcBef>
                <a:spcPct val="0"/>
              </a:spcBef>
              <a:spcAft>
                <a:spcPts val="600"/>
              </a:spcAft>
              <a:buClr>
                <a:srgbClr val="385370"/>
              </a:buClr>
              <a:buSzPct val="120000"/>
              <a:buFont typeface="Wingdings" pitchFamily="2" charset="2"/>
              <a:buAutoNum type="arabicPeriod"/>
              <a:defRPr/>
            </a:pPr>
            <a:r>
              <a:rPr lang="en-US" altLang="en-US" sz="2200" dirty="0">
                <a:cs typeface="Times New Roman" pitchFamily="18" charset="0"/>
              </a:rPr>
              <a:t>Identify product information issues that are affected by business’s social and ethical responsibilities. Identify major abuses of advertising and discuss specific controversial advertising issues.</a:t>
            </a:r>
          </a:p>
          <a:p>
            <a:pPr marL="495300" indent="-495300" fontAlgn="auto">
              <a:spcBef>
                <a:spcPct val="0"/>
              </a:spcBef>
              <a:spcAft>
                <a:spcPts val="600"/>
              </a:spcAft>
              <a:buClr>
                <a:srgbClr val="385370"/>
              </a:buClr>
              <a:buSzPct val="120000"/>
              <a:buFont typeface="Wingdings" pitchFamily="2" charset="2"/>
              <a:buAutoNum type="arabicPeriod"/>
              <a:defRPr/>
            </a:pPr>
            <a:r>
              <a:rPr lang="en-US" altLang="en-US" sz="2200" dirty="0">
                <a:cs typeface="Times New Roman" pitchFamily="18" charset="0"/>
              </a:rPr>
              <a:t>Describe the role and functions of the Federal Trade Commission (FTC).</a:t>
            </a:r>
          </a:p>
          <a:p>
            <a:pPr marL="495300" indent="-495300" fontAlgn="auto">
              <a:spcBef>
                <a:spcPct val="0"/>
              </a:spcBef>
              <a:spcAft>
                <a:spcPts val="600"/>
              </a:spcAft>
              <a:buClr>
                <a:srgbClr val="385370"/>
              </a:buClr>
              <a:buSzPct val="120000"/>
              <a:buFont typeface="Wingdings" pitchFamily="2" charset="2"/>
              <a:buAutoNum type="arabicPeriod"/>
              <a:defRPr/>
            </a:pPr>
            <a:r>
              <a:rPr lang="en-US" altLang="en-US" sz="2200" dirty="0">
                <a:cs typeface="Times New Roman" pitchFamily="18" charset="0"/>
              </a:rPr>
              <a:t>Explain recent consumer-related legislation that has been passed—Credit Card Act (CARD) and the Consumer Financial Protection Bureau (CFPB).</a:t>
            </a:r>
          </a:p>
          <a:p>
            <a:pPr marL="495300" indent="-495300" fontAlgn="auto">
              <a:spcBef>
                <a:spcPct val="0"/>
              </a:spcBef>
              <a:spcAft>
                <a:spcPts val="600"/>
              </a:spcAft>
              <a:buClr>
                <a:srgbClr val="385370"/>
              </a:buClr>
              <a:buSzPct val="120000"/>
              <a:buFont typeface="Wingdings" pitchFamily="2" charset="2"/>
              <a:buAutoNum type="arabicPeriod"/>
              <a:defRPr/>
            </a:pPr>
            <a:r>
              <a:rPr lang="en-US" altLang="en-US" sz="2200" dirty="0">
                <a:cs typeface="Times New Roman" pitchFamily="18" charset="0"/>
              </a:rPr>
              <a:t>Discuss the strengths and weaknesses of self-regulation of advertising.</a:t>
            </a:r>
          </a:p>
          <a:p>
            <a:pPr marL="495300" indent="-495300" fontAlgn="auto">
              <a:spcBef>
                <a:spcPct val="0"/>
              </a:spcBef>
              <a:spcAft>
                <a:spcPts val="600"/>
              </a:spcAft>
              <a:buClr>
                <a:srgbClr val="385370"/>
              </a:buClr>
              <a:buSzPct val="120000"/>
              <a:buFont typeface="Wingdings" pitchFamily="2" charset="2"/>
              <a:buAutoNum type="arabicPeriod"/>
              <a:defRPr/>
            </a:pPr>
            <a:r>
              <a:rPr lang="en-US" altLang="en-US" sz="2200" dirty="0">
                <a:cs typeface="Times New Roman" pitchFamily="18" charset="0"/>
              </a:rPr>
              <a:t>Identify the three moral models and their likely perspectives on consumer stakeholders.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  <a:alpha val="50000"/>
            </a:schemeClr>
          </a:solidFill>
          <a:effectLst>
            <a:softEdge rad="127000"/>
          </a:effectLst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Chapter Outline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 rtlCol="0">
            <a:noAutofit/>
          </a:bodyPr>
          <a:lstStyle/>
          <a:p>
            <a:pPr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en-US" altLang="en-US" sz="2400" dirty="0">
                <a:cs typeface="Times New Roman" pitchFamily="18" charset="0"/>
              </a:rPr>
              <a:t>The Consumer Movement</a:t>
            </a:r>
          </a:p>
          <a:p>
            <a:pPr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en-US" altLang="en-US" sz="2400" dirty="0">
                <a:cs typeface="Times New Roman" pitchFamily="18" charset="0"/>
              </a:rPr>
              <a:t>The Federal Trade Commission (FTC)</a:t>
            </a:r>
          </a:p>
          <a:p>
            <a:pPr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en-US" altLang="en-US" sz="2400" dirty="0">
                <a:cs typeface="Times New Roman" pitchFamily="18" charset="0"/>
              </a:rPr>
              <a:t>Self-Regulation in Advertising</a:t>
            </a:r>
          </a:p>
          <a:p>
            <a:pPr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en-US" altLang="en-US" sz="2400" dirty="0">
                <a:cs typeface="Times New Roman" pitchFamily="18" charset="0"/>
              </a:rPr>
              <a:t>Moral Models and Consumer Stakeholders</a:t>
            </a:r>
          </a:p>
          <a:p>
            <a:pPr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en-US" altLang="en-US" sz="2400" dirty="0">
                <a:cs typeface="Times New Roman" pitchFamily="18" charset="0"/>
              </a:rPr>
              <a:t>Summary </a:t>
            </a:r>
          </a:p>
          <a:p>
            <a:pPr fontAlgn="auto">
              <a:spcBef>
                <a:spcPct val="0"/>
              </a:spcBef>
              <a:spcAft>
                <a:spcPts val="1200"/>
              </a:spcAft>
              <a:defRPr/>
            </a:pPr>
            <a:r>
              <a:rPr lang="en-US" altLang="en-US" sz="2400" dirty="0">
                <a:cs typeface="Times New Roman" pitchFamily="18" charset="0"/>
              </a:rPr>
              <a:t>Key Terms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B491E"/>
                </a:solidFill>
              </a:rPr>
              <a:t>Co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nsumer Stakeholders: 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Information Issues</a:t>
            </a:r>
          </a:p>
        </p:txBody>
      </p:sp>
      <p:sp>
        <p:nvSpPr>
          <p:cNvPr id="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400" dirty="0"/>
              <a:t>As business seeks to come out of the worldwide recession, the pace of consumer spending has been stable to modestly higher over the last five years.</a:t>
            </a:r>
          </a:p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400" dirty="0"/>
              <a:t>Consumers have become more cautious and selective. </a:t>
            </a:r>
          </a:p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400" dirty="0"/>
              <a:t>Businesses need to pay careful attention to customer stakeholders, and their fair treatment.</a:t>
            </a:r>
          </a:p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400" b="1" dirty="0"/>
              <a:t>Customer Relationship Management (CRM), </a:t>
            </a:r>
            <a:r>
              <a:rPr lang="en-US" sz="2400" dirty="0"/>
              <a:t>the ability of an organization to effectively identify, acquire, foster, and retain loyal profitable customers.</a:t>
            </a:r>
          </a:p>
          <a:p>
            <a:pPr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400" dirty="0"/>
              <a:t>“Satisfied customers tell three friends, but angry customers tell 3,000</a:t>
            </a:r>
            <a:r>
              <a:rPr lang="en-US" sz="2400" dirty="0" smtClean="0"/>
              <a:t>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7510636"/>
      </p:ext>
    </p:extLst>
  </p:cSld>
  <p:clrMapOvr>
    <a:masterClrMapping/>
  </p:clrMapOvr>
  <p:transition spd="slow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The Consumer Movement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981200" y="990600"/>
            <a:ext cx="6858000" cy="5212080"/>
          </a:xfrm>
        </p:spPr>
        <p:txBody>
          <a:bodyPr/>
          <a:lstStyle/>
          <a:p>
            <a:pPr marL="0" indent="0" fontAlgn="auto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3000" b="1" dirty="0">
                <a:cs typeface="Times New Roman" pitchFamily="18" charset="0"/>
              </a:rPr>
              <a:t>Consumerism/Consumer Movement-</a:t>
            </a:r>
            <a:endParaRPr lang="en-US" sz="3000" dirty="0">
              <a:cs typeface="Times New Roman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500" dirty="0">
                <a:cs typeface="Times New Roman" pitchFamily="18" charset="0"/>
              </a:rPr>
              <a:t>A social movement seeking to augment the rights and powers of buyers in relation to sellers.</a:t>
            </a:r>
          </a:p>
          <a:p>
            <a:pPr marL="457200" indent="-457200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500" dirty="0">
                <a:cs typeface="Times New Roman" pitchFamily="18" charset="0"/>
              </a:rPr>
              <a:t>In addition to the rights enumerated in </a:t>
            </a:r>
            <a:r>
              <a:rPr lang="en-US" sz="2500" b="1" dirty="0">
                <a:cs typeface="Times New Roman" pitchFamily="18" charset="0"/>
              </a:rPr>
              <a:t>The Consumer’s Magna </a:t>
            </a:r>
            <a:r>
              <a:rPr lang="en-US" sz="2500" b="1" dirty="0" err="1">
                <a:cs typeface="Times New Roman" pitchFamily="18" charset="0"/>
              </a:rPr>
              <a:t>Carta</a:t>
            </a:r>
            <a:r>
              <a:rPr lang="en-US" sz="2500" dirty="0">
                <a:cs typeface="Times New Roman" pitchFamily="18" charset="0"/>
              </a:rPr>
              <a:t> (see next slide),  consumers today want:</a:t>
            </a:r>
          </a:p>
          <a:p>
            <a:pPr marL="914400" lvl="1" indent="-457200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300" dirty="0">
                <a:cs typeface="Times New Roman" pitchFamily="18" charset="0"/>
              </a:rPr>
              <a:t>Fair value for money spent</a:t>
            </a:r>
          </a:p>
          <a:p>
            <a:pPr marL="914400" lvl="1" indent="-457200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300" dirty="0">
                <a:cs typeface="Times New Roman" pitchFamily="18" charset="0"/>
              </a:rPr>
              <a:t>A product that </a:t>
            </a:r>
            <a:r>
              <a:rPr lang="en-US" sz="2300" b="1" dirty="0">
                <a:cs typeface="Times New Roman" pitchFamily="18" charset="0"/>
              </a:rPr>
              <a:t>meets reasonable expectations</a:t>
            </a:r>
          </a:p>
          <a:p>
            <a:pPr marL="914400" lvl="1" indent="-457200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300" dirty="0">
                <a:cs typeface="Times New Roman" pitchFamily="18" charset="0"/>
              </a:rPr>
              <a:t>One with </a:t>
            </a:r>
            <a:r>
              <a:rPr lang="en-US" sz="2300" b="1" dirty="0">
                <a:cs typeface="Times New Roman" pitchFamily="18" charset="0"/>
              </a:rPr>
              <a:t>full disclosure </a:t>
            </a:r>
            <a:r>
              <a:rPr lang="en-US" sz="2300" dirty="0">
                <a:cs typeface="Times New Roman" pitchFamily="18" charset="0"/>
              </a:rPr>
              <a:t>of its specs</a:t>
            </a:r>
          </a:p>
          <a:p>
            <a:pPr marL="914400" lvl="1" indent="-457200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300" b="1" dirty="0">
                <a:cs typeface="Times New Roman" pitchFamily="18" charset="0"/>
              </a:rPr>
              <a:t>Truthfully advertised </a:t>
            </a:r>
            <a:r>
              <a:rPr lang="en-US" sz="2300" dirty="0">
                <a:cs typeface="Times New Roman" pitchFamily="18" charset="0"/>
              </a:rPr>
              <a:t>– and </a:t>
            </a:r>
            <a:r>
              <a:rPr lang="en-US" sz="2300" b="1" dirty="0">
                <a:cs typeface="Times New Roman" pitchFamily="18" charset="0"/>
              </a:rPr>
              <a:t>safe</a:t>
            </a:r>
            <a:endParaRPr lang="en-US" sz="23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806141"/>
      </p:ext>
    </p:extLst>
  </p:cSld>
  <p:clrMapOvr>
    <a:masterClrMapping/>
  </p:clrMapOvr>
  <p:transition spd="slow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The Consumer’s Magna </a:t>
            </a:r>
            <a:r>
              <a:rPr lang="en-US" sz="3600" dirty="0" err="1">
                <a:solidFill>
                  <a:schemeClr val="tx2">
                    <a:lumMod val="50000"/>
                  </a:schemeClr>
                </a:solidFill>
              </a:rPr>
              <a:t>Carta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Picture 2" descr="An illustration shows four text boxes arranged in a matrix format.&#10;&#10;The text in the text boxes reads: Right to safety, Right to be informed, Right to choose, Right to be heard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691" y="2057400"/>
            <a:ext cx="7826618" cy="3309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23885"/>
      </p:ext>
    </p:extLst>
  </p:cSld>
  <p:clrMapOvr>
    <a:masterClrMapping/>
  </p:clrMapOvr>
  <p:transition spd="slow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Ralph Nader’s Consumerism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>
                <a:cs typeface="Times New Roman" pitchFamily="18" charset="0"/>
              </a:rPr>
              <a:t>Ralph Nader is considered the father of the modern consumer movement.</a:t>
            </a:r>
            <a:endParaRPr lang="en-US" sz="2800" i="1" dirty="0">
              <a:cs typeface="Times New Roman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>
                <a:cs typeface="Times New Roman" pitchFamily="18" charset="0"/>
              </a:rPr>
              <a:t>The impact of his book, </a:t>
            </a:r>
            <a:r>
              <a:rPr lang="en-US" sz="2800" i="1" dirty="0">
                <a:cs typeface="Times New Roman" pitchFamily="18" charset="0"/>
              </a:rPr>
              <a:t>Unsafe At Any Speed </a:t>
            </a:r>
            <a:r>
              <a:rPr lang="en-US" sz="2800" dirty="0">
                <a:cs typeface="Times New Roman" pitchFamily="18" charset="0"/>
              </a:rPr>
              <a:t>criticizing the auto industry and General Motors 40 years ago, was momentous.</a:t>
            </a:r>
          </a:p>
          <a:p>
            <a:pPr marL="457200" indent="-457200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>
                <a:cs typeface="Times New Roman" pitchFamily="18" charset="0"/>
              </a:rPr>
              <a:t>Nader’s book gave rise to auto safety regulations and devices. </a:t>
            </a:r>
          </a:p>
          <a:p>
            <a:pPr marL="457200" indent="-457200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800" dirty="0">
                <a:cs typeface="Times New Roman" pitchFamily="18" charset="0"/>
              </a:rPr>
              <a:t>Nader built a new era—that of the consumer</a:t>
            </a:r>
            <a:r>
              <a:rPr lang="en-US" sz="2800" dirty="0" smtClean="0">
                <a:cs typeface="Times New Roman" pitchFamily="18" charset="0"/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5898835"/>
      </p:ext>
    </p:extLst>
  </p:cSld>
  <p:clrMapOvr>
    <a:masterClrMapping/>
  </p:clrMapOvr>
  <p:transition spd="slow"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Consumerism Today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fontAlgn="auto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600" dirty="0">
                <a:cs typeface="Times New Roman" pitchFamily="18" charset="0"/>
              </a:rPr>
              <a:t>Many groups make up the loose confederation known as the consumer movement. </a:t>
            </a:r>
          </a:p>
          <a:p>
            <a:pPr marL="457200" indent="-457200" fontAlgn="auto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600" dirty="0">
                <a:cs typeface="Times New Roman" pitchFamily="18" charset="0"/>
              </a:rPr>
              <a:t>The power held by consumers is not the result of organized groups lobbying; their efforts are at the grassroots level.</a:t>
            </a:r>
          </a:p>
          <a:p>
            <a:pPr marL="457200" indent="-457200" fontAlgn="auto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600" dirty="0">
                <a:cs typeface="Times New Roman" pitchFamily="18" charset="0"/>
              </a:rPr>
              <a:t>Involves grassroots organizations, social media activism, and the rise of nonprofit organizations</a:t>
            </a:r>
          </a:p>
          <a:p>
            <a:pPr marL="457200" indent="-457200" fontAlgn="auto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600" dirty="0">
                <a:cs typeface="Times New Roman" pitchFamily="18" charset="0"/>
              </a:rPr>
              <a:t>Major issues fall into two groups:</a:t>
            </a:r>
          </a:p>
          <a:p>
            <a:pPr marL="914400" lvl="1" indent="-457200" fontAlgn="auto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cs typeface="Times New Roman" pitchFamily="18" charset="0"/>
              </a:rPr>
              <a:t>Product/service information</a:t>
            </a:r>
          </a:p>
          <a:p>
            <a:pPr marL="914400" lvl="1" indent="-457200" fontAlgn="auto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cs typeface="Times New Roman" pitchFamily="18" charset="0"/>
              </a:rPr>
              <a:t>Product/service </a:t>
            </a:r>
            <a:r>
              <a:rPr lang="en-US" sz="2400" b="1" dirty="0" smtClean="0">
                <a:cs typeface="Times New Roman" pitchFamily="18" charset="0"/>
              </a:rPr>
              <a:t>itself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3375623"/>
      </p:ext>
    </p:extLst>
  </p:cSld>
  <p:clrMapOvr>
    <a:masterClrMapping/>
  </p:clrMapOvr>
  <p:transition spd="slow">
    <p:split orient="vert"/>
  </p:transition>
</p:sld>
</file>

<file path=ppt/theme/theme1.xml><?xml version="1.0" encoding="utf-8"?>
<a:theme xmlns:a="http://schemas.openxmlformats.org/drawingml/2006/main" name="Carroll 9e">
  <a:themeElements>
    <a:clrScheme name="CARROLL 10e">
      <a:dk1>
        <a:sysClr val="windowText" lastClr="000000"/>
      </a:dk1>
      <a:lt1>
        <a:sysClr val="window" lastClr="FFFFFF"/>
      </a:lt1>
      <a:dk2>
        <a:srgbClr val="76923C"/>
      </a:dk2>
      <a:lt2>
        <a:srgbClr val="EEECE1"/>
      </a:lt2>
      <a:accent1>
        <a:srgbClr val="00B0F0"/>
      </a:accent1>
      <a:accent2>
        <a:srgbClr val="F79646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1093</TotalTime>
  <Words>1641</Words>
  <Application>Microsoft Office PowerPoint</Application>
  <PresentationFormat>On-screen Show (4:3)</PresentationFormat>
  <Paragraphs>204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Carroll 9e</vt:lpstr>
      <vt:lpstr>Business &amp; Society Ethics, Sustainability &amp; Stakeholder Management 10th Edition</vt:lpstr>
      <vt:lpstr>Chapter 13 Consumer Stakeholders: Information Issues</vt:lpstr>
      <vt:lpstr>Learning Outcomes</vt:lpstr>
      <vt:lpstr>Chapter Outline</vt:lpstr>
      <vt:lpstr>Consumer Stakeholders:  Information Issues</vt:lpstr>
      <vt:lpstr>The Consumer Movement</vt:lpstr>
      <vt:lpstr>The Consumer’s Magna Carta</vt:lpstr>
      <vt:lpstr>Ralph Nader’s Consumerism</vt:lpstr>
      <vt:lpstr>Consumerism Today</vt:lpstr>
      <vt:lpstr>Consumer Problems with Business</vt:lpstr>
      <vt:lpstr>Product/Service Information Issues</vt:lpstr>
      <vt:lpstr>Advertising Issues</vt:lpstr>
      <vt:lpstr>Advertising Abuses</vt:lpstr>
      <vt:lpstr>Specific Controversial Advertising Issues (1)</vt:lpstr>
      <vt:lpstr>Specific Controversial Advertising Issues (2)</vt:lpstr>
      <vt:lpstr>Warranties and Guarantees – (1 of 2)</vt:lpstr>
      <vt:lpstr>Warranties and Guarantees – (2 of 2)</vt:lpstr>
      <vt:lpstr>Packaging and Labeling</vt:lpstr>
      <vt:lpstr>Other Product Information Issues -</vt:lpstr>
      <vt:lpstr>The Federal Trade Commission</vt:lpstr>
      <vt:lpstr>The FTC in the 21st Century</vt:lpstr>
      <vt:lpstr>Consumer Financial Protection Bureau –</vt:lpstr>
      <vt:lpstr>Self-Regulation in Advertising</vt:lpstr>
      <vt:lpstr>Moral Models  and Consumer Stakeholders</vt:lpstr>
      <vt:lpstr>Three Moral Management Models</vt:lpstr>
      <vt:lpstr>Key Terms (1 of 2) </vt:lpstr>
      <vt:lpstr>Key Terms (2 of 2)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professor</dc:creator>
  <cp:lastModifiedBy>Prasanna kumar. Tripathy</cp:lastModifiedBy>
  <cp:revision>129</cp:revision>
  <dcterms:created xsi:type="dcterms:W3CDTF">2013-08-31T20:18:31Z</dcterms:created>
  <dcterms:modified xsi:type="dcterms:W3CDTF">2018-07-18T08:56:21Z</dcterms:modified>
</cp:coreProperties>
</file>