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Somoroff"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A7E"/>
    <a:srgbClr val="3B491E"/>
    <a:srgbClr val="AFEAFF"/>
    <a:srgbClr val="D8E4BE"/>
    <a:srgbClr val="9EE6FF"/>
    <a:srgbClr val="257566"/>
    <a:srgbClr val="1C584D"/>
    <a:srgbClr val="596D2D"/>
    <a:srgbClr val="5858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p:cViewPr>
        <p:scale>
          <a:sx n="75" d="100"/>
          <a:sy n="75" d="100"/>
        </p:scale>
        <p:origin x="-1422"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D726400-94D6-47B8-A424-5F652A306F65}" type="datetimeFigureOut">
              <a:rPr lang="en-US"/>
              <a:pPr>
                <a:defRPr/>
              </a:pPr>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7423D3-2069-4624-8E94-1F9BFDEC75FD}" type="slidenum">
              <a:rPr lang="en-US" altLang="en-US"/>
              <a:pPr/>
              <a:t>‹#›</a:t>
            </a:fld>
            <a:endParaRPr lang="en-US" altLang="en-US"/>
          </a:p>
        </p:txBody>
      </p:sp>
    </p:spTree>
    <p:extLst>
      <p:ext uri="{BB962C8B-B14F-4D97-AF65-F5344CB8AC3E}">
        <p14:creationId xmlns:p14="http://schemas.microsoft.com/office/powerpoint/2010/main" val="4136687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5F8653-8D2B-4984-846A-E95F8ACD711E}"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423D3-2069-4624-8E94-1F9BFDEC75FD}" type="slidenum">
              <a:rPr lang="en-US" altLang="en-US" smtClean="0"/>
              <a:pPr/>
              <a:t>26</a:t>
            </a:fld>
            <a:endParaRPr lang="en-US" altLang="en-US"/>
          </a:p>
        </p:txBody>
      </p:sp>
    </p:spTree>
    <p:extLst>
      <p:ext uri="{BB962C8B-B14F-4D97-AF65-F5344CB8AC3E}">
        <p14:creationId xmlns:p14="http://schemas.microsoft.com/office/powerpoint/2010/main" val="2963519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78849" y="0"/>
            <a:ext cx="5862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2"/>
          </p:nvPr>
        </p:nvSpPr>
        <p:spPr>
          <a:xfrm>
            <a:off x="3122676" y="6416040"/>
            <a:ext cx="2898648" cy="365760"/>
          </a:xfrm>
        </p:spPr>
        <p:txBody>
          <a:bodyPr anchor="ctr"/>
          <a:lstStyle>
            <a:lvl1pPr marL="0" indent="0" algn="ctr">
              <a:buNone/>
              <a:defRPr sz="1200">
                <a:solidFill>
                  <a:srgbClr val="585858"/>
                </a:solidFill>
              </a:defRPr>
            </a:lvl1pPr>
          </a:lstStyle>
          <a:p>
            <a:pPr lvl="0"/>
            <a:r>
              <a:rPr lang="en-US" dirty="0" smtClean="0"/>
              <a:t>Click to edit Master text styles</a:t>
            </a:r>
            <a:endParaRPr lang="en-US" dirty="0"/>
          </a:p>
        </p:txBody>
      </p:sp>
      <p:sp>
        <p:nvSpPr>
          <p:cNvPr id="10" name="TextBox 9"/>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Tree>
    <p:extLst>
      <p:ext uri="{BB962C8B-B14F-4D97-AF65-F5344CB8AC3E}">
        <p14:creationId xmlns:p14="http://schemas.microsoft.com/office/powerpoint/2010/main" val="2991190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79F731-D3DA-49C6-ABD5-3B3694260B54}" type="datetime1">
              <a:rPr lang="en-US"/>
              <a:pPr>
                <a:defRPr/>
              </a:pPr>
              <a:t>7/18/2018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9" name="Slide Number Placeholder 5"/>
          <p:cNvSpPr>
            <a:spLocks noGrp="1"/>
          </p:cNvSpPr>
          <p:nvPr>
            <p:ph type="sldNum" sz="quarter" idx="12"/>
          </p:nvPr>
        </p:nvSpPr>
        <p:spPr/>
        <p:txBody>
          <a:bodyPr/>
          <a:lstStyle>
            <a:lvl1pPr>
              <a:defRPr/>
            </a:lvl1pPr>
          </a:lstStyle>
          <a:p>
            <a:fld id="{F857BCB9-B2A7-4A58-9922-37E2DEEBE0C3}" type="slidenum">
              <a:rPr lang="en-US" altLang="en-US"/>
              <a:pPr/>
              <a:t>‹#›</a:t>
            </a:fld>
            <a:endParaRPr lang="en-US" altLang="en-US"/>
          </a:p>
        </p:txBody>
      </p:sp>
    </p:spTree>
    <p:extLst>
      <p:ext uri="{BB962C8B-B14F-4D97-AF65-F5344CB8AC3E}">
        <p14:creationId xmlns:p14="http://schemas.microsoft.com/office/powerpoint/2010/main" val="1138475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81CAF3-6FE4-4491-A7CD-C48D63C4BB77}" type="datetime1">
              <a:rPr lang="en-US"/>
              <a:pPr>
                <a:defRPr/>
              </a:pPr>
              <a:t>7/18/2018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5" name="Slide Number Placeholder 5"/>
          <p:cNvSpPr>
            <a:spLocks noGrp="1"/>
          </p:cNvSpPr>
          <p:nvPr>
            <p:ph type="sldNum" sz="quarter" idx="12"/>
          </p:nvPr>
        </p:nvSpPr>
        <p:spPr/>
        <p:txBody>
          <a:bodyPr/>
          <a:lstStyle>
            <a:lvl1pPr>
              <a:defRPr/>
            </a:lvl1pPr>
          </a:lstStyle>
          <a:p>
            <a:fld id="{53F51BE9-07C2-41B7-8956-710D4B0389BF}" type="slidenum">
              <a:rPr lang="en-US" altLang="en-US"/>
              <a:pPr/>
              <a:t>‹#›</a:t>
            </a:fld>
            <a:endParaRPr lang="en-US" altLang="en-US"/>
          </a:p>
        </p:txBody>
      </p:sp>
    </p:spTree>
    <p:extLst>
      <p:ext uri="{BB962C8B-B14F-4D97-AF65-F5344CB8AC3E}">
        <p14:creationId xmlns:p14="http://schemas.microsoft.com/office/powerpoint/2010/main" val="3857234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513347-2F5E-49DB-8E9E-B5CE219F4AE7}" type="datetime1">
              <a:rPr lang="en-US"/>
              <a:pPr>
                <a:defRPr/>
              </a:pPr>
              <a:t>7/18/2018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4" name="Slide Number Placeholder 5"/>
          <p:cNvSpPr>
            <a:spLocks noGrp="1"/>
          </p:cNvSpPr>
          <p:nvPr>
            <p:ph type="sldNum" sz="quarter" idx="12"/>
          </p:nvPr>
        </p:nvSpPr>
        <p:spPr/>
        <p:txBody>
          <a:bodyPr/>
          <a:lstStyle>
            <a:lvl1pPr>
              <a:defRPr/>
            </a:lvl1pPr>
          </a:lstStyle>
          <a:p>
            <a:fld id="{6197D859-5254-43D8-9030-F8DEFFCF65ED}" type="slidenum">
              <a:rPr lang="en-US" altLang="en-US"/>
              <a:pPr/>
              <a:t>‹#›</a:t>
            </a:fld>
            <a:endParaRPr lang="en-US" altLang="en-US"/>
          </a:p>
        </p:txBody>
      </p:sp>
    </p:spTree>
    <p:extLst>
      <p:ext uri="{BB962C8B-B14F-4D97-AF65-F5344CB8AC3E}">
        <p14:creationId xmlns:p14="http://schemas.microsoft.com/office/powerpoint/2010/main" val="206431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5E266-6861-4950-AE69-24B4509A6FA2}"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7" name="Slide Number Placeholder 5"/>
          <p:cNvSpPr>
            <a:spLocks noGrp="1"/>
          </p:cNvSpPr>
          <p:nvPr>
            <p:ph type="sldNum" sz="quarter" idx="12"/>
          </p:nvPr>
        </p:nvSpPr>
        <p:spPr/>
        <p:txBody>
          <a:bodyPr/>
          <a:lstStyle>
            <a:lvl1pPr>
              <a:defRPr/>
            </a:lvl1pPr>
          </a:lstStyle>
          <a:p>
            <a:fld id="{CBAAF329-45FB-4CF6-89DF-7C552D5D1765}" type="slidenum">
              <a:rPr lang="en-US" altLang="en-US"/>
              <a:pPr/>
              <a:t>‹#›</a:t>
            </a:fld>
            <a:endParaRPr lang="en-US" altLang="en-US"/>
          </a:p>
        </p:txBody>
      </p:sp>
    </p:spTree>
    <p:extLst>
      <p:ext uri="{BB962C8B-B14F-4D97-AF65-F5344CB8AC3E}">
        <p14:creationId xmlns:p14="http://schemas.microsoft.com/office/powerpoint/2010/main" val="275632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9F904B-BD89-47BF-A1CF-8E029726C357}"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7" name="Slide Number Placeholder 5"/>
          <p:cNvSpPr>
            <a:spLocks noGrp="1"/>
          </p:cNvSpPr>
          <p:nvPr>
            <p:ph type="sldNum" sz="quarter" idx="12"/>
          </p:nvPr>
        </p:nvSpPr>
        <p:spPr/>
        <p:txBody>
          <a:bodyPr/>
          <a:lstStyle>
            <a:lvl1pPr>
              <a:defRPr/>
            </a:lvl1pPr>
          </a:lstStyle>
          <a:p>
            <a:fld id="{DDA98A3F-B8B4-4DD6-BFEC-9DDA7CA6E467}" type="slidenum">
              <a:rPr lang="en-US" altLang="en-US"/>
              <a:pPr/>
              <a:t>‹#›</a:t>
            </a:fld>
            <a:endParaRPr lang="en-US" altLang="en-US"/>
          </a:p>
        </p:txBody>
      </p:sp>
    </p:spTree>
    <p:extLst>
      <p:ext uri="{BB962C8B-B14F-4D97-AF65-F5344CB8AC3E}">
        <p14:creationId xmlns:p14="http://schemas.microsoft.com/office/powerpoint/2010/main" val="90723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AC1CAF-A1C5-4C45-9C61-66E016534C42}"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6" name="Slide Number Placeholder 5"/>
          <p:cNvSpPr>
            <a:spLocks noGrp="1"/>
          </p:cNvSpPr>
          <p:nvPr>
            <p:ph type="sldNum" sz="quarter" idx="12"/>
          </p:nvPr>
        </p:nvSpPr>
        <p:spPr/>
        <p:txBody>
          <a:bodyPr/>
          <a:lstStyle>
            <a:lvl1pPr>
              <a:defRPr/>
            </a:lvl1pPr>
          </a:lstStyle>
          <a:p>
            <a:fld id="{0C5C2C68-31D1-44BD-B89B-0DCC32834B02}" type="slidenum">
              <a:rPr lang="en-US" altLang="en-US"/>
              <a:pPr/>
              <a:t>‹#›</a:t>
            </a:fld>
            <a:endParaRPr lang="en-US" altLang="en-US"/>
          </a:p>
        </p:txBody>
      </p:sp>
    </p:spTree>
    <p:extLst>
      <p:ext uri="{BB962C8B-B14F-4D97-AF65-F5344CB8AC3E}">
        <p14:creationId xmlns:p14="http://schemas.microsoft.com/office/powerpoint/2010/main" val="92832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600328F-3AE8-432B-B3BB-B9D34E60D6A9}"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6" name="Slide Number Placeholder 5"/>
          <p:cNvSpPr>
            <a:spLocks noGrp="1"/>
          </p:cNvSpPr>
          <p:nvPr>
            <p:ph type="sldNum" sz="quarter" idx="12"/>
          </p:nvPr>
        </p:nvSpPr>
        <p:spPr/>
        <p:txBody>
          <a:bodyPr/>
          <a:lstStyle>
            <a:lvl1pPr>
              <a:defRPr/>
            </a:lvl1pPr>
          </a:lstStyle>
          <a:p>
            <a:fld id="{B0093061-401D-4777-9DAA-E7873A2F4AEC}" type="slidenum">
              <a:rPr lang="en-US" altLang="en-US"/>
              <a:pPr/>
              <a:t>‹#›</a:t>
            </a:fld>
            <a:endParaRPr lang="en-US" altLang="en-US"/>
          </a:p>
        </p:txBody>
      </p:sp>
    </p:spTree>
    <p:extLst>
      <p:ext uri="{BB962C8B-B14F-4D97-AF65-F5344CB8AC3E}">
        <p14:creationId xmlns:p14="http://schemas.microsoft.com/office/powerpoint/2010/main" val="419041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F14907D-ED80-44B9-A77D-263467141EDF}" type="datetime1">
              <a:rPr lang="en-US"/>
              <a:pPr>
                <a:defRPr/>
              </a:pPr>
              <a:t>7/18/2018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6" name="Slide Number Placeholder 5"/>
          <p:cNvSpPr>
            <a:spLocks noGrp="1"/>
          </p:cNvSpPr>
          <p:nvPr>
            <p:ph type="sldNum" sz="quarter" idx="12"/>
          </p:nvPr>
        </p:nvSpPr>
        <p:spPr/>
        <p:txBody>
          <a:bodyPr/>
          <a:lstStyle>
            <a:lvl1pPr>
              <a:defRPr/>
            </a:lvl1pPr>
          </a:lstStyle>
          <a:p>
            <a:fld id="{BD6067BC-DB2D-4DA9-9F2D-E905C578EE16}" type="slidenum">
              <a:rPr lang="en-US" altLang="en-US"/>
              <a:pPr/>
              <a:t>‹#›</a:t>
            </a:fld>
            <a:endParaRPr lang="en-US" altLang="en-US"/>
          </a:p>
        </p:txBody>
      </p:sp>
    </p:spTree>
    <p:extLst>
      <p:ext uri="{BB962C8B-B14F-4D97-AF65-F5344CB8AC3E}">
        <p14:creationId xmlns:p14="http://schemas.microsoft.com/office/powerpoint/2010/main" val="353099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420547"/>
            <a:ext cx="5143500" cy="60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57800" y="152400"/>
            <a:ext cx="3749040" cy="6327648"/>
          </a:xfrm>
        </p:spPr>
        <p:txBody>
          <a:bodyPr/>
          <a:lstStyle>
            <a:lvl1pPr algn="r">
              <a:defRPr sz="6000">
                <a:solidFill>
                  <a:srgbClr val="596D2D"/>
                </a:solidFill>
              </a:defRPr>
            </a:lvl1pPr>
          </a:lstStyle>
          <a:p>
            <a:r>
              <a:rPr lang="en-US" dirty="0"/>
              <a:t>Click to edit Master title </a:t>
            </a:r>
            <a:r>
              <a:rPr lang="en-US" dirty="0"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Box 3"/>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Tree>
    <p:extLst>
      <p:ext uri="{BB962C8B-B14F-4D97-AF65-F5344CB8AC3E}">
        <p14:creationId xmlns:p14="http://schemas.microsoft.com/office/powerpoint/2010/main" val="966325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596D2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Tree>
    <p:extLst>
      <p:ext uri="{BB962C8B-B14F-4D97-AF65-F5344CB8AC3E}">
        <p14:creationId xmlns:p14="http://schemas.microsoft.com/office/powerpoint/2010/main" val="1382423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596D2D"/>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1142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
        <p:nvSpPr>
          <p:cNvPr id="5" name="Content Placeholder 4"/>
          <p:cNvSpPr>
            <a:spLocks noGrp="1"/>
          </p:cNvSpPr>
          <p:nvPr>
            <p:ph sz="quarter" idx="10"/>
          </p:nvPr>
        </p:nvSpPr>
        <p:spPr>
          <a:xfrm>
            <a:off x="457200" y="2971800"/>
            <a:ext cx="82296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7200" y="4267200"/>
            <a:ext cx="8275638"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2"/>
          </p:nvPr>
        </p:nvSpPr>
        <p:spPr>
          <a:xfrm>
            <a:off x="457200" y="5486400"/>
            <a:ext cx="8275638" cy="929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2065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0" y="0"/>
            <a:ext cx="1638300" cy="6858000"/>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600200" y="0"/>
            <a:ext cx="76200" cy="6858000"/>
          </a:xfrm>
          <a:prstGeom prst="rect">
            <a:avLst/>
          </a:prstGeom>
          <a:solidFill>
            <a:schemeClr val="tx2">
              <a:lumMod val="60000"/>
              <a:lumOff val="40000"/>
            </a:schemeClr>
          </a:soli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981200" y="152400"/>
            <a:ext cx="6858000" cy="914400"/>
          </a:xfrm>
        </p:spPr>
        <p:txBody>
          <a:bodyPr/>
          <a:lstStyle>
            <a:lvl1pPr>
              <a:defRPr sz="4000" b="1">
                <a:solidFill>
                  <a:srgbClr val="596D2D"/>
                </a:solidFill>
              </a:defRPr>
            </a:lvl1pPr>
          </a:lstStyle>
          <a:p>
            <a:r>
              <a:rPr lang="en-US" dirty="0"/>
              <a:t>Click to edit Master title style</a:t>
            </a:r>
          </a:p>
        </p:txBody>
      </p:sp>
      <p:sp>
        <p:nvSpPr>
          <p:cNvPr id="3" name="Content Placeholder 2"/>
          <p:cNvSpPr>
            <a:spLocks noGrp="1"/>
          </p:cNvSpPr>
          <p:nvPr>
            <p:ph idx="1"/>
          </p:nvPr>
        </p:nvSpPr>
        <p:spPr>
          <a:xfrm>
            <a:off x="1981200" y="1219200"/>
            <a:ext cx="6858000" cy="52120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Tree>
    <p:extLst>
      <p:ext uri="{BB962C8B-B14F-4D97-AF65-F5344CB8AC3E}">
        <p14:creationId xmlns:p14="http://schemas.microsoft.com/office/powerpoint/2010/main" val="4096604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6" name="Rectangle 5"/>
          <p:cNvSpPr/>
          <p:nvPr userDrawn="1"/>
        </p:nvSpPr>
        <p:spPr>
          <a:xfrm>
            <a:off x="0" y="0"/>
            <a:ext cx="1638300" cy="6858000"/>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600200" y="0"/>
            <a:ext cx="76200" cy="6858000"/>
          </a:xfrm>
          <a:prstGeom prst="rect">
            <a:avLst/>
          </a:prstGeom>
          <a:solidFill>
            <a:schemeClr val="tx2">
              <a:lumMod val="60000"/>
              <a:lumOff val="40000"/>
            </a:schemeClr>
          </a:soli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981200" y="152400"/>
            <a:ext cx="6858000" cy="914400"/>
          </a:xfrm>
        </p:spPr>
        <p:txBody>
          <a:bodyPr/>
          <a:lstStyle>
            <a:lvl1pPr>
              <a:defRPr sz="4000" b="1">
                <a:solidFill>
                  <a:srgbClr val="596D2D"/>
                </a:solidFill>
              </a:defRPr>
            </a:lvl1pPr>
          </a:lstStyle>
          <a:p>
            <a:r>
              <a:rPr lang="en-US" dirty="0"/>
              <a:t>Click to edit Master title style</a:t>
            </a:r>
          </a:p>
        </p:txBody>
      </p:sp>
      <p:sp>
        <p:nvSpPr>
          <p:cNvPr id="3" name="Content Placeholder 2"/>
          <p:cNvSpPr>
            <a:spLocks noGrp="1"/>
          </p:cNvSpPr>
          <p:nvPr>
            <p:ph idx="1"/>
          </p:nvPr>
        </p:nvSpPr>
        <p:spPr>
          <a:xfrm>
            <a:off x="1981200" y="1219200"/>
            <a:ext cx="3204430" cy="52120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
        <p:nvSpPr>
          <p:cNvPr id="10" name="Content Placeholder 2"/>
          <p:cNvSpPr>
            <a:spLocks noGrp="1"/>
          </p:cNvSpPr>
          <p:nvPr>
            <p:ph idx="10"/>
          </p:nvPr>
        </p:nvSpPr>
        <p:spPr>
          <a:xfrm>
            <a:off x="5634770" y="1219200"/>
            <a:ext cx="3204430" cy="52120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49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0" y="0"/>
            <a:ext cx="1638300" cy="6858000"/>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1600200" y="0"/>
            <a:ext cx="76200" cy="6858000"/>
          </a:xfrm>
          <a:prstGeom prst="rect">
            <a:avLst/>
          </a:prstGeom>
          <a:solidFill>
            <a:schemeClr val="tx2">
              <a:lumMod val="60000"/>
              <a:lumOff val="40000"/>
            </a:schemeClr>
          </a:soli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981200" y="152400"/>
            <a:ext cx="6858000" cy="914400"/>
          </a:xfrm>
        </p:spPr>
        <p:txBody>
          <a:bodyPr/>
          <a:lstStyle>
            <a:lvl1pPr>
              <a:defRPr sz="4000" b="1">
                <a:solidFill>
                  <a:srgbClr val="596D2D"/>
                </a:solidFill>
              </a:defRPr>
            </a:lvl1pPr>
          </a:lstStyle>
          <a:p>
            <a:r>
              <a:rPr lang="en-US" dirty="0"/>
              <a:t>Click to edit Master title style</a:t>
            </a:r>
          </a:p>
        </p:txBody>
      </p:sp>
      <p:sp>
        <p:nvSpPr>
          <p:cNvPr id="3" name="Content Placeholder 2"/>
          <p:cNvSpPr>
            <a:spLocks noGrp="1"/>
          </p:cNvSpPr>
          <p:nvPr>
            <p:ph idx="1"/>
          </p:nvPr>
        </p:nvSpPr>
        <p:spPr>
          <a:xfrm>
            <a:off x="1981200" y="1219200"/>
            <a:ext cx="6858000"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958371" y="6416040"/>
            <a:ext cx="1227259" cy="365760"/>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585858"/>
                </a:solidFill>
              </a:rPr>
              <a:t>© 2018 Cengage</a:t>
            </a:r>
          </a:p>
        </p:txBody>
      </p:sp>
      <p:sp>
        <p:nvSpPr>
          <p:cNvPr id="8" name="TextBox 7"/>
          <p:cNvSpPr txBox="1"/>
          <p:nvPr userDrawn="1"/>
        </p:nvSpPr>
        <p:spPr>
          <a:xfrm>
            <a:off x="8534400" y="6477000"/>
            <a:ext cx="548640" cy="276999"/>
          </a:xfrm>
          <a:prstGeom prst="rect">
            <a:avLst/>
          </a:prstGeom>
          <a:noFill/>
        </p:spPr>
        <p:txBody>
          <a:bodyPr wrap="none" rtlCol="0" anchor="ctr">
            <a:spAutoFit/>
          </a:bodyPr>
          <a:lstStyle/>
          <a:p>
            <a:pPr algn="ctr"/>
            <a:fld id="{9CAFA69E-CF37-4F7C-AF0D-C32E9F604A77}" type="slidenum">
              <a:rPr lang="en-US" sz="1200" smtClean="0">
                <a:solidFill>
                  <a:srgbClr val="585858"/>
                </a:solidFill>
              </a:rPr>
              <a:pPr algn="ctr"/>
              <a:t>‹#›</a:t>
            </a:fld>
            <a:endParaRPr lang="en-US" sz="1200" dirty="0">
              <a:solidFill>
                <a:srgbClr val="585858"/>
              </a:solidFill>
            </a:endParaRPr>
          </a:p>
        </p:txBody>
      </p:sp>
      <p:sp>
        <p:nvSpPr>
          <p:cNvPr id="10" name="Content Placeholder 2"/>
          <p:cNvSpPr>
            <a:spLocks noGrp="1"/>
          </p:cNvSpPr>
          <p:nvPr>
            <p:ph idx="10"/>
          </p:nvPr>
        </p:nvSpPr>
        <p:spPr>
          <a:xfrm>
            <a:off x="1981200" y="2994660"/>
            <a:ext cx="6858000"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1981200" y="4770120"/>
            <a:ext cx="6858000"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03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346F51-6128-4154-8FC1-D0A2FDB13C46}"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6" name="Slide Number Placeholder 5"/>
          <p:cNvSpPr>
            <a:spLocks noGrp="1"/>
          </p:cNvSpPr>
          <p:nvPr>
            <p:ph type="sldNum" sz="quarter" idx="12"/>
          </p:nvPr>
        </p:nvSpPr>
        <p:spPr/>
        <p:txBody>
          <a:bodyPr/>
          <a:lstStyle>
            <a:lvl1pPr>
              <a:defRPr/>
            </a:lvl1pPr>
          </a:lstStyle>
          <a:p>
            <a:fld id="{592157B4-FA6C-4F84-96A9-F26C55336836}" type="slidenum">
              <a:rPr lang="en-US" altLang="en-US"/>
              <a:pPr/>
              <a:t>‹#›</a:t>
            </a:fld>
            <a:endParaRPr lang="en-US" altLang="en-US"/>
          </a:p>
        </p:txBody>
      </p:sp>
    </p:spTree>
    <p:extLst>
      <p:ext uri="{BB962C8B-B14F-4D97-AF65-F5344CB8AC3E}">
        <p14:creationId xmlns:p14="http://schemas.microsoft.com/office/powerpoint/2010/main" val="42652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35A6C886-6B4C-4DF3-8ECE-0DF51F96BB87}"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 </a:t>
            </a:r>
            <a:r>
              <a:rPr lang="en-US" dirty="0" smtClean="0"/>
              <a:t>2018 Cengage</a:t>
            </a:r>
            <a:endParaRPr lang="en-US" dirty="0"/>
          </a:p>
        </p:txBody>
      </p:sp>
      <p:sp>
        <p:nvSpPr>
          <p:cNvPr id="7" name="Slide Number Placeholder 5"/>
          <p:cNvSpPr>
            <a:spLocks noGrp="1"/>
          </p:cNvSpPr>
          <p:nvPr>
            <p:ph type="sldNum" sz="quarter" idx="12"/>
          </p:nvPr>
        </p:nvSpPr>
        <p:spPr/>
        <p:txBody>
          <a:bodyPr/>
          <a:lstStyle>
            <a:lvl1pPr>
              <a:defRPr/>
            </a:lvl1pPr>
          </a:lstStyle>
          <a:p>
            <a:fld id="{AABFAEFC-93BF-4BA4-865C-27FBC279ADAF}" type="slidenum">
              <a:rPr lang="en-US" altLang="en-US"/>
              <a:pPr/>
              <a:t>‹#›</a:t>
            </a:fld>
            <a:endParaRPr lang="en-US" altLang="en-US"/>
          </a:p>
        </p:txBody>
      </p:sp>
    </p:spTree>
    <p:extLst>
      <p:ext uri="{BB962C8B-B14F-4D97-AF65-F5344CB8AC3E}">
        <p14:creationId xmlns:p14="http://schemas.microsoft.com/office/powerpoint/2010/main" val="3895341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Arial" charset="0"/>
              </a:defRPr>
            </a:lvl1pPr>
          </a:lstStyle>
          <a:p>
            <a:pPr>
              <a:defRPr/>
            </a:pPr>
            <a:fld id="{85982EE9-294C-4E8C-BCDF-50F9D38DCFD2}" type="datetime1">
              <a:rPr lang="en-US"/>
              <a:pPr>
                <a:defRPr/>
              </a:pPr>
              <a:t>7/18/2018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cs typeface="Arial" charset="0"/>
              </a:defRPr>
            </a:lvl1pPr>
          </a:lstStyle>
          <a:p>
            <a:pPr>
              <a:defRPr/>
            </a:pPr>
            <a:r>
              <a:rPr lang="en-US" dirty="0"/>
              <a:t>© </a:t>
            </a:r>
            <a:r>
              <a:rPr lang="en-US" dirty="0" smtClean="0"/>
              <a:t>2018 Cengage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A39D70A-1289-4901-82A8-D6E730BC2D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7" r:id="rId4"/>
    <p:sldLayoutId id="2147483673" r:id="rId5"/>
    <p:sldLayoutId id="2147483675" r:id="rId6"/>
    <p:sldLayoutId id="2147483674"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6" r:id="rId17"/>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023100" y="0"/>
            <a:ext cx="2120900" cy="685800"/>
          </a:xfrm>
        </p:spPr>
        <p:txBody>
          <a:bodyPr/>
          <a:lstStyle/>
          <a:p>
            <a:r>
              <a:rPr lang="en-US" sz="1000" dirty="0" smtClean="0">
                <a:solidFill>
                  <a:schemeClr val="bg1"/>
                </a:solidFill>
              </a:rPr>
              <a:t>Business &amp; Society</a:t>
            </a:r>
            <a:br>
              <a:rPr lang="en-US" sz="1000" dirty="0" smtClean="0">
                <a:solidFill>
                  <a:schemeClr val="bg1"/>
                </a:solidFill>
              </a:rPr>
            </a:br>
            <a:r>
              <a:rPr lang="en-US" sz="1000" dirty="0" smtClean="0">
                <a:solidFill>
                  <a:schemeClr val="bg1"/>
                </a:solidFill>
              </a:rPr>
              <a:t>Ethics, Sustainability &amp; Stakeholder Management</a:t>
            </a:r>
            <a:br>
              <a:rPr lang="en-US" sz="1000" dirty="0" smtClean="0">
                <a:solidFill>
                  <a:schemeClr val="bg1"/>
                </a:solidFill>
              </a:rPr>
            </a:br>
            <a:r>
              <a:rPr lang="en-US" sz="1000" dirty="0" smtClean="0">
                <a:solidFill>
                  <a:schemeClr val="bg1"/>
                </a:solidFill>
              </a:rPr>
              <a:t>10th Edition</a:t>
            </a:r>
            <a:endParaRPr lang="en-US" sz="1000" dirty="0">
              <a:solidFill>
                <a:schemeClr val="bg1"/>
              </a:solidFill>
            </a:endParaRPr>
          </a:p>
        </p:txBody>
      </p:sp>
      <p:sp>
        <p:nvSpPr>
          <p:cNvPr id="6" name="Text Placeholder 2"/>
          <p:cNvSpPr>
            <a:spLocks noGrp="1"/>
          </p:cNvSpPr>
          <p:nvPr>
            <p:ph type="body" sz="quarter" idx="12"/>
          </p:nvPr>
        </p:nvSpPr>
        <p:spPr/>
        <p:txBody>
          <a:bodyPr/>
          <a:lstStyle/>
          <a:p>
            <a:r>
              <a:rPr lang="en-US" dirty="0"/>
              <a:t>© 2018 </a:t>
            </a:r>
            <a:r>
              <a:rPr lang="en-US" dirty="0" smtClean="0"/>
              <a:t>Cengage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600" dirty="0">
                <a:solidFill>
                  <a:srgbClr val="3B491E"/>
                </a:solidFill>
              </a:rPr>
              <a:t>Top Ten List of Safety Principles</a:t>
            </a:r>
          </a:p>
        </p:txBody>
      </p:sp>
      <p:sp>
        <p:nvSpPr>
          <p:cNvPr id="11" name="Content Placeholder 2"/>
          <p:cNvSpPr>
            <a:spLocks noGrp="1"/>
          </p:cNvSpPr>
          <p:nvPr>
            <p:ph idx="1"/>
          </p:nvPr>
        </p:nvSpPr>
        <p:spPr>
          <a:xfrm>
            <a:off x="2133600" y="1143000"/>
            <a:ext cx="6858000" cy="5212080"/>
          </a:xfrm>
        </p:spPr>
        <p:txBody>
          <a:bodyPr/>
          <a:lstStyle/>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Build safety into product design.</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Do product safety testing for all foreseeable hazards.</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Keep informed about and implement latest developments in product safety.</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Educate consumers about product safety.</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Track and address products’ safety performance.</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Fully investigate product safety incidents.</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Report product safety defects promptly.</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If a defect occurs, promptly offer a comprehensive recall plan.</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Work with the Consumer Product Safety Commission to make sure your recall is effective.</a:t>
            </a:r>
          </a:p>
          <a:p>
            <a:pPr marL="495300" indent="-495300" eaLnBrk="1" fontAlgn="auto" hangingPunct="1">
              <a:spcBef>
                <a:spcPts val="0"/>
              </a:spcBef>
              <a:spcAft>
                <a:spcPts val="0"/>
              </a:spcAft>
              <a:buClr>
                <a:srgbClr val="3B491E"/>
              </a:buClr>
              <a:buFont typeface="Wingdings" pitchFamily="2" charset="2"/>
              <a:buAutoNum type="arabicPeriod"/>
              <a:defRPr/>
            </a:pPr>
            <a:r>
              <a:rPr lang="en-US" sz="2400" dirty="0">
                <a:cs typeface="Times New Roman" pitchFamily="18" charset="0"/>
              </a:rPr>
              <a:t>Learn from mistakes—yours and others</a:t>
            </a:r>
            <a:r>
              <a:rPr lang="en-US" sz="2400" dirty="0" smtClean="0">
                <a:cs typeface="Times New Roman" pitchFamily="18" charset="0"/>
              </a:rPr>
              <a:t>’.</a:t>
            </a:r>
            <a:endParaRPr lang="en-US" dirty="0">
              <a:solidFill>
                <a:schemeClr val="tx2">
                  <a:lumMod val="75000"/>
                </a:schemeClr>
              </a:solidFill>
            </a:endParaRPr>
          </a:p>
        </p:txBody>
      </p:sp>
    </p:spTree>
    <p:extLst>
      <p:ext uri="{BB962C8B-B14F-4D97-AF65-F5344CB8AC3E}">
        <p14:creationId xmlns:p14="http://schemas.microsoft.com/office/powerpoint/2010/main" val="1694819303"/>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3B491E"/>
                </a:solidFill>
              </a:rPr>
              <a:t>Product Liability </a:t>
            </a:r>
            <a:r>
              <a:rPr lang="en-US" sz="2000" dirty="0">
                <a:solidFill>
                  <a:srgbClr val="3B491E"/>
                </a:solidFill>
              </a:rPr>
              <a:t>(1 of 3)</a:t>
            </a:r>
          </a:p>
        </p:txBody>
      </p:sp>
      <p:sp>
        <p:nvSpPr>
          <p:cNvPr id="7" name="Content Placeholder 2"/>
          <p:cNvSpPr>
            <a:spLocks noGrp="1"/>
          </p:cNvSpPr>
          <p:nvPr>
            <p:ph idx="1"/>
          </p:nvPr>
        </p:nvSpPr>
        <p:spPr/>
        <p:txBody>
          <a:bodyPr/>
          <a:lstStyle/>
          <a:p>
            <a:pPr marL="0" indent="0" eaLnBrk="1" fontAlgn="auto" hangingPunct="1">
              <a:spcBef>
                <a:spcPts val="0"/>
              </a:spcBef>
              <a:spcAft>
                <a:spcPts val="1200"/>
              </a:spcAft>
              <a:buNone/>
              <a:defRPr/>
            </a:pPr>
            <a:r>
              <a:rPr lang="en-US" b="1" dirty="0">
                <a:cs typeface="Times New Roman" pitchFamily="18" charset="0"/>
              </a:rPr>
              <a:t>Reasons for the concern - </a:t>
            </a:r>
          </a:p>
          <a:p>
            <a:pPr marL="457200" indent="-457200" eaLnBrk="1" fontAlgn="auto" hangingPunct="1">
              <a:spcBef>
                <a:spcPts val="0"/>
              </a:spcBef>
              <a:spcAft>
                <a:spcPts val="1200"/>
              </a:spcAft>
              <a:defRPr/>
            </a:pPr>
            <a:r>
              <a:rPr lang="en-US" sz="2800" dirty="0">
                <a:cs typeface="Times New Roman" pitchFamily="18" charset="0"/>
              </a:rPr>
              <a:t>The </a:t>
            </a:r>
            <a:r>
              <a:rPr lang="en-US" sz="2800" i="1" dirty="0">
                <a:cs typeface="Times New Roman" pitchFamily="18" charset="0"/>
              </a:rPr>
              <a:t>sheer number of cases </a:t>
            </a:r>
            <a:r>
              <a:rPr lang="en-US" sz="2800" dirty="0">
                <a:cs typeface="Times New Roman" pitchFamily="18" charset="0"/>
              </a:rPr>
              <a:t>where products resulted in illness, harm, or death. </a:t>
            </a:r>
          </a:p>
          <a:p>
            <a:pPr marL="457200" indent="-457200" eaLnBrk="1" fontAlgn="auto" hangingPunct="1">
              <a:spcBef>
                <a:spcPts val="0"/>
              </a:spcBef>
              <a:spcAft>
                <a:spcPts val="1200"/>
              </a:spcAft>
              <a:defRPr/>
            </a:pPr>
            <a:r>
              <a:rPr lang="en-US" sz="2800" dirty="0">
                <a:cs typeface="Times New Roman" pitchFamily="18" charset="0"/>
              </a:rPr>
              <a:t>The amount of the financial award.</a:t>
            </a:r>
          </a:p>
          <a:p>
            <a:pPr eaLnBrk="1" fontAlgn="auto" hangingPunct="1">
              <a:spcBef>
                <a:spcPts val="0"/>
              </a:spcBef>
              <a:spcAft>
                <a:spcPts val="1200"/>
              </a:spcAft>
              <a:buNone/>
              <a:defRPr/>
            </a:pPr>
            <a:r>
              <a:rPr lang="en-US" sz="2800" b="1" dirty="0">
                <a:cs typeface="Times New Roman" pitchFamily="18" charset="0"/>
              </a:rPr>
              <a:t>Doctrine of strict liability - </a:t>
            </a:r>
          </a:p>
          <a:p>
            <a:pPr marL="914400" lvl="1" indent="-457200" eaLnBrk="1" fontAlgn="auto" hangingPunct="1">
              <a:spcBef>
                <a:spcPts val="0"/>
              </a:spcBef>
              <a:spcAft>
                <a:spcPts val="1200"/>
              </a:spcAft>
              <a:buFont typeface="Arial" panose="020B0604020202020204" pitchFamily="34" charset="0"/>
              <a:buChar char="•"/>
              <a:defRPr/>
            </a:pPr>
            <a:r>
              <a:rPr lang="en-US" sz="2400" dirty="0">
                <a:cs typeface="Times New Roman" pitchFamily="18" charset="0"/>
              </a:rPr>
              <a:t>Anyone in the value chain of a product is liable for harm caused to the user if the product is unreasonably dangerous because of a defective condition.</a:t>
            </a:r>
          </a:p>
          <a:p>
            <a:pPr marL="457200" indent="-457200" eaLnBrk="1" fontAlgn="auto" hangingPunct="1">
              <a:spcBef>
                <a:spcPts val="0"/>
              </a:spcBef>
              <a:spcAft>
                <a:spcPts val="1200"/>
              </a:spcAft>
              <a:defRPr/>
            </a:pPr>
            <a:r>
              <a:rPr lang="en-US" sz="2800" dirty="0">
                <a:cs typeface="Times New Roman" pitchFamily="18" charset="0"/>
              </a:rPr>
              <a:t>The U.S. is a litigious society</a:t>
            </a:r>
            <a:r>
              <a:rPr lang="en-US" sz="2800" dirty="0" smtClean="0">
                <a:cs typeface="Times New Roman" pitchFamily="18" charset="0"/>
              </a:rPr>
              <a:t>.</a:t>
            </a:r>
            <a:endParaRPr lang="en-US" sz="2800" dirty="0"/>
          </a:p>
        </p:txBody>
      </p:sp>
    </p:spTree>
    <p:extLst>
      <p:ext uri="{BB962C8B-B14F-4D97-AF65-F5344CB8AC3E}">
        <p14:creationId xmlns:p14="http://schemas.microsoft.com/office/powerpoint/2010/main" val="2930069962"/>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600" dirty="0" smtClean="0">
                <a:solidFill>
                  <a:srgbClr val="3B491E"/>
                </a:solidFill>
              </a:rPr>
              <a:t>Product Liability </a:t>
            </a:r>
            <a:r>
              <a:rPr lang="en-US" sz="2000" dirty="0" smtClean="0">
                <a:solidFill>
                  <a:srgbClr val="3B491E"/>
                </a:solidFill>
              </a:rPr>
              <a:t>(2 of 3)</a:t>
            </a:r>
            <a:endParaRPr lang="en-US" sz="2000" dirty="0">
              <a:solidFill>
                <a:srgbClr val="3B491E"/>
              </a:solidFill>
            </a:endParaRPr>
          </a:p>
        </p:txBody>
      </p:sp>
      <p:sp>
        <p:nvSpPr>
          <p:cNvPr id="8" name="Content Placeholder 2"/>
          <p:cNvSpPr>
            <a:spLocks noGrp="1"/>
          </p:cNvSpPr>
          <p:nvPr>
            <p:ph idx="1"/>
          </p:nvPr>
        </p:nvSpPr>
        <p:spPr>
          <a:xfrm>
            <a:off x="1981200" y="1143000"/>
            <a:ext cx="6858000" cy="5212080"/>
          </a:xfrm>
        </p:spPr>
        <p:txBody>
          <a:bodyPr/>
          <a:lstStyle/>
          <a:p>
            <a:pPr eaLnBrk="1" fontAlgn="auto" hangingPunct="1">
              <a:spcAft>
                <a:spcPts val="0"/>
              </a:spcAft>
              <a:buNone/>
              <a:defRPr/>
            </a:pPr>
            <a:r>
              <a:rPr lang="en-US" sz="2800" b="1" dirty="0">
                <a:cs typeface="Times New Roman" pitchFamily="18" charset="0"/>
              </a:rPr>
              <a:t>Extensions of the strict liability rule –</a:t>
            </a:r>
          </a:p>
          <a:p>
            <a:pPr marL="457200" indent="-457200" eaLnBrk="1" fontAlgn="auto" hangingPunct="1">
              <a:spcAft>
                <a:spcPts val="0"/>
              </a:spcAft>
              <a:defRPr/>
            </a:pPr>
            <a:r>
              <a:rPr lang="en-US" sz="2600" dirty="0">
                <a:cs typeface="Times New Roman" pitchFamily="18" charset="0"/>
              </a:rPr>
              <a:t>Courts in several states and some countries have established a standard more demanding than strict liability:</a:t>
            </a:r>
          </a:p>
          <a:p>
            <a:pPr marL="457200" indent="-457200" eaLnBrk="1" fontAlgn="auto" hangingPunct="1">
              <a:spcAft>
                <a:spcPts val="0"/>
              </a:spcAft>
              <a:defRPr/>
            </a:pPr>
            <a:r>
              <a:rPr lang="en-US" sz="2600" b="1" dirty="0">
                <a:cs typeface="Times New Roman" pitchFamily="18" charset="0"/>
              </a:rPr>
              <a:t>Absolute liability – </a:t>
            </a:r>
            <a:r>
              <a:rPr lang="en-US" sz="2400" dirty="0">
                <a:cs typeface="Times New Roman" pitchFamily="18" charset="0"/>
              </a:rPr>
              <a:t>A manufacturer could be held strictly liable for failure to warn of a product hazard, even if the hazard was scientifically unknowable at the time of manufacture and sale.</a:t>
            </a:r>
          </a:p>
          <a:p>
            <a:pPr marL="457200" indent="-457200" eaLnBrk="1" fontAlgn="auto" hangingPunct="1">
              <a:spcBef>
                <a:spcPts val="0"/>
              </a:spcBef>
              <a:spcAft>
                <a:spcPts val="1200"/>
              </a:spcAft>
              <a:defRPr/>
            </a:pPr>
            <a:r>
              <a:rPr lang="en-US" sz="2800" b="1" dirty="0">
                <a:cs typeface="Times New Roman" pitchFamily="18" charset="0"/>
              </a:rPr>
              <a:t>Market share liability – </a:t>
            </a:r>
            <a:r>
              <a:rPr lang="en-US" sz="2400" dirty="0">
                <a:cs typeface="Times New Roman" pitchFamily="18" charset="0"/>
              </a:rPr>
              <a:t>Manufacturers who made the product share in the liability for injury according to their market shares. This doctrine was applied in  </a:t>
            </a:r>
            <a:r>
              <a:rPr lang="en-US" sz="2400" i="1" dirty="0">
                <a:cs typeface="Times New Roman" pitchFamily="18" charset="0"/>
              </a:rPr>
              <a:t>delayed manifestation cases, </a:t>
            </a:r>
            <a:r>
              <a:rPr lang="en-US" sz="2400" dirty="0">
                <a:cs typeface="Times New Roman" pitchFamily="18" charset="0"/>
              </a:rPr>
              <a:t>but limited to those</a:t>
            </a:r>
            <a:r>
              <a:rPr lang="en-US" sz="2400" dirty="0" smtClean="0">
                <a:cs typeface="Times New Roman" pitchFamily="18" charset="0"/>
              </a:rPr>
              <a:t>.</a:t>
            </a:r>
            <a:endParaRPr lang="en-US" dirty="0"/>
          </a:p>
        </p:txBody>
      </p:sp>
    </p:spTree>
    <p:extLst>
      <p:ext uri="{BB962C8B-B14F-4D97-AF65-F5344CB8AC3E}">
        <p14:creationId xmlns:p14="http://schemas.microsoft.com/office/powerpoint/2010/main" val="1470633097"/>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solidFill>
                  <a:srgbClr val="3B491E"/>
                </a:solidFill>
              </a:rPr>
              <a:t>Product Liability </a:t>
            </a:r>
            <a:r>
              <a:rPr lang="en-US" sz="2000" dirty="0">
                <a:solidFill>
                  <a:srgbClr val="3B491E"/>
                </a:solidFill>
              </a:rPr>
              <a:t>(3 of 3)</a:t>
            </a:r>
          </a:p>
        </p:txBody>
      </p:sp>
      <p:sp>
        <p:nvSpPr>
          <p:cNvPr id="8" name="Content Placeholder 2"/>
          <p:cNvSpPr>
            <a:spLocks noGrp="1"/>
          </p:cNvSpPr>
          <p:nvPr>
            <p:ph idx="1"/>
          </p:nvPr>
        </p:nvSpPr>
        <p:spPr/>
        <p:txBody>
          <a:bodyPr/>
          <a:lstStyle/>
          <a:p>
            <a:pPr eaLnBrk="1" fontAlgn="auto" hangingPunct="1">
              <a:spcAft>
                <a:spcPts val="0"/>
              </a:spcAft>
              <a:buNone/>
              <a:defRPr/>
            </a:pPr>
            <a:r>
              <a:rPr lang="en-US" sz="2800" b="1" dirty="0">
                <a:cs typeface="Times New Roman" pitchFamily="18" charset="0"/>
              </a:rPr>
              <a:t>Product Tampering and Product Extortion–</a:t>
            </a:r>
          </a:p>
          <a:p>
            <a:pPr marL="457200" indent="-457200" eaLnBrk="1" fontAlgn="auto" hangingPunct="1">
              <a:spcAft>
                <a:spcPts val="0"/>
              </a:spcAft>
              <a:defRPr/>
            </a:pPr>
            <a:r>
              <a:rPr lang="en-US" sz="2400" dirty="0">
                <a:cs typeface="Times New Roman" pitchFamily="18" charset="0"/>
              </a:rPr>
              <a:t>The Tylenol tampering cases of the 1980s are best known. As a result, firms began to use tamper-evident packaging. </a:t>
            </a:r>
          </a:p>
          <a:p>
            <a:pPr marL="457200" indent="-457200" eaLnBrk="1" fontAlgn="auto" hangingPunct="1">
              <a:spcAft>
                <a:spcPts val="0"/>
              </a:spcAft>
              <a:defRPr/>
            </a:pPr>
            <a:r>
              <a:rPr lang="en-US" sz="2400" dirty="0">
                <a:cs typeface="Times New Roman" pitchFamily="18" charset="0"/>
              </a:rPr>
              <a:t>Other cases include: Jell-O pudding, bottle water, oranges, candy, baby food, and Girl Scout cookies.</a:t>
            </a:r>
          </a:p>
          <a:p>
            <a:pPr marL="0" indent="0" eaLnBrk="1" fontAlgn="auto" hangingPunct="1">
              <a:spcAft>
                <a:spcPts val="0"/>
              </a:spcAft>
              <a:buNone/>
              <a:defRPr/>
            </a:pPr>
            <a:r>
              <a:rPr lang="en-US" sz="2800" b="1" dirty="0">
                <a:cs typeface="Times New Roman" pitchFamily="18" charset="0"/>
              </a:rPr>
              <a:t>Product Liability Reform –</a:t>
            </a:r>
          </a:p>
          <a:p>
            <a:pPr eaLnBrk="1" fontAlgn="auto" hangingPunct="1">
              <a:spcAft>
                <a:spcPts val="0"/>
              </a:spcAft>
              <a:defRPr/>
            </a:pPr>
            <a:r>
              <a:rPr lang="en-US" sz="2400" dirty="0" smtClean="0">
                <a:cs typeface="Times New Roman" pitchFamily="18" charset="0"/>
              </a:rPr>
              <a:t>These issues have raised calls tor product liability reform, also known as tort reform. Tort law requires that the one causing injury pay the injured party. Businesses seek tort reform; consumer groups oppose it. </a:t>
            </a:r>
            <a:endParaRPr lang="en-US" sz="2400" dirty="0"/>
          </a:p>
        </p:txBody>
      </p:sp>
    </p:spTree>
    <p:extLst>
      <p:ext uri="{BB962C8B-B14F-4D97-AF65-F5344CB8AC3E}">
        <p14:creationId xmlns:p14="http://schemas.microsoft.com/office/powerpoint/2010/main" val="4221096237"/>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1143000"/>
          </a:xfrm>
        </p:spPr>
        <p:txBody>
          <a:bodyPr/>
          <a:lstStyle/>
          <a:p>
            <a:r>
              <a:rPr lang="en-US" sz="3800" dirty="0">
                <a:solidFill>
                  <a:srgbClr val="3B491E"/>
                </a:solidFill>
              </a:rPr>
              <a:t>Consumer </a:t>
            </a:r>
            <a:br>
              <a:rPr lang="en-US" sz="3800" dirty="0">
                <a:solidFill>
                  <a:srgbClr val="3B491E"/>
                </a:solidFill>
              </a:rPr>
            </a:br>
            <a:r>
              <a:rPr lang="en-US" sz="3800" dirty="0">
                <a:solidFill>
                  <a:srgbClr val="3B491E"/>
                </a:solidFill>
              </a:rPr>
              <a:t>Product Safety Commission -</a:t>
            </a:r>
          </a:p>
        </p:txBody>
      </p:sp>
      <p:sp>
        <p:nvSpPr>
          <p:cNvPr id="7" name="Content Placeholder 2"/>
          <p:cNvSpPr>
            <a:spLocks noGrp="1"/>
          </p:cNvSpPr>
          <p:nvPr>
            <p:ph idx="1"/>
          </p:nvPr>
        </p:nvSpPr>
        <p:spPr>
          <a:xfrm>
            <a:off x="1981200" y="1264920"/>
            <a:ext cx="7010400" cy="5212080"/>
          </a:xfrm>
        </p:spPr>
        <p:txBody>
          <a:bodyPr/>
          <a:lstStyle/>
          <a:p>
            <a:pPr marL="457200" indent="-457200" eaLnBrk="1" fontAlgn="auto" hangingPunct="1">
              <a:spcAft>
                <a:spcPts val="0"/>
              </a:spcAft>
              <a:buSzPct val="110000"/>
              <a:defRPr/>
            </a:pPr>
            <a:r>
              <a:rPr lang="en-US" sz="2400" dirty="0">
                <a:cs typeface="Times New Roman" pitchFamily="18" charset="0"/>
              </a:rPr>
              <a:t>An independent regulatory agency created by the Consumer Product Safety Act of 1972, which works to reduce the risk of injuries and deaths from products by:</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Developing voluntary standards with industry</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Issuing and enforcing mandatory standards</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Banning consumer products if no feasible standard would adequately protect the public</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Obtaining the recall of products or arranging for their repair</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Conducting research on potential product hazards</a:t>
            </a:r>
          </a:p>
          <a:p>
            <a:pPr marL="1066800" lvl="1" indent="-609600" eaLnBrk="1" fontAlgn="auto" hangingPunct="1">
              <a:spcBef>
                <a:spcPts val="0"/>
              </a:spcBef>
              <a:spcAft>
                <a:spcPts val="0"/>
              </a:spcAft>
              <a:buClr>
                <a:srgbClr val="3B491E"/>
              </a:buClr>
              <a:buSzPct val="110000"/>
              <a:buFontTx/>
              <a:buAutoNum type="arabicPeriod"/>
              <a:defRPr/>
            </a:pPr>
            <a:r>
              <a:rPr lang="en-US" sz="2200" dirty="0">
                <a:cs typeface="Times New Roman" pitchFamily="18" charset="0"/>
              </a:rPr>
              <a:t>Informing and educating consumers through media, state and local governments, private organizations, and by responding to consumer </a:t>
            </a:r>
            <a:r>
              <a:rPr lang="en-US" sz="2200" dirty="0" smtClean="0">
                <a:cs typeface="Times New Roman" pitchFamily="18" charset="0"/>
              </a:rPr>
              <a:t>inquiries</a:t>
            </a:r>
            <a:endParaRPr lang="en-US" sz="2800" dirty="0">
              <a:solidFill>
                <a:schemeClr val="tx2">
                  <a:lumMod val="75000"/>
                </a:schemeClr>
              </a:solidFill>
            </a:endParaRPr>
          </a:p>
        </p:txBody>
      </p:sp>
    </p:spTree>
    <p:extLst>
      <p:ext uri="{BB962C8B-B14F-4D97-AF65-F5344CB8AC3E}">
        <p14:creationId xmlns:p14="http://schemas.microsoft.com/office/powerpoint/2010/main" val="3866963770"/>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solidFill>
                  <a:srgbClr val="3B491E"/>
                </a:solidFill>
              </a:rPr>
              <a:t>CSPC Strategic Plan, 2011-2016</a:t>
            </a:r>
          </a:p>
        </p:txBody>
      </p:sp>
      <p:graphicFrame>
        <p:nvGraphicFramePr>
          <p:cNvPr id="9" name="Table 2" descr="An illustration shows the strategic plan of CSPC from 2011 to 2016.&#10;&#10;Text in the illustration reads: Mission: Protecting the public against unreasonable risks of injury from consumer products; Vision: The CPSC is the recognized global leader in consumer Product safety; Goal 1: Leadership in Safety; Goal 2: Commitment to Prevention; Goal 3: Rigorous Hazard Identification; Goal 4: Decisive Response; Goal 5: Raising Awareness.&#10;"/>
          <p:cNvGraphicFramePr>
            <a:graphicFrameLocks noGrp="1"/>
          </p:cNvGraphicFramePr>
          <p:nvPr>
            <p:ph idx="1"/>
            <p:extLst>
              <p:ext uri="{D42A27DB-BD31-4B8C-83A1-F6EECF244321}">
                <p14:modId xmlns:p14="http://schemas.microsoft.com/office/powerpoint/2010/main" val="1674462784"/>
              </p:ext>
            </p:extLst>
          </p:nvPr>
        </p:nvGraphicFramePr>
        <p:xfrm>
          <a:off x="457200" y="1600201"/>
          <a:ext cx="8229600" cy="4495799"/>
        </p:xfrm>
        <a:graphic>
          <a:graphicData uri="http://schemas.openxmlformats.org/drawingml/2006/table">
            <a:tbl>
              <a:tblPr firstRow="1" bandRow="1">
                <a:tableStyleId>{5C22544A-7EE6-4342-B048-85BDC9FD1C3A}</a:tableStyleId>
              </a:tblPr>
              <a:tblGrid>
                <a:gridCol w="1676400"/>
                <a:gridCol w="6553200"/>
              </a:tblGrid>
              <a:tr h="761999">
                <a:tc>
                  <a:txBody>
                    <a:bodyPr/>
                    <a:lstStyle/>
                    <a:p>
                      <a:pPr algn="ctr"/>
                      <a:r>
                        <a:rPr lang="en-US" sz="2200" b="1" dirty="0" smtClean="0">
                          <a:solidFill>
                            <a:schemeClr val="tx1"/>
                          </a:solidFill>
                          <a:cs typeface="Times New Roman" pitchFamily="18" charset="0"/>
                        </a:rPr>
                        <a:t>Mission</a:t>
                      </a:r>
                      <a:endParaRPr lang="en-IN" sz="22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pPr fontAlgn="auto">
                        <a:spcBef>
                          <a:spcPts val="0"/>
                        </a:spcBef>
                        <a:spcAft>
                          <a:spcPts val="0"/>
                        </a:spcAft>
                        <a:defRPr/>
                      </a:pPr>
                      <a:r>
                        <a:rPr lang="en-US" sz="2000" b="1" dirty="0" smtClean="0">
                          <a:solidFill>
                            <a:schemeClr val="tx1"/>
                          </a:solidFill>
                          <a:cs typeface="Times New Roman" pitchFamily="18" charset="0"/>
                        </a:rPr>
                        <a:t>Protecting the public against unreasonable risks of injury </a:t>
                      </a:r>
                    </a:p>
                    <a:p>
                      <a:pPr fontAlgn="auto">
                        <a:spcBef>
                          <a:spcPts val="0"/>
                        </a:spcBef>
                        <a:spcAft>
                          <a:spcPts val="0"/>
                        </a:spcAft>
                        <a:defRPr/>
                      </a:pPr>
                      <a:r>
                        <a:rPr lang="en-US" sz="2000" b="1" dirty="0" smtClean="0">
                          <a:solidFill>
                            <a:schemeClr val="tx1"/>
                          </a:solidFill>
                          <a:cs typeface="Times New Roman" pitchFamily="18" charset="0"/>
                        </a:rPr>
                        <a:t>from consumer products.</a:t>
                      </a:r>
                      <a:endParaRPr lang="en-IN" sz="20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Vision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pPr fontAlgn="auto">
                        <a:spcBef>
                          <a:spcPts val="0"/>
                        </a:spcBef>
                        <a:spcAft>
                          <a:spcPts val="0"/>
                        </a:spcAft>
                        <a:defRPr/>
                      </a:pPr>
                      <a:r>
                        <a:rPr lang="en-US" sz="2000" b="1" dirty="0" smtClean="0">
                          <a:cs typeface="Times New Roman" pitchFamily="18" charset="0"/>
                        </a:rPr>
                        <a:t>The CPSC is the recognized global leader in consumer </a:t>
                      </a:r>
                    </a:p>
                    <a:p>
                      <a:pPr fontAlgn="auto">
                        <a:spcBef>
                          <a:spcPts val="0"/>
                        </a:spcBef>
                        <a:spcAft>
                          <a:spcPts val="0"/>
                        </a:spcAft>
                        <a:defRPr/>
                      </a:pPr>
                      <a:r>
                        <a:rPr lang="en-US" sz="2000" b="1" dirty="0" smtClean="0">
                          <a:cs typeface="Times New Roman" pitchFamily="18" charset="0"/>
                        </a:rPr>
                        <a:t>Product safety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594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Goal 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r>
                        <a:rPr lang="en-US" sz="2000" b="1" dirty="0" smtClean="0">
                          <a:cs typeface="Times New Roman" pitchFamily="18" charset="0"/>
                        </a:rPr>
                        <a:t>Leadership in Safety</a:t>
                      </a:r>
                      <a:endParaRPr lang="en-IN" sz="20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Goal 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r>
                        <a:rPr lang="en-US" sz="2000" b="1" dirty="0" smtClean="0">
                          <a:cs typeface="Times New Roman" pitchFamily="18" charset="0"/>
                        </a:rPr>
                        <a:t>Commitment to Prevention</a:t>
                      </a:r>
                      <a:endParaRPr lang="en-IN" sz="20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Goal 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r>
                        <a:rPr lang="en-US" sz="2000" b="1" dirty="0" smtClean="0">
                          <a:cs typeface="Times New Roman" pitchFamily="18" charset="0"/>
                        </a:rPr>
                        <a:t>Rigorous Hazard Identification</a:t>
                      </a:r>
                      <a:endParaRPr lang="en-IN" sz="20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Goal 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cs typeface="Times New Roman" pitchFamily="18" charset="0"/>
                        </a:rPr>
                        <a:t>Decisive Response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cs typeface="Times New Roman" pitchFamily="18" charset="0"/>
                        </a:rPr>
                        <a:t>Goal 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cs typeface="Times New Roman" pitchFamily="18" charset="0"/>
                        </a:rPr>
                        <a:t>Raising Awareness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FEAFF"/>
                    </a:solidFill>
                  </a:tcPr>
                </a:tc>
              </a:tr>
            </a:tbl>
          </a:graphicData>
        </a:graphic>
      </p:graphicFrame>
    </p:spTree>
    <p:extLst>
      <p:ext uri="{BB962C8B-B14F-4D97-AF65-F5344CB8AC3E}">
        <p14:creationId xmlns:p14="http://schemas.microsoft.com/office/powerpoint/2010/main" val="71579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239000" cy="914400"/>
          </a:xfrm>
        </p:spPr>
        <p:txBody>
          <a:bodyPr/>
          <a:lstStyle/>
          <a:p>
            <a:r>
              <a:rPr lang="en-US" sz="3800" dirty="0">
                <a:solidFill>
                  <a:srgbClr val="3B491E"/>
                </a:solidFill>
              </a:rPr>
              <a:t>Food and Drug Administration </a:t>
            </a:r>
            <a:r>
              <a:rPr lang="en-US" sz="1800" dirty="0">
                <a:solidFill>
                  <a:srgbClr val="3B491E"/>
                </a:solidFill>
              </a:rPr>
              <a:t>(1 of 2)</a:t>
            </a:r>
          </a:p>
        </p:txBody>
      </p:sp>
      <p:sp>
        <p:nvSpPr>
          <p:cNvPr id="7" name="Content Placeholder 2"/>
          <p:cNvSpPr>
            <a:spLocks noGrp="1"/>
          </p:cNvSpPr>
          <p:nvPr>
            <p:ph idx="1"/>
          </p:nvPr>
        </p:nvSpPr>
        <p:spPr/>
        <p:txBody>
          <a:bodyPr/>
          <a:lstStyle/>
          <a:p>
            <a:pPr marL="0" indent="0" eaLnBrk="1" fontAlgn="auto" hangingPunct="1">
              <a:spcBef>
                <a:spcPts val="0"/>
              </a:spcBef>
              <a:spcAft>
                <a:spcPts val="600"/>
              </a:spcAft>
              <a:buNone/>
              <a:defRPr/>
            </a:pPr>
            <a:r>
              <a:rPr lang="en-US" b="1" dirty="0">
                <a:cs typeface="Times New Roman" pitchFamily="18" charset="0"/>
              </a:rPr>
              <a:t>Food and Drug Administration -</a:t>
            </a:r>
          </a:p>
          <a:p>
            <a:pPr marL="457200" indent="-457200" eaLnBrk="1" fontAlgn="auto" hangingPunct="1">
              <a:spcBef>
                <a:spcPts val="0"/>
              </a:spcBef>
              <a:spcAft>
                <a:spcPts val="600"/>
              </a:spcAft>
              <a:defRPr/>
            </a:pPr>
            <a:r>
              <a:rPr lang="en-US" sz="2800" dirty="0">
                <a:cs typeface="Times New Roman" pitchFamily="18" charset="0"/>
              </a:rPr>
              <a:t>Grew out of experiments with food safety by Harvey W. Wiley in the late 1800s.</a:t>
            </a:r>
          </a:p>
          <a:p>
            <a:pPr eaLnBrk="1" fontAlgn="auto" hangingPunct="1">
              <a:spcBef>
                <a:spcPts val="0"/>
              </a:spcBef>
              <a:spcAft>
                <a:spcPts val="600"/>
              </a:spcAft>
              <a:defRPr/>
            </a:pPr>
            <a:endParaRPr lang="en-US" dirty="0">
              <a:cs typeface="Times New Roman" pitchFamily="18" charset="0"/>
            </a:endParaRPr>
          </a:p>
          <a:p>
            <a:pPr marL="457200" indent="-457200" eaLnBrk="1" fontAlgn="auto" hangingPunct="1">
              <a:spcBef>
                <a:spcPts val="0"/>
              </a:spcBef>
              <a:spcAft>
                <a:spcPts val="600"/>
              </a:spcAft>
              <a:defRPr/>
            </a:pPr>
            <a:r>
              <a:rPr lang="en-US" sz="2800" dirty="0">
                <a:cs typeface="Times New Roman" pitchFamily="18" charset="0"/>
              </a:rPr>
              <a:t>The FDA resides within the Health and Human Services Department</a:t>
            </a:r>
            <a:r>
              <a:rPr lang="en-US" sz="2800" dirty="0" smtClean="0">
                <a:cs typeface="Times New Roman" pitchFamily="18" charset="0"/>
              </a:rPr>
              <a:t>.</a:t>
            </a:r>
            <a:endParaRPr lang="en-US" dirty="0"/>
          </a:p>
        </p:txBody>
      </p:sp>
    </p:spTree>
    <p:extLst>
      <p:ext uri="{BB962C8B-B14F-4D97-AF65-F5344CB8AC3E}">
        <p14:creationId xmlns:p14="http://schemas.microsoft.com/office/powerpoint/2010/main" val="3000129237"/>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239600" cy="914400"/>
          </a:xfrm>
        </p:spPr>
        <p:txBody>
          <a:bodyPr rtlCol="0">
            <a:normAutofit fontScale="90000"/>
          </a:bodyPr>
          <a:lstStyle/>
          <a:p>
            <a:pPr eaLnBrk="1" fontAlgn="auto" hangingPunct="1">
              <a:spcAft>
                <a:spcPts val="0"/>
              </a:spcAft>
              <a:defRPr/>
            </a:pPr>
            <a:r>
              <a:rPr lang="en-US" sz="4200" dirty="0">
                <a:solidFill>
                  <a:schemeClr val="tx2">
                    <a:lumMod val="50000"/>
                  </a:schemeClr>
                </a:solidFill>
                <a:cs typeface="Times New Roman" pitchFamily="18" charset="0"/>
              </a:rPr>
              <a:t>Food and Drug Administration </a:t>
            </a:r>
            <a:r>
              <a:rPr lang="en-US" sz="2000" dirty="0">
                <a:solidFill>
                  <a:schemeClr val="tx2">
                    <a:lumMod val="50000"/>
                  </a:schemeClr>
                </a:solidFill>
                <a:cs typeface="Times New Roman" pitchFamily="18" charset="0"/>
              </a:rPr>
              <a:t>(2 of 2)</a:t>
            </a:r>
          </a:p>
        </p:txBody>
      </p:sp>
      <p:sp>
        <p:nvSpPr>
          <p:cNvPr id="7" name="Content Placeholder 2"/>
          <p:cNvSpPr>
            <a:spLocks noGrp="1"/>
          </p:cNvSpPr>
          <p:nvPr>
            <p:ph idx="1"/>
          </p:nvPr>
        </p:nvSpPr>
        <p:spPr>
          <a:xfrm>
            <a:off x="1981200" y="1219200"/>
            <a:ext cx="7086600" cy="5212080"/>
          </a:xfrm>
        </p:spPr>
        <p:txBody>
          <a:bodyPr/>
          <a:lstStyle/>
          <a:p>
            <a:pPr marL="0" indent="0" eaLnBrk="1" fontAlgn="auto" hangingPunct="1">
              <a:spcBef>
                <a:spcPts val="0"/>
              </a:spcBef>
              <a:spcAft>
                <a:spcPts val="600"/>
              </a:spcAft>
              <a:buNone/>
              <a:defRPr/>
            </a:pPr>
            <a:r>
              <a:rPr lang="en-US" sz="3100" b="1" dirty="0">
                <a:solidFill>
                  <a:srgbClr val="3B491E"/>
                </a:solidFill>
                <a:cs typeface="Times New Roman" pitchFamily="18" charset="0"/>
              </a:rPr>
              <a:t>The FDA regulates -</a:t>
            </a:r>
          </a:p>
          <a:p>
            <a:pPr marL="457200" indent="-457200" eaLnBrk="1" fontAlgn="auto" hangingPunct="1">
              <a:lnSpc>
                <a:spcPct val="120000"/>
              </a:lnSpc>
              <a:spcBef>
                <a:spcPts val="0"/>
              </a:spcBef>
              <a:spcAft>
                <a:spcPts val="600"/>
              </a:spcAft>
              <a:defRPr/>
            </a:pPr>
            <a:r>
              <a:rPr lang="en-US" sz="2600" dirty="0">
                <a:cs typeface="Times New Roman" pitchFamily="18" charset="0"/>
              </a:rPr>
              <a:t>Foods</a:t>
            </a:r>
          </a:p>
          <a:p>
            <a:pPr marL="457200" indent="-457200" eaLnBrk="1" fontAlgn="auto" hangingPunct="1">
              <a:lnSpc>
                <a:spcPct val="120000"/>
              </a:lnSpc>
              <a:spcBef>
                <a:spcPts val="0"/>
              </a:spcBef>
              <a:spcAft>
                <a:spcPts val="600"/>
              </a:spcAft>
              <a:defRPr/>
            </a:pPr>
            <a:r>
              <a:rPr lang="en-US" sz="2600" dirty="0">
                <a:cs typeface="Times New Roman" pitchFamily="18" charset="0"/>
              </a:rPr>
              <a:t>Human prescription and non-prescription drugs</a:t>
            </a:r>
          </a:p>
          <a:p>
            <a:pPr marL="457200" indent="-457200" eaLnBrk="1" fontAlgn="auto" hangingPunct="1">
              <a:lnSpc>
                <a:spcPct val="120000"/>
              </a:lnSpc>
              <a:spcBef>
                <a:spcPts val="0"/>
              </a:spcBef>
              <a:spcAft>
                <a:spcPts val="600"/>
              </a:spcAft>
              <a:defRPr/>
            </a:pPr>
            <a:r>
              <a:rPr lang="en-US" sz="2600" dirty="0">
                <a:cs typeface="Times New Roman" pitchFamily="18" charset="0"/>
              </a:rPr>
              <a:t>Vaccines, blood products, and other biologics</a:t>
            </a:r>
          </a:p>
          <a:p>
            <a:pPr marL="457200" indent="-457200" eaLnBrk="1" fontAlgn="auto" hangingPunct="1">
              <a:lnSpc>
                <a:spcPct val="120000"/>
              </a:lnSpc>
              <a:spcBef>
                <a:spcPts val="0"/>
              </a:spcBef>
              <a:spcAft>
                <a:spcPts val="600"/>
              </a:spcAft>
              <a:defRPr/>
            </a:pPr>
            <a:r>
              <a:rPr lang="en-US" sz="2600" dirty="0">
                <a:cs typeface="Times New Roman" pitchFamily="18" charset="0"/>
              </a:rPr>
              <a:t>Medical devices</a:t>
            </a:r>
          </a:p>
          <a:p>
            <a:pPr marL="457200" indent="-457200" eaLnBrk="1" fontAlgn="auto" hangingPunct="1">
              <a:lnSpc>
                <a:spcPct val="120000"/>
              </a:lnSpc>
              <a:spcBef>
                <a:spcPts val="0"/>
              </a:spcBef>
              <a:spcAft>
                <a:spcPts val="600"/>
              </a:spcAft>
              <a:defRPr/>
            </a:pPr>
            <a:r>
              <a:rPr lang="en-US" sz="2600" dirty="0">
                <a:cs typeface="Times New Roman" pitchFamily="18" charset="0"/>
              </a:rPr>
              <a:t>Electronic products</a:t>
            </a:r>
          </a:p>
          <a:p>
            <a:pPr marL="457200" indent="-457200" eaLnBrk="1" fontAlgn="auto" hangingPunct="1">
              <a:lnSpc>
                <a:spcPct val="120000"/>
              </a:lnSpc>
              <a:spcBef>
                <a:spcPts val="0"/>
              </a:spcBef>
              <a:spcAft>
                <a:spcPts val="600"/>
              </a:spcAft>
              <a:defRPr/>
            </a:pPr>
            <a:r>
              <a:rPr lang="en-US" sz="2600" dirty="0">
                <a:cs typeface="Times New Roman" pitchFamily="18" charset="0"/>
              </a:rPr>
              <a:t>Cosmetics</a:t>
            </a:r>
          </a:p>
          <a:p>
            <a:pPr marL="457200" indent="-457200" eaLnBrk="1" fontAlgn="auto" hangingPunct="1">
              <a:lnSpc>
                <a:spcPct val="120000"/>
              </a:lnSpc>
              <a:spcBef>
                <a:spcPts val="0"/>
              </a:spcBef>
              <a:spcAft>
                <a:spcPts val="600"/>
              </a:spcAft>
              <a:defRPr/>
            </a:pPr>
            <a:r>
              <a:rPr lang="en-US" sz="2600" dirty="0">
                <a:cs typeface="Times New Roman" pitchFamily="18" charset="0"/>
              </a:rPr>
              <a:t>Veterinary products</a:t>
            </a:r>
          </a:p>
          <a:p>
            <a:pPr marL="457200" indent="-457200" eaLnBrk="1" fontAlgn="auto" hangingPunct="1">
              <a:lnSpc>
                <a:spcPct val="120000"/>
              </a:lnSpc>
              <a:spcBef>
                <a:spcPts val="0"/>
              </a:spcBef>
              <a:spcAft>
                <a:spcPts val="600"/>
              </a:spcAft>
              <a:defRPr/>
            </a:pPr>
            <a:r>
              <a:rPr lang="en-US" sz="2600" dirty="0">
                <a:cs typeface="Times New Roman" pitchFamily="18" charset="0"/>
              </a:rPr>
              <a:t>Tobacco products </a:t>
            </a:r>
            <a:endParaRPr lang="en-US" dirty="0">
              <a:solidFill>
                <a:schemeClr val="tx2">
                  <a:lumMod val="75000"/>
                </a:schemeClr>
              </a:solidFill>
            </a:endParaRPr>
          </a:p>
        </p:txBody>
      </p:sp>
    </p:spTree>
    <p:extLst>
      <p:ext uri="{BB962C8B-B14F-4D97-AF65-F5344CB8AC3E}">
        <p14:creationId xmlns:p14="http://schemas.microsoft.com/office/powerpoint/2010/main" val="3855469808"/>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800" dirty="0">
                <a:solidFill>
                  <a:schemeClr val="tx2">
                    <a:lumMod val="50000"/>
                  </a:schemeClr>
                </a:solidFill>
              </a:rPr>
              <a:t>Business’s Response to Consumer Stakeholders</a:t>
            </a:r>
          </a:p>
        </p:txBody>
      </p:sp>
      <p:pic>
        <p:nvPicPr>
          <p:cNvPr id="6" name="Picture 2" descr="An illustration shows three text boxes, with curved arrows leading from the previous one to the next.&#10;&#10;The first text box reads, At first, casual and ineffective. The second text box reads, Formal interactions with consumer stakeholders have become more institutionalized. The third text box reads, Now, toll-free hot lines, user-friendly web sites, and customer service progra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37" y="1600200"/>
            <a:ext cx="811532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79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solidFill>
                  <a:srgbClr val="3B491E"/>
                </a:solidFill>
              </a:rPr>
              <a:t>Customer Service Programs</a:t>
            </a:r>
          </a:p>
        </p:txBody>
      </p:sp>
      <p:sp>
        <p:nvSpPr>
          <p:cNvPr id="8" name="Content Placeholder 2"/>
          <p:cNvSpPr>
            <a:spLocks noGrp="1"/>
          </p:cNvSpPr>
          <p:nvPr>
            <p:ph idx="1"/>
          </p:nvPr>
        </p:nvSpPr>
        <p:spPr/>
        <p:txBody>
          <a:bodyPr/>
          <a:lstStyle/>
          <a:p>
            <a:pPr eaLnBrk="1" fontAlgn="auto" hangingPunct="1">
              <a:spcBef>
                <a:spcPts val="0"/>
              </a:spcBef>
              <a:spcAft>
                <a:spcPts val="600"/>
              </a:spcAft>
              <a:buNone/>
              <a:defRPr/>
            </a:pPr>
            <a:r>
              <a:rPr lang="en-US" sz="3000" b="1" dirty="0">
                <a:cs typeface="Times New Roman" pitchFamily="18" charset="0"/>
              </a:rPr>
              <a:t>Customer service or self service?</a:t>
            </a:r>
          </a:p>
          <a:p>
            <a:pPr marL="457200" indent="-457200" eaLnBrk="1" fontAlgn="auto" hangingPunct="1">
              <a:spcBef>
                <a:spcPts val="0"/>
              </a:spcBef>
              <a:spcAft>
                <a:spcPts val="600"/>
              </a:spcAft>
              <a:defRPr/>
            </a:pPr>
            <a:r>
              <a:rPr lang="en-US" sz="2600" dirty="0">
                <a:cs typeface="Times New Roman" pitchFamily="18" charset="0"/>
              </a:rPr>
              <a:t>Retailers of all types have been pushing the idea of self-service. We check out our own groceries, pump our own gas, print our boarding passes, and fix our cable </a:t>
            </a:r>
            <a:r>
              <a:rPr lang="en-US" sz="2600" dirty="0" err="1">
                <a:cs typeface="Times New Roman" pitchFamily="18" charset="0"/>
              </a:rPr>
              <a:t>tv</a:t>
            </a:r>
            <a:r>
              <a:rPr lang="en-US" sz="2600" dirty="0">
                <a:cs typeface="Times New Roman" pitchFamily="18" charset="0"/>
              </a:rPr>
              <a:t>, following a computer voice.   </a:t>
            </a:r>
          </a:p>
          <a:p>
            <a:pPr marL="457200" indent="-457200" eaLnBrk="1" fontAlgn="auto" hangingPunct="1">
              <a:spcBef>
                <a:spcPts val="0"/>
              </a:spcBef>
              <a:spcAft>
                <a:spcPts val="600"/>
              </a:spcAft>
              <a:defRPr/>
            </a:pPr>
            <a:r>
              <a:rPr lang="en-US" sz="2600" dirty="0">
                <a:cs typeface="Times New Roman" pitchFamily="18" charset="0"/>
              </a:rPr>
              <a:t>Customers are frustrated with after-sale problems not quickly and easily remedied.</a:t>
            </a:r>
          </a:p>
          <a:p>
            <a:pPr marL="457200" indent="-457200" eaLnBrk="1" fontAlgn="auto" hangingPunct="1">
              <a:spcBef>
                <a:spcPts val="0"/>
              </a:spcBef>
              <a:spcAft>
                <a:spcPts val="600"/>
              </a:spcAft>
              <a:defRPr/>
            </a:pPr>
            <a:r>
              <a:rPr lang="en-US" sz="2600" dirty="0">
                <a:cs typeface="Times New Roman" pitchFamily="18" charset="0"/>
              </a:rPr>
              <a:t>Experts know that the key to customer retention is customer service.</a:t>
            </a:r>
          </a:p>
          <a:p>
            <a:pPr marL="457200" indent="-457200" eaLnBrk="1" fontAlgn="auto" hangingPunct="1">
              <a:spcBef>
                <a:spcPts val="0"/>
              </a:spcBef>
              <a:spcAft>
                <a:spcPts val="600"/>
              </a:spcAft>
              <a:defRPr/>
            </a:pPr>
            <a:r>
              <a:rPr lang="en-US" sz="2600" dirty="0">
                <a:cs typeface="Times New Roman" pitchFamily="18" charset="0"/>
              </a:rPr>
              <a:t>Building life-long devotion among customers takes serious commitment and hard work</a:t>
            </a:r>
            <a:r>
              <a:rPr lang="en-US" sz="2600" dirty="0" smtClean="0">
                <a:cs typeface="Times New Roman" pitchFamily="18" charset="0"/>
              </a:rPr>
              <a:t>.</a:t>
            </a:r>
          </a:p>
        </p:txBody>
      </p:sp>
    </p:spTree>
    <p:extLst>
      <p:ext uri="{BB962C8B-B14F-4D97-AF65-F5344CB8AC3E}">
        <p14:creationId xmlns:p14="http://schemas.microsoft.com/office/powerpoint/2010/main" val="1602591672"/>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b="1" dirty="0">
                <a:solidFill>
                  <a:schemeClr val="tx2">
                    <a:lumMod val="75000"/>
                  </a:schemeClr>
                </a:solidFill>
                <a:cs typeface="Times New Roman" pitchFamily="18" charset="0"/>
              </a:rPr>
              <a:t>Chapter 14</a:t>
            </a:r>
            <a:br>
              <a:rPr lang="en-US" b="1" dirty="0">
                <a:solidFill>
                  <a:schemeClr val="tx2">
                    <a:lumMod val="75000"/>
                  </a:schemeClr>
                </a:solidFill>
                <a:cs typeface="Times New Roman" pitchFamily="18" charset="0"/>
              </a:rPr>
            </a:br>
            <a:r>
              <a:rPr lang="en-US" sz="4000" b="1" dirty="0">
                <a:solidFill>
                  <a:schemeClr val="tx2">
                    <a:lumMod val="75000"/>
                  </a:schemeClr>
                </a:solidFill>
                <a:cs typeface="Times New Roman" pitchFamily="18" charset="0"/>
              </a:rPr>
              <a:t>Consumer Stakeholders: Product and Service Issues</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a:solidFill>
                  <a:srgbClr val="3B491E"/>
                </a:solidFill>
              </a:rPr>
              <a:t>Seven </a:t>
            </a:r>
            <a:br>
              <a:rPr lang="en-US" sz="3600" dirty="0">
                <a:solidFill>
                  <a:srgbClr val="3B491E"/>
                </a:solidFill>
              </a:rPr>
            </a:br>
            <a:r>
              <a:rPr lang="en-US" sz="3600" dirty="0">
                <a:solidFill>
                  <a:srgbClr val="3B491E"/>
                </a:solidFill>
              </a:rPr>
              <a:t>Principles of Customer Service</a:t>
            </a:r>
          </a:p>
        </p:txBody>
      </p:sp>
      <p:sp>
        <p:nvSpPr>
          <p:cNvPr id="8" name="Content Placeholder 2"/>
          <p:cNvSpPr>
            <a:spLocks noGrp="1"/>
          </p:cNvSpPr>
          <p:nvPr>
            <p:ph idx="1"/>
          </p:nvPr>
        </p:nvSpPr>
        <p:spPr>
          <a:xfrm>
            <a:off x="1981200" y="1219200"/>
            <a:ext cx="7010400" cy="5212080"/>
          </a:xfrm>
        </p:spPr>
        <p:txBody>
          <a:bodyPr/>
          <a:lstStyle/>
          <a:p>
            <a:pPr marL="457200" indent="-457200" eaLnBrk="1" fontAlgn="auto" hangingPunct="1">
              <a:spcBef>
                <a:spcPts val="0"/>
              </a:spcBef>
              <a:spcAft>
                <a:spcPts val="1000"/>
              </a:spcAft>
              <a:buClr>
                <a:srgbClr val="3B491E"/>
              </a:buClr>
              <a:buFont typeface="+mj-lt"/>
              <a:buAutoNum type="arabicPeriod"/>
              <a:defRPr/>
            </a:pPr>
            <a:r>
              <a:rPr lang="en-US" sz="2400" b="1" dirty="0">
                <a:cs typeface="Times New Roman" pitchFamily="18" charset="0"/>
              </a:rPr>
              <a:t>Keeping your word </a:t>
            </a:r>
            <a:r>
              <a:rPr lang="en-US" sz="2400" dirty="0">
                <a:cs typeface="Times New Roman" pitchFamily="18" charset="0"/>
              </a:rPr>
              <a:t>is where it begins.</a:t>
            </a:r>
          </a:p>
          <a:p>
            <a:pPr marL="514350" indent="-514350" eaLnBrk="1" fontAlgn="auto" hangingPunct="1">
              <a:spcBef>
                <a:spcPts val="0"/>
              </a:spcBef>
              <a:spcAft>
                <a:spcPts val="1000"/>
              </a:spcAft>
              <a:buClr>
                <a:srgbClr val="3B491E"/>
              </a:buClr>
              <a:buFont typeface="+mj-lt"/>
              <a:buAutoNum type="arabicPeriod"/>
              <a:defRPr/>
            </a:pPr>
            <a:r>
              <a:rPr lang="en-US" sz="2400" dirty="0">
                <a:cs typeface="Times New Roman" pitchFamily="18" charset="0"/>
              </a:rPr>
              <a:t>Always </a:t>
            </a:r>
            <a:r>
              <a:rPr lang="en-US" sz="2400" b="1" dirty="0">
                <a:cs typeface="Times New Roman" pitchFamily="18" charset="0"/>
              </a:rPr>
              <a:t>be honest </a:t>
            </a:r>
            <a:r>
              <a:rPr lang="en-US" sz="2400" dirty="0">
                <a:cs typeface="Times New Roman" pitchFamily="18" charset="0"/>
              </a:rPr>
              <a:t>and tell it like it is.</a:t>
            </a:r>
          </a:p>
          <a:p>
            <a:pPr marL="514350" indent="-514350" eaLnBrk="1" fontAlgn="auto" hangingPunct="1">
              <a:spcBef>
                <a:spcPts val="0"/>
              </a:spcBef>
              <a:spcAft>
                <a:spcPts val="1000"/>
              </a:spcAft>
              <a:buClr>
                <a:srgbClr val="3B491E"/>
              </a:buClr>
              <a:buFont typeface="+mj-lt"/>
              <a:buAutoNum type="arabicPeriod"/>
              <a:defRPr/>
            </a:pPr>
            <a:r>
              <a:rPr lang="en-US" sz="2400" dirty="0">
                <a:cs typeface="Times New Roman" pitchFamily="18" charset="0"/>
              </a:rPr>
              <a:t>Always think proactively, looking around the corner.</a:t>
            </a:r>
          </a:p>
          <a:p>
            <a:pPr marL="514350" indent="-514350" eaLnBrk="1" fontAlgn="auto" hangingPunct="1">
              <a:spcBef>
                <a:spcPts val="0"/>
              </a:spcBef>
              <a:spcAft>
                <a:spcPts val="1000"/>
              </a:spcAft>
              <a:buClr>
                <a:srgbClr val="3B491E"/>
              </a:buClr>
              <a:buFont typeface="+mj-lt"/>
              <a:buAutoNum type="arabicPeriod"/>
              <a:defRPr/>
            </a:pPr>
            <a:r>
              <a:rPr lang="en-US" sz="2400" dirty="0">
                <a:cs typeface="Times New Roman" pitchFamily="18" charset="0"/>
              </a:rPr>
              <a:t>Deal with problems as best you can yourself, </a:t>
            </a:r>
            <a:r>
              <a:rPr lang="en-US" sz="2400" b="1" dirty="0">
                <a:cs typeface="Times New Roman" pitchFamily="18" charset="0"/>
              </a:rPr>
              <a:t>never passing the buck.</a:t>
            </a:r>
          </a:p>
          <a:p>
            <a:pPr marL="514350" indent="-514350" eaLnBrk="1" fontAlgn="auto" hangingPunct="1">
              <a:spcBef>
                <a:spcPts val="0"/>
              </a:spcBef>
              <a:spcAft>
                <a:spcPts val="1000"/>
              </a:spcAft>
              <a:buClr>
                <a:srgbClr val="3B491E"/>
              </a:buClr>
              <a:buFont typeface="+mj-lt"/>
              <a:buAutoNum type="arabicPeriod"/>
              <a:defRPr/>
            </a:pPr>
            <a:r>
              <a:rPr lang="en-US" sz="2400" b="1" dirty="0">
                <a:cs typeface="Times New Roman" pitchFamily="18" charset="0"/>
              </a:rPr>
              <a:t>Do not argue </a:t>
            </a:r>
            <a:r>
              <a:rPr lang="en-US" sz="2400" dirty="0">
                <a:cs typeface="Times New Roman" pitchFamily="18" charset="0"/>
              </a:rPr>
              <a:t>with a customer because it is a lose/lose situation.</a:t>
            </a:r>
          </a:p>
          <a:p>
            <a:pPr marL="514350" indent="-514350" eaLnBrk="1" fontAlgn="auto" hangingPunct="1">
              <a:spcBef>
                <a:spcPts val="0"/>
              </a:spcBef>
              <a:spcAft>
                <a:spcPts val="1000"/>
              </a:spcAft>
              <a:buClr>
                <a:srgbClr val="3B491E"/>
              </a:buClr>
              <a:buFont typeface="+mj-lt"/>
              <a:buAutoNum type="arabicPeriod"/>
              <a:defRPr/>
            </a:pPr>
            <a:r>
              <a:rPr lang="en-US" sz="2400" b="1" dirty="0">
                <a:cs typeface="Times New Roman" pitchFamily="18" charset="0"/>
              </a:rPr>
              <a:t>Accept your mistakes</a:t>
            </a:r>
            <a:r>
              <a:rPr lang="en-US" sz="2400" dirty="0">
                <a:cs typeface="Times New Roman" pitchFamily="18" charset="0"/>
              </a:rPr>
              <a:t>, learn from them, and do not repeat them.</a:t>
            </a:r>
          </a:p>
          <a:p>
            <a:pPr marL="514350" indent="-514350" eaLnBrk="1" fontAlgn="auto" hangingPunct="1">
              <a:spcBef>
                <a:spcPts val="0"/>
              </a:spcBef>
              <a:spcAft>
                <a:spcPts val="1000"/>
              </a:spcAft>
              <a:buClr>
                <a:srgbClr val="3B491E"/>
              </a:buClr>
              <a:buFont typeface="+mj-lt"/>
              <a:buAutoNum type="arabicPeriod"/>
              <a:defRPr/>
            </a:pPr>
            <a:r>
              <a:rPr lang="en-US" sz="2400" b="1" dirty="0">
                <a:cs typeface="Times New Roman" pitchFamily="18" charset="0"/>
              </a:rPr>
              <a:t>Consistency</a:t>
            </a:r>
            <a:r>
              <a:rPr lang="en-US" sz="2400" dirty="0">
                <a:cs typeface="Times New Roman" pitchFamily="18" charset="0"/>
              </a:rPr>
              <a:t> is the name of the game for lasting success</a:t>
            </a:r>
            <a:r>
              <a:rPr lang="en-US" sz="2400" dirty="0" smtClean="0">
                <a:cs typeface="Times New Roman" pitchFamily="18" charset="0"/>
              </a:rPr>
              <a:t>.</a:t>
            </a:r>
            <a:endParaRPr lang="en-US" dirty="0"/>
          </a:p>
        </p:txBody>
      </p:sp>
    </p:spTree>
    <p:extLst>
      <p:ext uri="{BB962C8B-B14F-4D97-AF65-F5344CB8AC3E}">
        <p14:creationId xmlns:p14="http://schemas.microsoft.com/office/powerpoint/2010/main" val="2160639537"/>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rgbClr val="3B491E"/>
                </a:solidFill>
              </a:rPr>
              <a:t>Creating a </a:t>
            </a:r>
            <a:br>
              <a:rPr lang="en-US" dirty="0">
                <a:solidFill>
                  <a:srgbClr val="3B491E"/>
                </a:solidFill>
              </a:rPr>
            </a:br>
            <a:r>
              <a:rPr lang="en-US" dirty="0">
                <a:solidFill>
                  <a:srgbClr val="3B491E"/>
                </a:solidFill>
              </a:rPr>
              <a:t>Customer-Oriented Company</a:t>
            </a:r>
            <a:endParaRPr lang="en-IN" dirty="0"/>
          </a:p>
        </p:txBody>
      </p:sp>
      <p:pic>
        <p:nvPicPr>
          <p:cNvPr id="5" name="Picture 2" descr="An illustration shows a set of three text boxes arranged vertically.&#10;&#10;Text in the boxes, from the uppermost to the lowermost, is as follows: Top-down culture and commitment are essential; Identify internal champions and uphold them; Commit resources to the task; Hire the right people; Empower employees; Make customer service training a prior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763700"/>
            <a:ext cx="5918443" cy="44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45936"/>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solidFill>
                  <a:srgbClr val="3B491E"/>
                </a:solidFill>
              </a:rPr>
              <a:t>Total Quality Management – </a:t>
            </a:r>
            <a:r>
              <a:rPr lang="en-US" sz="1800" dirty="0">
                <a:solidFill>
                  <a:srgbClr val="3B491E"/>
                </a:solidFill>
              </a:rPr>
              <a:t>(1 of 2)</a:t>
            </a:r>
          </a:p>
        </p:txBody>
      </p:sp>
      <p:sp>
        <p:nvSpPr>
          <p:cNvPr id="7" name="Content Placeholder 2"/>
          <p:cNvSpPr>
            <a:spLocks noGrp="1"/>
          </p:cNvSpPr>
          <p:nvPr>
            <p:ph idx="1"/>
          </p:nvPr>
        </p:nvSpPr>
        <p:spPr>
          <a:xfrm>
            <a:off x="1981200" y="1219200"/>
            <a:ext cx="7086600" cy="5212080"/>
          </a:xfrm>
        </p:spPr>
        <p:txBody>
          <a:bodyPr/>
          <a:lstStyle/>
          <a:p>
            <a:pPr marL="0" indent="0" eaLnBrk="1" fontAlgn="auto" hangingPunct="1">
              <a:spcAft>
                <a:spcPts val="600"/>
              </a:spcAft>
              <a:buNone/>
              <a:defRPr/>
            </a:pPr>
            <a:r>
              <a:rPr lang="en-US" b="1" dirty="0">
                <a:solidFill>
                  <a:schemeClr val="tx2">
                    <a:lumMod val="50000"/>
                  </a:schemeClr>
                </a:solidFill>
                <a:cs typeface="Times New Roman" pitchFamily="18" charset="0"/>
              </a:rPr>
              <a:t>Has many characteristics, </a:t>
            </a:r>
            <a:r>
              <a:rPr lang="en-US" b="1" dirty="0" smtClean="0">
                <a:solidFill>
                  <a:schemeClr val="tx2">
                    <a:lumMod val="50000"/>
                  </a:schemeClr>
                </a:solidFill>
                <a:cs typeface="Times New Roman" pitchFamily="18" charset="0"/>
              </a:rPr>
              <a:t>but essentially </a:t>
            </a:r>
            <a:r>
              <a:rPr lang="en-US" b="1" dirty="0">
                <a:solidFill>
                  <a:schemeClr val="tx2">
                    <a:lumMod val="50000"/>
                  </a:schemeClr>
                </a:solidFill>
                <a:cs typeface="Times New Roman" pitchFamily="18" charset="0"/>
              </a:rPr>
              <a:t>means –</a:t>
            </a:r>
          </a:p>
          <a:p>
            <a:pPr marL="457200" indent="-457200" eaLnBrk="1" fontAlgn="auto" hangingPunct="1">
              <a:spcBef>
                <a:spcPts val="0"/>
              </a:spcBef>
              <a:spcAft>
                <a:spcPts val="1200"/>
              </a:spcAft>
              <a:defRPr/>
            </a:pPr>
            <a:r>
              <a:rPr lang="en-US" sz="2800" dirty="0">
                <a:cs typeface="Times New Roman" pitchFamily="18" charset="0"/>
              </a:rPr>
              <a:t>All business functions are blended into an integrated philosophy built around quality, teamwork, productivity, and customer understanding and satisfaction.</a:t>
            </a:r>
          </a:p>
          <a:p>
            <a:pPr marL="457200" indent="-457200" eaLnBrk="1" fontAlgn="auto" hangingPunct="1">
              <a:spcBef>
                <a:spcPts val="0"/>
              </a:spcBef>
              <a:spcAft>
                <a:spcPts val="1200"/>
              </a:spcAft>
              <a:defRPr/>
            </a:pPr>
            <a:r>
              <a:rPr lang="en-US" sz="2800" dirty="0">
                <a:cs typeface="Times New Roman" pitchFamily="18" charset="0"/>
              </a:rPr>
              <a:t>TQM focuses on product quality and safety, focuses on the customer, and uses continuous improvement.</a:t>
            </a:r>
          </a:p>
          <a:p>
            <a:pPr marL="457200" indent="-457200" eaLnBrk="1" fontAlgn="auto" hangingPunct="1">
              <a:spcBef>
                <a:spcPts val="0"/>
              </a:spcBef>
              <a:spcAft>
                <a:spcPts val="1200"/>
              </a:spcAft>
              <a:defRPr/>
            </a:pPr>
            <a:r>
              <a:rPr lang="en-US" sz="2800" dirty="0">
                <a:cs typeface="Times New Roman" pitchFamily="18" charset="0"/>
              </a:rPr>
              <a:t>The customer is the final judge of quality</a:t>
            </a:r>
            <a:r>
              <a:rPr lang="en-US" sz="2800" dirty="0" smtClean="0">
                <a:cs typeface="Times New Roman" pitchFamily="18" charset="0"/>
              </a:rPr>
              <a:t>.</a:t>
            </a:r>
            <a:endParaRPr lang="en-US" sz="2800" dirty="0">
              <a:solidFill>
                <a:schemeClr val="tx2">
                  <a:lumMod val="75000"/>
                </a:schemeClr>
              </a:solidFill>
            </a:endParaRPr>
          </a:p>
        </p:txBody>
      </p:sp>
    </p:spTree>
    <p:extLst>
      <p:ext uri="{BB962C8B-B14F-4D97-AF65-F5344CB8AC3E}">
        <p14:creationId xmlns:p14="http://schemas.microsoft.com/office/powerpoint/2010/main" val="846583400"/>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0" y="152400"/>
            <a:ext cx="7010400" cy="914400"/>
          </a:xfrm>
        </p:spPr>
        <p:txBody>
          <a:bodyPr/>
          <a:lstStyle/>
          <a:p>
            <a:r>
              <a:rPr lang="en-US" sz="3800" dirty="0">
                <a:solidFill>
                  <a:srgbClr val="3B491E"/>
                </a:solidFill>
              </a:rPr>
              <a:t>Total Quality Management – </a:t>
            </a:r>
            <a:r>
              <a:rPr lang="en-US" sz="1800" dirty="0">
                <a:solidFill>
                  <a:srgbClr val="3B491E"/>
                </a:solidFill>
              </a:rPr>
              <a:t>(2 of 2)</a:t>
            </a:r>
            <a:endParaRPr lang="en-IN" sz="1800" dirty="0"/>
          </a:p>
        </p:txBody>
      </p:sp>
      <p:sp>
        <p:nvSpPr>
          <p:cNvPr id="7" name="Content Placeholder 2"/>
          <p:cNvSpPr>
            <a:spLocks noGrp="1"/>
          </p:cNvSpPr>
          <p:nvPr>
            <p:ph idx="1"/>
          </p:nvPr>
        </p:nvSpPr>
        <p:spPr>
          <a:xfrm>
            <a:off x="1981200" y="1219200"/>
            <a:ext cx="6858000" cy="5212080"/>
          </a:xfrm>
        </p:spPr>
        <p:txBody>
          <a:bodyPr/>
          <a:lstStyle/>
          <a:p>
            <a:pPr marL="0" indent="0" eaLnBrk="1" fontAlgn="auto" hangingPunct="1">
              <a:spcAft>
                <a:spcPts val="1200"/>
              </a:spcAft>
              <a:buNone/>
              <a:defRPr/>
            </a:pPr>
            <a:r>
              <a:rPr lang="en-US" b="1" dirty="0">
                <a:cs typeface="Times New Roman" pitchFamily="18" charset="0"/>
              </a:rPr>
              <a:t>TQM emphasizes eight key elements -</a:t>
            </a:r>
          </a:p>
          <a:p>
            <a:pPr marL="971550" lvl="1" indent="-514350" eaLnBrk="1" fontAlgn="auto" hangingPunct="1">
              <a:spcBef>
                <a:spcPts val="0"/>
              </a:spcBef>
              <a:spcAft>
                <a:spcPts val="600"/>
              </a:spcAft>
              <a:buClr>
                <a:srgbClr val="3B491E"/>
              </a:buClr>
              <a:buFont typeface="+mj-lt"/>
              <a:buAutoNum type="arabicPeriod"/>
              <a:defRPr/>
            </a:pPr>
            <a:r>
              <a:rPr lang="en-US" b="1" dirty="0">
                <a:cs typeface="Times New Roman" pitchFamily="18" charset="0"/>
              </a:rPr>
              <a:t>Ethics</a:t>
            </a:r>
          </a:p>
          <a:p>
            <a:pPr marL="971550" lvl="1" indent="-514350" eaLnBrk="1" fontAlgn="auto" hangingPunct="1">
              <a:spcBef>
                <a:spcPts val="0"/>
              </a:spcBef>
              <a:spcAft>
                <a:spcPts val="600"/>
              </a:spcAft>
              <a:buClr>
                <a:srgbClr val="3B491E"/>
              </a:buClr>
              <a:buFont typeface="+mj-lt"/>
              <a:buAutoNum type="arabicPeriod"/>
              <a:defRPr/>
            </a:pPr>
            <a:r>
              <a:rPr lang="en-US" b="1" dirty="0">
                <a:cs typeface="Times New Roman" pitchFamily="18" charset="0"/>
              </a:rPr>
              <a:t>Integrity</a:t>
            </a:r>
          </a:p>
          <a:p>
            <a:pPr marL="971550" lvl="1" indent="-514350" eaLnBrk="1" fontAlgn="auto" hangingPunct="1">
              <a:spcBef>
                <a:spcPts val="0"/>
              </a:spcBef>
              <a:spcAft>
                <a:spcPts val="600"/>
              </a:spcAft>
              <a:buClr>
                <a:srgbClr val="3B491E"/>
              </a:buClr>
              <a:buFont typeface="+mj-lt"/>
              <a:buAutoNum type="arabicPeriod"/>
              <a:defRPr/>
            </a:pPr>
            <a:r>
              <a:rPr lang="en-US" b="1" dirty="0">
                <a:cs typeface="Times New Roman" pitchFamily="18" charset="0"/>
              </a:rPr>
              <a:t>Trust</a:t>
            </a:r>
          </a:p>
          <a:p>
            <a:pPr marL="971550" lvl="1" indent="-514350" eaLnBrk="1" fontAlgn="auto" hangingPunct="1">
              <a:spcBef>
                <a:spcPts val="0"/>
              </a:spcBef>
              <a:spcAft>
                <a:spcPts val="600"/>
              </a:spcAft>
              <a:buClr>
                <a:srgbClr val="3B491E"/>
              </a:buClr>
              <a:buFont typeface="+mj-lt"/>
              <a:buAutoNum type="arabicPeriod"/>
              <a:defRPr/>
            </a:pPr>
            <a:r>
              <a:rPr lang="en-US" dirty="0">
                <a:cs typeface="Times New Roman" pitchFamily="18" charset="0"/>
              </a:rPr>
              <a:t>Training</a:t>
            </a:r>
          </a:p>
          <a:p>
            <a:pPr marL="971550" lvl="1" indent="-514350" eaLnBrk="1" fontAlgn="auto" hangingPunct="1">
              <a:spcBef>
                <a:spcPts val="0"/>
              </a:spcBef>
              <a:spcAft>
                <a:spcPts val="600"/>
              </a:spcAft>
              <a:buClr>
                <a:srgbClr val="3B491E"/>
              </a:buClr>
              <a:buFont typeface="+mj-lt"/>
              <a:buAutoNum type="arabicPeriod"/>
              <a:defRPr/>
            </a:pPr>
            <a:r>
              <a:rPr lang="en-US" dirty="0">
                <a:cs typeface="Times New Roman" pitchFamily="18" charset="0"/>
              </a:rPr>
              <a:t>Teamwork</a:t>
            </a:r>
          </a:p>
          <a:p>
            <a:pPr marL="971550" lvl="1" indent="-514350" eaLnBrk="1" fontAlgn="auto" hangingPunct="1">
              <a:spcBef>
                <a:spcPts val="0"/>
              </a:spcBef>
              <a:spcAft>
                <a:spcPts val="600"/>
              </a:spcAft>
              <a:buClr>
                <a:srgbClr val="3B491E"/>
              </a:buClr>
              <a:buFont typeface="+mj-lt"/>
              <a:buAutoNum type="arabicPeriod"/>
              <a:defRPr/>
            </a:pPr>
            <a:r>
              <a:rPr lang="en-US" dirty="0">
                <a:cs typeface="Times New Roman" pitchFamily="18" charset="0"/>
              </a:rPr>
              <a:t>Leadership</a:t>
            </a:r>
          </a:p>
          <a:p>
            <a:pPr marL="971550" lvl="1" indent="-514350" eaLnBrk="1" fontAlgn="auto" hangingPunct="1">
              <a:spcBef>
                <a:spcPts val="0"/>
              </a:spcBef>
              <a:spcAft>
                <a:spcPts val="600"/>
              </a:spcAft>
              <a:buClr>
                <a:srgbClr val="3B491E"/>
              </a:buClr>
              <a:buFont typeface="+mj-lt"/>
              <a:buAutoNum type="arabicPeriod"/>
              <a:defRPr/>
            </a:pPr>
            <a:r>
              <a:rPr lang="en-US" dirty="0">
                <a:cs typeface="Times New Roman" pitchFamily="18" charset="0"/>
              </a:rPr>
              <a:t>Recognition</a:t>
            </a:r>
          </a:p>
          <a:p>
            <a:pPr marL="971550" lvl="1" indent="-514350" eaLnBrk="1" fontAlgn="auto" hangingPunct="1">
              <a:spcBef>
                <a:spcPts val="0"/>
              </a:spcBef>
              <a:spcAft>
                <a:spcPts val="600"/>
              </a:spcAft>
              <a:buClr>
                <a:srgbClr val="3B491E"/>
              </a:buClr>
              <a:buFont typeface="+mj-lt"/>
              <a:buAutoNum type="arabicPeriod"/>
              <a:defRPr/>
            </a:pPr>
            <a:r>
              <a:rPr lang="en-US" dirty="0" smtClean="0">
                <a:cs typeface="Times New Roman" pitchFamily="18" charset="0"/>
              </a:rPr>
              <a:t>Communication</a:t>
            </a:r>
            <a:endParaRPr lang="en-US" sz="2800" dirty="0"/>
          </a:p>
        </p:txBody>
      </p:sp>
      <p:pic>
        <p:nvPicPr>
          <p:cNvPr id="8" name="Picture 3" descr="An illustration shows a text box that reads ‘The foundation upon  which all else is built.’ Three arrows emerge from this box and lead to the first three elements in the list, namely Ethics, Integrity, and Trust."/>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886200" y="1905000"/>
            <a:ext cx="4726642"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24233"/>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1066800"/>
          </a:xfrm>
        </p:spPr>
        <p:txBody>
          <a:bodyPr/>
          <a:lstStyle/>
          <a:p>
            <a:r>
              <a:rPr lang="en-US" dirty="0">
                <a:solidFill>
                  <a:srgbClr val="3B491E"/>
                </a:solidFill>
              </a:rPr>
              <a:t>Six Sigma Strategy and Other Processes</a:t>
            </a:r>
          </a:p>
        </p:txBody>
      </p:sp>
      <p:sp>
        <p:nvSpPr>
          <p:cNvPr id="7" name="Content Placeholder 2"/>
          <p:cNvSpPr>
            <a:spLocks noGrp="1"/>
          </p:cNvSpPr>
          <p:nvPr>
            <p:ph idx="1"/>
          </p:nvPr>
        </p:nvSpPr>
        <p:spPr/>
        <p:txBody>
          <a:bodyPr/>
          <a:lstStyle/>
          <a:p>
            <a:pPr marL="0" indent="0" eaLnBrk="1" fontAlgn="auto" hangingPunct="1">
              <a:spcBef>
                <a:spcPts val="0"/>
              </a:spcBef>
              <a:spcAft>
                <a:spcPts val="1200"/>
              </a:spcAft>
              <a:buNone/>
              <a:defRPr/>
            </a:pPr>
            <a:r>
              <a:rPr lang="en-US" b="1" dirty="0">
                <a:solidFill>
                  <a:srgbClr val="3B491E"/>
                </a:solidFill>
                <a:cs typeface="Times New Roman" pitchFamily="18" charset="0"/>
              </a:rPr>
              <a:t>Six Sigma -</a:t>
            </a:r>
          </a:p>
          <a:p>
            <a:pPr marL="457200" indent="-457200" eaLnBrk="1" fontAlgn="auto" hangingPunct="1">
              <a:spcBef>
                <a:spcPts val="0"/>
              </a:spcBef>
              <a:spcAft>
                <a:spcPts val="1200"/>
              </a:spcAft>
              <a:defRPr/>
            </a:pPr>
            <a:r>
              <a:rPr lang="en-US" sz="2800" dirty="0">
                <a:cs typeface="Times New Roman" pitchFamily="18" charset="0"/>
              </a:rPr>
              <a:t>A development within TQM that has become a way of life for many corporations.</a:t>
            </a:r>
          </a:p>
          <a:p>
            <a:pPr marL="457200" indent="-457200" eaLnBrk="1" fontAlgn="auto" hangingPunct="1">
              <a:spcBef>
                <a:spcPts val="0"/>
              </a:spcBef>
              <a:spcAft>
                <a:spcPts val="1200"/>
              </a:spcAft>
              <a:defRPr/>
            </a:pPr>
            <a:r>
              <a:rPr lang="en-US" sz="2800" dirty="0">
                <a:cs typeface="Times New Roman" pitchFamily="18" charset="0"/>
              </a:rPr>
              <a:t>Sigma is a statistical measure of variation from the mean; higher values of sigma mean fewer defects. </a:t>
            </a:r>
          </a:p>
          <a:p>
            <a:pPr marL="457200" indent="-457200" eaLnBrk="1" fontAlgn="auto" hangingPunct="1">
              <a:spcBef>
                <a:spcPts val="0"/>
              </a:spcBef>
              <a:spcAft>
                <a:spcPts val="1200"/>
              </a:spcAft>
              <a:defRPr/>
            </a:pPr>
            <a:r>
              <a:rPr lang="en-US" sz="2800" dirty="0">
                <a:cs typeface="Times New Roman" pitchFamily="18" charset="0"/>
              </a:rPr>
              <a:t>Six Sigma level of operation is 3.4 defects per million.</a:t>
            </a:r>
          </a:p>
          <a:p>
            <a:pPr marL="914400" lvl="1" indent="-457200" eaLnBrk="1" fontAlgn="auto" hangingPunct="1">
              <a:spcBef>
                <a:spcPts val="0"/>
              </a:spcBef>
              <a:spcAft>
                <a:spcPts val="1200"/>
              </a:spcAft>
              <a:buFont typeface="Arial" panose="020B0604020202020204" pitchFamily="34" charset="0"/>
              <a:buChar char="•"/>
              <a:defRPr/>
            </a:pPr>
            <a:r>
              <a:rPr lang="en-US" sz="2400" dirty="0">
                <a:cs typeface="Times New Roman" pitchFamily="18" charset="0"/>
              </a:rPr>
              <a:t>Most companies have </a:t>
            </a:r>
            <a:r>
              <a:rPr lang="en-US" sz="2400" b="1" dirty="0">
                <a:cs typeface="Times New Roman" pitchFamily="18" charset="0"/>
              </a:rPr>
              <a:t>6,000 defects </a:t>
            </a:r>
            <a:r>
              <a:rPr lang="en-US" sz="2400" dirty="0">
                <a:cs typeface="Times New Roman" pitchFamily="18" charset="0"/>
              </a:rPr>
              <a:t>per million</a:t>
            </a:r>
            <a:r>
              <a:rPr lang="en-US" sz="2400" dirty="0" smtClean="0">
                <a:cs typeface="Times New Roman" pitchFamily="18" charset="0"/>
              </a:rPr>
              <a:t>.</a:t>
            </a:r>
            <a:endParaRPr lang="en-US" sz="2800" dirty="0">
              <a:solidFill>
                <a:schemeClr val="tx2">
                  <a:lumMod val="75000"/>
                </a:schemeClr>
              </a:solidFill>
            </a:endParaRPr>
          </a:p>
        </p:txBody>
      </p:sp>
    </p:spTree>
    <p:extLst>
      <p:ext uri="{BB962C8B-B14F-4D97-AF65-F5344CB8AC3E}">
        <p14:creationId xmlns:p14="http://schemas.microsoft.com/office/powerpoint/2010/main" val="1826770469"/>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23900" y="274638"/>
            <a:ext cx="7696200" cy="1143000"/>
          </a:xfrm>
        </p:spPr>
        <p:txBody>
          <a:bodyPr/>
          <a:lstStyle/>
          <a:p>
            <a:r>
              <a:rPr lang="en-US" sz="3600" dirty="0">
                <a:solidFill>
                  <a:srgbClr val="3B491E"/>
                </a:solidFill>
              </a:rPr>
              <a:t>Consumer-Stakeholder Satisfaction Model</a:t>
            </a:r>
            <a:endParaRPr lang="en-IN" sz="3600" dirty="0">
              <a:solidFill>
                <a:srgbClr val="3B491E"/>
              </a:solidFill>
            </a:endParaRPr>
          </a:p>
        </p:txBody>
      </p:sp>
      <p:pic>
        <p:nvPicPr>
          <p:cNvPr id="5" name="Picture 2" descr="A flow chart shows the consumer stakeholder satisfaction model. It depicts that consumer satisfaction depends on 1) Product quality and safety and 2) Service quality and safety. Consumer satisfaction in turn ensures continued purchases by consumers, firm profitability and firm reputation. These three further feed into product and service quality and safe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264" y="1600200"/>
            <a:ext cx="800747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0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152400"/>
            <a:ext cx="6858000" cy="1144800"/>
          </a:xfrm>
          <a:solidFill>
            <a:srgbClr val="B1CA7E">
              <a:alpha val="49804"/>
            </a:srgbClr>
          </a:solidFill>
          <a:effectLst>
            <a:softEdge rad="127000"/>
          </a:effectLst>
        </p:spPr>
        <p:txBody>
          <a:bodyPr/>
          <a:lstStyle/>
          <a:p>
            <a:r>
              <a:rPr lang="en-US" dirty="0">
                <a:solidFill>
                  <a:srgbClr val="3B491E"/>
                </a:solidFill>
              </a:rPr>
              <a:t>Key Terms </a:t>
            </a:r>
          </a:p>
        </p:txBody>
      </p:sp>
      <p:sp>
        <p:nvSpPr>
          <p:cNvPr id="10" name="Content Placeholder 2"/>
          <p:cNvSpPr>
            <a:spLocks noGrp="1"/>
          </p:cNvSpPr>
          <p:nvPr>
            <p:ph idx="1"/>
          </p:nvPr>
        </p:nvSpPr>
        <p:spPr>
          <a:xfrm>
            <a:off x="1981200" y="1219200"/>
            <a:ext cx="3505200" cy="5212080"/>
          </a:xfrm>
        </p:spPr>
        <p:txBody>
          <a:bodyPr/>
          <a:lstStyle/>
          <a:p>
            <a:pPr eaLnBrk="1" fontAlgn="auto" hangingPunct="1">
              <a:spcBef>
                <a:spcPct val="0"/>
              </a:spcBef>
              <a:spcAft>
                <a:spcPts val="82"/>
              </a:spcAft>
              <a:defRPr/>
            </a:pPr>
            <a:r>
              <a:rPr lang="en-US" altLang="en-US" sz="2000" dirty="0">
                <a:cs typeface="Times New Roman" pitchFamily="18" charset="0"/>
              </a:rPr>
              <a:t>absolute liability</a:t>
            </a:r>
          </a:p>
          <a:p>
            <a:pPr eaLnBrk="1" fontAlgn="auto" hangingPunct="1">
              <a:spcBef>
                <a:spcPct val="0"/>
              </a:spcBef>
              <a:spcAft>
                <a:spcPts val="82"/>
              </a:spcAft>
              <a:defRPr/>
            </a:pPr>
            <a:r>
              <a:rPr lang="en-US" altLang="en-US" sz="2000" i="1" dirty="0">
                <a:cs typeface="Times New Roman" pitchFamily="18" charset="0"/>
              </a:rPr>
              <a:t>caveat emptor</a:t>
            </a:r>
          </a:p>
          <a:p>
            <a:pPr eaLnBrk="1" fontAlgn="auto" hangingPunct="1">
              <a:spcBef>
                <a:spcPct val="0"/>
              </a:spcBef>
              <a:spcAft>
                <a:spcPts val="82"/>
              </a:spcAft>
              <a:defRPr/>
            </a:pPr>
            <a:r>
              <a:rPr lang="en-US" altLang="en-US" sz="2000" i="1" dirty="0">
                <a:cs typeface="Times New Roman" pitchFamily="18" charset="0"/>
              </a:rPr>
              <a:t>caveat vendor</a:t>
            </a:r>
          </a:p>
          <a:p>
            <a:pPr eaLnBrk="1" fontAlgn="auto" hangingPunct="1">
              <a:spcBef>
                <a:spcPct val="0"/>
              </a:spcBef>
              <a:spcAft>
                <a:spcPts val="82"/>
              </a:spcAft>
              <a:defRPr/>
            </a:pPr>
            <a:r>
              <a:rPr lang="en-US" altLang="en-US" sz="2000" i="1" dirty="0">
                <a:cs typeface="Times New Roman" pitchFamily="18" charset="0"/>
              </a:rPr>
              <a:t>Caveat </a:t>
            </a:r>
            <a:r>
              <a:rPr lang="en-US" altLang="en-US" sz="2000" i="1" dirty="0" err="1">
                <a:cs typeface="Times New Roman" pitchFamily="18" charset="0"/>
              </a:rPr>
              <a:t>venditor</a:t>
            </a:r>
            <a:endParaRPr lang="en-US" altLang="en-US" sz="2000" i="1" dirty="0">
              <a:cs typeface="Times New Roman" pitchFamily="18" charset="0"/>
            </a:endParaRPr>
          </a:p>
          <a:p>
            <a:pPr eaLnBrk="1" fontAlgn="auto" hangingPunct="1">
              <a:spcBef>
                <a:spcPct val="0"/>
              </a:spcBef>
              <a:spcAft>
                <a:spcPts val="82"/>
              </a:spcAft>
              <a:defRPr/>
            </a:pPr>
            <a:r>
              <a:rPr lang="en-US" altLang="en-US" sz="2000" dirty="0">
                <a:cs typeface="Times New Roman" pitchFamily="18" charset="0"/>
              </a:rPr>
              <a:t>Consumer Product Safety Commission (CPSC)</a:t>
            </a:r>
          </a:p>
          <a:p>
            <a:pPr eaLnBrk="1" fontAlgn="auto" hangingPunct="1">
              <a:spcBef>
                <a:spcPct val="0"/>
              </a:spcBef>
              <a:spcAft>
                <a:spcPts val="82"/>
              </a:spcAft>
              <a:defRPr/>
            </a:pPr>
            <a:r>
              <a:rPr lang="en-US" altLang="en-US" sz="2000" dirty="0">
                <a:cs typeface="Times New Roman" pitchFamily="18" charset="0"/>
              </a:rPr>
              <a:t>Consumer Product Safety Improvement Act of 2008</a:t>
            </a:r>
          </a:p>
          <a:p>
            <a:pPr eaLnBrk="1" fontAlgn="auto" hangingPunct="1">
              <a:spcBef>
                <a:spcPct val="0"/>
              </a:spcBef>
              <a:spcAft>
                <a:spcPts val="82"/>
              </a:spcAft>
              <a:defRPr/>
            </a:pPr>
            <a:r>
              <a:rPr lang="en-US" altLang="en-US" sz="2000" dirty="0">
                <a:cs typeface="Times New Roman" pitchFamily="18" charset="0"/>
              </a:rPr>
              <a:t>consumer stakeholder satisfaction model</a:t>
            </a:r>
          </a:p>
          <a:p>
            <a:pPr eaLnBrk="1" fontAlgn="auto" hangingPunct="1">
              <a:spcBef>
                <a:spcPct val="0"/>
              </a:spcBef>
              <a:spcAft>
                <a:spcPts val="600"/>
              </a:spcAft>
              <a:defRPr/>
            </a:pPr>
            <a:r>
              <a:rPr lang="en-US" altLang="en-US" sz="2000" dirty="0">
                <a:cs typeface="Times New Roman" pitchFamily="18" charset="0"/>
              </a:rPr>
              <a:t>contractual theory</a:t>
            </a:r>
          </a:p>
          <a:p>
            <a:pPr eaLnBrk="1" fontAlgn="auto" hangingPunct="1">
              <a:spcBef>
                <a:spcPct val="0"/>
              </a:spcBef>
              <a:spcAft>
                <a:spcPts val="600"/>
              </a:spcAft>
              <a:defRPr/>
            </a:pPr>
            <a:r>
              <a:rPr lang="en-US" altLang="en-US" sz="2000" dirty="0">
                <a:cs typeface="Times New Roman" pitchFamily="18" charset="0"/>
              </a:rPr>
              <a:t>delayed manifestation cases</a:t>
            </a:r>
          </a:p>
          <a:p>
            <a:pPr eaLnBrk="1" fontAlgn="auto" hangingPunct="1">
              <a:spcBef>
                <a:spcPct val="0"/>
              </a:spcBef>
              <a:spcAft>
                <a:spcPts val="600"/>
              </a:spcAft>
              <a:defRPr/>
            </a:pPr>
            <a:r>
              <a:rPr lang="en-US" altLang="en-US" sz="2000" dirty="0">
                <a:cs typeface="Times New Roman" pitchFamily="18" charset="0"/>
              </a:rPr>
              <a:t>doctrine of strict liability</a:t>
            </a:r>
          </a:p>
          <a:p>
            <a:pPr eaLnBrk="1" fontAlgn="auto" hangingPunct="1">
              <a:spcBef>
                <a:spcPct val="0"/>
              </a:spcBef>
              <a:spcAft>
                <a:spcPts val="600"/>
              </a:spcAft>
              <a:defRPr/>
            </a:pPr>
            <a:r>
              <a:rPr lang="en-US" altLang="en-US" sz="2000" dirty="0">
                <a:cs typeface="Times New Roman" pitchFamily="18" charset="0"/>
              </a:rPr>
              <a:t>due care theory</a:t>
            </a:r>
          </a:p>
          <a:p>
            <a:pPr eaLnBrk="1" fontAlgn="auto" hangingPunct="1">
              <a:spcBef>
                <a:spcPts val="0"/>
              </a:spcBef>
              <a:spcAft>
                <a:spcPts val="600"/>
              </a:spcAft>
              <a:defRPr/>
            </a:pPr>
            <a:r>
              <a:rPr lang="en-US" sz="2000" dirty="0">
                <a:cs typeface="Times New Roman" pitchFamily="18" charset="0"/>
              </a:rPr>
              <a:t>Food and Drugs Act of </a:t>
            </a:r>
            <a:r>
              <a:rPr lang="en-US" sz="2000" dirty="0" smtClean="0">
                <a:cs typeface="Times New Roman" pitchFamily="18" charset="0"/>
              </a:rPr>
              <a:t>1906</a:t>
            </a:r>
            <a:endParaRPr lang="en-US" altLang="en-US" dirty="0">
              <a:cs typeface="Times New Roman" pitchFamily="18" charset="0"/>
            </a:endParaRPr>
          </a:p>
        </p:txBody>
      </p:sp>
      <p:sp>
        <p:nvSpPr>
          <p:cNvPr id="12" name="Content Placeholder 3"/>
          <p:cNvSpPr>
            <a:spLocks noGrp="1"/>
          </p:cNvSpPr>
          <p:nvPr>
            <p:ph idx="10"/>
          </p:nvPr>
        </p:nvSpPr>
        <p:spPr>
          <a:xfrm>
            <a:off x="5634770" y="1219200"/>
            <a:ext cx="3356830" cy="5212080"/>
          </a:xfrm>
        </p:spPr>
        <p:txBody>
          <a:bodyPr/>
          <a:lstStyle/>
          <a:p>
            <a:pPr eaLnBrk="1" fontAlgn="auto" hangingPunct="1">
              <a:spcBef>
                <a:spcPts val="0"/>
              </a:spcBef>
              <a:spcAft>
                <a:spcPts val="60"/>
              </a:spcAft>
              <a:defRPr/>
            </a:pPr>
            <a:r>
              <a:rPr lang="en-US" sz="2000" dirty="0">
                <a:cs typeface="Times New Roman" pitchFamily="18" charset="0"/>
              </a:rPr>
              <a:t>Food and Drug Administration (FDA)</a:t>
            </a:r>
          </a:p>
          <a:p>
            <a:pPr eaLnBrk="1" fontAlgn="auto" hangingPunct="1">
              <a:spcBef>
                <a:spcPts val="0"/>
              </a:spcBef>
              <a:spcAft>
                <a:spcPts val="60"/>
              </a:spcAft>
              <a:defRPr/>
            </a:pPr>
            <a:r>
              <a:rPr lang="en-US" sz="2000" dirty="0">
                <a:cs typeface="Times New Roman" pitchFamily="18" charset="0"/>
              </a:rPr>
              <a:t>Food Safety Modernization Act</a:t>
            </a:r>
          </a:p>
          <a:p>
            <a:pPr eaLnBrk="1" fontAlgn="auto" hangingPunct="1">
              <a:spcBef>
                <a:spcPts val="0"/>
              </a:spcBef>
              <a:spcAft>
                <a:spcPts val="60"/>
              </a:spcAft>
              <a:defRPr/>
            </a:pPr>
            <a:r>
              <a:rPr lang="en-US" sz="2000" dirty="0">
                <a:cs typeface="Times New Roman" pitchFamily="18" charset="0"/>
              </a:rPr>
              <a:t>ISO 9000</a:t>
            </a:r>
          </a:p>
          <a:p>
            <a:pPr eaLnBrk="1" fontAlgn="auto" hangingPunct="1">
              <a:spcBef>
                <a:spcPts val="0"/>
              </a:spcBef>
              <a:spcAft>
                <a:spcPts val="60"/>
              </a:spcAft>
              <a:defRPr/>
            </a:pPr>
            <a:r>
              <a:rPr lang="en-US" sz="2000" dirty="0">
                <a:cs typeface="Times New Roman" pitchFamily="18" charset="0"/>
              </a:rPr>
              <a:t>Kaizen</a:t>
            </a:r>
          </a:p>
          <a:p>
            <a:pPr eaLnBrk="1" fontAlgn="auto" hangingPunct="1">
              <a:spcBef>
                <a:spcPts val="0"/>
              </a:spcBef>
              <a:spcAft>
                <a:spcPts val="60"/>
              </a:spcAft>
              <a:defRPr/>
            </a:pPr>
            <a:r>
              <a:rPr lang="en-US" sz="2000" dirty="0">
                <a:cs typeface="Times New Roman" pitchFamily="18" charset="0"/>
              </a:rPr>
              <a:t>Lean Six Sigma</a:t>
            </a:r>
          </a:p>
          <a:p>
            <a:pPr eaLnBrk="1" fontAlgn="auto" hangingPunct="1">
              <a:spcBef>
                <a:spcPts val="0"/>
              </a:spcBef>
              <a:spcAft>
                <a:spcPts val="60"/>
              </a:spcAft>
              <a:defRPr/>
            </a:pPr>
            <a:r>
              <a:rPr lang="en-US" sz="2000" dirty="0">
                <a:cs typeface="Times New Roman" pitchFamily="18" charset="0"/>
              </a:rPr>
              <a:t>Market share liability</a:t>
            </a:r>
          </a:p>
          <a:p>
            <a:pPr eaLnBrk="1" fontAlgn="auto" hangingPunct="1">
              <a:spcBef>
                <a:spcPts val="0"/>
              </a:spcBef>
              <a:spcAft>
                <a:spcPts val="60"/>
              </a:spcAft>
              <a:defRPr/>
            </a:pPr>
            <a:r>
              <a:rPr lang="en-US" sz="2000" dirty="0">
                <a:cs typeface="Times New Roman" pitchFamily="18" charset="0"/>
              </a:rPr>
              <a:t>Product extortion</a:t>
            </a:r>
          </a:p>
          <a:p>
            <a:pPr eaLnBrk="1" fontAlgn="auto" hangingPunct="1">
              <a:spcBef>
                <a:spcPts val="0"/>
              </a:spcBef>
              <a:spcAft>
                <a:spcPts val="60"/>
              </a:spcAft>
              <a:defRPr/>
            </a:pPr>
            <a:r>
              <a:rPr lang="en-US" sz="2000" dirty="0">
                <a:cs typeface="Times New Roman" pitchFamily="18" charset="0"/>
              </a:rPr>
              <a:t>Product liability risk management program</a:t>
            </a:r>
          </a:p>
          <a:p>
            <a:pPr eaLnBrk="1" fontAlgn="auto" hangingPunct="1">
              <a:spcBef>
                <a:spcPts val="0"/>
              </a:spcBef>
              <a:spcAft>
                <a:spcPts val="60"/>
              </a:spcAft>
              <a:defRPr/>
            </a:pPr>
            <a:r>
              <a:rPr lang="en-US" sz="2000" dirty="0">
                <a:cs typeface="Times New Roman" pitchFamily="18" charset="0"/>
              </a:rPr>
              <a:t>Product (products) liability</a:t>
            </a:r>
          </a:p>
          <a:p>
            <a:pPr eaLnBrk="1" fontAlgn="auto" hangingPunct="1">
              <a:spcBef>
                <a:spcPts val="0"/>
              </a:spcBef>
              <a:spcAft>
                <a:spcPts val="60"/>
              </a:spcAft>
              <a:defRPr/>
            </a:pPr>
            <a:r>
              <a:rPr lang="en-US" sz="2000" dirty="0">
                <a:cs typeface="Times New Roman" pitchFamily="18" charset="0"/>
              </a:rPr>
              <a:t>Six Sigma</a:t>
            </a:r>
          </a:p>
          <a:p>
            <a:pPr eaLnBrk="1" fontAlgn="auto" hangingPunct="1">
              <a:spcBef>
                <a:spcPts val="0"/>
              </a:spcBef>
              <a:spcAft>
                <a:spcPts val="60"/>
              </a:spcAft>
              <a:defRPr/>
            </a:pPr>
            <a:r>
              <a:rPr lang="en-US" sz="2000" dirty="0">
                <a:cs typeface="Times New Roman" pitchFamily="18" charset="0"/>
              </a:rPr>
              <a:t>social costs view</a:t>
            </a:r>
          </a:p>
          <a:p>
            <a:pPr eaLnBrk="1" fontAlgn="auto" hangingPunct="1">
              <a:spcBef>
                <a:spcPts val="0"/>
              </a:spcBef>
              <a:spcAft>
                <a:spcPts val="60"/>
              </a:spcAft>
              <a:defRPr/>
            </a:pPr>
            <a:r>
              <a:rPr lang="en-US" sz="2000" dirty="0">
                <a:cs typeface="Times New Roman" pitchFamily="18" charset="0"/>
              </a:rPr>
              <a:t>tort reform</a:t>
            </a:r>
          </a:p>
          <a:p>
            <a:pPr eaLnBrk="1" fontAlgn="auto" hangingPunct="1">
              <a:spcBef>
                <a:spcPts val="0"/>
              </a:spcBef>
              <a:spcAft>
                <a:spcPts val="60"/>
              </a:spcAft>
              <a:defRPr/>
            </a:pPr>
            <a:r>
              <a:rPr lang="en-US" sz="2000" dirty="0">
                <a:cs typeface="Times New Roman" pitchFamily="18" charset="0"/>
              </a:rPr>
              <a:t>Total Quality </a:t>
            </a:r>
            <a:r>
              <a:rPr lang="en-US" sz="2000" dirty="0" smtClean="0">
                <a:cs typeface="Times New Roman" pitchFamily="18" charset="0"/>
              </a:rPr>
              <a:t>Management</a:t>
            </a:r>
            <a:endParaRPr lang="en-US" sz="2000" dirty="0">
              <a:cs typeface="Times New Roman" pitchFamily="18" charset="0"/>
            </a:endParaRPr>
          </a:p>
        </p:txBody>
      </p:sp>
    </p:spTree>
    <p:extLst>
      <p:ext uri="{BB962C8B-B14F-4D97-AF65-F5344CB8AC3E}">
        <p14:creationId xmlns:p14="http://schemas.microsoft.com/office/powerpoint/2010/main" val="155098040"/>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B1CA7E">
              <a:alpha val="50196"/>
            </a:srgbClr>
          </a:solidFill>
          <a:effectLst>
            <a:softEdge rad="127000"/>
          </a:effectLst>
        </p:spPr>
        <p:txBody>
          <a:bodyPr/>
          <a:lstStyle/>
          <a:p>
            <a:r>
              <a:rPr lang="en-US">
                <a:solidFill>
                  <a:srgbClr val="3B491E"/>
                </a:solidFill>
              </a:rPr>
              <a:t>Learning </a:t>
            </a:r>
            <a:r>
              <a:rPr lang="en-US" smtClean="0">
                <a:solidFill>
                  <a:srgbClr val="3B491E"/>
                </a:solidFill>
              </a:rPr>
              <a:t>Outcomes</a:t>
            </a:r>
            <a:endParaRPr lang="en-US" dirty="0">
              <a:solidFill>
                <a:srgbClr val="3B491E"/>
              </a:solidFill>
            </a:endParaRPr>
          </a:p>
        </p:txBody>
      </p:sp>
      <p:sp>
        <p:nvSpPr>
          <p:cNvPr id="6" name="Content Placeholder 2"/>
          <p:cNvSpPr>
            <a:spLocks noGrp="1"/>
          </p:cNvSpPr>
          <p:nvPr>
            <p:ph idx="1"/>
          </p:nvPr>
        </p:nvSpPr>
        <p:spPr/>
        <p:txBody>
          <a:bodyPr/>
          <a:lstStyle/>
          <a:p>
            <a:pPr marL="495300" indent="-495300" eaLnBrk="1" fontAlgn="auto" hangingPunct="1">
              <a:spcBef>
                <a:spcPct val="0"/>
              </a:spcBef>
              <a:spcAft>
                <a:spcPts val="600"/>
              </a:spcAft>
              <a:buClr>
                <a:schemeClr val="tx2">
                  <a:lumMod val="50000"/>
                </a:schemeClr>
              </a:buClr>
              <a:buFont typeface="Wingdings" pitchFamily="2" charset="2"/>
              <a:buAutoNum type="arabicPeriod"/>
              <a:defRPr/>
            </a:pPr>
            <a:r>
              <a:rPr lang="en-US" altLang="en-US" sz="2600" dirty="0">
                <a:cs typeface="Times New Roman" pitchFamily="18" charset="0"/>
              </a:rPr>
              <a:t>Describe and discuss the two major product issues: quality and safety.</a:t>
            </a:r>
          </a:p>
          <a:p>
            <a:pPr marL="495300" indent="-495300" eaLnBrk="1" fontAlgn="auto" hangingPunct="1">
              <a:spcBef>
                <a:spcPct val="0"/>
              </a:spcBef>
              <a:spcAft>
                <a:spcPts val="600"/>
              </a:spcAft>
              <a:buClr>
                <a:schemeClr val="tx2">
                  <a:lumMod val="50000"/>
                </a:schemeClr>
              </a:buClr>
              <a:buFont typeface="Wingdings" pitchFamily="2" charset="2"/>
              <a:buAutoNum type="arabicPeriod"/>
              <a:defRPr/>
            </a:pPr>
            <a:r>
              <a:rPr lang="en-US" altLang="en-US" sz="2600" dirty="0">
                <a:cs typeface="Times New Roman" pitchFamily="18" charset="0"/>
              </a:rPr>
              <a:t>Explain the role and functions of the Consumer Product Safety Commission (CPSC).</a:t>
            </a:r>
          </a:p>
          <a:p>
            <a:pPr marL="495300" indent="-495300" eaLnBrk="1" fontAlgn="auto" hangingPunct="1">
              <a:spcBef>
                <a:spcPct val="0"/>
              </a:spcBef>
              <a:spcAft>
                <a:spcPts val="600"/>
              </a:spcAft>
              <a:buClr>
                <a:schemeClr val="tx2">
                  <a:lumMod val="50000"/>
                </a:schemeClr>
              </a:buClr>
              <a:buFont typeface="Wingdings" pitchFamily="2" charset="2"/>
              <a:buAutoNum type="arabicPeriod"/>
              <a:defRPr/>
            </a:pPr>
            <a:r>
              <a:rPr lang="en-US" altLang="en-US" sz="2600" dirty="0">
                <a:cs typeface="Times New Roman" pitchFamily="18" charset="0"/>
              </a:rPr>
              <a:t>Explain the role and functions of the Food and Drug Administration (FDA).</a:t>
            </a:r>
          </a:p>
          <a:p>
            <a:pPr marL="495300" indent="-495300" eaLnBrk="1" fontAlgn="auto" hangingPunct="1">
              <a:spcBef>
                <a:spcPct val="0"/>
              </a:spcBef>
              <a:spcAft>
                <a:spcPts val="600"/>
              </a:spcAft>
              <a:buClr>
                <a:schemeClr val="tx2">
                  <a:lumMod val="50000"/>
                </a:schemeClr>
              </a:buClr>
              <a:buFont typeface="Wingdings" pitchFamily="2" charset="2"/>
              <a:buAutoNum type="arabicPeriod"/>
              <a:defRPr/>
            </a:pPr>
            <a:r>
              <a:rPr lang="en-US" altLang="en-US" sz="2600" dirty="0">
                <a:cs typeface="Times New Roman" pitchFamily="18" charset="0"/>
              </a:rPr>
              <a:t>Outline business’s responses to consumer stakeholders, including customer service programs, and quality initiatives such as Total Quality Management (TQM), Six Sigma, Lean Six Sigma, Kaizen, and ISO 9000.</a:t>
            </a:r>
            <a:endParaRPr lang="en-US" sz="2600" dirty="0"/>
          </a:p>
        </p:txBody>
      </p:sp>
    </p:spTree>
    <p:extLst>
      <p:ext uri="{BB962C8B-B14F-4D97-AF65-F5344CB8AC3E}">
        <p14:creationId xmlns:p14="http://schemas.microsoft.com/office/powerpoint/2010/main" val="7642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rgbClr val="B1CA7E">
              <a:alpha val="49804"/>
            </a:srgbClr>
          </a:solidFill>
          <a:effectLst>
            <a:softEdge rad="127000"/>
          </a:effectLst>
        </p:spPr>
        <p:txBody>
          <a:bodyPr/>
          <a:lstStyle/>
          <a:p>
            <a:r>
              <a:rPr lang="en-US" dirty="0">
                <a:solidFill>
                  <a:srgbClr val="3B491E"/>
                </a:solidFill>
              </a:rPr>
              <a:t>Chapter Outline</a:t>
            </a:r>
          </a:p>
        </p:txBody>
      </p:sp>
      <p:sp>
        <p:nvSpPr>
          <p:cNvPr id="8" name="Content Placeholder 2"/>
          <p:cNvSpPr>
            <a:spLocks noGrp="1"/>
          </p:cNvSpPr>
          <p:nvPr>
            <p:ph idx="1"/>
          </p:nvPr>
        </p:nvSpPr>
        <p:spPr/>
        <p:txBody>
          <a:bodyPr/>
          <a:lstStyle/>
          <a:p>
            <a:pPr eaLnBrk="1" fontAlgn="auto" hangingPunct="1">
              <a:spcBef>
                <a:spcPct val="0"/>
              </a:spcBef>
              <a:spcAft>
                <a:spcPts val="600"/>
              </a:spcAft>
              <a:defRPr/>
            </a:pPr>
            <a:r>
              <a:rPr lang="en-US" altLang="en-US" sz="2800" dirty="0">
                <a:cs typeface="Times New Roman" pitchFamily="18" charset="0"/>
              </a:rPr>
              <a:t>Two Central Issues: Quality and Safety</a:t>
            </a:r>
          </a:p>
          <a:p>
            <a:pPr eaLnBrk="1" fontAlgn="auto" hangingPunct="1">
              <a:spcBef>
                <a:spcPct val="0"/>
              </a:spcBef>
              <a:spcAft>
                <a:spcPts val="600"/>
              </a:spcAft>
              <a:defRPr/>
            </a:pPr>
            <a:r>
              <a:rPr lang="en-US" altLang="en-US" sz="2800" dirty="0">
                <a:cs typeface="Times New Roman" pitchFamily="18" charset="0"/>
              </a:rPr>
              <a:t>Consumer Product Safety Commission</a:t>
            </a:r>
          </a:p>
          <a:p>
            <a:pPr eaLnBrk="1" fontAlgn="auto" hangingPunct="1">
              <a:spcBef>
                <a:spcPct val="0"/>
              </a:spcBef>
              <a:spcAft>
                <a:spcPts val="600"/>
              </a:spcAft>
              <a:defRPr/>
            </a:pPr>
            <a:r>
              <a:rPr lang="en-US" altLang="en-US" sz="2800" dirty="0">
                <a:cs typeface="Times New Roman" pitchFamily="18" charset="0"/>
              </a:rPr>
              <a:t>Food and Drug Administration</a:t>
            </a:r>
          </a:p>
          <a:p>
            <a:pPr eaLnBrk="1" fontAlgn="auto" hangingPunct="1">
              <a:spcBef>
                <a:spcPct val="0"/>
              </a:spcBef>
              <a:spcAft>
                <a:spcPts val="600"/>
              </a:spcAft>
              <a:defRPr/>
            </a:pPr>
            <a:r>
              <a:rPr lang="en-US" altLang="en-US" sz="2800" dirty="0">
                <a:cs typeface="Times New Roman" pitchFamily="18" charset="0"/>
              </a:rPr>
              <a:t>Business’s Response to Consumer Stakeholders</a:t>
            </a:r>
          </a:p>
          <a:p>
            <a:pPr eaLnBrk="1" fontAlgn="auto" hangingPunct="1">
              <a:spcBef>
                <a:spcPct val="0"/>
              </a:spcBef>
              <a:spcAft>
                <a:spcPts val="600"/>
              </a:spcAft>
              <a:defRPr/>
            </a:pPr>
            <a:r>
              <a:rPr lang="en-US" altLang="en-US" sz="2800" dirty="0">
                <a:cs typeface="Times New Roman" pitchFamily="18" charset="0"/>
              </a:rPr>
              <a:t>Customer Service Programs</a:t>
            </a:r>
          </a:p>
          <a:p>
            <a:pPr eaLnBrk="1" fontAlgn="auto" hangingPunct="1">
              <a:spcBef>
                <a:spcPct val="0"/>
              </a:spcBef>
              <a:spcAft>
                <a:spcPts val="600"/>
              </a:spcAft>
              <a:defRPr/>
            </a:pPr>
            <a:r>
              <a:rPr lang="en-US" altLang="en-US" sz="2800" dirty="0">
                <a:cs typeface="Times New Roman" pitchFamily="18" charset="0"/>
              </a:rPr>
              <a:t>Total Quality Management Programs</a:t>
            </a:r>
          </a:p>
          <a:p>
            <a:pPr eaLnBrk="1" fontAlgn="auto" hangingPunct="1">
              <a:spcBef>
                <a:spcPct val="0"/>
              </a:spcBef>
              <a:spcAft>
                <a:spcPts val="600"/>
              </a:spcAft>
              <a:defRPr/>
            </a:pPr>
            <a:r>
              <a:rPr lang="en-US" altLang="en-US" sz="2800" dirty="0">
                <a:cs typeface="Times New Roman" pitchFamily="18" charset="0"/>
              </a:rPr>
              <a:t>Six Sigma Strategy and Other Process</a:t>
            </a:r>
          </a:p>
          <a:p>
            <a:pPr eaLnBrk="1" fontAlgn="auto" hangingPunct="1">
              <a:spcBef>
                <a:spcPct val="0"/>
              </a:spcBef>
              <a:spcAft>
                <a:spcPts val="600"/>
              </a:spcAft>
              <a:defRPr/>
            </a:pPr>
            <a:r>
              <a:rPr lang="en-US" altLang="en-US" sz="2800" dirty="0">
                <a:cs typeface="Times New Roman" pitchFamily="18" charset="0"/>
              </a:rPr>
              <a:t>Summary </a:t>
            </a:r>
          </a:p>
          <a:p>
            <a:pPr eaLnBrk="1" fontAlgn="auto" hangingPunct="1">
              <a:spcBef>
                <a:spcPct val="0"/>
              </a:spcBef>
              <a:spcAft>
                <a:spcPts val="600"/>
              </a:spcAft>
              <a:defRPr/>
            </a:pPr>
            <a:r>
              <a:rPr lang="en-US" altLang="en-US" sz="2800" dirty="0">
                <a:cs typeface="Times New Roman" pitchFamily="18" charset="0"/>
              </a:rPr>
              <a:t>Key </a:t>
            </a:r>
            <a:r>
              <a:rPr lang="en-US" altLang="en-US" sz="2800" dirty="0" smtClean="0">
                <a:cs typeface="Times New Roman" pitchFamily="18" charset="0"/>
              </a:rPr>
              <a:t>Terms</a:t>
            </a:r>
            <a:endParaRPr lang="en-US" altLang="en-US" sz="2800" dirty="0">
              <a:cs typeface="Times New Roman" pitchFamily="18" charset="0"/>
            </a:endParaRPr>
          </a:p>
        </p:txBody>
      </p:sp>
    </p:spTree>
    <p:extLst>
      <p:ext uri="{BB962C8B-B14F-4D97-AF65-F5344CB8AC3E}">
        <p14:creationId xmlns:p14="http://schemas.microsoft.com/office/powerpoint/2010/main" val="134982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1143000"/>
          </a:xfrm>
        </p:spPr>
        <p:txBody>
          <a:bodyPr/>
          <a:lstStyle/>
          <a:p>
            <a:r>
              <a:rPr lang="en-US" dirty="0">
                <a:solidFill>
                  <a:srgbClr val="3B491E"/>
                </a:solidFill>
              </a:rPr>
              <a:t>Consumer Stakeholders:</a:t>
            </a:r>
            <a:br>
              <a:rPr lang="en-US" dirty="0">
                <a:solidFill>
                  <a:srgbClr val="3B491E"/>
                </a:solidFill>
              </a:rPr>
            </a:br>
            <a:r>
              <a:rPr lang="en-US" dirty="0">
                <a:solidFill>
                  <a:srgbClr val="3B491E"/>
                </a:solidFill>
              </a:rPr>
              <a:t>Product and Service Issues</a:t>
            </a:r>
          </a:p>
        </p:txBody>
      </p:sp>
      <p:sp>
        <p:nvSpPr>
          <p:cNvPr id="6" name="Content Placeholder 2"/>
          <p:cNvSpPr>
            <a:spLocks noGrp="1"/>
          </p:cNvSpPr>
          <p:nvPr>
            <p:ph idx="1"/>
          </p:nvPr>
        </p:nvSpPr>
        <p:spPr>
          <a:xfrm>
            <a:off x="1981200" y="1447800"/>
            <a:ext cx="6858000" cy="5105400"/>
          </a:xfrm>
        </p:spPr>
        <p:txBody>
          <a:bodyPr/>
          <a:lstStyle/>
          <a:p>
            <a:pPr marL="0" indent="0">
              <a:lnSpc>
                <a:spcPct val="80000"/>
              </a:lnSpc>
              <a:spcBef>
                <a:spcPts val="0"/>
              </a:spcBef>
              <a:spcAft>
                <a:spcPts val="1200"/>
              </a:spcAft>
              <a:buNone/>
            </a:pPr>
            <a:r>
              <a:rPr lang="en-US" sz="2900" b="1" dirty="0"/>
              <a:t>Sam Walton, founder of </a:t>
            </a:r>
            <a:r>
              <a:rPr lang="en-US" sz="2900" b="1" dirty="0" err="1"/>
              <a:t>Walmart</a:t>
            </a:r>
            <a:r>
              <a:rPr lang="en-US" sz="2900" b="1" dirty="0"/>
              <a:t> –</a:t>
            </a:r>
          </a:p>
          <a:p>
            <a:pPr>
              <a:lnSpc>
                <a:spcPct val="80000"/>
              </a:lnSpc>
              <a:spcBef>
                <a:spcPts val="0"/>
              </a:spcBef>
              <a:spcAft>
                <a:spcPts val="1200"/>
              </a:spcAft>
            </a:pPr>
            <a:r>
              <a:rPr lang="en-US" sz="2600" dirty="0"/>
              <a:t>“There is only one boss. The customer. And he can fire everybody in the company…simply by spending his money somewhere else.” </a:t>
            </a:r>
          </a:p>
          <a:p>
            <a:pPr marL="0" indent="0">
              <a:lnSpc>
                <a:spcPct val="80000"/>
              </a:lnSpc>
              <a:spcBef>
                <a:spcPts val="0"/>
              </a:spcBef>
              <a:spcAft>
                <a:spcPts val="1200"/>
              </a:spcAft>
              <a:buNone/>
            </a:pPr>
            <a:r>
              <a:rPr lang="en-US" sz="2900" b="1" dirty="0" err="1"/>
              <a:t>Takata</a:t>
            </a:r>
            <a:r>
              <a:rPr lang="en-US" sz="2900" dirty="0"/>
              <a:t>, Japanese auto supplier, becoming more well known. Many of today’s autos have </a:t>
            </a:r>
            <a:r>
              <a:rPr lang="en-US" sz="2900" dirty="0" err="1"/>
              <a:t>Takata</a:t>
            </a:r>
            <a:r>
              <a:rPr lang="en-US" sz="2900" dirty="0"/>
              <a:t> air bags.</a:t>
            </a:r>
          </a:p>
          <a:p>
            <a:pPr>
              <a:lnSpc>
                <a:spcPct val="80000"/>
              </a:lnSpc>
              <a:spcBef>
                <a:spcPts val="0"/>
              </a:spcBef>
              <a:spcAft>
                <a:spcPts val="1200"/>
              </a:spcAft>
            </a:pPr>
            <a:r>
              <a:rPr lang="en-US" sz="2600" dirty="0"/>
              <a:t>In early 2016, bursting air bags linked to 10 deaths (9 in the U.S.) and dozens of injuries worldwide.</a:t>
            </a:r>
          </a:p>
          <a:p>
            <a:pPr>
              <a:lnSpc>
                <a:spcPct val="80000"/>
              </a:lnSpc>
              <a:spcBef>
                <a:spcPts val="0"/>
              </a:spcBef>
              <a:spcAft>
                <a:spcPts val="1200"/>
              </a:spcAft>
            </a:pPr>
            <a:r>
              <a:rPr lang="en-US" sz="2600" dirty="0"/>
              <a:t>29 million air bags recalled. Later another 40 million rupture-prone air bags were recalled. Recall being called the biggest in U.S. History</a:t>
            </a:r>
            <a:r>
              <a:rPr lang="en-US" sz="2600" dirty="0" smtClean="0"/>
              <a:t>.</a:t>
            </a:r>
            <a:endParaRPr lang="en-US" sz="2600" dirty="0"/>
          </a:p>
        </p:txBody>
      </p:sp>
    </p:spTree>
    <p:extLst>
      <p:ext uri="{BB962C8B-B14F-4D97-AF65-F5344CB8AC3E}">
        <p14:creationId xmlns:p14="http://schemas.microsoft.com/office/powerpoint/2010/main" val="3507647640"/>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dirty="0">
                <a:solidFill>
                  <a:srgbClr val="3B491E"/>
                </a:solidFill>
                <a:cs typeface="Times New Roman" panose="02020603050405020304" pitchFamily="18" charset="0"/>
              </a:rPr>
              <a:t>Two Central Issues -</a:t>
            </a:r>
            <a:endParaRPr lang="en-US" dirty="0">
              <a:solidFill>
                <a:srgbClr val="3B491E"/>
              </a:solidFill>
            </a:endParaRPr>
          </a:p>
        </p:txBody>
      </p:sp>
      <p:sp>
        <p:nvSpPr>
          <p:cNvPr id="10" name="Content Placeholder 2"/>
          <p:cNvSpPr>
            <a:spLocks noGrp="1"/>
          </p:cNvSpPr>
          <p:nvPr>
            <p:ph idx="1"/>
          </p:nvPr>
        </p:nvSpPr>
        <p:spPr>
          <a:xfrm>
            <a:off x="1981200" y="1066800"/>
            <a:ext cx="6858000" cy="5212080"/>
          </a:xfrm>
        </p:spPr>
        <p:txBody>
          <a:bodyPr/>
          <a:lstStyle/>
          <a:p>
            <a:pPr marL="0" indent="0" eaLnBrk="1" fontAlgn="auto" hangingPunct="1">
              <a:spcBef>
                <a:spcPts val="0"/>
              </a:spcBef>
              <a:spcAft>
                <a:spcPts val="1200"/>
              </a:spcAft>
              <a:buNone/>
              <a:defRPr/>
            </a:pPr>
            <a:r>
              <a:rPr lang="en-US" sz="2700" b="1" dirty="0">
                <a:solidFill>
                  <a:srgbClr val="3B491E"/>
                </a:solidFill>
                <a:cs typeface="Times New Roman" pitchFamily="18" charset="0"/>
              </a:rPr>
              <a:t>The Issue of Quality -</a:t>
            </a:r>
          </a:p>
          <a:p>
            <a:pPr marL="457200" indent="-457200" eaLnBrk="1" fontAlgn="auto" hangingPunct="1">
              <a:spcBef>
                <a:spcPts val="0"/>
              </a:spcBef>
              <a:spcAft>
                <a:spcPts val="600"/>
              </a:spcAft>
              <a:defRPr/>
            </a:pPr>
            <a:r>
              <a:rPr lang="en-US" sz="2400" i="1" dirty="0">
                <a:cs typeface="Times New Roman" pitchFamily="18" charset="0"/>
              </a:rPr>
              <a:t>Product</a:t>
            </a:r>
            <a:r>
              <a:rPr lang="en-US" sz="2400" dirty="0">
                <a:cs typeface="Times New Roman" pitchFamily="18" charset="0"/>
              </a:rPr>
              <a:t> </a:t>
            </a:r>
            <a:r>
              <a:rPr lang="en-US" sz="2400" i="1" dirty="0">
                <a:cs typeface="Times New Roman" pitchFamily="18" charset="0"/>
              </a:rPr>
              <a:t>quality</a:t>
            </a:r>
            <a:r>
              <a:rPr lang="en-US" sz="2400" dirty="0">
                <a:cs typeface="Times New Roman" pitchFamily="18" charset="0"/>
              </a:rPr>
              <a:t> means different things to different people.</a:t>
            </a:r>
          </a:p>
          <a:p>
            <a:pPr marL="457200" indent="-457200" eaLnBrk="1" fontAlgn="auto" hangingPunct="1">
              <a:spcBef>
                <a:spcPts val="0"/>
              </a:spcBef>
              <a:spcAft>
                <a:spcPts val="600"/>
              </a:spcAft>
              <a:defRPr/>
            </a:pPr>
            <a:r>
              <a:rPr lang="en-US" sz="2400" i="1" dirty="0">
                <a:cs typeface="Times New Roman" pitchFamily="18" charset="0"/>
              </a:rPr>
              <a:t>Service</a:t>
            </a:r>
            <a:r>
              <a:rPr lang="en-US" sz="2400" dirty="0">
                <a:cs typeface="Times New Roman" pitchFamily="18" charset="0"/>
              </a:rPr>
              <a:t> </a:t>
            </a:r>
            <a:r>
              <a:rPr lang="en-US" sz="2400" i="1" dirty="0">
                <a:cs typeface="Times New Roman" pitchFamily="18" charset="0"/>
              </a:rPr>
              <a:t>quality</a:t>
            </a:r>
            <a:r>
              <a:rPr lang="en-US" sz="2400" dirty="0">
                <a:cs typeface="Times New Roman" pitchFamily="18" charset="0"/>
              </a:rPr>
              <a:t> usually means that the service was performed as expected and on time.</a:t>
            </a:r>
          </a:p>
          <a:p>
            <a:pPr marL="457200" indent="-457200" eaLnBrk="1" fontAlgn="auto" hangingPunct="1">
              <a:spcBef>
                <a:spcPts val="0"/>
              </a:spcBef>
              <a:spcAft>
                <a:spcPts val="600"/>
              </a:spcAft>
              <a:defRPr/>
            </a:pPr>
            <a:r>
              <a:rPr lang="en-US" sz="2400" dirty="0">
                <a:cs typeface="Times New Roman" pitchFamily="18" charset="0"/>
              </a:rPr>
              <a:t>Interest in quality is driven by an increase in family income and demand for good value.</a:t>
            </a:r>
          </a:p>
          <a:p>
            <a:pPr marL="0" indent="0" eaLnBrk="1" fontAlgn="auto" hangingPunct="1">
              <a:spcBef>
                <a:spcPts val="0"/>
              </a:spcBef>
              <a:spcAft>
                <a:spcPts val="1200"/>
              </a:spcAft>
              <a:buNone/>
              <a:defRPr/>
            </a:pPr>
            <a:r>
              <a:rPr lang="en-US" sz="2700" b="1" dirty="0">
                <a:solidFill>
                  <a:srgbClr val="3B491E"/>
                </a:solidFill>
                <a:cs typeface="Times New Roman" pitchFamily="18" charset="0"/>
              </a:rPr>
              <a:t>The Issue of Safety -</a:t>
            </a:r>
          </a:p>
          <a:p>
            <a:pPr marL="457200" indent="-457200" eaLnBrk="1" fontAlgn="auto" hangingPunct="1">
              <a:spcBef>
                <a:spcPts val="0"/>
              </a:spcBef>
              <a:spcAft>
                <a:spcPts val="600"/>
              </a:spcAft>
              <a:defRPr/>
            </a:pPr>
            <a:r>
              <a:rPr lang="en-US" sz="2400" dirty="0">
                <a:cs typeface="Times New Roman" pitchFamily="18" charset="0"/>
              </a:rPr>
              <a:t>Nearly all consumer products or services entail some small degree of risk.</a:t>
            </a:r>
          </a:p>
          <a:p>
            <a:pPr marL="457200" indent="-457200" eaLnBrk="1" fontAlgn="auto" hangingPunct="1">
              <a:spcBef>
                <a:spcPts val="0"/>
              </a:spcBef>
              <a:spcAft>
                <a:spcPts val="600"/>
              </a:spcAft>
              <a:defRPr/>
            </a:pPr>
            <a:r>
              <a:rPr lang="en-US" sz="2400" dirty="0">
                <a:cs typeface="Times New Roman" pitchFamily="18" charset="0"/>
              </a:rPr>
              <a:t>Today it is important that even financial services do not cause damage or financial harm</a:t>
            </a:r>
            <a:r>
              <a:rPr lang="en-US" sz="2400" dirty="0" smtClean="0">
                <a:cs typeface="Times New Roman" pitchFamily="18" charset="0"/>
              </a:rPr>
              <a:t>.</a:t>
            </a:r>
            <a:endParaRPr lang="en-US" sz="2400" dirty="0">
              <a:cs typeface="Times New Roman" pitchFamily="18" charset="0"/>
            </a:endParaRPr>
          </a:p>
        </p:txBody>
      </p:sp>
    </p:spTree>
    <p:extLst>
      <p:ext uri="{BB962C8B-B14F-4D97-AF65-F5344CB8AC3E}">
        <p14:creationId xmlns:p14="http://schemas.microsoft.com/office/powerpoint/2010/main" val="82735867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a:solidFill>
                  <a:srgbClr val="3B491E"/>
                </a:solidFill>
              </a:rPr>
              <a:t>Critical Dimensions of Product Quality </a:t>
            </a:r>
          </a:p>
        </p:txBody>
      </p:sp>
      <p:pic>
        <p:nvPicPr>
          <p:cNvPr id="1027" name="Picture 2" descr="A chart shows a central circle labeled ‘Dimensions of Quality’ connected to a text box above it, a text box below it, and three text boxes on either side.&#10;&#10;The text boxes, from the topmost one in the clockwise direction, are labeled as follows: Performance, Features, Reliability, Conformance, Durability, Serviceability, Aesthetics, Perceived Qual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784" y="1600200"/>
            <a:ext cx="74504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0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sz="3600" dirty="0">
                <a:solidFill>
                  <a:srgbClr val="3B491E"/>
                </a:solidFill>
              </a:rPr>
              <a:t>Ethical Underpinnings of Quality</a:t>
            </a:r>
          </a:p>
        </p:txBody>
      </p:sp>
      <p:pic>
        <p:nvPicPr>
          <p:cNvPr id="2050" name="Picture 2" descr="An illustration shows a set of three text boxes arranged vertically.&#10;&#10;Text in the uppermost box reads, Contractual Theory. Text in the second box reads, Due Care Theory. Text in the lowermost box reads, Social Costs 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2844" y="2161011"/>
            <a:ext cx="5534711" cy="332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76078"/>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solidFill>
                  <a:srgbClr val="3B491E"/>
                </a:solidFill>
              </a:rPr>
              <a:t>The Issue of Safety</a:t>
            </a:r>
          </a:p>
        </p:txBody>
      </p:sp>
      <p:sp>
        <p:nvSpPr>
          <p:cNvPr id="7" name="Content Placeholder 2"/>
          <p:cNvSpPr>
            <a:spLocks noGrp="1"/>
          </p:cNvSpPr>
          <p:nvPr>
            <p:ph idx="1"/>
          </p:nvPr>
        </p:nvSpPr>
        <p:spPr/>
        <p:txBody>
          <a:bodyPr/>
          <a:lstStyle/>
          <a:p>
            <a:pPr marL="457200" indent="-457200" eaLnBrk="1" fontAlgn="auto" hangingPunct="1">
              <a:spcBef>
                <a:spcPts val="0"/>
              </a:spcBef>
              <a:spcAft>
                <a:spcPts val="1200"/>
              </a:spcAft>
              <a:defRPr/>
            </a:pPr>
            <a:r>
              <a:rPr lang="en-US" sz="2800" dirty="0">
                <a:cs typeface="Times New Roman" pitchFamily="18" charset="0"/>
              </a:rPr>
              <a:t>Who is liable for a defective product?</a:t>
            </a:r>
            <a:endParaRPr lang="en-US" sz="2800" b="1" dirty="0">
              <a:cs typeface="Times New Roman" pitchFamily="18" charset="0"/>
            </a:endParaRPr>
          </a:p>
          <a:p>
            <a:pPr marL="0" indent="0" eaLnBrk="1" fontAlgn="auto" hangingPunct="1">
              <a:spcBef>
                <a:spcPts val="0"/>
              </a:spcBef>
              <a:spcAft>
                <a:spcPts val="1200"/>
              </a:spcAft>
              <a:buNone/>
              <a:defRPr/>
            </a:pPr>
            <a:r>
              <a:rPr lang="en-US" b="1" dirty="0">
                <a:cs typeface="Times New Roman" pitchFamily="18" charset="0"/>
              </a:rPr>
              <a:t>Historical Perspective -</a:t>
            </a:r>
          </a:p>
          <a:p>
            <a:pPr marL="457200" indent="-457200" eaLnBrk="1" fontAlgn="auto" hangingPunct="1">
              <a:spcBef>
                <a:spcPts val="0"/>
              </a:spcBef>
              <a:spcAft>
                <a:spcPts val="1200"/>
              </a:spcAft>
              <a:defRPr/>
            </a:pPr>
            <a:r>
              <a:rPr lang="en-US" sz="2800" i="1" dirty="0">
                <a:cs typeface="Times New Roman" pitchFamily="18" charset="0"/>
              </a:rPr>
              <a:t>Caveat emptor</a:t>
            </a:r>
            <a:r>
              <a:rPr lang="en-US" sz="2800" dirty="0">
                <a:cs typeface="Times New Roman" pitchFamily="18" charset="0"/>
              </a:rPr>
              <a:t> - “Let the buyer beware.”</a:t>
            </a:r>
          </a:p>
          <a:p>
            <a:pPr marL="457200" indent="-457200" eaLnBrk="1" fontAlgn="auto" hangingPunct="1">
              <a:spcBef>
                <a:spcPts val="0"/>
              </a:spcBef>
              <a:spcAft>
                <a:spcPts val="1200"/>
              </a:spcAft>
              <a:defRPr/>
            </a:pPr>
            <a:r>
              <a:rPr lang="en-US" sz="2600" dirty="0">
                <a:cs typeface="Times New Roman" pitchFamily="18" charset="0"/>
              </a:rPr>
              <a:t>This doctrine assumed that the buyer had as much knowledge of the product as the seller, but this was not correct. </a:t>
            </a:r>
          </a:p>
          <a:p>
            <a:pPr marL="0" indent="0" eaLnBrk="1" fontAlgn="auto" hangingPunct="1">
              <a:spcAft>
                <a:spcPts val="0"/>
              </a:spcAft>
              <a:buNone/>
              <a:defRPr/>
            </a:pPr>
            <a:r>
              <a:rPr lang="en-US" sz="2800" b="1" dirty="0"/>
              <a:t>Modern Day  -</a:t>
            </a:r>
            <a:r>
              <a:rPr lang="en-US" b="1" dirty="0"/>
              <a:t> </a:t>
            </a:r>
          </a:p>
          <a:p>
            <a:pPr marL="457200" indent="-457200" eaLnBrk="1" fontAlgn="auto" hangingPunct="1">
              <a:spcAft>
                <a:spcPts val="0"/>
              </a:spcAft>
              <a:defRPr/>
            </a:pPr>
            <a:r>
              <a:rPr lang="en-US" sz="2800" i="1" dirty="0"/>
              <a:t>Caveat </a:t>
            </a:r>
            <a:r>
              <a:rPr lang="en-US" sz="2800" i="1" dirty="0" err="1"/>
              <a:t>venditor</a:t>
            </a:r>
            <a:r>
              <a:rPr lang="en-US" sz="2800" i="1" dirty="0"/>
              <a:t> – </a:t>
            </a:r>
            <a:r>
              <a:rPr lang="en-US" sz="2800" dirty="0"/>
              <a:t>“Let the seller beware.”</a:t>
            </a:r>
          </a:p>
          <a:p>
            <a:pPr marL="457200" indent="-457200" eaLnBrk="1" fontAlgn="auto" hangingPunct="1">
              <a:spcAft>
                <a:spcPts val="0"/>
              </a:spcAft>
              <a:defRPr/>
            </a:pPr>
            <a:r>
              <a:rPr lang="en-US" sz="2800" dirty="0">
                <a:cs typeface="Times New Roman" pitchFamily="18" charset="0"/>
              </a:rPr>
              <a:t>But how safe should a product be</a:t>
            </a:r>
            <a:r>
              <a:rPr lang="en-US" sz="2800" dirty="0" smtClean="0">
                <a:cs typeface="Times New Roman" pitchFamily="18" charset="0"/>
              </a:rPr>
              <a:t>?</a:t>
            </a:r>
            <a:endParaRPr lang="en-US" dirty="0"/>
          </a:p>
        </p:txBody>
      </p:sp>
    </p:spTree>
    <p:extLst>
      <p:ext uri="{BB962C8B-B14F-4D97-AF65-F5344CB8AC3E}">
        <p14:creationId xmlns:p14="http://schemas.microsoft.com/office/powerpoint/2010/main" val="759684747"/>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Carroll 9e">
  <a:themeElements>
    <a:clrScheme name="CARROLL 10e">
      <a:dk1>
        <a:sysClr val="windowText" lastClr="000000"/>
      </a:dk1>
      <a:lt1>
        <a:sysClr val="window" lastClr="FFFFFF"/>
      </a:lt1>
      <a:dk2>
        <a:srgbClr val="76923C"/>
      </a:dk2>
      <a:lt2>
        <a:srgbClr val="EEECE1"/>
      </a:lt2>
      <a:accent1>
        <a:srgbClr val="00B0F0"/>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TotalTime>
  <Words>1392</Words>
  <Application>Microsoft Office PowerPoint</Application>
  <PresentationFormat>On-screen Show (4:3)</PresentationFormat>
  <Paragraphs>177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Carroll 9e</vt:lpstr>
      <vt:lpstr>Business &amp; Society Ethics, Sustainability &amp; Stakeholder Management 10th Edition</vt:lpstr>
      <vt:lpstr>Chapter 14 Consumer Stakeholders: Product and Service Issues</vt:lpstr>
      <vt:lpstr>Learning Outcomes</vt:lpstr>
      <vt:lpstr>Chapter Outline</vt:lpstr>
      <vt:lpstr>Consumer Stakeholders: Product and Service Issues</vt:lpstr>
      <vt:lpstr>Two Central Issues -</vt:lpstr>
      <vt:lpstr>Critical Dimensions of Product Quality </vt:lpstr>
      <vt:lpstr>Ethical Underpinnings of Quality</vt:lpstr>
      <vt:lpstr>The Issue of Safety</vt:lpstr>
      <vt:lpstr>Top Ten List of Safety Principles</vt:lpstr>
      <vt:lpstr>Product Liability (1 of 3)</vt:lpstr>
      <vt:lpstr>Product Liability (2 of 3)</vt:lpstr>
      <vt:lpstr>Product Liability (3 of 3)</vt:lpstr>
      <vt:lpstr>Consumer  Product Safety Commission -</vt:lpstr>
      <vt:lpstr>CSPC Strategic Plan, 2011-2016</vt:lpstr>
      <vt:lpstr>Food and Drug Administration (1 of 2)</vt:lpstr>
      <vt:lpstr>Food and Drug Administration (2 of 2)</vt:lpstr>
      <vt:lpstr>Business’s Response to Consumer Stakeholders</vt:lpstr>
      <vt:lpstr>Customer Service Programs</vt:lpstr>
      <vt:lpstr>Seven  Principles of Customer Service</vt:lpstr>
      <vt:lpstr>Creating a  Customer-Oriented Company</vt:lpstr>
      <vt:lpstr>Total Quality Management – (1 of 2)</vt:lpstr>
      <vt:lpstr>Total Quality Management – (2 of 2)</vt:lpstr>
      <vt:lpstr>Six Sigma Strategy and Other Processes</vt:lpstr>
      <vt:lpstr>Consumer-Stakeholder Satisfaction Model</vt:lpstr>
      <vt:lpstr>Key Terms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professor</dc:creator>
  <cp:lastModifiedBy>Prasanna kumar. Tripathy</cp:lastModifiedBy>
  <cp:revision>185</cp:revision>
  <dcterms:created xsi:type="dcterms:W3CDTF">2013-08-31T20:18:31Z</dcterms:created>
  <dcterms:modified xsi:type="dcterms:W3CDTF">2018-07-18T08:58:43Z</dcterms:modified>
</cp:coreProperties>
</file>