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72" r:id="rId4"/>
    <p:sldId id="273" r:id="rId5"/>
    <p:sldId id="257" r:id="rId6"/>
    <p:sldId id="258" r:id="rId7"/>
    <p:sldId id="271" r:id="rId8"/>
    <p:sldId id="259" r:id="rId9"/>
    <p:sldId id="261" r:id="rId10"/>
    <p:sldId id="263" r:id="rId11"/>
    <p:sldId id="260" r:id="rId12"/>
    <p:sldId id="265" r:id="rId13"/>
    <p:sldId id="266" r:id="rId14"/>
    <p:sldId id="267" r:id="rId15"/>
    <p:sldId id="268" r:id="rId16"/>
    <p:sldId id="269" r:id="rId17"/>
    <p:sldId id="270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784" y="-9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6656D-BE42-F041-A9CA-DEC65DB9DAC6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32DAE-ABB8-C444-92E3-99FFDDF5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9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6238" y="681038"/>
            <a:ext cx="6105525" cy="3436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COURSE TITLE SLIDE: </a:t>
            </a:r>
            <a:endParaRPr lang="en-US"/>
          </a:p>
          <a:p>
            <a:r>
              <a:rPr lang="en-US" dirty="0"/>
              <a:t>PPT EDIT INSTRUCTIONS:</a:t>
            </a:r>
            <a:endParaRPr lang="en-US" dirty="0">
              <a:cs typeface="Calibri"/>
            </a:endParaRPr>
          </a:p>
          <a:p>
            <a:r>
              <a:rPr lang="en-US" dirty="0"/>
              <a:t>Always choose the baked-in PPT layout called "Title Slide" </a:t>
            </a:r>
            <a:endParaRPr lang="en-US" dirty="0">
              <a:cs typeface="Calibri"/>
            </a:endParaRPr>
          </a:p>
          <a:p>
            <a:r>
              <a:rPr lang="en-US" dirty="0"/>
              <a:t>PPT comes with Calibri as a default font. See below for the correct font, color, and sizes </a:t>
            </a:r>
            <a:endParaRPr lang="en-US" dirty="0">
              <a:cs typeface="Calibri"/>
            </a:endParaRPr>
          </a:p>
          <a:p>
            <a:r>
              <a:rPr lang="en-US" dirty="0"/>
              <a:t>Title = Helvetica or Arial, Bold, white, 40 pt. </a:t>
            </a:r>
            <a:endParaRPr lang="en-US" dirty="0">
              <a:cs typeface="Calibri"/>
            </a:endParaRPr>
          </a:p>
          <a:p>
            <a:r>
              <a:rPr lang="en-US" dirty="0"/>
              <a:t>Course Number = Helvetica or Arial, Bold, white, 30pt </a:t>
            </a:r>
            <a:endParaRPr lang="en-US" dirty="0">
              <a:cs typeface="Calibri"/>
            </a:endParaRPr>
          </a:p>
          <a:p>
            <a:r>
              <a:rPr lang="en-US" dirty="0"/>
              <a:t>Professors Name = Helvetica or Arial, Bold, white 30pt </a:t>
            </a:r>
            <a:endParaRPr lang="en-US" dirty="0">
              <a:cs typeface="Calibri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C2A1-C9EE-43B8-95A9-0D980A5AC702}" type="slidenum">
              <a:rPr lang="en-US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99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6238" y="681038"/>
            <a:ext cx="6105525" cy="3436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INDIVIDUAL LECTURE SEGMENT VIDEO SLIDES - MONOCHROMATIC VERSION</a:t>
            </a:r>
            <a:r>
              <a:rPr lang="en-US" dirty="0"/>
              <a:t> should stay static with voiceover.</a:t>
            </a:r>
          </a:p>
          <a:p>
            <a:r>
              <a:rPr lang="en-US" dirty="0"/>
              <a:t>PPT EDIT INSTRUCTIONS:</a:t>
            </a:r>
            <a:endParaRPr lang="en-US" dirty="0">
              <a:cs typeface="Calibri"/>
            </a:endParaRPr>
          </a:p>
          <a:p>
            <a:r>
              <a:rPr lang="en-US" dirty="0"/>
              <a:t>Always choose the baked-in PPT layout called "Section Header" </a:t>
            </a:r>
            <a:endParaRPr lang="en-US" dirty="0">
              <a:cs typeface="Calibri"/>
            </a:endParaRPr>
          </a:p>
          <a:p>
            <a:r>
              <a:rPr lang="en-US" dirty="0"/>
              <a:t>PPT comes with Calibri as a default font. See below for the correct font, color, and sizes </a:t>
            </a:r>
            <a:endParaRPr lang="en-US" dirty="0">
              <a:cs typeface="Calibri"/>
            </a:endParaRPr>
          </a:p>
          <a:p>
            <a:r>
              <a:rPr lang="en-US" dirty="0"/>
              <a:t>Topic= Helvetica or Arial, Bold, white, 40 pt. </a:t>
            </a:r>
            <a:endParaRPr lang="en-US" dirty="0">
              <a:cs typeface="Calibri"/>
            </a:endParaRPr>
          </a:p>
          <a:p>
            <a:r>
              <a:rPr lang="en-US" dirty="0"/>
              <a:t>Course Name= Helvetica or Arial, Regular, white, 30pt </a:t>
            </a:r>
            <a:endParaRPr lang="en-US" dirty="0">
              <a:cs typeface="Calibri"/>
            </a:endParaRPr>
          </a:p>
          <a:p>
            <a:r>
              <a:rPr lang="en-US" dirty="0"/>
              <a:t>Professor's Name = Helvetic or Arial, Regular, white, 30pt 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3C2A1-C9EE-43B8-95A9-0D980A5AC702}" type="slidenum">
              <a:rPr lang="en-US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55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32DAE-ABB8-C444-92E3-99FFDDF5A7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5678" y="3048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21" y="6391663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324" y="2819400"/>
            <a:ext cx="8532178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1/27/21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10" y="2420112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8119" y="2115312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4070" y="2209800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89692" y="2199457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162" y="381000"/>
            <a:ext cx="10360501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4766" y="0"/>
            <a:ext cx="2844059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88825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21" y="6391663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0859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7241" y="2925763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3192" y="3020251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8816" y="3009908"/>
            <a:ext cx="609441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294" y="304800"/>
            <a:ext cx="8735325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5" y="304808"/>
            <a:ext cx="1929897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931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965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2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7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1759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0244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5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5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208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7431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288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9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99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4071" y="1026379"/>
            <a:ext cx="609441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231" y="1527048"/>
            <a:ext cx="11335607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9"/>
            <a:ext cx="617059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4958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2605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30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4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514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340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117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0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5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653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1297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7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3718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64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655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5678" y="1905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147" y="2286000"/>
            <a:ext cx="11774405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10" y="142352"/>
            <a:ext cx="11774405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093" y="2743200"/>
            <a:ext cx="863798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21" y="6391663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1/27/21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147" y="2438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8119" y="2115312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4070" y="2209800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9692" y="2199457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533400"/>
            <a:ext cx="10360501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549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7"/>
            <a:ext cx="617059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686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9550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93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31" y="228600"/>
            <a:ext cx="11376237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9589" y="6409944"/>
            <a:ext cx="4058879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2525" y="1575654"/>
            <a:ext cx="11892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231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399133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4413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88825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147" y="1371600"/>
            <a:ext cx="11774405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13" y="6391656"/>
            <a:ext cx="11774405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31" y="1524000"/>
            <a:ext cx="5385514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6780" y="1524000"/>
            <a:ext cx="5387630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294" y="6409944"/>
            <a:ext cx="4773956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147" y="128016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231" y="2471383"/>
            <a:ext cx="5387461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399133" y="2471383"/>
            <a:ext cx="5383398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8119" y="956036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4070" y="1050524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89692" y="1042423"/>
            <a:ext cx="609441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89692" y="1036027"/>
            <a:ext cx="609441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88825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21" y="6391663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147" y="158496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8119" y="6324600"/>
            <a:ext cx="812588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147" y="152400"/>
            <a:ext cx="11774405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8" y="914400"/>
            <a:ext cx="314878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7868" y="1981207"/>
            <a:ext cx="314878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147" y="533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4515" y="685800"/>
            <a:ext cx="7516442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2701" y="323088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324" y="312745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084" y="6388392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31" y="6410848"/>
            <a:ext cx="4509865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147" y="533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147" y="152400"/>
            <a:ext cx="11774405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2701" y="323088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324" y="312745"/>
            <a:ext cx="609441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458" y="5029200"/>
            <a:ext cx="7821163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99458" y="609600"/>
            <a:ext cx="7821163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868" y="990600"/>
            <a:ext cx="3250353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084" y="6388392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5526" y="6404984"/>
            <a:ext cx="4058879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31" y="6410848"/>
            <a:ext cx="4778019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7"/>
            <a:ext cx="12188825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084" y="6388392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19589" y="6404984"/>
            <a:ext cx="4058879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1/27/21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294" y="6410848"/>
            <a:ext cx="477395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147" y="1276743"/>
            <a:ext cx="1177440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8119" y="956036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4070" y="1050524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89692" y="1040181"/>
            <a:ext cx="609441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231" y="228600"/>
            <a:ext cx="11376237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231" y="1524000"/>
            <a:ext cx="11376237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4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4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4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00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1/27/21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2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5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guinrandomhouse.com/books/122783/founding-mothers-and-fathers-by-mary-beth-norton/" TargetMode="External"/><Relationship Id="rId4" Type="http://schemas.openxmlformats.org/officeDocument/2006/relationships/hyperlink" Target="https://www.upenn.edu/pennpress/book/14030.html" TargetMode="External"/><Relationship Id="rId5" Type="http://schemas.openxmlformats.org/officeDocument/2006/relationships/hyperlink" Target="https://networks.h-net.org/node/2718/reviews/3303/abbott-perdue-sifters-native-american-womens-lives" TargetMode="External"/><Relationship Id="rId6" Type="http://schemas.openxmlformats.org/officeDocument/2006/relationships/hyperlink" Target="https://wwnorton.com/books/The-Devil-in-the-Shape-of-a-Woman/" TargetMode="External"/><Relationship Id="rId7" Type="http://schemas.openxmlformats.org/officeDocument/2006/relationships/hyperlink" Target="https://www.oupress.com/books/9784660/women-and-power-in-native-north-americ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ncpress.org/book/9780807846230/good-wives-nasty-wenches-and-anxious-patriarch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warthmore.edu/SocSci/bdorsey1/41docs/30-hut.html" TargetMode="Externa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hyperlink" Target="https://www.theatlantic.com/business/archive/2016/08/the-mail-order-brides-of-jamestown-virginia/498083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9FB7BA-45AC-436F-BA1C-CC770140F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/>
                <a:cs typeface="Calibri Light"/>
              </a:rPr>
              <a:t>The United 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cs typeface="Calibri Light"/>
              </a:rPr>
              <a:t>States, 1492-1865</a:t>
            </a:r>
            <a:endParaRPr lang="en-US" sz="4000" b="1" dirty="0">
              <a:solidFill>
                <a:schemeClr val="bg1"/>
              </a:solidFill>
              <a:latin typeface="Arial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0EE2F21-7ADD-435E-93BA-50E9A182A8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/>
                <a:cs typeface="Calibri"/>
              </a:rPr>
              <a:t>HIS 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cs typeface="Calibri"/>
              </a:rPr>
              <a:t>315K</a:t>
            </a:r>
            <a:endParaRPr lang="en-US" sz="3000" b="1" dirty="0">
              <a:solidFill>
                <a:schemeClr val="bg1"/>
              </a:solidFill>
              <a:latin typeface="Arial"/>
              <a:cs typeface="Calibri"/>
            </a:endParaRPr>
          </a:p>
          <a:p>
            <a:r>
              <a:rPr lang="en-US" sz="3000" b="1" dirty="0">
                <a:solidFill>
                  <a:schemeClr val="bg1"/>
                </a:solidFill>
                <a:latin typeface="Arial"/>
                <a:cs typeface="Calibri"/>
              </a:rPr>
              <a:t>Professor Rachel </a:t>
            </a:r>
            <a:r>
              <a:rPr lang="en-US" sz="3000" b="1" dirty="0" err="1">
                <a:solidFill>
                  <a:schemeClr val="bg1"/>
                </a:solidFill>
                <a:latin typeface="Arial"/>
                <a:cs typeface="Calibri"/>
              </a:rPr>
              <a:t>Ozanne</a:t>
            </a:r>
            <a:endParaRPr lang="en-US" sz="3000" b="1" dirty="0">
              <a:solidFill>
                <a:schemeClr val="bg1"/>
              </a:solidFill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73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IV. </a:t>
            </a:r>
            <a:r>
              <a:rPr lang="en-US"/>
              <a:t>The Salem Witch </a:t>
            </a:r>
            <a:r>
              <a:rPr lang="en-US" smtClean="0"/>
              <a:t>Trials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236" y="1527051"/>
            <a:ext cx="6356799" cy="46442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. Why Women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crime against patriarchy</a:t>
            </a:r>
          </a:p>
          <a:p>
            <a:r>
              <a:rPr lang="en-US" dirty="0" smtClean="0"/>
              <a:t>easy targets</a:t>
            </a:r>
          </a:p>
          <a:p>
            <a:r>
              <a:rPr lang="en-US" dirty="0" smtClean="0"/>
              <a:t>religious views (Eve, sexuality)</a:t>
            </a:r>
          </a:p>
          <a:p>
            <a:r>
              <a:rPr lang="en-US" dirty="0" smtClean="0"/>
              <a:t>property issues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g0408_witch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76" y="1393541"/>
            <a:ext cx="5884695" cy="38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2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IV. </a:t>
            </a:r>
            <a:r>
              <a:rPr lang="en-US"/>
              <a:t>The Salem Witch </a:t>
            </a:r>
            <a:r>
              <a:rPr lang="en-US" smtClean="0"/>
              <a:t>Trials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/>
              <a:t>. Salem, 1692: Last Stand of the Old </a:t>
            </a:r>
            <a:r>
              <a:rPr lang="en-US" dirty="0" smtClean="0"/>
              <a:t>Order</a:t>
            </a:r>
          </a:p>
          <a:p>
            <a:r>
              <a:rPr lang="en-US" dirty="0" smtClean="0"/>
              <a:t>150 people accused; 20 executed</a:t>
            </a:r>
          </a:p>
          <a:p>
            <a:r>
              <a:rPr lang="en-US" dirty="0" smtClean="0"/>
              <a:t>folk magic</a:t>
            </a:r>
          </a:p>
          <a:p>
            <a:r>
              <a:rPr lang="en-US" dirty="0" smtClean="0"/>
              <a:t>accusations across social class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WitchesWoodcut-Mat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90" y="3584230"/>
            <a:ext cx="5417254" cy="3273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46616" y="3937002"/>
            <a:ext cx="2991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Woodcut depicting witches from Cotton Mather’s 1689 </a:t>
            </a:r>
            <a:r>
              <a:rPr lang="en-US" i="1" dirty="0" smtClean="0"/>
              <a:t>Wonders of the Invisible World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3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IV. </a:t>
            </a:r>
            <a:r>
              <a:rPr lang="en-US"/>
              <a:t>The Salem Witch </a:t>
            </a:r>
            <a:r>
              <a:rPr lang="en-US" smtClean="0"/>
              <a:t>Trials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</a:t>
            </a:r>
            <a:r>
              <a:rPr lang="en-US" dirty="0"/>
              <a:t>. The Decline of </a:t>
            </a:r>
            <a:r>
              <a:rPr lang="en-US" dirty="0" smtClean="0"/>
              <a:t>Witchcraft</a:t>
            </a:r>
          </a:p>
          <a:p>
            <a:r>
              <a:rPr lang="en-US" dirty="0" smtClean="0"/>
              <a:t>1706: last witch trial in English N. American colonies</a:t>
            </a:r>
          </a:p>
          <a:p>
            <a:r>
              <a:rPr lang="en-US" dirty="0" smtClean="0"/>
              <a:t>1735: Witchcraft decriminalized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Race, Gender, &amp; 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A. Native Americans</a:t>
            </a:r>
          </a:p>
          <a:p>
            <a:r>
              <a:rPr lang="en-US" dirty="0" smtClean="0"/>
              <a:t>Gender roles</a:t>
            </a:r>
          </a:p>
          <a:p>
            <a:r>
              <a:rPr lang="en-US" dirty="0" smtClean="0"/>
              <a:t>Sexual mores</a:t>
            </a:r>
          </a:p>
          <a:p>
            <a:r>
              <a:rPr lang="en-US" dirty="0" smtClean="0"/>
              <a:t>European views</a:t>
            </a:r>
          </a:p>
          <a:p>
            <a:pPr lvl="1"/>
            <a:r>
              <a:rPr lang="en-US" dirty="0" smtClean="0"/>
              <a:t>Explorers &amp; Traders</a:t>
            </a:r>
          </a:p>
          <a:p>
            <a:pPr lvl="1"/>
            <a:r>
              <a:rPr lang="en-US" dirty="0" smtClean="0"/>
              <a:t>Priests and religious leaders</a:t>
            </a:r>
            <a:endParaRPr lang="en-US" dirty="0"/>
          </a:p>
        </p:txBody>
      </p:sp>
      <p:pic>
        <p:nvPicPr>
          <p:cNvPr id="4" name="Picture 3" descr="Iroquois_women_work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91" y="1527048"/>
            <a:ext cx="5078677" cy="440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1235" y="6099048"/>
            <a:ext cx="435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-century woodcut of Iroquois Women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9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Race, Gender, &amp; 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B. African Americans</a:t>
            </a:r>
          </a:p>
          <a:p>
            <a:r>
              <a:rPr lang="en-US" dirty="0" smtClean="0"/>
              <a:t>Paternalism in slavery</a:t>
            </a:r>
          </a:p>
          <a:p>
            <a:r>
              <a:rPr lang="en-US" dirty="0" smtClean="0"/>
              <a:t>Marriages &amp; Families</a:t>
            </a:r>
          </a:p>
          <a:p>
            <a:r>
              <a:rPr lang="en-US" dirty="0" smtClean="0"/>
              <a:t>Enslaved women’s bodies &amp; sex</a:t>
            </a:r>
          </a:p>
        </p:txBody>
      </p:sp>
      <p:pic>
        <p:nvPicPr>
          <p:cNvPr id="4" name="Picture 3" descr="18thCPaintingofPlant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461" y="3806471"/>
            <a:ext cx="4232231" cy="209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9669" y="4092228"/>
            <a:ext cx="402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-century painting of slave community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1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Know 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231" y="1527048"/>
            <a:ext cx="11335607" cy="4918202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https://uncpress.org/book/9780807846230/good-wives-nasty-wenches-and-anxious-patriarchs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https://www.penguinrandomhouse.com/books/122783/founding-mothers-and-fathers-by-mary-beth-norton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https://www.upenn.edu/pennpress/book/14030.</a:t>
            </a:r>
            <a:r>
              <a:rPr lang="en-US" dirty="0" smtClean="0">
                <a:hlinkClick r:id="rId4"/>
              </a:rPr>
              <a:t>html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https://networks.h-net.org/node/2718/reviews/3303/abbott-perdue-sifters-native-american-womens-</a:t>
            </a:r>
            <a:r>
              <a:rPr lang="en-US" dirty="0" smtClean="0">
                <a:hlinkClick r:id="rId5"/>
              </a:rPr>
              <a:t>lives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6"/>
              </a:rPr>
              <a:t>https://wwnorton.com/books/The-Devil-in-the-Shape-of-a-Woman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7"/>
              </a:rPr>
              <a:t>https://www.oupress.com/books/9784660/women-and-power-in-native-north-</a:t>
            </a:r>
            <a:r>
              <a:rPr lang="en-US" dirty="0" smtClean="0">
                <a:hlinkClick r:id="rId7"/>
              </a:rPr>
              <a:t>america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9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3222E3-0C09-4DFC-8284-364A9769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/>
                <a:cs typeface="Calibri Light"/>
              </a:rPr>
              <a:t>Sex and Power in Early America</a:t>
            </a:r>
            <a:endParaRPr lang="en-US" sz="40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0EA682-8F6D-4BE5-9394-2E03F986B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rial"/>
                <a:cs typeface="Calibri"/>
              </a:rPr>
              <a:t>The United </a:t>
            </a:r>
            <a:r>
              <a:rPr lang="en-US" sz="3000" smtClean="0">
                <a:solidFill>
                  <a:schemeClr val="bg1"/>
                </a:solidFill>
                <a:latin typeface="Arial"/>
                <a:cs typeface="Calibri"/>
              </a:rPr>
              <a:t>States, 1492-1865</a:t>
            </a:r>
          </a:p>
          <a:p>
            <a:r>
              <a:rPr lang="en-US" sz="3000" smtClean="0">
                <a:solidFill>
                  <a:schemeClr val="bg1"/>
                </a:solidFill>
                <a:latin typeface="Arial"/>
                <a:cs typeface="Calibri"/>
              </a:rPr>
              <a:t>Professor </a:t>
            </a:r>
            <a:r>
              <a:rPr lang="en-US" sz="3000" dirty="0">
                <a:solidFill>
                  <a:schemeClr val="bg1"/>
                </a:solidFill>
                <a:latin typeface="Arial"/>
                <a:cs typeface="Calibri"/>
              </a:rPr>
              <a:t>Rachel Ozanne</a:t>
            </a:r>
          </a:p>
        </p:txBody>
      </p:sp>
    </p:spTree>
    <p:extLst>
      <p:ext uri="{BB962C8B-B14F-4D97-AF65-F5344CB8AC3E}">
        <p14:creationId xmlns:p14="http://schemas.microsoft.com/office/powerpoint/2010/main" val="399871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I. Introduction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II. </a:t>
            </a:r>
            <a:r>
              <a:rPr lang="en-US" dirty="0" err="1"/>
              <a:t>Patriarchalism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III. Comparison: Gender in New England and Virginia</a:t>
            </a:r>
          </a:p>
          <a:p>
            <a:pPr marL="0" indent="0">
              <a:buNone/>
            </a:pPr>
            <a:r>
              <a:rPr lang="en-US" dirty="0" smtClean="0"/>
              <a:t>IV</a:t>
            </a:r>
            <a:r>
              <a:rPr lang="en-US" dirty="0"/>
              <a:t>. The Salem Witch </a:t>
            </a:r>
            <a:r>
              <a:rPr lang="en-US" dirty="0" smtClean="0"/>
              <a:t>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3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</a:t>
            </a:r>
            <a:r>
              <a:rPr lang="en-US" dirty="0" err="1" smtClean="0"/>
              <a:t>Patriarchalism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Lordly </a:t>
            </a:r>
            <a:r>
              <a:rPr lang="en-US" dirty="0"/>
              <a:t>Fathers and Fatherly Lords</a:t>
            </a:r>
          </a:p>
          <a:p>
            <a:r>
              <a:rPr lang="en-US" dirty="0" smtClean="0"/>
              <a:t>Authority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commandment</a:t>
            </a:r>
          </a:p>
          <a:p>
            <a:r>
              <a:rPr lang="en-US" dirty="0" smtClean="0"/>
              <a:t>Robert </a:t>
            </a:r>
            <a:r>
              <a:rPr lang="en-US" dirty="0" err="1" smtClean="0"/>
              <a:t>Fimler</a:t>
            </a:r>
            <a:r>
              <a:rPr lang="en-US" dirty="0" smtClean="0"/>
              <a:t>, </a:t>
            </a:r>
            <a:r>
              <a:rPr lang="en-US" i="1" dirty="0" err="1" smtClean="0"/>
              <a:t>Patriarcha</a:t>
            </a:r>
            <a:r>
              <a:rPr lang="en-US" dirty="0" smtClean="0"/>
              <a:t> (1650)</a:t>
            </a:r>
          </a:p>
          <a:p>
            <a:r>
              <a:rPr lang="en-US" dirty="0" smtClean="0"/>
              <a:t>Disobedience = sin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200px-Patriarcha-Book_of-Robert_Filmer_Originally_from_16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40" y="3460749"/>
            <a:ext cx="4937603" cy="324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2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II. </a:t>
            </a:r>
            <a:r>
              <a:rPr lang="en-US" dirty="0" err="1"/>
              <a:t>Patriarchalism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B. Good wife: a title and a role</a:t>
            </a:r>
          </a:p>
          <a:p>
            <a:r>
              <a:rPr lang="en-US" dirty="0" smtClean="0"/>
              <a:t>No more nuns!</a:t>
            </a:r>
          </a:p>
          <a:p>
            <a:r>
              <a:rPr lang="en-US" dirty="0" smtClean="0"/>
              <a:t>Coverture</a:t>
            </a:r>
          </a:p>
          <a:p>
            <a:r>
              <a:rPr lang="en-US" dirty="0" smtClean="0"/>
              <a:t>Conjugal rights</a:t>
            </a:r>
          </a:p>
          <a:p>
            <a:r>
              <a:rPr lang="en-US" dirty="0" smtClean="0"/>
              <a:t>Divorce not easy</a:t>
            </a:r>
            <a:endParaRPr lang="en-US" dirty="0"/>
          </a:p>
        </p:txBody>
      </p:sp>
      <p:pic>
        <p:nvPicPr>
          <p:cNvPr id="4" name="Picture 3" descr="img0407_mother_and_chi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61" y="1759882"/>
            <a:ext cx="4457632" cy="433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7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III. </a:t>
            </a:r>
            <a:r>
              <a:rPr lang="en-US" sz="2800" dirty="0" smtClean="0"/>
              <a:t>Gender </a:t>
            </a:r>
            <a:r>
              <a:rPr lang="en-US" sz="2800" dirty="0"/>
              <a:t>in New England and </a:t>
            </a:r>
            <a:r>
              <a:rPr lang="en-US" sz="2800" dirty="0" smtClean="0"/>
              <a:t>Virginia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New </a:t>
            </a:r>
            <a:r>
              <a:rPr lang="en-US" dirty="0"/>
              <a:t>England a Reinforced Patriarchy</a:t>
            </a:r>
          </a:p>
          <a:p>
            <a:r>
              <a:rPr lang="en-US" dirty="0" smtClean="0"/>
              <a:t>family stability</a:t>
            </a:r>
          </a:p>
          <a:p>
            <a:r>
              <a:rPr lang="en-US" dirty="0" smtClean="0"/>
              <a:t>low </a:t>
            </a:r>
            <a:r>
              <a:rPr lang="en-US" dirty="0" smtClean="0"/>
              <a:t>mortality </a:t>
            </a:r>
            <a:r>
              <a:rPr lang="en-US" dirty="0" smtClean="0"/>
              <a:t>rates</a:t>
            </a:r>
          </a:p>
          <a:p>
            <a:r>
              <a:rPr lang="en-US" dirty="0" smtClean="0"/>
              <a:t>fatherly authority</a:t>
            </a:r>
          </a:p>
          <a:p>
            <a:r>
              <a:rPr lang="en-US" dirty="0" smtClean="0"/>
              <a:t>inheritance patterns</a:t>
            </a:r>
          </a:p>
          <a:p>
            <a:r>
              <a:rPr lang="en-US" dirty="0" smtClean="0"/>
              <a:t>gender hierarchy: Anne Hutchinson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 Hutchinson’s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231" y="1527054"/>
            <a:ext cx="6297560" cy="4896783"/>
          </a:xfrm>
        </p:spPr>
        <p:txBody>
          <a:bodyPr>
            <a:normAutofit/>
          </a:bodyPr>
          <a:lstStyle/>
          <a:p>
            <a:r>
              <a:rPr lang="en-US" dirty="0" smtClean="0"/>
              <a:t>What evidence can you find in the text that Hutchinson’s gender was a factor in the accusations brought against her?</a:t>
            </a:r>
          </a:p>
          <a:p>
            <a:r>
              <a:rPr lang="en-US" dirty="0" smtClean="0"/>
              <a:t>What is a covenant of works? Why would that be so bad to Puritans?</a:t>
            </a:r>
          </a:p>
          <a:p>
            <a:r>
              <a:rPr lang="en-US" dirty="0" smtClean="0"/>
              <a:t>How does Hutchinson defend her views?</a:t>
            </a:r>
          </a:p>
          <a:p>
            <a:r>
              <a:rPr lang="en-US" dirty="0" smtClean="0"/>
              <a:t>What is her punishment? </a:t>
            </a:r>
            <a:r>
              <a:rPr lang="en-US" smtClean="0"/>
              <a:t>Why?</a:t>
            </a:r>
            <a:endParaRPr lang="en-US" dirty="0"/>
          </a:p>
        </p:txBody>
      </p:sp>
      <p:pic>
        <p:nvPicPr>
          <p:cNvPr id="4" name="Picture 3" descr="panne-hutchinson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91" y="1686178"/>
            <a:ext cx="5078677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5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III. </a:t>
            </a:r>
            <a:r>
              <a:rPr lang="en-US" sz="2800" dirty="0" smtClean="0"/>
              <a:t>Gender </a:t>
            </a:r>
            <a:r>
              <a:rPr lang="en-US" sz="2800" dirty="0"/>
              <a:t>in New England and </a:t>
            </a:r>
            <a:r>
              <a:rPr lang="en-US" sz="2800" dirty="0" smtClean="0"/>
              <a:t>Virginia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. Virginia: a Fractured </a:t>
            </a:r>
            <a:r>
              <a:rPr lang="en-US" dirty="0" smtClean="0"/>
              <a:t>Patriarchy</a:t>
            </a:r>
          </a:p>
          <a:p>
            <a:r>
              <a:rPr lang="en-US" dirty="0" smtClean="0"/>
              <a:t>Men &gt; women (4:1)</a:t>
            </a:r>
          </a:p>
          <a:p>
            <a:r>
              <a:rPr lang="en-US" dirty="0" smtClean="0"/>
              <a:t>high mortality rates</a:t>
            </a:r>
          </a:p>
          <a:p>
            <a:r>
              <a:rPr lang="en-US" dirty="0" smtClean="0"/>
              <a:t>mobility</a:t>
            </a:r>
          </a:p>
          <a:p>
            <a:r>
              <a:rPr lang="en-US" dirty="0" smtClean="0"/>
              <a:t>wealthy widows</a:t>
            </a:r>
          </a:p>
          <a:p>
            <a:r>
              <a:rPr lang="en-US" dirty="0" smtClean="0"/>
              <a:t>(slavery, too)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mailorderbridesofV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847" y="2536612"/>
            <a:ext cx="6710624" cy="28317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7847" y="5524507"/>
            <a:ext cx="6669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1882 depiction of mail order brides coming to Virginia. Get the full story</a:t>
            </a:r>
            <a:r>
              <a:rPr lang="en-US" dirty="0" smtClean="0">
                <a:hlinkClick r:id="rId3"/>
              </a:rPr>
              <a:t> here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0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IV. </a:t>
            </a:r>
            <a:r>
              <a:rPr lang="en-US"/>
              <a:t>The Salem Witch </a:t>
            </a:r>
            <a:r>
              <a:rPr lang="en-US" smtClean="0"/>
              <a:t>Trials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A. The </a:t>
            </a:r>
            <a:r>
              <a:rPr lang="en-US" dirty="0"/>
              <a:t>“</a:t>
            </a:r>
            <a:r>
              <a:rPr lang="en-US" dirty="0" err="1"/>
              <a:t>Witchhunt</a:t>
            </a:r>
            <a:r>
              <a:rPr lang="en-US" dirty="0"/>
              <a:t>,” 1542-1736</a:t>
            </a:r>
          </a:p>
          <a:p>
            <a:r>
              <a:rPr lang="en-US" dirty="0" smtClean="0"/>
              <a:t>1542: witchcraft a crime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maleficium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Old England</a:t>
            </a:r>
          </a:p>
          <a:p>
            <a:pPr lvl="1"/>
            <a:r>
              <a:rPr lang="en-US" dirty="0" smtClean="0"/>
              <a:t>2000 cases in 200 years</a:t>
            </a:r>
          </a:p>
          <a:p>
            <a:r>
              <a:rPr lang="en-US" dirty="0" smtClean="0"/>
              <a:t>New England</a:t>
            </a:r>
          </a:p>
          <a:p>
            <a:pPr lvl="1"/>
            <a:r>
              <a:rPr lang="en-US" dirty="0" smtClean="0"/>
              <a:t>324 trials </a:t>
            </a:r>
          </a:p>
          <a:p>
            <a:pPr lvl="1"/>
            <a:r>
              <a:rPr lang="en-US" dirty="0" smtClean="0"/>
              <a:t>36 executions</a:t>
            </a:r>
          </a:p>
          <a:p>
            <a:r>
              <a:rPr lang="en-US" dirty="0" smtClean="0"/>
              <a:t>80% accused were women</a:t>
            </a:r>
          </a:p>
        </p:txBody>
      </p:sp>
      <p:pic>
        <p:nvPicPr>
          <p:cNvPr id="5" name="Picture 4" descr="20171027-193032-Witches_apprehended_058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50" y="1527048"/>
            <a:ext cx="4569792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8048" y="6328833"/>
            <a:ext cx="358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1613 Pamphlet about a witch trial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7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218</TotalTime>
  <Words>590</Words>
  <Application>Microsoft Macintosh PowerPoint</Application>
  <PresentationFormat>Custom</PresentationFormat>
  <Paragraphs>111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Civic</vt:lpstr>
      <vt:lpstr>office theme</vt:lpstr>
      <vt:lpstr>1_office theme</vt:lpstr>
      <vt:lpstr>The United States, 1492-1865</vt:lpstr>
      <vt:lpstr>Sex and Power in Early America</vt:lpstr>
      <vt:lpstr>Lecture Overview</vt:lpstr>
      <vt:lpstr>II. Patriarchalism</vt:lpstr>
      <vt:lpstr>II. Patriarchalism</vt:lpstr>
      <vt:lpstr>III. Gender in New England and Virginia</vt:lpstr>
      <vt:lpstr>Anne Hutchinson’s Trial</vt:lpstr>
      <vt:lpstr>III. Gender in New England and Virginia</vt:lpstr>
      <vt:lpstr>IV. The Salem Witch Trials</vt:lpstr>
      <vt:lpstr>IV. The Salem Witch Trials</vt:lpstr>
      <vt:lpstr>IV. The Salem Witch Trials</vt:lpstr>
      <vt:lpstr>IV. The Salem Witch Trials</vt:lpstr>
      <vt:lpstr>V. Race, Gender, &amp; Sex</vt:lpstr>
      <vt:lpstr>V. Race, Gender, &amp; Sex</vt:lpstr>
      <vt:lpstr>Want to Know More?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 and Power in Early America</dc:title>
  <dc:creator>Rachel Ozanne</dc:creator>
  <cp:lastModifiedBy>Rachel Ozanne</cp:lastModifiedBy>
  <cp:revision>30</cp:revision>
  <dcterms:created xsi:type="dcterms:W3CDTF">2013-09-19T03:57:49Z</dcterms:created>
  <dcterms:modified xsi:type="dcterms:W3CDTF">2021-01-27T18:13:32Z</dcterms:modified>
</cp:coreProperties>
</file>