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8"/>
  </p:notesMasterIdLst>
  <p:sldIdLst>
    <p:sldId id="256" r:id="rId2"/>
    <p:sldId id="295" r:id="rId3"/>
    <p:sldId id="284" r:id="rId4"/>
    <p:sldId id="301" r:id="rId5"/>
    <p:sldId id="303" r:id="rId6"/>
    <p:sldId id="285" r:id="rId7"/>
    <p:sldId id="287" r:id="rId8"/>
    <p:sldId id="288" r:id="rId9"/>
    <p:sldId id="304" r:id="rId10"/>
    <p:sldId id="290" r:id="rId11"/>
    <p:sldId id="291" r:id="rId12"/>
    <p:sldId id="302" r:id="rId13"/>
    <p:sldId id="292" r:id="rId14"/>
    <p:sldId id="293" r:id="rId15"/>
    <p:sldId id="305" r:id="rId16"/>
    <p:sldId id="30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3"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E1C2BD4-FE6F-4C18-9CC4-86FBAB1D4B86}" type="slidenum">
              <a:rPr lang="en-US" altLang="en-US"/>
              <a:pPr/>
              <a:t>‹#›</a:t>
            </a:fld>
            <a:endParaRPr lang="en-US" altLang="en-US"/>
          </a:p>
        </p:txBody>
      </p:sp>
    </p:spTree>
    <p:extLst>
      <p:ext uri="{BB962C8B-B14F-4D97-AF65-F5344CB8AC3E}">
        <p14:creationId xmlns:p14="http://schemas.microsoft.com/office/powerpoint/2010/main" val="4119127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36D6AE8-5C9E-4509-889F-16DA9D67F6C9}" type="slidenum">
              <a:rPr lang="en-US" altLang="en-US" sz="1200"/>
              <a:pPr/>
              <a:t>1</a:t>
            </a:fld>
            <a:endParaRPr lang="en-US" altLang="en-US" sz="120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32530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an effort to to address employee usage of social media, many companies have implemented social media policies to protect their professional reputations as well as proprietary information from exposure (O</a:t>
            </a:r>
            <a:r>
              <a:rPr lang="ja-JP" altLang="en-US">
                <a:latin typeface="Arial" panose="020B0604020202020204" pitchFamily="34" charset="0"/>
              </a:rPr>
              <a:t>’</a:t>
            </a:r>
            <a:r>
              <a:rPr lang="en-US" altLang="ja-JP">
                <a:latin typeface="Arial" panose="020B0604020202020204" pitchFamily="34" charset="0"/>
              </a:rPr>
              <a:t>Connor et al., 2016).</a:t>
            </a:r>
          </a:p>
          <a:p>
            <a:r>
              <a:rPr lang="en-US" altLang="en-US">
                <a:latin typeface="Arial" panose="020B0604020202020204" pitchFamily="34" charset="0"/>
              </a:rPr>
              <a:t> </a:t>
            </a:r>
          </a:p>
          <a:p>
            <a:r>
              <a:rPr lang="en-US" altLang="en-US">
                <a:latin typeface="Arial" panose="020B0604020202020204" pitchFamily="34" charset="0"/>
              </a:rPr>
              <a:t>Organizations also need to ensure that they provide adequate training for their employees. Although the majority of organizations (80 percent) have a social media policy (Rubenstien 2014), it is not clear that companies have provided their employees with training on the policy and if the employees are even aware of policy specifics (O</a:t>
            </a:r>
            <a:r>
              <a:rPr lang="ja-JP" altLang="en-US">
                <a:latin typeface="Arial" panose="020B0604020202020204" pitchFamily="34" charset="0"/>
              </a:rPr>
              <a:t>’</a:t>
            </a:r>
            <a:r>
              <a:rPr lang="en-US" altLang="ja-JP">
                <a:latin typeface="Arial" panose="020B0604020202020204" pitchFamily="34" charset="0"/>
              </a:rPr>
              <a:t>Connor, et al., 2016).</a:t>
            </a:r>
          </a:p>
          <a:p>
            <a:endParaRPr lang="en-US" altLang="en-US">
              <a:latin typeface="Arial" panose="020B0604020202020204" pitchFamily="34" charset="0"/>
            </a:endParaRP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F535243-FA56-4609-A62E-B37704C7C0C4}" type="slidenum">
              <a:rPr lang="en-US" altLang="en-US" sz="1200"/>
              <a:pPr/>
              <a:t>11</a:t>
            </a:fld>
            <a:endParaRPr lang="en-US" altLang="en-US" sz="1200"/>
          </a:p>
        </p:txBody>
      </p:sp>
    </p:spTree>
    <p:extLst>
      <p:ext uri="{BB962C8B-B14F-4D97-AF65-F5344CB8AC3E}">
        <p14:creationId xmlns:p14="http://schemas.microsoft.com/office/powerpoint/2010/main" val="2597501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15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073D8F-8391-4B34-9197-73A96BF9D22B}" type="slidenum">
              <a:rPr lang="en-US" altLang="en-US" sz="1200"/>
              <a:pPr/>
              <a:t>12</a:t>
            </a:fld>
            <a:endParaRPr lang="en-US" altLang="en-US" sz="1200"/>
          </a:p>
        </p:txBody>
      </p:sp>
    </p:spTree>
    <p:extLst>
      <p:ext uri="{BB962C8B-B14F-4D97-AF65-F5344CB8AC3E}">
        <p14:creationId xmlns:p14="http://schemas.microsoft.com/office/powerpoint/2010/main" val="2237132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rPr>
              <a:t>Another concern for human resource decision makers is the fact that organizations may be unable to infer—with relative validity—the qualifications, personality, and/or integrity-related information on an applicant’s profile when using SNWs. Presently, there is relatively little evidence that shows employers are making valid inferences about applicants’ job performance based on their social networking data (Kluemper, Rosen, &amp; Mossholder, 2012; Roth et al., 2012), and research suggests that the spread of false information through social media can have negative ramifications for organizations and employees (Black et al., 2014).</a:t>
            </a:r>
            <a:endParaRPr lang="en-US" altLang="en-US">
              <a:latin typeface="Arial" panose="020B0604020202020204" pitchFamily="34" charset="0"/>
            </a:endParaRPr>
          </a:p>
          <a:p>
            <a:endParaRPr lang="en-US" altLang="en-US">
              <a:latin typeface="Arial" panose="020B0604020202020204" pitchFamily="34" charset="0"/>
            </a:endParaRPr>
          </a:p>
        </p:txBody>
      </p:sp>
      <p:sp>
        <p:nvSpPr>
          <p:cNvPr id="235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49C7722-F2EA-44F0-8FE5-23BB4EFD9615}" type="slidenum">
              <a:rPr lang="en-US" altLang="en-US" sz="1200"/>
              <a:pPr/>
              <a:t>13</a:t>
            </a:fld>
            <a:endParaRPr lang="en-US" altLang="en-US" sz="1200"/>
          </a:p>
        </p:txBody>
      </p:sp>
    </p:spTree>
    <p:extLst>
      <p:ext uri="{BB962C8B-B14F-4D97-AF65-F5344CB8AC3E}">
        <p14:creationId xmlns:p14="http://schemas.microsoft.com/office/powerpoint/2010/main" val="1131445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PRIVACY CONCERNS</a:t>
            </a:r>
          </a:p>
          <a:p>
            <a:r>
              <a:rPr lang="en-US" altLang="en-US">
                <a:latin typeface="Arial" panose="020B0604020202020204" pitchFamily="34" charset="0"/>
              </a:rPr>
              <a:t> </a:t>
            </a:r>
          </a:p>
          <a:p>
            <a:r>
              <a:rPr lang="en-US" altLang="en-US">
                <a:latin typeface="Arial" panose="020B0604020202020204" pitchFamily="34" charset="0"/>
              </a:rPr>
              <a:t>Of particular concern for employees and applicants is that fact that many human resource decision-makers are using social networking sites to review and gather information about their off-duty behavior, lifestyle, friends, religion, and political affiliations (Gross &amp; Acquisti, 2005). This also poses legal concerns for organizations, and can potentially lead to applicant perceptions that their privacy was invaded (Gross &amp; Acquisti, 2005; Tabibi, 2012).</a:t>
            </a:r>
          </a:p>
          <a:p>
            <a:r>
              <a:rPr lang="en-US" altLang="en-US">
                <a:latin typeface="Arial" panose="020B0604020202020204" pitchFamily="34" charset="0"/>
              </a:rPr>
              <a:t> </a:t>
            </a:r>
          </a:p>
          <a:p>
            <a:r>
              <a:rPr lang="en-US" altLang="en-US">
                <a:latin typeface="Arial" panose="020B0604020202020204" pitchFamily="34" charset="0"/>
              </a:rPr>
              <a:t>DIVRESITY CONCENRS</a:t>
            </a:r>
          </a:p>
          <a:p>
            <a:r>
              <a:rPr lang="en-US" altLang="en-US">
                <a:latin typeface="Arial" panose="020B0604020202020204" pitchFamily="34" charset="0"/>
              </a:rPr>
              <a:t> </a:t>
            </a:r>
          </a:p>
          <a:p>
            <a:r>
              <a:rPr lang="en-US" altLang="en-US">
                <a:latin typeface="Arial" panose="020B0604020202020204" pitchFamily="34" charset="0"/>
              </a:rPr>
              <a:t>As more organizations use technology and implement SMW tools, they also must consider the risk of adverse impact. Some research has shown that individuals from lower socio-economic backgrounds are less likely to have Internet access and use of computers, and that some socio-economic and demographic differences exist with organizations use of e-selection (Kuhn &amp; Skuterud, 2000; McManus &amp; Ferguson, 2003).</a:t>
            </a:r>
          </a:p>
          <a:p>
            <a:r>
              <a:rPr lang="en-US" altLang="en-US">
                <a:latin typeface="Arial" panose="020B0604020202020204" pitchFamily="34" charset="0"/>
              </a:rPr>
              <a:t> </a:t>
            </a:r>
          </a:p>
          <a:p>
            <a:r>
              <a:rPr lang="en-US" altLang="en-US">
                <a:latin typeface="Arial" panose="020B0604020202020204" pitchFamily="34" charset="0"/>
              </a:rPr>
              <a:t>FEDERAL AND STATE GUIDELINES</a:t>
            </a:r>
          </a:p>
          <a:p>
            <a:r>
              <a:rPr lang="en-US" altLang="en-US">
                <a:latin typeface="Arial" panose="020B0604020202020204" pitchFamily="34" charset="0"/>
              </a:rPr>
              <a:t> </a:t>
            </a:r>
          </a:p>
          <a:p>
            <a:r>
              <a:rPr lang="en-GB" altLang="en-US">
                <a:latin typeface="Arial" panose="020B0604020202020204" pitchFamily="34" charset="0"/>
              </a:rPr>
              <a:t>The FCRA requires employers to give applicants advanced notice when a copy of the consumer report will be used to make hiring decisions; it further mandates that applicants must provide permission prior to organizations using these reports. Specifically, with respect to job applicants, the FCRA has two primary goals:</a:t>
            </a:r>
            <a:endParaRPr lang="en-US" altLang="en-US">
              <a:latin typeface="Arial" panose="020B0604020202020204" pitchFamily="34" charset="0"/>
            </a:endParaRPr>
          </a:p>
          <a:p>
            <a:r>
              <a:rPr lang="en-US" altLang="en-US">
                <a:latin typeface="Arial" panose="020B0604020202020204" pitchFamily="34" charset="0"/>
              </a:rPr>
              <a:t>To ensure that job applicants are explicitly notified of and consent to any background checks that are done when credit, education, military service, and/or medical records are obtained; and</a:t>
            </a:r>
          </a:p>
          <a:p>
            <a:r>
              <a:rPr lang="en-US" altLang="en-US">
                <a:latin typeface="Arial" panose="020B0604020202020204" pitchFamily="34" charset="0"/>
              </a:rPr>
              <a:t>To ensure that job applicants are given the opportunity to correct any misinformation contained therein before any decisions are made by the employer.</a:t>
            </a:r>
          </a:p>
          <a:p>
            <a:endParaRPr lang="en-US" altLang="en-US">
              <a:latin typeface="Arial" panose="020B0604020202020204" pitchFamily="34" charset="0"/>
            </a:endParaRPr>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5B6286-12CB-48B4-8DF2-676EC982FF73}" type="slidenum">
              <a:rPr lang="en-US" altLang="en-US" sz="1200"/>
              <a:pPr/>
              <a:t>14</a:t>
            </a:fld>
            <a:endParaRPr lang="en-US" altLang="en-US" sz="1200"/>
          </a:p>
        </p:txBody>
      </p:sp>
    </p:spTree>
    <p:extLst>
      <p:ext uri="{BB962C8B-B14F-4D97-AF65-F5344CB8AC3E}">
        <p14:creationId xmlns:p14="http://schemas.microsoft.com/office/powerpoint/2010/main" val="2381161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PRIVACY CONCERNS</a:t>
            </a:r>
          </a:p>
          <a:p>
            <a:r>
              <a:rPr lang="en-US" altLang="en-US">
                <a:latin typeface="Arial" panose="020B0604020202020204" pitchFamily="34" charset="0"/>
              </a:rPr>
              <a:t> </a:t>
            </a:r>
          </a:p>
          <a:p>
            <a:r>
              <a:rPr lang="en-US" altLang="en-US">
                <a:latin typeface="Arial" panose="020B0604020202020204" pitchFamily="34" charset="0"/>
              </a:rPr>
              <a:t>Of particular concern for employees and applicants is that fact that many human resource decision-makers are using social networking sites to review and gather information about their off-duty behavior, lifestyle, friends, religion, and political affiliations (Gross &amp; Acquisti, 2005). This also poses legal concerns for organizations, and can potentially lead to applicant perceptions that their privacy was invaded (Gross &amp; Acquisti, 2005; Tabibi, 2012).</a:t>
            </a:r>
          </a:p>
          <a:p>
            <a:r>
              <a:rPr lang="en-US" altLang="en-US">
                <a:latin typeface="Arial" panose="020B0604020202020204" pitchFamily="34" charset="0"/>
              </a:rPr>
              <a:t> </a:t>
            </a:r>
          </a:p>
          <a:p>
            <a:r>
              <a:rPr lang="en-US" altLang="en-US">
                <a:latin typeface="Arial" panose="020B0604020202020204" pitchFamily="34" charset="0"/>
              </a:rPr>
              <a:t>DIVRESITY CONCENRS</a:t>
            </a:r>
          </a:p>
          <a:p>
            <a:r>
              <a:rPr lang="en-US" altLang="en-US">
                <a:latin typeface="Arial" panose="020B0604020202020204" pitchFamily="34" charset="0"/>
              </a:rPr>
              <a:t> </a:t>
            </a:r>
          </a:p>
          <a:p>
            <a:r>
              <a:rPr lang="en-US" altLang="en-US">
                <a:latin typeface="Arial" panose="020B0604020202020204" pitchFamily="34" charset="0"/>
              </a:rPr>
              <a:t>As more organizations use technology and implement SMW tools, they also must consider the risk of adverse impact. Some research has shown that individuals from lower socio-economic backgrounds are less likely to have Internet access and use of computers, and that some socio-economic and demographic differences exist with organizations use of e-selection (Kuhn &amp; Skuterud, 2000; McManus &amp; Ferguson, 2003).</a:t>
            </a:r>
          </a:p>
          <a:p>
            <a:r>
              <a:rPr lang="en-US" altLang="en-US">
                <a:latin typeface="Arial" panose="020B0604020202020204" pitchFamily="34" charset="0"/>
              </a:rPr>
              <a:t> </a:t>
            </a:r>
          </a:p>
          <a:p>
            <a:r>
              <a:rPr lang="en-US" altLang="en-US">
                <a:latin typeface="Arial" panose="020B0604020202020204" pitchFamily="34" charset="0"/>
              </a:rPr>
              <a:t>FEDERAL AND STATE GUIDELINES</a:t>
            </a:r>
          </a:p>
          <a:p>
            <a:r>
              <a:rPr lang="en-US" altLang="en-US">
                <a:latin typeface="Arial" panose="020B0604020202020204" pitchFamily="34" charset="0"/>
              </a:rPr>
              <a:t> </a:t>
            </a:r>
          </a:p>
          <a:p>
            <a:r>
              <a:rPr lang="en-GB" altLang="en-US">
                <a:latin typeface="Arial" panose="020B0604020202020204" pitchFamily="34" charset="0"/>
              </a:rPr>
              <a:t>The FCRA requires employers to give applicants advanced notice when a copy of the consumer report will be used to make hiring decisions; it further mandates that applicants must provide permission prior to organizations using these reports. Specifically, with respect to job applicants, the FCRA has two primary goals:</a:t>
            </a:r>
            <a:endParaRPr lang="en-US" altLang="en-US">
              <a:latin typeface="Arial" panose="020B0604020202020204" pitchFamily="34" charset="0"/>
            </a:endParaRPr>
          </a:p>
          <a:p>
            <a:r>
              <a:rPr lang="en-US" altLang="en-US">
                <a:latin typeface="Arial" panose="020B0604020202020204" pitchFamily="34" charset="0"/>
              </a:rPr>
              <a:t>To ensure that job applicants are explicitly notified of and consent to any background checks that are done when credit, education, military service, and/or medical records are obtained; and</a:t>
            </a:r>
          </a:p>
          <a:p>
            <a:r>
              <a:rPr lang="en-US" altLang="en-US">
                <a:latin typeface="Arial" panose="020B0604020202020204" pitchFamily="34" charset="0"/>
              </a:rPr>
              <a:t>To ensure that job applicants are given the opportunity to correct any misinformation contained therein before any decisions are made by the employer.</a:t>
            </a:r>
          </a:p>
          <a:p>
            <a:endParaRPr lang="en-US" altLang="en-US">
              <a:latin typeface="Arial" panose="020B0604020202020204" pitchFamily="34" charset="0"/>
            </a:endParaRPr>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5B6286-12CB-48B4-8DF2-676EC982FF73}" type="slidenum">
              <a:rPr lang="en-US" altLang="en-US" sz="1200"/>
              <a:pPr/>
              <a:t>15</a:t>
            </a:fld>
            <a:endParaRPr lang="en-US" altLang="en-US" sz="1200"/>
          </a:p>
        </p:txBody>
      </p:sp>
    </p:spTree>
    <p:extLst>
      <p:ext uri="{BB962C8B-B14F-4D97-AF65-F5344CB8AC3E}">
        <p14:creationId xmlns:p14="http://schemas.microsoft.com/office/powerpoint/2010/main" val="4121015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PRIVACY CONCERNS</a:t>
            </a:r>
          </a:p>
          <a:p>
            <a:r>
              <a:rPr lang="en-US" altLang="en-US">
                <a:latin typeface="Arial" panose="020B0604020202020204" pitchFamily="34" charset="0"/>
              </a:rPr>
              <a:t> </a:t>
            </a:r>
          </a:p>
          <a:p>
            <a:r>
              <a:rPr lang="en-US" altLang="en-US">
                <a:latin typeface="Arial" panose="020B0604020202020204" pitchFamily="34" charset="0"/>
              </a:rPr>
              <a:t>Of particular concern for employees and applicants is that fact that many human resource decision-makers are using social networking sites to review and gather information about their off-duty behavior, lifestyle, friends, religion, and political affiliations (Gross &amp; Acquisti, 2005). This also poses legal concerns for organizations, and can potentially lead to applicant perceptions that their privacy was invaded (Gross &amp; Acquisti, 2005; Tabibi, 2012).</a:t>
            </a:r>
          </a:p>
          <a:p>
            <a:r>
              <a:rPr lang="en-US" altLang="en-US">
                <a:latin typeface="Arial" panose="020B0604020202020204" pitchFamily="34" charset="0"/>
              </a:rPr>
              <a:t> </a:t>
            </a:r>
          </a:p>
          <a:p>
            <a:r>
              <a:rPr lang="en-US" altLang="en-US">
                <a:latin typeface="Arial" panose="020B0604020202020204" pitchFamily="34" charset="0"/>
              </a:rPr>
              <a:t>DIVRESITY CONCENRS</a:t>
            </a:r>
          </a:p>
          <a:p>
            <a:r>
              <a:rPr lang="en-US" altLang="en-US">
                <a:latin typeface="Arial" panose="020B0604020202020204" pitchFamily="34" charset="0"/>
              </a:rPr>
              <a:t> </a:t>
            </a:r>
          </a:p>
          <a:p>
            <a:r>
              <a:rPr lang="en-US" altLang="en-US">
                <a:latin typeface="Arial" panose="020B0604020202020204" pitchFamily="34" charset="0"/>
              </a:rPr>
              <a:t>As more organizations use technology and implement SMW tools, they also must consider the risk of adverse impact. Some research has shown that individuals from lower socio-economic backgrounds are less likely to have Internet access and use of computers, and that some socio-economic and demographic differences exist with organizations use of e-selection (Kuhn &amp; Skuterud, 2000; McManus &amp; Ferguson, 2003).</a:t>
            </a:r>
          </a:p>
          <a:p>
            <a:r>
              <a:rPr lang="en-US" altLang="en-US">
                <a:latin typeface="Arial" panose="020B0604020202020204" pitchFamily="34" charset="0"/>
              </a:rPr>
              <a:t> </a:t>
            </a:r>
          </a:p>
          <a:p>
            <a:r>
              <a:rPr lang="en-US" altLang="en-US">
                <a:latin typeface="Arial" panose="020B0604020202020204" pitchFamily="34" charset="0"/>
              </a:rPr>
              <a:t>FEDERAL AND STATE GUIDELINES</a:t>
            </a:r>
          </a:p>
          <a:p>
            <a:r>
              <a:rPr lang="en-US" altLang="en-US">
                <a:latin typeface="Arial" panose="020B0604020202020204" pitchFamily="34" charset="0"/>
              </a:rPr>
              <a:t> </a:t>
            </a:r>
          </a:p>
          <a:p>
            <a:r>
              <a:rPr lang="en-GB" altLang="en-US">
                <a:latin typeface="Arial" panose="020B0604020202020204" pitchFamily="34" charset="0"/>
              </a:rPr>
              <a:t>The FCRA requires employers to give applicants advanced notice when a copy of the consumer report will be used to make hiring decisions; it further mandates that applicants must provide permission prior to organizations using these reports. Specifically, with respect to job applicants, the FCRA has two primary goals:</a:t>
            </a:r>
            <a:endParaRPr lang="en-US" altLang="en-US">
              <a:latin typeface="Arial" panose="020B0604020202020204" pitchFamily="34" charset="0"/>
            </a:endParaRPr>
          </a:p>
          <a:p>
            <a:r>
              <a:rPr lang="en-US" altLang="en-US">
                <a:latin typeface="Arial" panose="020B0604020202020204" pitchFamily="34" charset="0"/>
              </a:rPr>
              <a:t>To ensure that job applicants are explicitly notified of and consent to any background checks that are done when credit, education, military service, and/or medical records are obtained; and</a:t>
            </a:r>
          </a:p>
          <a:p>
            <a:r>
              <a:rPr lang="en-US" altLang="en-US">
                <a:latin typeface="Arial" panose="020B0604020202020204" pitchFamily="34" charset="0"/>
              </a:rPr>
              <a:t>To ensure that job applicants are given the opportunity to correct any misinformation contained therein before any decisions are made by the employer.</a:t>
            </a:r>
          </a:p>
          <a:p>
            <a:endParaRPr lang="en-US" altLang="en-US">
              <a:latin typeface="Arial" panose="020B0604020202020204" pitchFamily="34" charset="0"/>
            </a:endParaRPr>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5B6286-12CB-48B4-8DF2-676EC982FF73}" type="slidenum">
              <a:rPr lang="en-US" altLang="en-US" sz="1200"/>
              <a:pPr/>
              <a:t>16</a:t>
            </a:fld>
            <a:endParaRPr lang="en-US" altLang="en-US" sz="1200"/>
          </a:p>
        </p:txBody>
      </p:sp>
    </p:spTree>
    <p:extLst>
      <p:ext uri="{BB962C8B-B14F-4D97-AF65-F5344CB8AC3E}">
        <p14:creationId xmlns:p14="http://schemas.microsoft.com/office/powerpoint/2010/main" val="136627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Globally approximately 2.34 billion people access social media sites regularly (eMarker, 2016), a 9.2 % increase since 2015.</a:t>
            </a:r>
          </a:p>
          <a:p>
            <a:r>
              <a:rPr lang="en-US" altLang="en-US">
                <a:latin typeface="Arial" panose="020B0604020202020204" pitchFamily="34" charset="0"/>
              </a:rPr>
              <a:t>Many companies are using SMW to attract new employees, and to connect, inform, and retain their existing workforce, most companies are still not sure of how cost effective these tools are.</a:t>
            </a:r>
          </a:p>
          <a:p>
            <a:r>
              <a:rPr lang="en-US" altLang="en-US">
                <a:latin typeface="Arial" panose="020B0604020202020204" pitchFamily="34" charset="0"/>
              </a:rPr>
              <a:t>Although Americans are familiar with popular SMWs such as LinkedIn, Instagram, Pinterest, and Facebook</a:t>
            </a:r>
            <a:r>
              <a:rPr lang="en-GB" altLang="en-US">
                <a:latin typeface="Arial" panose="020B0604020202020204" pitchFamily="34" charset="0"/>
              </a:rPr>
              <a:t>, other countries may have different patterns of SMW use and tools utilized.</a:t>
            </a:r>
            <a:endParaRPr lang="en-US" altLang="en-US">
              <a:latin typeface="Arial" panose="020B0604020202020204" pitchFamily="34" charset="0"/>
            </a:endParaRPr>
          </a:p>
          <a:p>
            <a:r>
              <a:rPr lang="en-GB" altLang="en-US">
                <a:latin typeface="Arial" panose="020B0604020202020204" pitchFamily="34" charset="0"/>
              </a:rPr>
              <a:t>Brazil represents the largest Internet market in Latin American and the fourth largest market in the world with over 140 million users (Statista, 2016).</a:t>
            </a:r>
            <a:endParaRPr lang="en-US" altLang="en-US">
              <a:latin typeface="Arial" panose="020B0604020202020204" pitchFamily="34" charset="0"/>
            </a:endParaRPr>
          </a:p>
          <a:p>
            <a:endParaRPr lang="en-US" altLang="en-US">
              <a:latin typeface="Arial" panose="020B0604020202020204" pitchFamily="34" charset="0"/>
            </a:endParaRPr>
          </a:p>
        </p:txBody>
      </p:sp>
      <p:sp>
        <p:nvSpPr>
          <p:cNvPr id="71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F199FF-0BB5-4933-B883-050DC27A0BD3}" type="slidenum">
              <a:rPr lang="en-US" altLang="en-US" sz="1200"/>
              <a:pPr/>
              <a:t>3</a:t>
            </a:fld>
            <a:endParaRPr lang="en-US" altLang="en-US" sz="1200"/>
          </a:p>
        </p:txBody>
      </p:sp>
    </p:spTree>
    <p:extLst>
      <p:ext uri="{BB962C8B-B14F-4D97-AF65-F5344CB8AC3E}">
        <p14:creationId xmlns:p14="http://schemas.microsoft.com/office/powerpoint/2010/main" val="3197540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ln/>
        </p:spPr>
      </p:sp>
      <p:sp>
        <p:nvSpPr>
          <p:cNvPr id="92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rapid diffusion of the Web and new technologies have significantly changed the landscape of how we communicate with each other and how organizations use technology to attract, acquire, and retain a new generation of employees.</a:t>
            </a:r>
          </a:p>
          <a:p>
            <a:r>
              <a:rPr lang="en-US" altLang="en-US">
                <a:latin typeface="Arial" panose="020B0604020202020204" pitchFamily="34" charset="0"/>
              </a:rPr>
              <a:t>Organizations are also using online software, social networks, and other platforms to conduct what is now called </a:t>
            </a:r>
            <a:r>
              <a:rPr lang="ja-JP" altLang="en-US">
                <a:latin typeface="Arial" panose="020B0604020202020204" pitchFamily="34" charset="0"/>
              </a:rPr>
              <a:t>“</a:t>
            </a:r>
            <a:r>
              <a:rPr lang="en-US" altLang="ja-JP" b="1">
                <a:latin typeface="Arial" panose="020B0604020202020204" pitchFamily="34" charset="0"/>
              </a:rPr>
              <a:t>social recruiting</a:t>
            </a:r>
            <a:r>
              <a:rPr lang="ja-JP" altLang="en-US">
                <a:latin typeface="Arial" panose="020B0604020202020204" pitchFamily="34" charset="0"/>
              </a:rPr>
              <a:t>”</a:t>
            </a:r>
            <a:r>
              <a:rPr lang="en-US" altLang="ja-JP">
                <a:latin typeface="Arial" panose="020B0604020202020204" pitchFamily="34" charset="0"/>
              </a:rPr>
              <a:t> (Wauters, 2011).</a:t>
            </a:r>
          </a:p>
          <a:p>
            <a:r>
              <a:rPr lang="en-US" altLang="en-US">
                <a:latin typeface="Arial" panose="020B0604020202020204" pitchFamily="34" charset="0"/>
              </a:rPr>
              <a:t>As companies compete to attract and retain talented workers, and especially those with specialized skills, developing an effective recruiting strategy is a key concern for organizations.</a:t>
            </a:r>
          </a:p>
          <a:p>
            <a:r>
              <a:rPr lang="en-US" altLang="en-US">
                <a:latin typeface="Arial" panose="020B0604020202020204" pitchFamily="34" charset="0"/>
              </a:rPr>
              <a:t>The extensive amount of information available on social media sites has made social network sites (SNWS) a good venue for organizations to learn more about potential hires, and organizations are increasingly using the Internet as a resource to select new employees.</a:t>
            </a:r>
          </a:p>
          <a:p>
            <a:r>
              <a:rPr lang="en-US" altLang="en-US">
                <a:latin typeface="Arial" panose="020B0604020202020204" pitchFamily="34" charset="0"/>
              </a:rPr>
              <a:t>According to Kluemper and Rosen, (2009) the broad characteristics shown on SNWS may </a:t>
            </a:r>
            <a:r>
              <a:rPr lang="ja-JP" altLang="en-US">
                <a:latin typeface="Arial" panose="020B0604020202020204" pitchFamily="34" charset="0"/>
              </a:rPr>
              <a:t>“</a:t>
            </a:r>
            <a:r>
              <a:rPr lang="en-US" altLang="ja-JP">
                <a:latin typeface="Arial" panose="020B0604020202020204" pitchFamily="34" charset="0"/>
              </a:rPr>
              <a:t>be more practical than assessing more narrow aspects of </a:t>
            </a:r>
            <a:r>
              <a:rPr lang="en-US" altLang="ja-JP" b="1">
                <a:latin typeface="Arial" panose="020B0604020202020204" pitchFamily="34" charset="0"/>
              </a:rPr>
              <a:t>social networking profiles</a:t>
            </a:r>
            <a:r>
              <a:rPr lang="en-US" altLang="ja-JP">
                <a:latin typeface="Arial" panose="020B0604020202020204" pitchFamily="34" charset="0"/>
              </a:rPr>
              <a:t> that may be unavailable and/or inconsistent for a large segment of the profiles</a:t>
            </a:r>
            <a:r>
              <a:rPr lang="ja-JP" altLang="en-US">
                <a:latin typeface="Arial" panose="020B0604020202020204" pitchFamily="34" charset="0"/>
              </a:rPr>
              <a:t>”</a:t>
            </a:r>
            <a:r>
              <a:rPr lang="en-US" altLang="ja-JP">
                <a:latin typeface="Arial" panose="020B0604020202020204" pitchFamily="34" charset="0"/>
              </a:rPr>
              <a:t> (p. 571).</a:t>
            </a:r>
          </a:p>
          <a:p>
            <a:r>
              <a:rPr lang="en-US" altLang="en-US">
                <a:latin typeface="Arial" panose="020B0604020202020204" pitchFamily="34" charset="0"/>
              </a:rPr>
              <a:t>Organizations are also more readily using SMWs to search for passive applicants (SHRM, 2016), who might not otherwise apply to or be contacted by an organization.</a:t>
            </a:r>
          </a:p>
          <a:p>
            <a:r>
              <a:rPr lang="en-US" altLang="en-US">
                <a:latin typeface="Arial" panose="020B0604020202020204" pitchFamily="34" charset="0"/>
              </a:rPr>
              <a:t>Facebook is another frequently used tool in recruitment. Overall, Facebook has the largest audience, with over 1.79 billion monthly active users (Facebook, 2016).</a:t>
            </a:r>
          </a:p>
          <a:p>
            <a:r>
              <a:rPr lang="en-US" altLang="en-US">
                <a:latin typeface="Arial" panose="020B0604020202020204" pitchFamily="34" charset="0"/>
              </a:rPr>
              <a:t> </a:t>
            </a:r>
          </a:p>
          <a:p>
            <a:endParaRPr lang="en-US" altLang="en-US">
              <a:latin typeface="Arial" panose="020B0604020202020204" pitchFamily="34" charset="0"/>
            </a:endParaRPr>
          </a:p>
        </p:txBody>
      </p:sp>
      <p:sp>
        <p:nvSpPr>
          <p:cNvPr id="92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1C9CE4-5418-4F0C-A1FC-598C85820652}" type="slidenum">
              <a:rPr lang="en-US" altLang="en-US" sz="1200"/>
              <a:pPr/>
              <a:t>4</a:t>
            </a:fld>
            <a:endParaRPr lang="en-US" altLang="en-US" sz="1200"/>
          </a:p>
        </p:txBody>
      </p:sp>
    </p:spTree>
    <p:extLst>
      <p:ext uri="{BB962C8B-B14F-4D97-AF65-F5344CB8AC3E}">
        <p14:creationId xmlns:p14="http://schemas.microsoft.com/office/powerpoint/2010/main" val="221089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ln/>
        </p:spPr>
      </p:sp>
      <p:sp>
        <p:nvSpPr>
          <p:cNvPr id="92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rapid diffusion of the Web and new technologies have significantly changed the landscape of how we communicate with each other and how organizations use technology to attract, acquire, and retain a new generation of employees.</a:t>
            </a:r>
          </a:p>
          <a:p>
            <a:r>
              <a:rPr lang="en-US" altLang="en-US">
                <a:latin typeface="Arial" panose="020B0604020202020204" pitchFamily="34" charset="0"/>
              </a:rPr>
              <a:t>Organizations are also using online software, social networks, and other platforms to conduct what is now called </a:t>
            </a:r>
            <a:r>
              <a:rPr lang="ja-JP" altLang="en-US">
                <a:latin typeface="Arial" panose="020B0604020202020204" pitchFamily="34" charset="0"/>
              </a:rPr>
              <a:t>“</a:t>
            </a:r>
            <a:r>
              <a:rPr lang="en-US" altLang="ja-JP" b="1">
                <a:latin typeface="Arial" panose="020B0604020202020204" pitchFamily="34" charset="0"/>
              </a:rPr>
              <a:t>social recruiting</a:t>
            </a:r>
            <a:r>
              <a:rPr lang="ja-JP" altLang="en-US">
                <a:latin typeface="Arial" panose="020B0604020202020204" pitchFamily="34" charset="0"/>
              </a:rPr>
              <a:t>”</a:t>
            </a:r>
            <a:r>
              <a:rPr lang="en-US" altLang="ja-JP">
                <a:latin typeface="Arial" panose="020B0604020202020204" pitchFamily="34" charset="0"/>
              </a:rPr>
              <a:t> (Wauters, 2011).</a:t>
            </a:r>
          </a:p>
          <a:p>
            <a:r>
              <a:rPr lang="en-US" altLang="en-US">
                <a:latin typeface="Arial" panose="020B0604020202020204" pitchFamily="34" charset="0"/>
              </a:rPr>
              <a:t>As companies compete to attract and retain talented workers, and especially those with specialized skills, developing an effective recruiting strategy is a key concern for organizations.</a:t>
            </a:r>
          </a:p>
          <a:p>
            <a:r>
              <a:rPr lang="en-US" altLang="en-US">
                <a:latin typeface="Arial" panose="020B0604020202020204" pitchFamily="34" charset="0"/>
              </a:rPr>
              <a:t>The extensive amount of information available on social media sites has made social network sites (SNWS) a good venue for organizations to learn more about potential hires, and organizations are increasingly using the Internet as a resource to select new employees.</a:t>
            </a:r>
          </a:p>
          <a:p>
            <a:r>
              <a:rPr lang="en-US" altLang="en-US">
                <a:latin typeface="Arial" panose="020B0604020202020204" pitchFamily="34" charset="0"/>
              </a:rPr>
              <a:t>According to Kluemper and Rosen, (2009) the broad characteristics shown on SNWS may </a:t>
            </a:r>
            <a:r>
              <a:rPr lang="ja-JP" altLang="en-US">
                <a:latin typeface="Arial" panose="020B0604020202020204" pitchFamily="34" charset="0"/>
              </a:rPr>
              <a:t>“</a:t>
            </a:r>
            <a:r>
              <a:rPr lang="en-US" altLang="ja-JP">
                <a:latin typeface="Arial" panose="020B0604020202020204" pitchFamily="34" charset="0"/>
              </a:rPr>
              <a:t>be more practical than assessing more narrow aspects of </a:t>
            </a:r>
            <a:r>
              <a:rPr lang="en-US" altLang="ja-JP" b="1">
                <a:latin typeface="Arial" panose="020B0604020202020204" pitchFamily="34" charset="0"/>
              </a:rPr>
              <a:t>social networking profiles</a:t>
            </a:r>
            <a:r>
              <a:rPr lang="en-US" altLang="ja-JP">
                <a:latin typeface="Arial" panose="020B0604020202020204" pitchFamily="34" charset="0"/>
              </a:rPr>
              <a:t> that may be unavailable and/or inconsistent for a large segment of the profiles</a:t>
            </a:r>
            <a:r>
              <a:rPr lang="ja-JP" altLang="en-US">
                <a:latin typeface="Arial" panose="020B0604020202020204" pitchFamily="34" charset="0"/>
              </a:rPr>
              <a:t>”</a:t>
            </a:r>
            <a:r>
              <a:rPr lang="en-US" altLang="ja-JP">
                <a:latin typeface="Arial" panose="020B0604020202020204" pitchFamily="34" charset="0"/>
              </a:rPr>
              <a:t> (p. 571).</a:t>
            </a:r>
          </a:p>
          <a:p>
            <a:r>
              <a:rPr lang="en-US" altLang="en-US">
                <a:latin typeface="Arial" panose="020B0604020202020204" pitchFamily="34" charset="0"/>
              </a:rPr>
              <a:t>Organizations are also more readily using SMWs to search for passive applicants (SHRM, 2016), who might not otherwise apply to or be contacted by an organization.</a:t>
            </a:r>
          </a:p>
          <a:p>
            <a:r>
              <a:rPr lang="en-US" altLang="en-US">
                <a:latin typeface="Arial" panose="020B0604020202020204" pitchFamily="34" charset="0"/>
              </a:rPr>
              <a:t>Facebook is another frequently used tool in recruitment. Overall, Facebook has the largest audience, with over 1.79 billion monthly active users (Facebook, 2016).</a:t>
            </a:r>
          </a:p>
          <a:p>
            <a:r>
              <a:rPr lang="en-US" altLang="en-US">
                <a:latin typeface="Arial" panose="020B0604020202020204" pitchFamily="34" charset="0"/>
              </a:rPr>
              <a:t> </a:t>
            </a:r>
          </a:p>
          <a:p>
            <a:endParaRPr lang="en-US" altLang="en-US">
              <a:latin typeface="Arial" panose="020B0604020202020204" pitchFamily="34" charset="0"/>
            </a:endParaRPr>
          </a:p>
        </p:txBody>
      </p:sp>
      <p:sp>
        <p:nvSpPr>
          <p:cNvPr id="92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1C9CE4-5418-4F0C-A1FC-598C85820652}" type="slidenum">
              <a:rPr lang="en-US" altLang="en-US" sz="1200"/>
              <a:pPr/>
              <a:t>5</a:t>
            </a:fld>
            <a:endParaRPr lang="en-US" altLang="en-US" sz="1200"/>
          </a:p>
        </p:txBody>
      </p:sp>
    </p:spTree>
    <p:extLst>
      <p:ext uri="{BB962C8B-B14F-4D97-AF65-F5344CB8AC3E}">
        <p14:creationId xmlns:p14="http://schemas.microsoft.com/office/powerpoint/2010/main" val="2881962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Many organizations are recruiting employees via social media by actively managing their social media presence and using recruitment tools to attract applicants.</a:t>
            </a:r>
            <a:endParaRPr lang="en-US" altLang="en-US" b="1">
              <a:latin typeface="Arial" panose="020B0604020202020204" pitchFamily="34" charset="0"/>
            </a:endParaRPr>
          </a:p>
          <a:p>
            <a:r>
              <a:rPr lang="en-US" altLang="en-US">
                <a:latin typeface="Arial" panose="020B0604020202020204" pitchFamily="34" charset="0"/>
              </a:rPr>
              <a:t>Presently, LinkedIn is among the most popular professional </a:t>
            </a:r>
            <a:r>
              <a:rPr lang="en-US" altLang="en-US" b="1">
                <a:latin typeface="Arial" panose="020B0604020202020204" pitchFamily="34" charset="0"/>
              </a:rPr>
              <a:t>social networking</a:t>
            </a:r>
            <a:r>
              <a:rPr lang="en-US" altLang="en-US">
                <a:latin typeface="Arial" panose="020B0604020202020204" pitchFamily="34" charset="0"/>
              </a:rPr>
              <a:t> site used by organizations.</a:t>
            </a:r>
          </a:p>
          <a:p>
            <a:r>
              <a:rPr lang="en-US" altLang="en-US">
                <a:latin typeface="Arial" panose="020B0604020202020204" pitchFamily="34" charset="0"/>
              </a:rPr>
              <a:t>Twitter is also effective for increasing exposure and communicating with groups of individuals who want to follow organizations. As such, many organizations have created job channels on Twitter to communicate with and to attract new talent (Heathfield, 2015).</a:t>
            </a:r>
          </a:p>
          <a:p>
            <a:endParaRPr lang="en-US" altLang="en-US">
              <a:latin typeface="Arial" panose="020B0604020202020204" pitchFamily="34" charset="0"/>
            </a:endParaRPr>
          </a:p>
        </p:txBody>
      </p:sp>
      <p:sp>
        <p:nvSpPr>
          <p:cNvPr id="112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A9578B-9D26-4577-8CC5-591DDFD037C7}" type="slidenum">
              <a:rPr lang="en-US" altLang="en-US" sz="1200"/>
              <a:pPr/>
              <a:t>6</a:t>
            </a:fld>
            <a:endParaRPr lang="en-US" altLang="en-US" sz="1200"/>
          </a:p>
        </p:txBody>
      </p:sp>
    </p:spTree>
    <p:extLst>
      <p:ext uri="{BB962C8B-B14F-4D97-AF65-F5344CB8AC3E}">
        <p14:creationId xmlns:p14="http://schemas.microsoft.com/office/powerpoint/2010/main" val="2218124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a:ln/>
        </p:spPr>
      </p:sp>
      <p:sp>
        <p:nvSpPr>
          <p:cNvPr id="133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organizations compete in a global market, businesses need to prepare their employees to be more effective. Social media tools can assist organizations in this process in multiple ways such as informing teams separated by geographic distance, time, culture, and organizational boundaries.</a:t>
            </a:r>
          </a:p>
          <a:p>
            <a:r>
              <a:rPr lang="en-US" altLang="en-US">
                <a:latin typeface="Arial" panose="020B0604020202020204" pitchFamily="34" charset="0"/>
              </a:rPr>
              <a:t>Organizations can also use social media tools to assess meta knowledge about the type of employees it has, as well as their knowledge, skills, and abilities. For instance, Avaya used collaborative tags to identify organizational experts and integrated these data into a communication system (John &amp; Sleligman, 2006).</a:t>
            </a:r>
          </a:p>
          <a:p>
            <a:endParaRPr lang="en-US" altLang="en-US">
              <a:latin typeface="Arial" panose="020B0604020202020204" pitchFamily="34" charset="0"/>
            </a:endParaRPr>
          </a:p>
        </p:txBody>
      </p:sp>
      <p:sp>
        <p:nvSpPr>
          <p:cNvPr id="133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99AA82-5903-423A-BF33-32E2E72790D3}" type="slidenum">
              <a:rPr lang="en-US" altLang="en-US" sz="1200"/>
              <a:pPr/>
              <a:t>7</a:t>
            </a:fld>
            <a:endParaRPr lang="en-US" altLang="en-US" sz="1200"/>
          </a:p>
        </p:txBody>
      </p:sp>
    </p:spTree>
    <p:extLst>
      <p:ext uri="{BB962C8B-B14F-4D97-AF65-F5344CB8AC3E}">
        <p14:creationId xmlns:p14="http://schemas.microsoft.com/office/powerpoint/2010/main" val="374532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a:latin typeface="Arial" panose="020B0604020202020204" pitchFamily="34" charset="0"/>
              </a:rPr>
              <a:t>According to a recent Gallup Poll (2013), 70% of the American workforce feels disconnected, or not engaged, at work. Lack of engagement at work can lead to higher absenteeism, higher turnover, and lower firm performance.</a:t>
            </a:r>
          </a:p>
          <a:p>
            <a:pPr lvl="1"/>
            <a:r>
              <a:rPr lang="en-US" altLang="en-US">
                <a:latin typeface="Arial" panose="020B0604020202020204" pitchFamily="34" charset="0"/>
              </a:rPr>
              <a:t>SMW can support employee engagement in a number of ways. First it can improve internal communications, can improve the sharing and exchanging of ideas, and can increase feelings of inclusion (Ruggs &amp; Speights, 2013)</a:t>
            </a:r>
          </a:p>
          <a:p>
            <a:pPr lvl="1"/>
            <a:r>
              <a:rPr lang="en-US" altLang="en-US">
                <a:latin typeface="Arial" panose="020B0604020202020204" pitchFamily="34" charset="0"/>
              </a:rPr>
              <a:t>Many organizations are actively using social media increase employee engagement. For example, L</a:t>
            </a:r>
            <a:r>
              <a:rPr lang="ja-JP" altLang="en-US">
                <a:latin typeface="Arial" panose="020B0604020202020204" pitchFamily="34" charset="0"/>
              </a:rPr>
              <a:t>’</a:t>
            </a:r>
            <a:r>
              <a:rPr lang="en-US" altLang="ja-JP">
                <a:latin typeface="Arial" panose="020B0604020202020204" pitchFamily="34" charset="0"/>
              </a:rPr>
              <a:t>Oreal, a cosmetic company, believes that people will have greater trust in information about what is like to work for a company when it comes from their peers on social media rather than from the company (Simpson, 2015).</a:t>
            </a:r>
          </a:p>
          <a:p>
            <a:endParaRPr lang="en-US" altLang="en-US">
              <a:latin typeface="Arial" panose="020B0604020202020204" pitchFamily="34" charset="0"/>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6B81C8-8B7D-4906-B02E-7933F75DD447}" type="slidenum">
              <a:rPr lang="en-US" altLang="en-US" sz="1200"/>
              <a:pPr/>
              <a:t>8</a:t>
            </a:fld>
            <a:endParaRPr lang="en-US" altLang="en-US" sz="1200"/>
          </a:p>
        </p:txBody>
      </p:sp>
    </p:spTree>
    <p:extLst>
      <p:ext uri="{BB962C8B-B14F-4D97-AF65-F5344CB8AC3E}">
        <p14:creationId xmlns:p14="http://schemas.microsoft.com/office/powerpoint/2010/main" val="266769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a:latin typeface="Arial" panose="020B0604020202020204" pitchFamily="34" charset="0"/>
              </a:rPr>
              <a:t>According to a recent Gallup Poll (2013), 70% of the American workforce feels disconnected, or not engaged, at work. Lack of engagement at work can lead to higher absenteeism, higher turnover, and lower firm performance.</a:t>
            </a:r>
          </a:p>
          <a:p>
            <a:pPr lvl="1"/>
            <a:r>
              <a:rPr lang="en-US" altLang="en-US">
                <a:latin typeface="Arial" panose="020B0604020202020204" pitchFamily="34" charset="0"/>
              </a:rPr>
              <a:t>SMW can support employee engagement in a number of ways. First it can improve internal communications, can improve the sharing and exchanging of ideas, and can increase feelings of inclusion (Ruggs &amp; Speights, 2013)</a:t>
            </a:r>
          </a:p>
          <a:p>
            <a:pPr lvl="1"/>
            <a:r>
              <a:rPr lang="en-US" altLang="en-US">
                <a:latin typeface="Arial" panose="020B0604020202020204" pitchFamily="34" charset="0"/>
              </a:rPr>
              <a:t>Many organizations are actively using social media increase employee engagement. For example, L</a:t>
            </a:r>
            <a:r>
              <a:rPr lang="ja-JP" altLang="en-US">
                <a:latin typeface="Arial" panose="020B0604020202020204" pitchFamily="34" charset="0"/>
              </a:rPr>
              <a:t>’</a:t>
            </a:r>
            <a:r>
              <a:rPr lang="en-US" altLang="ja-JP">
                <a:latin typeface="Arial" panose="020B0604020202020204" pitchFamily="34" charset="0"/>
              </a:rPr>
              <a:t>Oreal, a cosmetic company, believes that people will have greater trust in information about what is like to work for a company when it comes from their peers on social media rather than from the company (Simpson, 2015).</a:t>
            </a:r>
          </a:p>
          <a:p>
            <a:endParaRPr lang="en-US" altLang="en-US">
              <a:latin typeface="Arial" panose="020B0604020202020204" pitchFamily="34" charset="0"/>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6B81C8-8B7D-4906-B02E-7933F75DD447}" type="slidenum">
              <a:rPr lang="en-US" altLang="en-US" sz="1200"/>
              <a:pPr/>
              <a:t>9</a:t>
            </a:fld>
            <a:endParaRPr lang="en-US" altLang="en-US" sz="1200"/>
          </a:p>
        </p:txBody>
      </p:sp>
    </p:spTree>
    <p:extLst>
      <p:ext uri="{BB962C8B-B14F-4D97-AF65-F5344CB8AC3E}">
        <p14:creationId xmlns:p14="http://schemas.microsoft.com/office/powerpoint/2010/main" val="1411341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Some organizations have experienced problems with social media, such as the dissemination of inappropriate posts and decreased employee productivity (Landers &amp; Callan, 2014).</a:t>
            </a:r>
          </a:p>
          <a:p>
            <a:r>
              <a:rPr lang="en-US" altLang="en-US">
                <a:latin typeface="Arial" panose="020B0604020202020204" pitchFamily="34" charset="0"/>
              </a:rPr>
              <a:t>Research indicates that up to 86 percent of employees are connected via social media to a work associate, and 77 percent indicated they used social media while at work. But, 36 percent also indicated that they utilized social media while at work, against company policy (O</a:t>
            </a:r>
            <a:r>
              <a:rPr lang="ja-JP" altLang="en-US">
                <a:latin typeface="Arial" panose="020B0604020202020204" pitchFamily="34" charset="0"/>
              </a:rPr>
              <a:t>’</a:t>
            </a:r>
            <a:r>
              <a:rPr lang="en-US" altLang="ja-JP">
                <a:latin typeface="Arial" panose="020B0604020202020204" pitchFamily="34" charset="0"/>
              </a:rPr>
              <a:t>Conner et al., 2016).</a:t>
            </a:r>
            <a:endParaRPr lang="en-US" altLang="en-US">
              <a:latin typeface="Arial" panose="020B0604020202020204" pitchFamily="34" charset="0"/>
            </a:endParaRPr>
          </a:p>
        </p:txBody>
      </p:sp>
      <p:sp>
        <p:nvSpPr>
          <p:cNvPr id="174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D9EC70-F671-47D1-AF09-945A6863AFDC}" type="slidenum">
              <a:rPr lang="en-US" altLang="en-US" sz="1200"/>
              <a:pPr/>
              <a:t>10</a:t>
            </a:fld>
            <a:endParaRPr lang="en-US" altLang="en-US" sz="1200"/>
          </a:p>
        </p:txBody>
      </p:sp>
    </p:spTree>
    <p:extLst>
      <p:ext uri="{BB962C8B-B14F-4D97-AF65-F5344CB8AC3E}">
        <p14:creationId xmlns:p14="http://schemas.microsoft.com/office/powerpoint/2010/main" val="3718235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66049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29344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100889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88923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9978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158017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r>
              <a:rPr lang="en-US"/>
              <a:t>Kavanagh, Human Resource Information Systems 4e. SAGE Publications, 2018.</a:t>
            </a:r>
            <a:endParaRPr lang="en-US" dirty="0"/>
          </a:p>
        </p:txBody>
      </p:sp>
      <p:sp>
        <p:nvSpPr>
          <p:cNvPr id="8" name="Slide Number Placeholder 7"/>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94290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Kavanagh, Human Resource Information Systems 4e. SAGE Publications, 2018.</a:t>
            </a:r>
            <a:endParaRPr lang="en-US" dirty="0"/>
          </a:p>
        </p:txBody>
      </p:sp>
      <p:sp>
        <p:nvSpPr>
          <p:cNvPr id="4" name="Slide Number Placeholder 3"/>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21633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Kavanagh, Human Resource Information Systems 4e. SAGE Publications, 2018.</a:t>
            </a:r>
            <a:endParaRPr lang="en-US" dirty="0"/>
          </a:p>
        </p:txBody>
      </p:sp>
      <p:sp>
        <p:nvSpPr>
          <p:cNvPr id="3" name="Slide Number Placeholder 2"/>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66603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68788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175739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 name="Rectangle 8"/>
          <p:cNvSpPr/>
          <p:nvPr/>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1" name="Rectangle 10"/>
          <p:cNvSpPr/>
          <p:nvPr/>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0" name="Rectangle 9"/>
          <p:cNvSpPr/>
          <p:nvPr/>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8" name="Rectangle 7"/>
          <p:cNvSpPr/>
          <p:nvPr/>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2" name="Footer Placeholder 1"/>
          <p:cNvSpPr>
            <a:spLocks noGrp="1"/>
          </p:cNvSpPr>
          <p:nvPr>
            <p:ph type="ftr" sz="quarter" idx="3"/>
          </p:nvPr>
        </p:nvSpPr>
        <p:spPr>
          <a:xfrm>
            <a:off x="2743200" y="6356350"/>
            <a:ext cx="3371850" cy="365125"/>
          </a:xfrm>
          <a:prstGeom prst="rect">
            <a:avLst/>
          </a:prstGeom>
        </p:spPr>
        <p:txBody>
          <a:bodyPr vert="horz" lIns="91440" tIns="45720" rIns="91440" bIns="45720" rtlCol="0" anchor="ctr"/>
          <a:lstStyle>
            <a:lvl1pPr algn="ctr">
              <a:defRPr sz="1050">
                <a:solidFill>
                  <a:schemeClr val="tx1"/>
                </a:solidFill>
              </a:defRPr>
            </a:lvl1pPr>
          </a:lstStyle>
          <a:p>
            <a:r>
              <a:rPr lang="en-US"/>
              <a:t>Kavanagh, Human Resource Information Systems 4e. SAGE Publications, 2018.</a:t>
            </a:r>
            <a:endParaRPr lang="en-US"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B020F-2BF5-4BCF-BA9F-77391F55D2ED}" type="slidenum">
              <a:rPr lang="en-US" smtClean="0"/>
              <a:t>‹#›</a:t>
            </a:fld>
            <a:endParaRPr lang="en-US"/>
          </a:p>
        </p:txBody>
      </p:sp>
      <p:sp>
        <p:nvSpPr>
          <p:cNvPr id="13" name="Rectangle 12"/>
          <p:cNvSpPr/>
          <p:nvPr userDrawn="1"/>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4" name="Rectangle 13"/>
          <p:cNvSpPr/>
          <p:nvPr userDrawn="1"/>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5" name="Rectangle 14"/>
          <p:cNvSpPr/>
          <p:nvPr userDrawn="1"/>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6" name="Rectangle 15"/>
          <p:cNvSpPr/>
          <p:nvPr userDrawn="1"/>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Tree>
    <p:extLst>
      <p:ext uri="{BB962C8B-B14F-4D97-AF65-F5344CB8AC3E}">
        <p14:creationId xmlns:p14="http://schemas.microsoft.com/office/powerpoint/2010/main" val="133970457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ChangeArrowheads="1"/>
          </p:cNvSpPr>
          <p:nvPr>
            <p:ph type="ctrTitle"/>
          </p:nvPr>
        </p:nvSpPr>
        <p:spPr>
          <a:xfrm>
            <a:off x="457200" y="1676400"/>
            <a:ext cx="8305800" cy="1462088"/>
          </a:xfrm>
        </p:spPr>
        <p:txBody>
          <a:bodyPr/>
          <a:lstStyle/>
          <a:p>
            <a:pPr eaLnBrk="1" hangingPunct="1"/>
            <a:r>
              <a:rPr lang="en-US" altLang="en-US"/>
              <a:t>CHAPTER 16</a:t>
            </a:r>
          </a:p>
        </p:txBody>
      </p:sp>
      <p:sp>
        <p:nvSpPr>
          <p:cNvPr id="3074" name="Rectangle 3"/>
          <p:cNvSpPr>
            <a:spLocks noGrp="1" noChangeArrowheads="1"/>
          </p:cNvSpPr>
          <p:nvPr>
            <p:ph type="subTitle" idx="1"/>
          </p:nvPr>
        </p:nvSpPr>
        <p:spPr>
          <a:xfrm>
            <a:off x="0" y="2895600"/>
            <a:ext cx="9144000" cy="1752600"/>
          </a:xfrm>
        </p:spPr>
        <p:txBody>
          <a:bodyPr/>
          <a:lstStyle/>
          <a:p>
            <a:pPr eaLnBrk="1" hangingPunct="1"/>
            <a:r>
              <a:rPr lang="en-US" altLang="en-US" sz="4000">
                <a:solidFill>
                  <a:srgbClr val="0066CC"/>
                </a:solidFill>
              </a:rPr>
              <a:t>HRIS and Social Media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en-US" dirty="0"/>
              <a:t>CONCERNS</a:t>
            </a:r>
          </a:p>
        </p:txBody>
      </p:sp>
      <p:sp>
        <p:nvSpPr>
          <p:cNvPr id="16386" name="Rectangle 3"/>
          <p:cNvSpPr>
            <a:spLocks noGrp="1" noChangeArrowheads="1"/>
          </p:cNvSpPr>
          <p:nvPr>
            <p:ph idx="1"/>
          </p:nvPr>
        </p:nvSpPr>
        <p:spPr/>
        <p:txBody>
          <a:bodyPr/>
          <a:lstStyle/>
          <a:p>
            <a:r>
              <a:rPr lang="en-US" altLang="en-US" sz="2800" dirty="0"/>
              <a:t>Some organizations have experienced problems with social media, such as the dissemination of inappropriate posts and decreased employee productivity (Landers &amp; Callan, 2014).</a:t>
            </a:r>
          </a:p>
          <a:p>
            <a:r>
              <a:rPr lang="en-US" altLang="en-US" sz="2800" dirty="0"/>
              <a:t>Research indicates that up to 86% of employees are connected via social media to a work associate, and 77% indicated they used social media while at work. But 36% also indicated that they utilized social media while at work against company policy (O</a:t>
            </a:r>
            <a:r>
              <a:rPr lang="ja-JP" altLang="en-US" sz="2800" dirty="0"/>
              <a:t>’</a:t>
            </a:r>
            <a:r>
              <a:rPr lang="en-US" altLang="ja-JP" sz="2800" dirty="0"/>
              <a:t>Conner et al., 2016).</a:t>
            </a:r>
            <a:endParaRPr lang="en-US" altLang="en-US" sz="2800" dirty="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en-US" dirty="0"/>
              <a:t>CORPORATE SOCIAL MEDIA</a:t>
            </a:r>
          </a:p>
        </p:txBody>
      </p:sp>
      <p:sp>
        <p:nvSpPr>
          <p:cNvPr id="18434" name="Rectangle 3"/>
          <p:cNvSpPr>
            <a:spLocks noGrp="1" noChangeArrowheads="1"/>
          </p:cNvSpPr>
          <p:nvPr>
            <p:ph idx="1"/>
          </p:nvPr>
        </p:nvSpPr>
        <p:spPr/>
        <p:txBody>
          <a:bodyPr/>
          <a:lstStyle/>
          <a:p>
            <a:r>
              <a:rPr lang="en-US" altLang="en-US" sz="2400" dirty="0"/>
              <a:t>In an effort to address employee usage of social media, many companies have implemented social media policies to protect their professional reputations as well as proprietary information from exposure (O</a:t>
            </a:r>
            <a:r>
              <a:rPr lang="ja-JP" altLang="en-US" sz="2400" dirty="0"/>
              <a:t>’</a:t>
            </a:r>
            <a:r>
              <a:rPr lang="en-US" altLang="ja-JP" sz="2400" dirty="0"/>
              <a:t>Connor et al., 2016).</a:t>
            </a:r>
          </a:p>
          <a:p>
            <a:r>
              <a:rPr lang="en-US" altLang="en-US" sz="2400" dirty="0"/>
              <a:t>Organizations also need to ensure that they provide adequate training for their employees. Although the majority of organizations (80%) have a social media policy (</a:t>
            </a:r>
            <a:r>
              <a:rPr lang="en-US" altLang="en-US" sz="2400" dirty="0" err="1"/>
              <a:t>Rubenstien</a:t>
            </a:r>
            <a:r>
              <a:rPr lang="en-US" altLang="en-US" sz="2400" dirty="0"/>
              <a:t>, 2014), it is not clear that companies have provided their employees with training on the policy and if the employees are even aware of policy specifics (O’</a:t>
            </a:r>
            <a:r>
              <a:rPr lang="en-US" altLang="ja-JP" sz="2400" dirty="0"/>
              <a:t>Connor et al., 2016).</a:t>
            </a:r>
            <a:endParaRPr lang="en-US" altLang="en-US" sz="2400" dirty="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altLang="en-US" dirty="0"/>
              <a:t>RECRUITMENT AND SELECTION</a:t>
            </a:r>
          </a:p>
        </p:txBody>
      </p:sp>
      <p:sp>
        <p:nvSpPr>
          <p:cNvPr id="20482" name="Rectangle 3"/>
          <p:cNvSpPr>
            <a:spLocks noGrp="1" noChangeArrowheads="1"/>
          </p:cNvSpPr>
          <p:nvPr>
            <p:ph idx="1"/>
          </p:nvPr>
        </p:nvSpPr>
        <p:spPr/>
        <p:txBody>
          <a:bodyPr/>
          <a:lstStyle/>
          <a:p>
            <a:r>
              <a:rPr lang="en-US" altLang="en-US"/>
              <a:t>A majority of organizations are utilizing SNW as part of their recruitment and selection strategies. But organizations should also exercise caution when using them because of because of potential legal issues associated with using them in this way, and the inability to verify with confidence the profile information on these sites.</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altLang="en-US" dirty="0"/>
              <a:t>VALIDITY OF SMW IN SELECTION</a:t>
            </a:r>
          </a:p>
        </p:txBody>
      </p:sp>
      <p:sp>
        <p:nvSpPr>
          <p:cNvPr id="22530" name="Rectangle 3"/>
          <p:cNvSpPr>
            <a:spLocks noGrp="1" noChangeArrowheads="1"/>
          </p:cNvSpPr>
          <p:nvPr>
            <p:ph idx="1"/>
          </p:nvPr>
        </p:nvSpPr>
        <p:spPr/>
        <p:txBody>
          <a:bodyPr/>
          <a:lstStyle/>
          <a:p>
            <a:r>
              <a:rPr lang="en-GB" altLang="en-US" sz="2400" dirty="0"/>
              <a:t>Another concern for human resource decision-makers is the fact that organizations may be unable to infer—with relative validity—the qualifications, personality, and/or integrity-related information on an applicant’s profile when using SNWs.</a:t>
            </a:r>
          </a:p>
          <a:p>
            <a:r>
              <a:rPr lang="en-GB" altLang="en-US" sz="2400" dirty="0"/>
              <a:t>Little evidence that shows employers are making valid inferences about applicants’ job performance based on their social networking data (</a:t>
            </a:r>
            <a:r>
              <a:rPr lang="en-GB" altLang="en-US" sz="2400" dirty="0" err="1"/>
              <a:t>Kluemper</a:t>
            </a:r>
            <a:r>
              <a:rPr lang="en-GB" altLang="en-US" sz="2400" dirty="0"/>
              <a:t>, Rosen, &amp; </a:t>
            </a:r>
            <a:r>
              <a:rPr lang="en-GB" altLang="en-US" sz="2400" dirty="0" err="1"/>
              <a:t>Mossholder</a:t>
            </a:r>
            <a:r>
              <a:rPr lang="en-GB" altLang="en-US" sz="2400" dirty="0"/>
              <a:t>, 2012; Roth et al., 2012)</a:t>
            </a:r>
          </a:p>
          <a:p>
            <a:r>
              <a:rPr lang="en-GB" altLang="en-US" sz="2400" dirty="0"/>
              <a:t>Research suggests that the spread of false information through social media can have negative ramifications for organizations and employees (Black et al., 2014).</a:t>
            </a:r>
            <a:endParaRPr lang="en-US" altLang="en-US" sz="2400" dirty="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AU" altLang="en-US" dirty="0"/>
              <a:t>OTHER CONCERNS: PRIVACY</a:t>
            </a:r>
            <a:endParaRPr lang="en-US" altLang="en-US" dirty="0"/>
          </a:p>
        </p:txBody>
      </p:sp>
      <p:sp>
        <p:nvSpPr>
          <p:cNvPr id="6" name="Content Placeholder 5"/>
          <p:cNvSpPr>
            <a:spLocks noGrp="1"/>
          </p:cNvSpPr>
          <p:nvPr>
            <p:ph idx="1"/>
          </p:nvPr>
        </p:nvSpPr>
        <p:spPr/>
        <p:txBody>
          <a:bodyPr/>
          <a:lstStyle/>
          <a:p>
            <a:r>
              <a:rPr lang="en-US" altLang="en-US" dirty="0"/>
              <a:t>Legal concerns for organizations and can potentially lead to applicant perceptions that their privacy was invaded (Gross &amp; </a:t>
            </a:r>
            <a:r>
              <a:rPr lang="en-US" altLang="en-US" dirty="0" err="1"/>
              <a:t>Acquisti</a:t>
            </a:r>
            <a:r>
              <a:rPr lang="en-US" altLang="en-US" dirty="0"/>
              <a:t>, 2005; </a:t>
            </a:r>
            <a:r>
              <a:rPr lang="en-US" altLang="en-US" dirty="0" err="1"/>
              <a:t>Tabibi</a:t>
            </a:r>
            <a:r>
              <a:rPr lang="en-US" altLang="en-US" dirty="0"/>
              <a:t>, 2012).</a:t>
            </a:r>
          </a:p>
        </p:txBody>
      </p:sp>
      <p:sp>
        <p:nvSpPr>
          <p:cNvPr id="7" name="Footer Placeholder 6"/>
          <p:cNvSpPr>
            <a:spLocks noGrp="1"/>
          </p:cNvSpPr>
          <p:nvPr>
            <p:ph type="ftr" sz="quarter" idx="10"/>
          </p:nvPr>
        </p:nvSpPr>
        <p:spPr/>
        <p:txBody>
          <a:bodyPr/>
          <a:lstStyle/>
          <a:p>
            <a:r>
              <a:rPr lang="en-US"/>
              <a:t>Kavanagh, Human Resource Information Systems 4e. SAGE Publications, 2018.</a:t>
            </a:r>
          </a:p>
        </p:txBody>
      </p:sp>
      <p:sp>
        <p:nvSpPr>
          <p:cNvPr id="8" name="Slide Number Placeholder 7"/>
          <p:cNvSpPr>
            <a:spLocks noGrp="1"/>
          </p:cNvSpPr>
          <p:nvPr>
            <p:ph type="sldNum" sz="quarter" idx="11"/>
          </p:nvPr>
        </p:nvSpPr>
        <p:spPr/>
        <p:txBody>
          <a:bodyPr/>
          <a:lstStyle/>
          <a:p>
            <a:fld id="{103B020F-2BF5-4BCF-BA9F-77391F55D2E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AU" altLang="en-US" dirty="0"/>
              <a:t>OTHER CONCERNS: DIVERSITY</a:t>
            </a:r>
            <a:endParaRPr lang="en-US" altLang="en-US" dirty="0"/>
          </a:p>
        </p:txBody>
      </p:sp>
      <p:sp>
        <p:nvSpPr>
          <p:cNvPr id="6" name="Content Placeholder 5"/>
          <p:cNvSpPr>
            <a:spLocks noGrp="1"/>
          </p:cNvSpPr>
          <p:nvPr>
            <p:ph idx="1"/>
          </p:nvPr>
        </p:nvSpPr>
        <p:spPr/>
        <p:txBody>
          <a:bodyPr/>
          <a:lstStyle/>
          <a:p>
            <a:r>
              <a:rPr lang="en-US" altLang="en-US" dirty="0"/>
              <a:t>Risk of adverse impact: research has shown that individuals from lower socioeconomic backgrounds are less likely to have Internet access and use of computers (Kuhn &amp; </a:t>
            </a:r>
            <a:r>
              <a:rPr lang="en-US" altLang="en-US" dirty="0" err="1"/>
              <a:t>Skuterud</a:t>
            </a:r>
            <a:r>
              <a:rPr lang="en-US" altLang="en-US" dirty="0"/>
              <a:t>, 2000; McManus &amp; Ferguson, 2003).</a:t>
            </a:r>
          </a:p>
        </p:txBody>
      </p:sp>
      <p:sp>
        <p:nvSpPr>
          <p:cNvPr id="7" name="Footer Placeholder 6"/>
          <p:cNvSpPr>
            <a:spLocks noGrp="1"/>
          </p:cNvSpPr>
          <p:nvPr>
            <p:ph type="ftr" sz="quarter" idx="10"/>
          </p:nvPr>
        </p:nvSpPr>
        <p:spPr/>
        <p:txBody>
          <a:bodyPr/>
          <a:lstStyle/>
          <a:p>
            <a:r>
              <a:rPr lang="en-US"/>
              <a:t>Kavanagh, Human Resource Information Systems 4e. SAGE Publications, 2018.</a:t>
            </a:r>
          </a:p>
        </p:txBody>
      </p:sp>
      <p:sp>
        <p:nvSpPr>
          <p:cNvPr id="8" name="Slide Number Placeholder 7"/>
          <p:cNvSpPr>
            <a:spLocks noGrp="1"/>
          </p:cNvSpPr>
          <p:nvPr>
            <p:ph type="sldNum" sz="quarter" idx="11"/>
          </p:nvPr>
        </p:nvSpPr>
        <p:spPr/>
        <p:txBody>
          <a:bodyPr/>
          <a:lstStyle/>
          <a:p>
            <a:fld id="{103B020F-2BF5-4BCF-BA9F-77391F55D2ED}" type="slidenum">
              <a:rPr lang="en-US" smtClean="0"/>
              <a:pPr/>
              <a:t>15</a:t>
            </a:fld>
            <a:endParaRPr lang="en-US"/>
          </a:p>
        </p:txBody>
      </p:sp>
    </p:spTree>
    <p:extLst>
      <p:ext uri="{BB962C8B-B14F-4D97-AF65-F5344CB8AC3E}">
        <p14:creationId xmlns:p14="http://schemas.microsoft.com/office/powerpoint/2010/main" val="306265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AU" altLang="en-US" dirty="0"/>
              <a:t>OTHER CONCERNS: FEDERAL AND STATE GUIDELINES</a:t>
            </a:r>
            <a:endParaRPr lang="en-US" altLang="en-US" dirty="0"/>
          </a:p>
        </p:txBody>
      </p:sp>
      <p:sp>
        <p:nvSpPr>
          <p:cNvPr id="6" name="Content Placeholder 5"/>
          <p:cNvSpPr>
            <a:spLocks noGrp="1"/>
          </p:cNvSpPr>
          <p:nvPr>
            <p:ph idx="1"/>
          </p:nvPr>
        </p:nvSpPr>
        <p:spPr/>
        <p:txBody>
          <a:bodyPr/>
          <a:lstStyle/>
          <a:p>
            <a:r>
              <a:rPr lang="en-US" altLang="en-US" dirty="0"/>
              <a:t> </a:t>
            </a:r>
            <a:r>
              <a:rPr lang="en-GB" altLang="en-US" dirty="0"/>
              <a:t>The FCRA primary goals</a:t>
            </a:r>
            <a:endParaRPr lang="en-US" altLang="en-US" dirty="0"/>
          </a:p>
          <a:p>
            <a:pPr lvl="1"/>
            <a:r>
              <a:rPr lang="en-US" altLang="en-US" dirty="0"/>
              <a:t>Ensure that job applicants are explicitly notified of and consent to any background checks that are done when credit, education, military service, and/or medical records are obtained</a:t>
            </a:r>
          </a:p>
          <a:p>
            <a:pPr lvl="1"/>
            <a:r>
              <a:rPr lang="en-US" altLang="en-US" dirty="0"/>
              <a:t>Ensure that job applicants are given the opportunity to correct any misinformation contained therein before any decisions are made by the employer.</a:t>
            </a:r>
          </a:p>
          <a:p>
            <a:endParaRPr lang="en-US" dirty="0"/>
          </a:p>
        </p:txBody>
      </p:sp>
      <p:sp>
        <p:nvSpPr>
          <p:cNvPr id="7" name="Footer Placeholder 6"/>
          <p:cNvSpPr>
            <a:spLocks noGrp="1"/>
          </p:cNvSpPr>
          <p:nvPr>
            <p:ph type="ftr" sz="quarter" idx="10"/>
          </p:nvPr>
        </p:nvSpPr>
        <p:spPr/>
        <p:txBody>
          <a:bodyPr/>
          <a:lstStyle/>
          <a:p>
            <a:r>
              <a:rPr lang="en-US"/>
              <a:t>Kavanagh, Human Resource Information Systems 4e. SAGE Publications, 2018.</a:t>
            </a:r>
          </a:p>
        </p:txBody>
      </p:sp>
      <p:sp>
        <p:nvSpPr>
          <p:cNvPr id="8" name="Slide Number Placeholder 7"/>
          <p:cNvSpPr>
            <a:spLocks noGrp="1"/>
          </p:cNvSpPr>
          <p:nvPr>
            <p:ph type="sldNum" sz="quarter" idx="11"/>
          </p:nvPr>
        </p:nvSpPr>
        <p:spPr/>
        <p:txBody>
          <a:bodyPr/>
          <a:lstStyle/>
          <a:p>
            <a:fld id="{103B020F-2BF5-4BCF-BA9F-77391F55D2ED}" type="slidenum">
              <a:rPr lang="en-US" smtClean="0"/>
              <a:pPr/>
              <a:t>16</a:t>
            </a:fld>
            <a:endParaRPr lang="en-US"/>
          </a:p>
        </p:txBody>
      </p:sp>
    </p:spTree>
    <p:extLst>
      <p:ext uri="{BB962C8B-B14F-4D97-AF65-F5344CB8AC3E}">
        <p14:creationId xmlns:p14="http://schemas.microsoft.com/office/powerpoint/2010/main" val="239152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AU" altLang="en-US" dirty="0"/>
              <a:t>WHAT IS SOCIAL MEDIA?</a:t>
            </a:r>
            <a:endParaRPr lang="en-US" altLang="en-US" dirty="0"/>
          </a:p>
        </p:txBody>
      </p:sp>
      <p:sp>
        <p:nvSpPr>
          <p:cNvPr id="5122" name="Rectangle 3"/>
          <p:cNvSpPr>
            <a:spLocks noGrp="1" noChangeArrowheads="1"/>
          </p:cNvSpPr>
          <p:nvPr>
            <p:ph idx="1"/>
          </p:nvPr>
        </p:nvSpPr>
        <p:spPr/>
        <p:txBody>
          <a:bodyPr/>
          <a:lstStyle/>
          <a:p>
            <a:r>
              <a:rPr lang="en-US" altLang="en-US" sz="2800"/>
              <a:t>Social media: Internet-based platforms based on Web 2.0 technologies that allow users to generate and exchange content (Kaplan &amp; Haenlein, 2010). Whereas Web 1.0 is a “</a:t>
            </a:r>
            <a:r>
              <a:rPr lang="en-US" altLang="ja-JP" sz="2800"/>
              <a:t>readable” information portal that has allowed users to receive information without the opportunity to respond back via posts or comments, Web 2.0 is a “writable” platform that facilitates interaction between users and sites in a continuous and collaborative manner and promotes participation and information sharing (Laroche, Habibi, Richard, &amp; Sankaranarayanan, 2012).</a:t>
            </a:r>
            <a:endParaRPr lang="en-US" altLang="en-US" sz="280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altLang="en-US" dirty="0"/>
              <a:t>GLOBAL USAGE OF SOCIAL MEDIA</a:t>
            </a:r>
          </a:p>
        </p:txBody>
      </p:sp>
      <p:sp>
        <p:nvSpPr>
          <p:cNvPr id="6146" name="Rectangle 3"/>
          <p:cNvSpPr>
            <a:spLocks noGrp="1" noChangeArrowheads="1"/>
          </p:cNvSpPr>
          <p:nvPr>
            <p:ph idx="1"/>
          </p:nvPr>
        </p:nvSpPr>
        <p:spPr/>
        <p:txBody>
          <a:bodyPr/>
          <a:lstStyle/>
          <a:p>
            <a:r>
              <a:rPr lang="en-US" altLang="en-US" sz="2400" dirty="0"/>
              <a:t>Globally approximately 2.34 billion people access social media sites regularly (</a:t>
            </a:r>
            <a:r>
              <a:rPr lang="en-US" altLang="en-US" sz="2400" dirty="0" err="1"/>
              <a:t>eMarker</a:t>
            </a:r>
            <a:r>
              <a:rPr lang="en-US" altLang="en-US" sz="2400" dirty="0"/>
              <a:t>, 2016), a 9.2 % increase since 2015.</a:t>
            </a:r>
          </a:p>
          <a:p>
            <a:r>
              <a:rPr lang="en-US" altLang="en-US" sz="2400" dirty="0"/>
              <a:t>Many companies are using SMW to attract new employees and to connect, inform, and retain their existing workforce; most companies are still not sure of how cost-effective these tools are.</a:t>
            </a:r>
          </a:p>
          <a:p>
            <a:r>
              <a:rPr lang="en-US" altLang="en-US" sz="2400" dirty="0"/>
              <a:t>Although Americans are familiar with popular SMWs such as LinkedIn, Instagram, Pinterest, and Facebook</a:t>
            </a:r>
            <a:r>
              <a:rPr lang="en-GB" altLang="en-US" sz="2400" dirty="0"/>
              <a:t>, other countries may have different patterns of SMW use and tools utilized.</a:t>
            </a:r>
            <a:endParaRPr lang="en-US" altLang="en-US" sz="2400" dirty="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ORGANIZATIONAL RECRUITMENT AND SELECTION</a:t>
            </a:r>
          </a:p>
        </p:txBody>
      </p:sp>
      <p:sp>
        <p:nvSpPr>
          <p:cNvPr id="8194" name="Rectangle 3"/>
          <p:cNvSpPr>
            <a:spLocks noGrp="1" noChangeArrowheads="1"/>
          </p:cNvSpPr>
          <p:nvPr>
            <p:ph idx="1"/>
          </p:nvPr>
        </p:nvSpPr>
        <p:spPr/>
        <p:txBody>
          <a:bodyPr/>
          <a:lstStyle/>
          <a:p>
            <a:r>
              <a:rPr lang="en-US" altLang="en-US" dirty="0"/>
              <a:t>Rapid diffusion of the Web and new technologies has significantly changed the landscape of how we communicate with each other and how organizations use technology to attract, acquire, and retain a new generation of employees.</a:t>
            </a:r>
          </a:p>
          <a:p>
            <a:pPr lvl="1"/>
            <a:r>
              <a:rPr lang="en-US" altLang="en-US" dirty="0"/>
              <a:t>Organizations are using online software, social networks, and other platforms to conduct what is now called </a:t>
            </a:r>
            <a:r>
              <a:rPr lang="en-US" altLang="ja-JP" dirty="0"/>
              <a:t>social recruiting (</a:t>
            </a:r>
            <a:r>
              <a:rPr lang="en-US" altLang="ja-JP" dirty="0" err="1"/>
              <a:t>Wauters</a:t>
            </a:r>
            <a:r>
              <a:rPr lang="en-US" altLang="ja-JP" dirty="0"/>
              <a:t>, 2011).</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ORGANIZATIONAL RECRUITMENT AND SELECTION</a:t>
            </a:r>
          </a:p>
        </p:txBody>
      </p:sp>
      <p:sp>
        <p:nvSpPr>
          <p:cNvPr id="8194" name="Rectangle 3"/>
          <p:cNvSpPr>
            <a:spLocks noGrp="1" noChangeArrowheads="1"/>
          </p:cNvSpPr>
          <p:nvPr>
            <p:ph idx="1"/>
          </p:nvPr>
        </p:nvSpPr>
        <p:spPr/>
        <p:txBody>
          <a:bodyPr/>
          <a:lstStyle/>
          <a:p>
            <a:pPr lvl="1"/>
            <a:r>
              <a:rPr lang="en-US" altLang="en-US" sz="2400" dirty="0"/>
              <a:t>As companies compete to attract and retain talented workers, especially those with specialized skills, developing an effective recruiting strategy is a key concern for organizations.</a:t>
            </a:r>
          </a:p>
          <a:p>
            <a:pPr lvl="1"/>
            <a:r>
              <a:rPr lang="en-US" altLang="en-US" sz="2400" dirty="0"/>
              <a:t>The extensive amount of information available on social media sites has made social network sites (SNWS) a good venue for organizations to learn more about potential hires, and organizations are increasingly using the Internet as a resource to select new employees.</a:t>
            </a:r>
          </a:p>
          <a:p>
            <a:pPr lvl="1"/>
            <a:r>
              <a:rPr lang="en-US" altLang="en-US" sz="2400" dirty="0"/>
              <a:t>Organizations are also more readily using SMWs to search for passive applicants (SHRM, 2016), who might not otherwise apply to or be contacted by an organization.</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5</a:t>
            </a:fld>
            <a:endParaRPr lang="en-US"/>
          </a:p>
        </p:txBody>
      </p:sp>
    </p:spTree>
    <p:extLst>
      <p:ext uri="{BB962C8B-B14F-4D97-AF65-F5344CB8AC3E}">
        <p14:creationId xmlns:p14="http://schemas.microsoft.com/office/powerpoint/2010/main" val="269932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noChangeArrowheads="1"/>
          </p:cNvSpPr>
          <p:nvPr>
            <p:ph type="title"/>
          </p:nvPr>
        </p:nvSpPr>
        <p:spPr/>
        <p:txBody>
          <a:bodyPr/>
          <a:lstStyle/>
          <a:p>
            <a:r>
              <a:rPr lang="en-US" altLang="en-US" dirty="0"/>
              <a:t>POPULAR RECRUITMENT SITES</a:t>
            </a:r>
          </a:p>
        </p:txBody>
      </p:sp>
      <p:sp>
        <p:nvSpPr>
          <p:cNvPr id="10242" name="Rectangle 3"/>
          <p:cNvSpPr>
            <a:spLocks noGrp="1" noChangeArrowheads="1"/>
          </p:cNvSpPr>
          <p:nvPr>
            <p:ph idx="1"/>
          </p:nvPr>
        </p:nvSpPr>
        <p:spPr/>
        <p:txBody>
          <a:bodyPr/>
          <a:lstStyle/>
          <a:p>
            <a:r>
              <a:rPr lang="en-US" altLang="en-US" sz="2400" dirty="0"/>
              <a:t>Many organizations are recruiting employees via social media by actively managing their social media presence and using recruitment tools to attract applicants.</a:t>
            </a:r>
          </a:p>
          <a:p>
            <a:r>
              <a:rPr lang="en-US" altLang="en-US" sz="2400" dirty="0"/>
              <a:t>Presently, LinkedIn is among the most popular professional social networking sites used by organizations.</a:t>
            </a:r>
          </a:p>
          <a:p>
            <a:r>
              <a:rPr lang="en-US" altLang="en-US" sz="2400" dirty="0"/>
              <a:t>Twitter is also effective for increasing exposure and communicating with groups of individuals who want to follow organizations. As such, many organizations have created job channels on Twitter to communicate with and to attract new talent (</a:t>
            </a:r>
            <a:r>
              <a:rPr lang="en-US" altLang="en-US" sz="2400" dirty="0" err="1"/>
              <a:t>Heathfield</a:t>
            </a:r>
            <a:r>
              <a:rPr lang="en-US" altLang="en-US" sz="2400" dirty="0"/>
              <a:t>, 2015).</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en-US" dirty="0"/>
              <a:t>TRAINING AND DEVELOPMENT</a:t>
            </a:r>
          </a:p>
        </p:txBody>
      </p:sp>
      <p:sp>
        <p:nvSpPr>
          <p:cNvPr id="12290" name="Rectangle 3"/>
          <p:cNvSpPr>
            <a:spLocks noGrp="1" noChangeArrowheads="1"/>
          </p:cNvSpPr>
          <p:nvPr>
            <p:ph idx="1"/>
          </p:nvPr>
        </p:nvSpPr>
        <p:spPr/>
        <p:txBody>
          <a:bodyPr/>
          <a:lstStyle/>
          <a:p>
            <a:r>
              <a:rPr lang="en-US" altLang="en-US" sz="2400" dirty="0"/>
              <a:t>As organizations compete in a global market, businesses need to prepare their employees to be more effective. Social media tools can assist organizations in this process in multiple ways, such as informing teams separated by geographic distance, time, culture, and organizational boundaries.</a:t>
            </a:r>
          </a:p>
          <a:p>
            <a:r>
              <a:rPr lang="en-US" altLang="en-US" sz="2400" dirty="0"/>
              <a:t>Organizations can also use social media tools to assess </a:t>
            </a:r>
            <a:r>
              <a:rPr lang="en-US" altLang="en-US" sz="2400" dirty="0" err="1"/>
              <a:t>metaknowledge</a:t>
            </a:r>
            <a:r>
              <a:rPr lang="en-US" altLang="en-US" sz="2400" dirty="0"/>
              <a:t> about the type of employees it has, as well as their knowledge, skills, and abilities. For instance, Avaya used collaborative tags to identify organizational experts and integrated these data into a communication system (John &amp; </a:t>
            </a:r>
            <a:r>
              <a:rPr lang="en-US" altLang="en-US" sz="2400" dirty="0" err="1"/>
              <a:t>Sleligman</a:t>
            </a:r>
            <a:r>
              <a:rPr lang="en-US" altLang="en-US" sz="2400" dirty="0"/>
              <a:t>, 2006).</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en-US" dirty="0"/>
              <a:t>INTERNAL COMMUNICATION AND ENGAGEMENT</a:t>
            </a:r>
          </a:p>
        </p:txBody>
      </p:sp>
      <p:sp>
        <p:nvSpPr>
          <p:cNvPr id="14338" name="Rectangle 3"/>
          <p:cNvSpPr>
            <a:spLocks noGrp="1" noChangeArrowheads="1"/>
          </p:cNvSpPr>
          <p:nvPr>
            <p:ph idx="1"/>
          </p:nvPr>
        </p:nvSpPr>
        <p:spPr/>
        <p:txBody>
          <a:bodyPr/>
          <a:lstStyle/>
          <a:p>
            <a:r>
              <a:rPr lang="en-US" altLang="en-US" sz="2800" dirty="0"/>
              <a:t>According to a recent Gallup Poll (2013), 70% of the American workforce feels disconnected, or not engaged, at work. Lack of engagement at work can lead to higher absenteeism, higher turnover, and lower firm performance.</a:t>
            </a:r>
          </a:p>
          <a:p>
            <a:r>
              <a:rPr lang="en-US" altLang="en-US" sz="2800" dirty="0"/>
              <a:t>SMW can support employee engagement in a number of ways. First, it can improve internal communications, can improve the sharing and exchanging of ideas, and can increase feelings of inclusion (</a:t>
            </a:r>
            <a:r>
              <a:rPr lang="en-US" altLang="en-US" sz="2800" dirty="0" err="1"/>
              <a:t>Ruggs</a:t>
            </a:r>
            <a:r>
              <a:rPr lang="en-US" altLang="en-US" sz="2800" dirty="0"/>
              <a:t> &amp; Speights, 2013).</a:t>
            </a:r>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en-US" dirty="0"/>
              <a:t>INTERNAL COMMUNICATION AND ENGAGEMENT</a:t>
            </a:r>
          </a:p>
        </p:txBody>
      </p:sp>
      <p:sp>
        <p:nvSpPr>
          <p:cNvPr id="14338" name="Rectangle 3"/>
          <p:cNvSpPr>
            <a:spLocks noGrp="1" noChangeArrowheads="1"/>
          </p:cNvSpPr>
          <p:nvPr>
            <p:ph idx="1"/>
          </p:nvPr>
        </p:nvSpPr>
        <p:spPr/>
        <p:txBody>
          <a:bodyPr/>
          <a:lstStyle/>
          <a:p>
            <a:r>
              <a:rPr lang="en-US" altLang="en-US" sz="2800" dirty="0"/>
              <a:t>Many organizations are actively using social media to increase employee engagement. For example, </a:t>
            </a:r>
            <a:r>
              <a:rPr lang="en-US" altLang="en-US" sz="2800" dirty="0" err="1"/>
              <a:t>L’</a:t>
            </a:r>
            <a:r>
              <a:rPr lang="en-US" altLang="ja-JP" sz="2800" dirty="0" err="1"/>
              <a:t>Oreal</a:t>
            </a:r>
            <a:r>
              <a:rPr lang="en-US" altLang="ja-JP" sz="2800" dirty="0"/>
              <a:t>, a cosmetics company, believes that people will have greater trust in information about what it is like to work for a company when it comes from their peers on social media rather than from the company (Simpson, 2015).</a:t>
            </a:r>
            <a:endParaRPr lang="en-US" altLang="en-US" sz="2800" dirty="0"/>
          </a:p>
        </p:txBody>
      </p:sp>
      <p:sp>
        <p:nvSpPr>
          <p:cNvPr id="6" name="Footer Placeholder 5"/>
          <p:cNvSpPr>
            <a:spLocks noGrp="1"/>
          </p:cNvSpPr>
          <p:nvPr>
            <p:ph type="ftr" sz="quarter" idx="10"/>
          </p:nvPr>
        </p:nvSpPr>
        <p:spPr/>
        <p:txBody>
          <a:bodyPr/>
          <a:lstStyle/>
          <a:p>
            <a:r>
              <a:rPr lang="en-US"/>
              <a:t>Kavanagh, Human Resource Information Systems 4e. SAGE Publications, 2018.</a:t>
            </a:r>
          </a:p>
        </p:txBody>
      </p:sp>
      <p:sp>
        <p:nvSpPr>
          <p:cNvPr id="7" name="Slide Number Placeholder 6"/>
          <p:cNvSpPr>
            <a:spLocks noGrp="1"/>
          </p:cNvSpPr>
          <p:nvPr>
            <p:ph type="sldNum" sz="quarter" idx="11"/>
          </p:nvPr>
        </p:nvSpPr>
        <p:spPr/>
        <p:txBody>
          <a:bodyPr/>
          <a:lstStyle/>
          <a:p>
            <a:fld id="{103B020F-2BF5-4BCF-BA9F-77391F55D2ED}" type="slidenum">
              <a:rPr lang="en-US" smtClean="0"/>
              <a:t>9</a:t>
            </a:fld>
            <a:endParaRPr lang="en-US"/>
          </a:p>
        </p:txBody>
      </p:sp>
    </p:spTree>
    <p:extLst>
      <p:ext uri="{BB962C8B-B14F-4D97-AF65-F5344CB8AC3E}">
        <p14:creationId xmlns:p14="http://schemas.microsoft.com/office/powerpoint/2010/main" val="1773486908"/>
      </p:ext>
    </p:extLst>
  </p:cSld>
  <p:clrMapOvr>
    <a:masterClrMapping/>
  </p:clrMapOvr>
</p:sld>
</file>

<file path=ppt/theme/theme1.xml><?xml version="1.0" encoding="utf-8"?>
<a:theme xmlns:a="http://schemas.openxmlformats.org/drawingml/2006/main" name="Kavanag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avanagh" id="{A85EBC22-2498-4F1D-A19D-A85C40C90245}" vid="{243FF9DB-DB78-487A-A842-2E82D5B2DC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3635</Words>
  <Application>Microsoft Office PowerPoint</Application>
  <PresentationFormat>On-screen Show (4:3)</PresentationFormat>
  <Paragraphs>168</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Kavanagh</vt:lpstr>
      <vt:lpstr>CHAPTER 16</vt:lpstr>
      <vt:lpstr>WHAT IS SOCIAL MEDIA?</vt:lpstr>
      <vt:lpstr>GLOBAL USAGE OF SOCIAL MEDIA</vt:lpstr>
      <vt:lpstr>ORGANIZATIONAL RECRUITMENT AND SELECTION</vt:lpstr>
      <vt:lpstr>ORGANIZATIONAL RECRUITMENT AND SELECTION</vt:lpstr>
      <vt:lpstr>POPULAR RECRUITMENT SITES</vt:lpstr>
      <vt:lpstr>TRAINING AND DEVELOPMENT</vt:lpstr>
      <vt:lpstr>INTERNAL COMMUNICATION AND ENGAGEMENT</vt:lpstr>
      <vt:lpstr>INTERNAL COMMUNICATION AND ENGAGEMENT</vt:lpstr>
      <vt:lpstr>CONCERNS</vt:lpstr>
      <vt:lpstr>CORPORATE SOCIAL MEDIA</vt:lpstr>
      <vt:lpstr>RECRUITMENT AND SELECTION</vt:lpstr>
      <vt:lpstr>VALIDITY OF SMW IN SELECTION</vt:lpstr>
      <vt:lpstr>OTHER CONCERNS: PRIVACY</vt:lpstr>
      <vt:lpstr>OTHER CONCERNS: DIVERSITY</vt:lpstr>
      <vt:lpstr>OTHER CONCERNS: FEDERAL AND STATE GUIDELINES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creator>Sheila Boysen-Rotelli</dc:creator>
  <cp:lastModifiedBy>Walter Frazier</cp:lastModifiedBy>
  <cp:revision>14</cp:revision>
  <dcterms:created xsi:type="dcterms:W3CDTF">2017-05-07T22:42:28Z</dcterms:created>
  <dcterms:modified xsi:type="dcterms:W3CDTF">2021-03-01T05:20:51Z</dcterms:modified>
</cp:coreProperties>
</file>