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42" r:id="rId4"/>
  </p:sldMasterIdLst>
  <p:notesMasterIdLst>
    <p:notesMasterId r:id="rId52"/>
  </p:notesMasterIdLst>
  <p:sldIdLst>
    <p:sldId id="296" r:id="rId5"/>
    <p:sldId id="292" r:id="rId6"/>
    <p:sldId id="303" r:id="rId7"/>
    <p:sldId id="304" r:id="rId8"/>
    <p:sldId id="331" r:id="rId9"/>
    <p:sldId id="311" r:id="rId10"/>
    <p:sldId id="261" r:id="rId11"/>
    <p:sldId id="299" r:id="rId12"/>
    <p:sldId id="300" r:id="rId13"/>
    <p:sldId id="301" r:id="rId14"/>
    <p:sldId id="263" r:id="rId15"/>
    <p:sldId id="269" r:id="rId16"/>
    <p:sldId id="335" r:id="rId17"/>
    <p:sldId id="316" r:id="rId18"/>
    <p:sldId id="272" r:id="rId19"/>
    <p:sldId id="317" r:id="rId20"/>
    <p:sldId id="273" r:id="rId21"/>
    <p:sldId id="274" r:id="rId22"/>
    <p:sldId id="318" r:id="rId23"/>
    <p:sldId id="275" r:id="rId24"/>
    <p:sldId id="319" r:id="rId25"/>
    <p:sldId id="320" r:id="rId26"/>
    <p:sldId id="276" r:id="rId27"/>
    <p:sldId id="321" r:id="rId28"/>
    <p:sldId id="277" r:id="rId29"/>
    <p:sldId id="322" r:id="rId30"/>
    <p:sldId id="332" r:id="rId31"/>
    <p:sldId id="333" r:id="rId32"/>
    <p:sldId id="334" r:id="rId33"/>
    <p:sldId id="279" r:id="rId34"/>
    <p:sldId id="324" r:id="rId35"/>
    <p:sldId id="284" r:id="rId36"/>
    <p:sldId id="325" r:id="rId37"/>
    <p:sldId id="285" r:id="rId38"/>
    <p:sldId id="326" r:id="rId39"/>
    <p:sldId id="286" r:id="rId40"/>
    <p:sldId id="287" r:id="rId41"/>
    <p:sldId id="327" r:id="rId42"/>
    <p:sldId id="328" r:id="rId43"/>
    <p:sldId id="288" r:id="rId44"/>
    <p:sldId id="314" r:id="rId45"/>
    <p:sldId id="315" r:id="rId46"/>
    <p:sldId id="289" r:id="rId47"/>
    <p:sldId id="329" r:id="rId48"/>
    <p:sldId id="294" r:id="rId49"/>
    <p:sldId id="330" r:id="rId50"/>
    <p:sldId id="295" r:id="rId5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F8F"/>
    <a:srgbClr val="114A95"/>
    <a:srgbClr val="D3EAED"/>
    <a:srgbClr val="D13333"/>
    <a:srgbClr val="9AA7CC"/>
    <a:srgbClr val="444B5A"/>
    <a:srgbClr val="8D96B1"/>
    <a:srgbClr val="584361"/>
    <a:srgbClr val="003366"/>
    <a:srgbClr val="C488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94434" autoAdjust="0"/>
  </p:normalViewPr>
  <p:slideViewPr>
    <p:cSldViewPr snapToGrid="0">
      <p:cViewPr varScale="1">
        <p:scale>
          <a:sx n="67" d="100"/>
          <a:sy n="67" d="100"/>
        </p:scale>
        <p:origin x="1374"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F03A9C-523D-4F6B-8CE2-D6DF6F945BC1}"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GB"/>
        </a:p>
      </dgm:t>
    </dgm:pt>
    <dgm:pt modelId="{31841B8E-D8B4-4542-AB42-E4995DBB039E}">
      <dgm:prSet custT="1"/>
      <dgm:spPr>
        <a:solidFill>
          <a:srgbClr val="033F8F"/>
        </a:solidFill>
        <a:ln>
          <a:solidFill>
            <a:srgbClr val="114A95"/>
          </a:solidFill>
        </a:ln>
      </dgm:spPr>
      <dgm:t>
        <a:bodyPr/>
        <a:lstStyle/>
        <a:p>
          <a:pPr rtl="0"/>
          <a:r>
            <a:rPr lang="en-IN" sz="2000" dirty="0" smtClean="0"/>
            <a:t>Working virtually can reduce team process losses associated with any cliques commonly experienced by face-to-face teams</a:t>
          </a:r>
          <a:endParaRPr lang="en-IN" sz="2000" dirty="0"/>
        </a:p>
      </dgm:t>
    </dgm:pt>
    <dgm:pt modelId="{70DE7789-5091-4DB0-9822-04303D91C0A5}" type="parTrans" cxnId="{5C143CE9-B26B-4335-8308-BE75E4CAB514}">
      <dgm:prSet/>
      <dgm:spPr/>
      <dgm:t>
        <a:bodyPr/>
        <a:lstStyle/>
        <a:p>
          <a:endParaRPr lang="en-GB"/>
        </a:p>
      </dgm:t>
    </dgm:pt>
    <dgm:pt modelId="{2BB055A4-F8C9-44B3-8E56-18F26CD615A3}" type="sibTrans" cxnId="{5C143CE9-B26B-4335-8308-BE75E4CAB514}">
      <dgm:prSet/>
      <dgm:spPr>
        <a:ln>
          <a:solidFill>
            <a:srgbClr val="114A95"/>
          </a:solidFill>
        </a:ln>
      </dgm:spPr>
      <dgm:t>
        <a:bodyPr/>
        <a:lstStyle/>
        <a:p>
          <a:endParaRPr lang="en-GB"/>
        </a:p>
      </dgm:t>
    </dgm:pt>
    <dgm:pt modelId="{5FF5CD4C-DFD1-4275-AC83-7B15243D3652}">
      <dgm:prSet custT="1"/>
      <dgm:spPr>
        <a:solidFill>
          <a:srgbClr val="033F8F"/>
        </a:solidFill>
        <a:ln>
          <a:solidFill>
            <a:srgbClr val="114A95"/>
          </a:solidFill>
        </a:ln>
      </dgm:spPr>
      <dgm:t>
        <a:bodyPr/>
        <a:lstStyle/>
        <a:p>
          <a:pPr rtl="0"/>
          <a:r>
            <a:rPr lang="en-IN" sz="2000" dirty="0" smtClean="0"/>
            <a:t>Having members span many different time zones can literally keep a project moving around the clock</a:t>
          </a:r>
          <a:endParaRPr lang="en-IN" sz="2000" dirty="0"/>
        </a:p>
      </dgm:t>
    </dgm:pt>
    <dgm:pt modelId="{FC1B9A3E-AB16-4FCA-A21E-7A35F7236EB7}" type="parTrans" cxnId="{4B382FA1-8768-4AC7-9696-AA4F0F1B23E6}">
      <dgm:prSet/>
      <dgm:spPr/>
      <dgm:t>
        <a:bodyPr/>
        <a:lstStyle/>
        <a:p>
          <a:endParaRPr lang="en-GB"/>
        </a:p>
      </dgm:t>
    </dgm:pt>
    <dgm:pt modelId="{B5541A42-881E-4097-BA45-5D025535013F}" type="sibTrans" cxnId="{4B382FA1-8768-4AC7-9696-AA4F0F1B23E6}">
      <dgm:prSet/>
      <dgm:spPr/>
      <dgm:t>
        <a:bodyPr/>
        <a:lstStyle/>
        <a:p>
          <a:endParaRPr lang="en-GB"/>
        </a:p>
      </dgm:t>
    </dgm:pt>
    <dgm:pt modelId="{656E6DBF-22E0-4D64-9D7C-35329907C82D}">
      <dgm:prSet custT="1"/>
      <dgm:spPr>
        <a:solidFill>
          <a:srgbClr val="033F8F"/>
        </a:solidFill>
        <a:ln>
          <a:solidFill>
            <a:srgbClr val="114A95"/>
          </a:solidFill>
        </a:ln>
      </dgm:spPr>
      <dgm:t>
        <a:bodyPr/>
        <a:lstStyle/>
        <a:p>
          <a:pPr rtl="0"/>
          <a:r>
            <a:rPr lang="en-IN" sz="2000" dirty="0" smtClean="0"/>
            <a:t>Cohesive teams that are capable of quickly solving complex problems and making effective decisions provide a competitive advantage </a:t>
          </a:r>
          <a:endParaRPr lang="en-IN" sz="2000" dirty="0"/>
        </a:p>
      </dgm:t>
    </dgm:pt>
    <dgm:pt modelId="{D0E0D894-7CE3-48D8-9A1C-A5E82672145F}" type="parTrans" cxnId="{77C65084-AE9D-4898-A58C-56C698037C6D}">
      <dgm:prSet/>
      <dgm:spPr/>
      <dgm:t>
        <a:bodyPr/>
        <a:lstStyle/>
        <a:p>
          <a:endParaRPr lang="en-GB"/>
        </a:p>
      </dgm:t>
    </dgm:pt>
    <dgm:pt modelId="{78F0658F-71DB-4D4E-8516-FDF9E4FDC77F}" type="sibTrans" cxnId="{77C65084-AE9D-4898-A58C-56C698037C6D}">
      <dgm:prSet/>
      <dgm:spPr/>
      <dgm:t>
        <a:bodyPr/>
        <a:lstStyle/>
        <a:p>
          <a:endParaRPr lang="en-GB"/>
        </a:p>
      </dgm:t>
    </dgm:pt>
    <dgm:pt modelId="{DE685866-5139-483B-BF8E-355C7D918A3B}" type="pres">
      <dgm:prSet presAssocID="{3DF03A9C-523D-4F6B-8CE2-D6DF6F945BC1}" presName="Name0" presStyleCnt="0">
        <dgm:presLayoutVars>
          <dgm:chMax val="7"/>
          <dgm:chPref val="7"/>
          <dgm:dir/>
        </dgm:presLayoutVars>
      </dgm:prSet>
      <dgm:spPr/>
      <dgm:t>
        <a:bodyPr/>
        <a:lstStyle/>
        <a:p>
          <a:endParaRPr lang="en-GB"/>
        </a:p>
      </dgm:t>
    </dgm:pt>
    <dgm:pt modelId="{10371CDE-62B0-4343-A9F7-E342314CC205}" type="pres">
      <dgm:prSet presAssocID="{3DF03A9C-523D-4F6B-8CE2-D6DF6F945BC1}" presName="Name1" presStyleCnt="0"/>
      <dgm:spPr/>
    </dgm:pt>
    <dgm:pt modelId="{2CF9E71B-E347-4BE3-9798-AB938FFA1B2C}" type="pres">
      <dgm:prSet presAssocID="{3DF03A9C-523D-4F6B-8CE2-D6DF6F945BC1}" presName="cycle" presStyleCnt="0"/>
      <dgm:spPr/>
    </dgm:pt>
    <dgm:pt modelId="{37E09A55-1F40-4D3B-A0EC-CF1922B1E8F2}" type="pres">
      <dgm:prSet presAssocID="{3DF03A9C-523D-4F6B-8CE2-D6DF6F945BC1}" presName="srcNode" presStyleLbl="node1" presStyleIdx="0" presStyleCnt="3"/>
      <dgm:spPr/>
    </dgm:pt>
    <dgm:pt modelId="{B71A4BE3-1157-4341-A1F5-29DD5EFA7A88}" type="pres">
      <dgm:prSet presAssocID="{3DF03A9C-523D-4F6B-8CE2-D6DF6F945BC1}" presName="conn" presStyleLbl="parChTrans1D2" presStyleIdx="0" presStyleCnt="1"/>
      <dgm:spPr/>
      <dgm:t>
        <a:bodyPr/>
        <a:lstStyle/>
        <a:p>
          <a:endParaRPr lang="en-GB"/>
        </a:p>
      </dgm:t>
    </dgm:pt>
    <dgm:pt modelId="{F5DBF39B-9C73-4848-8665-D6EB5DBAE26B}" type="pres">
      <dgm:prSet presAssocID="{3DF03A9C-523D-4F6B-8CE2-D6DF6F945BC1}" presName="extraNode" presStyleLbl="node1" presStyleIdx="0" presStyleCnt="3"/>
      <dgm:spPr/>
    </dgm:pt>
    <dgm:pt modelId="{44F76A11-1FAB-46B6-99F8-0926D736CF76}" type="pres">
      <dgm:prSet presAssocID="{3DF03A9C-523D-4F6B-8CE2-D6DF6F945BC1}" presName="dstNode" presStyleLbl="node1" presStyleIdx="0" presStyleCnt="3"/>
      <dgm:spPr/>
    </dgm:pt>
    <dgm:pt modelId="{A7F579E6-311F-433F-8274-F47321F599A3}" type="pres">
      <dgm:prSet presAssocID="{31841B8E-D8B4-4542-AB42-E4995DBB039E}" presName="text_1" presStyleLbl="node1" presStyleIdx="0" presStyleCnt="3">
        <dgm:presLayoutVars>
          <dgm:bulletEnabled val="1"/>
        </dgm:presLayoutVars>
      </dgm:prSet>
      <dgm:spPr/>
      <dgm:t>
        <a:bodyPr/>
        <a:lstStyle/>
        <a:p>
          <a:endParaRPr lang="en-GB"/>
        </a:p>
      </dgm:t>
    </dgm:pt>
    <dgm:pt modelId="{96BDBB0D-5815-43AB-912B-698C5E723D66}" type="pres">
      <dgm:prSet presAssocID="{31841B8E-D8B4-4542-AB42-E4995DBB039E}" presName="accent_1" presStyleCnt="0"/>
      <dgm:spPr/>
    </dgm:pt>
    <dgm:pt modelId="{FD03710C-5E98-4AA0-9FE1-6BDDDD71A509}" type="pres">
      <dgm:prSet presAssocID="{31841B8E-D8B4-4542-AB42-E4995DBB039E}" presName="accentRepeatNode" presStyleLbl="solidFgAcc1" presStyleIdx="0" presStyleCnt="3"/>
      <dgm:spPr>
        <a:ln>
          <a:solidFill>
            <a:srgbClr val="114A95"/>
          </a:solidFill>
        </a:ln>
      </dgm:spPr>
      <dgm:t>
        <a:bodyPr/>
        <a:lstStyle/>
        <a:p>
          <a:endParaRPr lang="en-US"/>
        </a:p>
      </dgm:t>
    </dgm:pt>
    <dgm:pt modelId="{D0F7B628-AB7C-4CC6-BE31-B89BE00FA959}" type="pres">
      <dgm:prSet presAssocID="{5FF5CD4C-DFD1-4275-AC83-7B15243D3652}" presName="text_2" presStyleLbl="node1" presStyleIdx="1" presStyleCnt="3">
        <dgm:presLayoutVars>
          <dgm:bulletEnabled val="1"/>
        </dgm:presLayoutVars>
      </dgm:prSet>
      <dgm:spPr/>
      <dgm:t>
        <a:bodyPr/>
        <a:lstStyle/>
        <a:p>
          <a:endParaRPr lang="en-GB"/>
        </a:p>
      </dgm:t>
    </dgm:pt>
    <dgm:pt modelId="{431DE24A-D443-42E9-B6E8-D872FFEF6B77}" type="pres">
      <dgm:prSet presAssocID="{5FF5CD4C-DFD1-4275-AC83-7B15243D3652}" presName="accent_2" presStyleCnt="0"/>
      <dgm:spPr/>
    </dgm:pt>
    <dgm:pt modelId="{3ED97FA6-9F14-4CDD-9D07-E4739715A6BF}" type="pres">
      <dgm:prSet presAssocID="{5FF5CD4C-DFD1-4275-AC83-7B15243D3652}" presName="accentRepeatNode" presStyleLbl="solidFgAcc1" presStyleIdx="1" presStyleCnt="3"/>
      <dgm:spPr>
        <a:ln>
          <a:solidFill>
            <a:srgbClr val="114A95"/>
          </a:solidFill>
        </a:ln>
      </dgm:spPr>
      <dgm:t>
        <a:bodyPr/>
        <a:lstStyle/>
        <a:p>
          <a:endParaRPr lang="en-US"/>
        </a:p>
      </dgm:t>
    </dgm:pt>
    <dgm:pt modelId="{79F02B26-9360-491F-8E64-CFF3CDBE74BA}" type="pres">
      <dgm:prSet presAssocID="{656E6DBF-22E0-4D64-9D7C-35329907C82D}" presName="text_3" presStyleLbl="node1" presStyleIdx="2" presStyleCnt="3">
        <dgm:presLayoutVars>
          <dgm:bulletEnabled val="1"/>
        </dgm:presLayoutVars>
      </dgm:prSet>
      <dgm:spPr/>
      <dgm:t>
        <a:bodyPr/>
        <a:lstStyle/>
        <a:p>
          <a:endParaRPr lang="en-GB"/>
        </a:p>
      </dgm:t>
    </dgm:pt>
    <dgm:pt modelId="{B071F984-158B-43A9-B5CA-2177FDC924A6}" type="pres">
      <dgm:prSet presAssocID="{656E6DBF-22E0-4D64-9D7C-35329907C82D}" presName="accent_3" presStyleCnt="0"/>
      <dgm:spPr/>
    </dgm:pt>
    <dgm:pt modelId="{74428F53-7C0C-4790-8FF8-4CA5497FB73E}" type="pres">
      <dgm:prSet presAssocID="{656E6DBF-22E0-4D64-9D7C-35329907C82D}" presName="accentRepeatNode" presStyleLbl="solidFgAcc1" presStyleIdx="2" presStyleCnt="3"/>
      <dgm:spPr>
        <a:ln>
          <a:solidFill>
            <a:srgbClr val="114A95"/>
          </a:solidFill>
        </a:ln>
      </dgm:spPr>
      <dgm:t>
        <a:bodyPr/>
        <a:lstStyle/>
        <a:p>
          <a:endParaRPr lang="en-US"/>
        </a:p>
      </dgm:t>
    </dgm:pt>
  </dgm:ptLst>
  <dgm:cxnLst>
    <dgm:cxn modelId="{5C143CE9-B26B-4335-8308-BE75E4CAB514}" srcId="{3DF03A9C-523D-4F6B-8CE2-D6DF6F945BC1}" destId="{31841B8E-D8B4-4542-AB42-E4995DBB039E}" srcOrd="0" destOrd="0" parTransId="{70DE7789-5091-4DB0-9822-04303D91C0A5}" sibTransId="{2BB055A4-F8C9-44B3-8E56-18F26CD615A3}"/>
    <dgm:cxn modelId="{912C9CEE-A80C-41F9-B1AE-61D77ECE8295}" type="presOf" srcId="{2BB055A4-F8C9-44B3-8E56-18F26CD615A3}" destId="{B71A4BE3-1157-4341-A1F5-29DD5EFA7A88}" srcOrd="0" destOrd="0" presId="urn:microsoft.com/office/officeart/2008/layout/VerticalCurvedList"/>
    <dgm:cxn modelId="{E8CAC734-B3F8-4E85-959C-D3FCF28F650B}" type="presOf" srcId="{5FF5CD4C-DFD1-4275-AC83-7B15243D3652}" destId="{D0F7B628-AB7C-4CC6-BE31-B89BE00FA959}" srcOrd="0" destOrd="0" presId="urn:microsoft.com/office/officeart/2008/layout/VerticalCurvedList"/>
    <dgm:cxn modelId="{53B84E42-6018-4BC7-BAE9-803756C023BA}" type="presOf" srcId="{656E6DBF-22E0-4D64-9D7C-35329907C82D}" destId="{79F02B26-9360-491F-8E64-CFF3CDBE74BA}" srcOrd="0" destOrd="0" presId="urn:microsoft.com/office/officeart/2008/layout/VerticalCurvedList"/>
    <dgm:cxn modelId="{77C65084-AE9D-4898-A58C-56C698037C6D}" srcId="{3DF03A9C-523D-4F6B-8CE2-D6DF6F945BC1}" destId="{656E6DBF-22E0-4D64-9D7C-35329907C82D}" srcOrd="2" destOrd="0" parTransId="{D0E0D894-7CE3-48D8-9A1C-A5E82672145F}" sibTransId="{78F0658F-71DB-4D4E-8516-FDF9E4FDC77F}"/>
    <dgm:cxn modelId="{39FBCC98-0E91-4569-A464-F83CB1DF78FC}" type="presOf" srcId="{31841B8E-D8B4-4542-AB42-E4995DBB039E}" destId="{A7F579E6-311F-433F-8274-F47321F599A3}" srcOrd="0" destOrd="0" presId="urn:microsoft.com/office/officeart/2008/layout/VerticalCurvedList"/>
    <dgm:cxn modelId="{4B382FA1-8768-4AC7-9696-AA4F0F1B23E6}" srcId="{3DF03A9C-523D-4F6B-8CE2-D6DF6F945BC1}" destId="{5FF5CD4C-DFD1-4275-AC83-7B15243D3652}" srcOrd="1" destOrd="0" parTransId="{FC1B9A3E-AB16-4FCA-A21E-7A35F7236EB7}" sibTransId="{B5541A42-881E-4097-BA45-5D025535013F}"/>
    <dgm:cxn modelId="{C5CA8704-961A-4E7E-B3C0-0BD5963ED000}" type="presOf" srcId="{3DF03A9C-523D-4F6B-8CE2-D6DF6F945BC1}" destId="{DE685866-5139-483B-BF8E-355C7D918A3B}" srcOrd="0" destOrd="0" presId="urn:microsoft.com/office/officeart/2008/layout/VerticalCurvedList"/>
    <dgm:cxn modelId="{BCC040F9-F123-44E2-A659-1AC35E2146F0}" type="presParOf" srcId="{DE685866-5139-483B-BF8E-355C7D918A3B}" destId="{10371CDE-62B0-4343-A9F7-E342314CC205}" srcOrd="0" destOrd="0" presId="urn:microsoft.com/office/officeart/2008/layout/VerticalCurvedList"/>
    <dgm:cxn modelId="{28F04545-0AB8-44B5-B449-FA1FB2DEF2B5}" type="presParOf" srcId="{10371CDE-62B0-4343-A9F7-E342314CC205}" destId="{2CF9E71B-E347-4BE3-9798-AB938FFA1B2C}" srcOrd="0" destOrd="0" presId="urn:microsoft.com/office/officeart/2008/layout/VerticalCurvedList"/>
    <dgm:cxn modelId="{DF7CAAA0-F901-41B7-B95C-4E8025FD2C9D}" type="presParOf" srcId="{2CF9E71B-E347-4BE3-9798-AB938FFA1B2C}" destId="{37E09A55-1F40-4D3B-A0EC-CF1922B1E8F2}" srcOrd="0" destOrd="0" presId="urn:microsoft.com/office/officeart/2008/layout/VerticalCurvedList"/>
    <dgm:cxn modelId="{1BC5A442-D145-4A60-9977-62C4472E6B11}" type="presParOf" srcId="{2CF9E71B-E347-4BE3-9798-AB938FFA1B2C}" destId="{B71A4BE3-1157-4341-A1F5-29DD5EFA7A88}" srcOrd="1" destOrd="0" presId="urn:microsoft.com/office/officeart/2008/layout/VerticalCurvedList"/>
    <dgm:cxn modelId="{A23425BB-7808-4664-82D0-714805C8C78F}" type="presParOf" srcId="{2CF9E71B-E347-4BE3-9798-AB938FFA1B2C}" destId="{F5DBF39B-9C73-4848-8665-D6EB5DBAE26B}" srcOrd="2" destOrd="0" presId="urn:microsoft.com/office/officeart/2008/layout/VerticalCurvedList"/>
    <dgm:cxn modelId="{D674283A-4DC9-4660-8FCD-D3BAC914E82D}" type="presParOf" srcId="{2CF9E71B-E347-4BE3-9798-AB938FFA1B2C}" destId="{44F76A11-1FAB-46B6-99F8-0926D736CF76}" srcOrd="3" destOrd="0" presId="urn:microsoft.com/office/officeart/2008/layout/VerticalCurvedList"/>
    <dgm:cxn modelId="{125388FE-9E46-4B01-BDD4-EF14D5D9B93E}" type="presParOf" srcId="{10371CDE-62B0-4343-A9F7-E342314CC205}" destId="{A7F579E6-311F-433F-8274-F47321F599A3}" srcOrd="1" destOrd="0" presId="urn:microsoft.com/office/officeart/2008/layout/VerticalCurvedList"/>
    <dgm:cxn modelId="{FCE327C1-C662-4B01-B831-913B627E4158}" type="presParOf" srcId="{10371CDE-62B0-4343-A9F7-E342314CC205}" destId="{96BDBB0D-5815-43AB-912B-698C5E723D66}" srcOrd="2" destOrd="0" presId="urn:microsoft.com/office/officeart/2008/layout/VerticalCurvedList"/>
    <dgm:cxn modelId="{39851FDF-D066-44D2-B1D2-E9CD33D3E9B4}" type="presParOf" srcId="{96BDBB0D-5815-43AB-912B-698C5E723D66}" destId="{FD03710C-5E98-4AA0-9FE1-6BDDDD71A509}" srcOrd="0" destOrd="0" presId="urn:microsoft.com/office/officeart/2008/layout/VerticalCurvedList"/>
    <dgm:cxn modelId="{D10C5072-87E0-4D2A-B19B-1B40D4F1E378}" type="presParOf" srcId="{10371CDE-62B0-4343-A9F7-E342314CC205}" destId="{D0F7B628-AB7C-4CC6-BE31-B89BE00FA959}" srcOrd="3" destOrd="0" presId="urn:microsoft.com/office/officeart/2008/layout/VerticalCurvedList"/>
    <dgm:cxn modelId="{EE4F14B2-EE22-4BB0-8782-FCD1F4E3DBD4}" type="presParOf" srcId="{10371CDE-62B0-4343-A9F7-E342314CC205}" destId="{431DE24A-D443-42E9-B6E8-D872FFEF6B77}" srcOrd="4" destOrd="0" presId="urn:microsoft.com/office/officeart/2008/layout/VerticalCurvedList"/>
    <dgm:cxn modelId="{8A069F09-7358-432A-B089-A672AB7CED90}" type="presParOf" srcId="{431DE24A-D443-42E9-B6E8-D872FFEF6B77}" destId="{3ED97FA6-9F14-4CDD-9D07-E4739715A6BF}" srcOrd="0" destOrd="0" presId="urn:microsoft.com/office/officeart/2008/layout/VerticalCurvedList"/>
    <dgm:cxn modelId="{A9BD76C9-FD99-47FA-B974-C4A9054577CA}" type="presParOf" srcId="{10371CDE-62B0-4343-A9F7-E342314CC205}" destId="{79F02B26-9360-491F-8E64-CFF3CDBE74BA}" srcOrd="5" destOrd="0" presId="urn:microsoft.com/office/officeart/2008/layout/VerticalCurvedList"/>
    <dgm:cxn modelId="{5318B33A-D47D-40A0-9F7D-404254B2012A}" type="presParOf" srcId="{10371CDE-62B0-4343-A9F7-E342314CC205}" destId="{B071F984-158B-43A9-B5CA-2177FDC924A6}" srcOrd="6" destOrd="0" presId="urn:microsoft.com/office/officeart/2008/layout/VerticalCurvedList"/>
    <dgm:cxn modelId="{ADD4FA4F-88D3-4D07-8EA6-7B9280D20311}" type="presParOf" srcId="{B071F984-158B-43A9-B5CA-2177FDC924A6}" destId="{74428F53-7C0C-4790-8FF8-4CA5497FB73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77EEB1-E651-4F62-9535-30DD19BBFEB1}" type="doc">
      <dgm:prSet loTypeId="urn:microsoft.com/office/officeart/2005/8/layout/process4" loCatId="process" qsTypeId="urn:microsoft.com/office/officeart/2005/8/quickstyle/simple1" qsCatId="simple" csTypeId="urn:microsoft.com/office/officeart/2005/8/colors/accent2_2" csCatId="accent2" phldr="1"/>
      <dgm:spPr/>
      <dgm:t>
        <a:bodyPr/>
        <a:lstStyle/>
        <a:p>
          <a:endParaRPr lang="en-GB"/>
        </a:p>
      </dgm:t>
    </dgm:pt>
    <dgm:pt modelId="{02AC9FF0-E439-4731-8BFF-1F6AA46AA468}">
      <dgm:prSet/>
      <dgm:spPr>
        <a:solidFill>
          <a:srgbClr val="033F8F"/>
        </a:solidFill>
        <a:ln>
          <a:solidFill>
            <a:srgbClr val="114A95"/>
          </a:solidFill>
        </a:ln>
      </dgm:spPr>
      <dgm:t>
        <a:bodyPr/>
        <a:lstStyle/>
        <a:p>
          <a:pPr rtl="0"/>
          <a:r>
            <a:rPr lang="en-US" dirty="0" smtClean="0"/>
            <a:t>Two groups have to establish the purpose, goals, and focus of their merger</a:t>
          </a:r>
          <a:endParaRPr lang="en-IN" dirty="0"/>
        </a:p>
      </dgm:t>
    </dgm:pt>
    <dgm:pt modelId="{C956F6B8-B57D-4A4D-AE6B-75709B00A0D2}" type="parTrans" cxnId="{66A1EBAA-E1BA-4A91-ACE6-865EEABF63E4}">
      <dgm:prSet/>
      <dgm:spPr/>
      <dgm:t>
        <a:bodyPr/>
        <a:lstStyle/>
        <a:p>
          <a:endParaRPr lang="en-GB"/>
        </a:p>
      </dgm:t>
    </dgm:pt>
    <dgm:pt modelId="{C43419F0-BC6C-4D9D-9895-AB0DE6492B3B}" type="sibTrans" cxnId="{66A1EBAA-E1BA-4A91-ACE6-865EEABF63E4}">
      <dgm:prSet/>
      <dgm:spPr/>
      <dgm:t>
        <a:bodyPr/>
        <a:lstStyle/>
        <a:p>
          <a:endParaRPr lang="en-GB"/>
        </a:p>
      </dgm:t>
    </dgm:pt>
    <dgm:pt modelId="{BC5F3013-C14A-4E37-8625-D333AE14E7D7}">
      <dgm:prSet/>
      <dgm:spPr>
        <a:solidFill>
          <a:srgbClr val="033F8F"/>
        </a:solidFill>
        <a:ln>
          <a:solidFill>
            <a:srgbClr val="114A95"/>
          </a:solidFill>
        </a:ln>
      </dgm:spPr>
      <dgm:t>
        <a:bodyPr/>
        <a:lstStyle/>
        <a:p>
          <a:pPr rtl="0"/>
          <a:r>
            <a:rPr lang="en-US" dirty="0" smtClean="0"/>
            <a:t>Mechanisms are developed to identify most important organizational structures and management roles</a:t>
          </a:r>
          <a:endParaRPr lang="en-IN" dirty="0"/>
        </a:p>
      </dgm:t>
    </dgm:pt>
    <dgm:pt modelId="{4DC965A0-779E-4C99-AC49-6B9E47C98895}" type="parTrans" cxnId="{13E8988D-D301-4900-B356-D945BF783F7F}">
      <dgm:prSet/>
      <dgm:spPr/>
      <dgm:t>
        <a:bodyPr/>
        <a:lstStyle/>
        <a:p>
          <a:endParaRPr lang="en-GB"/>
        </a:p>
      </dgm:t>
    </dgm:pt>
    <dgm:pt modelId="{902233CB-E4DD-4F87-8BC9-018A214AC1E8}" type="sibTrans" cxnId="{13E8988D-D301-4900-B356-D945BF783F7F}">
      <dgm:prSet/>
      <dgm:spPr/>
      <dgm:t>
        <a:bodyPr/>
        <a:lstStyle/>
        <a:p>
          <a:endParaRPr lang="en-GB"/>
        </a:p>
      </dgm:t>
    </dgm:pt>
    <dgm:pt modelId="{9EABBBE1-E2D7-4B22-9EFE-36315429A84C}">
      <dgm:prSet/>
      <dgm:spPr>
        <a:solidFill>
          <a:srgbClr val="033F8F"/>
        </a:solidFill>
        <a:ln>
          <a:solidFill>
            <a:srgbClr val="114A95"/>
          </a:solidFill>
        </a:ln>
      </dgm:spPr>
      <dgm:t>
        <a:bodyPr/>
        <a:lstStyle/>
        <a:p>
          <a:pPr rtl="0"/>
          <a:r>
            <a:rPr lang="en-US" dirty="0" smtClean="0"/>
            <a:t>Groups have to determine who has authority over the resources</a:t>
          </a:r>
          <a:endParaRPr lang="en-IN" dirty="0"/>
        </a:p>
      </dgm:t>
    </dgm:pt>
    <dgm:pt modelId="{3540A8E7-10A9-4C29-A656-55C31F22D58E}" type="parTrans" cxnId="{D61F5AC7-6A91-4BBE-9B81-80E41E15E2A2}">
      <dgm:prSet/>
      <dgm:spPr/>
      <dgm:t>
        <a:bodyPr/>
        <a:lstStyle/>
        <a:p>
          <a:endParaRPr lang="en-GB"/>
        </a:p>
      </dgm:t>
    </dgm:pt>
    <dgm:pt modelId="{A1F8685B-4FD4-4157-BD10-B3815FDA6639}" type="sibTrans" cxnId="{D61F5AC7-6A91-4BBE-9B81-80E41E15E2A2}">
      <dgm:prSet/>
      <dgm:spPr/>
      <dgm:t>
        <a:bodyPr/>
        <a:lstStyle/>
        <a:p>
          <a:endParaRPr lang="en-GB"/>
        </a:p>
      </dgm:t>
    </dgm:pt>
    <dgm:pt modelId="{C0A59DF7-D9C8-47B9-9E4A-F2CF5F4CDF14}">
      <dgm:prSet/>
      <dgm:spPr>
        <a:solidFill>
          <a:srgbClr val="033F8F"/>
        </a:solidFill>
        <a:ln>
          <a:solidFill>
            <a:srgbClr val="114A95"/>
          </a:solidFill>
        </a:ln>
      </dgm:spPr>
      <dgm:t>
        <a:bodyPr/>
        <a:lstStyle/>
        <a:p>
          <a:pPr rtl="0"/>
          <a:r>
            <a:rPr lang="en-US" dirty="0" smtClean="0"/>
            <a:t>Identify the expectations of all involved parties and facilitate communication between departments and individuals in the structure </a:t>
          </a:r>
          <a:endParaRPr lang="en-IN" dirty="0"/>
        </a:p>
      </dgm:t>
    </dgm:pt>
    <dgm:pt modelId="{C6BAF150-08EA-4ABA-8B20-3F76D441856E}" type="parTrans" cxnId="{423F120F-96E7-4003-AFF7-DBA659C0D83E}">
      <dgm:prSet/>
      <dgm:spPr/>
      <dgm:t>
        <a:bodyPr/>
        <a:lstStyle/>
        <a:p>
          <a:endParaRPr lang="en-GB"/>
        </a:p>
      </dgm:t>
    </dgm:pt>
    <dgm:pt modelId="{1A2CE950-7979-44DE-81D4-4427C3AEE57D}" type="sibTrans" cxnId="{423F120F-96E7-4003-AFF7-DBA659C0D83E}">
      <dgm:prSet/>
      <dgm:spPr/>
      <dgm:t>
        <a:bodyPr/>
        <a:lstStyle/>
        <a:p>
          <a:endParaRPr lang="en-GB"/>
        </a:p>
      </dgm:t>
    </dgm:pt>
    <dgm:pt modelId="{D1E16A1B-464E-45BE-B8D1-BFEAEF44134E}" type="pres">
      <dgm:prSet presAssocID="{5077EEB1-E651-4F62-9535-30DD19BBFEB1}" presName="Name0" presStyleCnt="0">
        <dgm:presLayoutVars>
          <dgm:dir/>
          <dgm:animLvl val="lvl"/>
          <dgm:resizeHandles val="exact"/>
        </dgm:presLayoutVars>
      </dgm:prSet>
      <dgm:spPr/>
      <dgm:t>
        <a:bodyPr/>
        <a:lstStyle/>
        <a:p>
          <a:endParaRPr lang="en-GB"/>
        </a:p>
      </dgm:t>
    </dgm:pt>
    <dgm:pt modelId="{B5EDC441-56DA-4BB0-B08E-A44F130CA816}" type="pres">
      <dgm:prSet presAssocID="{C0A59DF7-D9C8-47B9-9E4A-F2CF5F4CDF14}" presName="boxAndChildren" presStyleCnt="0"/>
      <dgm:spPr/>
    </dgm:pt>
    <dgm:pt modelId="{448B7B89-3B81-40A5-ADEE-34448651731F}" type="pres">
      <dgm:prSet presAssocID="{C0A59DF7-D9C8-47B9-9E4A-F2CF5F4CDF14}" presName="parentTextBox" presStyleLbl="node1" presStyleIdx="0" presStyleCnt="4"/>
      <dgm:spPr/>
      <dgm:t>
        <a:bodyPr/>
        <a:lstStyle/>
        <a:p>
          <a:endParaRPr lang="en-GB"/>
        </a:p>
      </dgm:t>
    </dgm:pt>
    <dgm:pt modelId="{0A87B22E-11DC-41E0-A530-7457B6D5973E}" type="pres">
      <dgm:prSet presAssocID="{A1F8685B-4FD4-4157-BD10-B3815FDA6639}" presName="sp" presStyleCnt="0"/>
      <dgm:spPr/>
    </dgm:pt>
    <dgm:pt modelId="{5AAD4435-ECB2-402B-A26B-016C86E76C87}" type="pres">
      <dgm:prSet presAssocID="{9EABBBE1-E2D7-4B22-9EFE-36315429A84C}" presName="arrowAndChildren" presStyleCnt="0"/>
      <dgm:spPr/>
    </dgm:pt>
    <dgm:pt modelId="{92AD5053-E3B2-4C0E-A2A3-3A91225A5E65}" type="pres">
      <dgm:prSet presAssocID="{9EABBBE1-E2D7-4B22-9EFE-36315429A84C}" presName="parentTextArrow" presStyleLbl="node1" presStyleIdx="1" presStyleCnt="4"/>
      <dgm:spPr/>
      <dgm:t>
        <a:bodyPr/>
        <a:lstStyle/>
        <a:p>
          <a:endParaRPr lang="en-GB"/>
        </a:p>
      </dgm:t>
    </dgm:pt>
    <dgm:pt modelId="{1698190C-A1B3-462F-8103-02F7F1947FA8}" type="pres">
      <dgm:prSet presAssocID="{902233CB-E4DD-4F87-8BC9-018A214AC1E8}" presName="sp" presStyleCnt="0"/>
      <dgm:spPr/>
    </dgm:pt>
    <dgm:pt modelId="{54572939-0FDC-4631-976C-851AE33B1075}" type="pres">
      <dgm:prSet presAssocID="{BC5F3013-C14A-4E37-8625-D333AE14E7D7}" presName="arrowAndChildren" presStyleCnt="0"/>
      <dgm:spPr/>
    </dgm:pt>
    <dgm:pt modelId="{4FB9B0B8-DE5F-437A-AE5D-F7E6A2FFCA62}" type="pres">
      <dgm:prSet presAssocID="{BC5F3013-C14A-4E37-8625-D333AE14E7D7}" presName="parentTextArrow" presStyleLbl="node1" presStyleIdx="2" presStyleCnt="4"/>
      <dgm:spPr/>
      <dgm:t>
        <a:bodyPr/>
        <a:lstStyle/>
        <a:p>
          <a:endParaRPr lang="en-GB"/>
        </a:p>
      </dgm:t>
    </dgm:pt>
    <dgm:pt modelId="{3829ACB5-ACCA-47D4-93DE-4E5F1B8D31E9}" type="pres">
      <dgm:prSet presAssocID="{C43419F0-BC6C-4D9D-9895-AB0DE6492B3B}" presName="sp" presStyleCnt="0"/>
      <dgm:spPr/>
    </dgm:pt>
    <dgm:pt modelId="{3BF9961B-8E08-4EAA-A199-8033539933CA}" type="pres">
      <dgm:prSet presAssocID="{02AC9FF0-E439-4731-8BFF-1F6AA46AA468}" presName="arrowAndChildren" presStyleCnt="0"/>
      <dgm:spPr/>
    </dgm:pt>
    <dgm:pt modelId="{9D61F943-048F-4A26-A358-A66A91241CBC}" type="pres">
      <dgm:prSet presAssocID="{02AC9FF0-E439-4731-8BFF-1F6AA46AA468}" presName="parentTextArrow" presStyleLbl="node1" presStyleIdx="3" presStyleCnt="4"/>
      <dgm:spPr/>
      <dgm:t>
        <a:bodyPr/>
        <a:lstStyle/>
        <a:p>
          <a:endParaRPr lang="en-GB"/>
        </a:p>
      </dgm:t>
    </dgm:pt>
  </dgm:ptLst>
  <dgm:cxnLst>
    <dgm:cxn modelId="{423F120F-96E7-4003-AFF7-DBA659C0D83E}" srcId="{5077EEB1-E651-4F62-9535-30DD19BBFEB1}" destId="{C0A59DF7-D9C8-47B9-9E4A-F2CF5F4CDF14}" srcOrd="3" destOrd="0" parTransId="{C6BAF150-08EA-4ABA-8B20-3F76D441856E}" sibTransId="{1A2CE950-7979-44DE-81D4-4427C3AEE57D}"/>
    <dgm:cxn modelId="{FA2034F2-9ACD-4EF8-A4C5-9FEB4E47603B}" type="presOf" srcId="{BC5F3013-C14A-4E37-8625-D333AE14E7D7}" destId="{4FB9B0B8-DE5F-437A-AE5D-F7E6A2FFCA62}" srcOrd="0" destOrd="0" presId="urn:microsoft.com/office/officeart/2005/8/layout/process4"/>
    <dgm:cxn modelId="{75B2498C-AD94-4100-9B14-091902996A08}" type="presOf" srcId="{9EABBBE1-E2D7-4B22-9EFE-36315429A84C}" destId="{92AD5053-E3B2-4C0E-A2A3-3A91225A5E65}" srcOrd="0" destOrd="0" presId="urn:microsoft.com/office/officeart/2005/8/layout/process4"/>
    <dgm:cxn modelId="{66A1EBAA-E1BA-4A91-ACE6-865EEABF63E4}" srcId="{5077EEB1-E651-4F62-9535-30DD19BBFEB1}" destId="{02AC9FF0-E439-4731-8BFF-1F6AA46AA468}" srcOrd="0" destOrd="0" parTransId="{C956F6B8-B57D-4A4D-AE6B-75709B00A0D2}" sibTransId="{C43419F0-BC6C-4D9D-9895-AB0DE6492B3B}"/>
    <dgm:cxn modelId="{D61F5AC7-6A91-4BBE-9B81-80E41E15E2A2}" srcId="{5077EEB1-E651-4F62-9535-30DD19BBFEB1}" destId="{9EABBBE1-E2D7-4B22-9EFE-36315429A84C}" srcOrd="2" destOrd="0" parTransId="{3540A8E7-10A9-4C29-A656-55C31F22D58E}" sibTransId="{A1F8685B-4FD4-4157-BD10-B3815FDA6639}"/>
    <dgm:cxn modelId="{6C0AD00C-423F-48C7-A375-FACA858299F0}" type="presOf" srcId="{C0A59DF7-D9C8-47B9-9E4A-F2CF5F4CDF14}" destId="{448B7B89-3B81-40A5-ADEE-34448651731F}" srcOrd="0" destOrd="0" presId="urn:microsoft.com/office/officeart/2005/8/layout/process4"/>
    <dgm:cxn modelId="{13E8988D-D301-4900-B356-D945BF783F7F}" srcId="{5077EEB1-E651-4F62-9535-30DD19BBFEB1}" destId="{BC5F3013-C14A-4E37-8625-D333AE14E7D7}" srcOrd="1" destOrd="0" parTransId="{4DC965A0-779E-4C99-AC49-6B9E47C98895}" sibTransId="{902233CB-E4DD-4F87-8BC9-018A214AC1E8}"/>
    <dgm:cxn modelId="{4355B117-6754-4278-AB78-B4654C0D5369}" type="presOf" srcId="{5077EEB1-E651-4F62-9535-30DD19BBFEB1}" destId="{D1E16A1B-464E-45BE-B8D1-BFEAEF44134E}" srcOrd="0" destOrd="0" presId="urn:microsoft.com/office/officeart/2005/8/layout/process4"/>
    <dgm:cxn modelId="{BDF42446-C4A6-4EE1-80F5-385D19A76E6D}" type="presOf" srcId="{02AC9FF0-E439-4731-8BFF-1F6AA46AA468}" destId="{9D61F943-048F-4A26-A358-A66A91241CBC}" srcOrd="0" destOrd="0" presId="urn:microsoft.com/office/officeart/2005/8/layout/process4"/>
    <dgm:cxn modelId="{61742F43-7C05-431B-AC41-50DB5AB7A969}" type="presParOf" srcId="{D1E16A1B-464E-45BE-B8D1-BFEAEF44134E}" destId="{B5EDC441-56DA-4BB0-B08E-A44F130CA816}" srcOrd="0" destOrd="0" presId="urn:microsoft.com/office/officeart/2005/8/layout/process4"/>
    <dgm:cxn modelId="{C171B261-DEDC-49D0-8AD2-10C9886D4F1D}" type="presParOf" srcId="{B5EDC441-56DA-4BB0-B08E-A44F130CA816}" destId="{448B7B89-3B81-40A5-ADEE-34448651731F}" srcOrd="0" destOrd="0" presId="urn:microsoft.com/office/officeart/2005/8/layout/process4"/>
    <dgm:cxn modelId="{6A72E575-D04F-4504-8494-E63043889222}" type="presParOf" srcId="{D1E16A1B-464E-45BE-B8D1-BFEAEF44134E}" destId="{0A87B22E-11DC-41E0-A530-7457B6D5973E}" srcOrd="1" destOrd="0" presId="urn:microsoft.com/office/officeart/2005/8/layout/process4"/>
    <dgm:cxn modelId="{75FF060F-933F-4063-9483-0CEEB1BB318B}" type="presParOf" srcId="{D1E16A1B-464E-45BE-B8D1-BFEAEF44134E}" destId="{5AAD4435-ECB2-402B-A26B-016C86E76C87}" srcOrd="2" destOrd="0" presId="urn:microsoft.com/office/officeart/2005/8/layout/process4"/>
    <dgm:cxn modelId="{EE7A907E-BC0A-4EA6-8FF6-D2987D8AC5D6}" type="presParOf" srcId="{5AAD4435-ECB2-402B-A26B-016C86E76C87}" destId="{92AD5053-E3B2-4C0E-A2A3-3A91225A5E65}" srcOrd="0" destOrd="0" presId="urn:microsoft.com/office/officeart/2005/8/layout/process4"/>
    <dgm:cxn modelId="{DA66D588-D09C-42E1-A70A-30A1E2AC2BA8}" type="presParOf" srcId="{D1E16A1B-464E-45BE-B8D1-BFEAEF44134E}" destId="{1698190C-A1B3-462F-8103-02F7F1947FA8}" srcOrd="3" destOrd="0" presId="urn:microsoft.com/office/officeart/2005/8/layout/process4"/>
    <dgm:cxn modelId="{1EB26E8B-5B49-4B11-AAD7-DE33792638E9}" type="presParOf" srcId="{D1E16A1B-464E-45BE-B8D1-BFEAEF44134E}" destId="{54572939-0FDC-4631-976C-851AE33B1075}" srcOrd="4" destOrd="0" presId="urn:microsoft.com/office/officeart/2005/8/layout/process4"/>
    <dgm:cxn modelId="{048DE41B-096D-473C-B624-A670B2C16A11}" type="presParOf" srcId="{54572939-0FDC-4631-976C-851AE33B1075}" destId="{4FB9B0B8-DE5F-437A-AE5D-F7E6A2FFCA62}" srcOrd="0" destOrd="0" presId="urn:microsoft.com/office/officeart/2005/8/layout/process4"/>
    <dgm:cxn modelId="{7AEC3B7C-23A2-4FF9-B27E-D51A7D2904A6}" type="presParOf" srcId="{D1E16A1B-464E-45BE-B8D1-BFEAEF44134E}" destId="{3829ACB5-ACCA-47D4-93DE-4E5F1B8D31E9}" srcOrd="5" destOrd="0" presId="urn:microsoft.com/office/officeart/2005/8/layout/process4"/>
    <dgm:cxn modelId="{13C3EC15-94C9-4F82-ABAB-4772AA08D5BC}" type="presParOf" srcId="{D1E16A1B-464E-45BE-B8D1-BFEAEF44134E}" destId="{3BF9961B-8E08-4EAA-A199-8033539933CA}" srcOrd="6" destOrd="0" presId="urn:microsoft.com/office/officeart/2005/8/layout/process4"/>
    <dgm:cxn modelId="{CF4055E9-9543-4B51-A2C4-2096FF82DF7A}" type="presParOf" srcId="{3BF9961B-8E08-4EAA-A199-8033539933CA}" destId="{9D61F943-048F-4A26-A358-A66A91241CB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EE29EA-567E-407C-B6D2-2C6476CB91A5}"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GB"/>
        </a:p>
      </dgm:t>
    </dgm:pt>
    <dgm:pt modelId="{F581565A-C99F-499E-831A-04A6B60E7D41}">
      <dgm:prSet/>
      <dgm:spPr>
        <a:solidFill>
          <a:srgbClr val="033F8F"/>
        </a:solidFill>
        <a:ln>
          <a:solidFill>
            <a:srgbClr val="114A95"/>
          </a:solidFill>
        </a:ln>
      </dgm:spPr>
      <dgm:t>
        <a:bodyPr/>
        <a:lstStyle/>
        <a:p>
          <a:pPr rtl="0"/>
          <a:r>
            <a:rPr lang="en-IN" dirty="0" smtClean="0"/>
            <a:t>Domestic firms </a:t>
          </a:r>
          <a:endParaRPr lang="en-IN" dirty="0"/>
        </a:p>
      </dgm:t>
    </dgm:pt>
    <dgm:pt modelId="{163470E6-69D3-4EDC-86D8-AABF25C4147D}" type="parTrans" cxnId="{64F28E6E-8D3B-4008-8980-A0E15D98CB68}">
      <dgm:prSet/>
      <dgm:spPr/>
      <dgm:t>
        <a:bodyPr/>
        <a:lstStyle/>
        <a:p>
          <a:endParaRPr lang="en-GB"/>
        </a:p>
      </dgm:t>
    </dgm:pt>
    <dgm:pt modelId="{B761041E-762F-4A45-8934-833BFD8DC11A}" type="sibTrans" cxnId="{64F28E6E-8D3B-4008-8980-A0E15D98CB68}">
      <dgm:prSet/>
      <dgm:spPr/>
      <dgm:t>
        <a:bodyPr/>
        <a:lstStyle/>
        <a:p>
          <a:endParaRPr lang="en-GB"/>
        </a:p>
      </dgm:t>
    </dgm:pt>
    <dgm:pt modelId="{EEE00524-19CC-4985-8BED-F0A0E25D9A76}">
      <dgm:prSet/>
      <dgm:spPr>
        <a:noFill/>
        <a:ln>
          <a:solidFill>
            <a:srgbClr val="114A95"/>
          </a:solidFill>
        </a:ln>
      </dgm:spPr>
      <dgm:t>
        <a:bodyPr/>
        <a:lstStyle/>
        <a:p>
          <a:pPr rtl="0"/>
          <a:r>
            <a:rPr lang="en-IN" dirty="0" smtClean="0"/>
            <a:t>Affect neither the firm’s organizational culture nor its relationship with its customers or clients</a:t>
          </a:r>
          <a:endParaRPr lang="en-IN" dirty="0"/>
        </a:p>
      </dgm:t>
    </dgm:pt>
    <dgm:pt modelId="{617444B7-9A9C-4524-B0C4-05E62E1293EF}" type="parTrans" cxnId="{971B6FBF-84DB-4FF9-815E-0691805467EA}">
      <dgm:prSet/>
      <dgm:spPr/>
      <dgm:t>
        <a:bodyPr/>
        <a:lstStyle/>
        <a:p>
          <a:endParaRPr lang="en-GB"/>
        </a:p>
      </dgm:t>
    </dgm:pt>
    <dgm:pt modelId="{0B35BE77-DF90-4A80-B6C5-E964429F89C3}" type="sibTrans" cxnId="{971B6FBF-84DB-4FF9-815E-0691805467EA}">
      <dgm:prSet/>
      <dgm:spPr/>
      <dgm:t>
        <a:bodyPr/>
        <a:lstStyle/>
        <a:p>
          <a:endParaRPr lang="en-GB"/>
        </a:p>
      </dgm:t>
    </dgm:pt>
    <dgm:pt modelId="{2FC2313D-0E51-440F-A5D6-5970AF53622B}">
      <dgm:prSet/>
      <dgm:spPr>
        <a:noFill/>
        <a:ln>
          <a:solidFill>
            <a:srgbClr val="114A95"/>
          </a:solidFill>
        </a:ln>
      </dgm:spPr>
      <dgm:t>
        <a:bodyPr/>
        <a:lstStyle/>
        <a:p>
          <a:pPr rtl="0"/>
          <a:r>
            <a:rPr lang="en-IN" dirty="0" smtClean="0"/>
            <a:t>Can be impacted only by domestic multiculturalism </a:t>
          </a:r>
          <a:endParaRPr lang="en-IN" dirty="0"/>
        </a:p>
      </dgm:t>
    </dgm:pt>
    <dgm:pt modelId="{E7662978-FF21-4925-A040-37B7C07790F4}" type="parTrans" cxnId="{0BA438DD-E2F3-41CB-AAC2-10D7E8604F5D}">
      <dgm:prSet/>
      <dgm:spPr/>
      <dgm:t>
        <a:bodyPr/>
        <a:lstStyle/>
        <a:p>
          <a:endParaRPr lang="en-GB"/>
        </a:p>
      </dgm:t>
    </dgm:pt>
    <dgm:pt modelId="{DC8D2FD5-EB8C-430E-8FE9-B2982CCA3F05}" type="sibTrans" cxnId="{0BA438DD-E2F3-41CB-AAC2-10D7E8604F5D}">
      <dgm:prSet/>
      <dgm:spPr/>
      <dgm:t>
        <a:bodyPr/>
        <a:lstStyle/>
        <a:p>
          <a:endParaRPr lang="en-GB"/>
        </a:p>
      </dgm:t>
    </dgm:pt>
    <dgm:pt modelId="{975EFB29-F4E4-46C1-AA9C-760F2CDB83FF}">
      <dgm:prSet/>
      <dgm:spPr>
        <a:solidFill>
          <a:srgbClr val="033F8F"/>
        </a:solidFill>
        <a:ln>
          <a:solidFill>
            <a:srgbClr val="114A95"/>
          </a:solidFill>
        </a:ln>
      </dgm:spPr>
      <dgm:t>
        <a:bodyPr/>
        <a:lstStyle/>
        <a:p>
          <a:pPr rtl="0"/>
          <a:r>
            <a:rPr lang="en-IN" dirty="0" smtClean="0"/>
            <a:t>International firms </a:t>
          </a:r>
          <a:endParaRPr lang="en-IN" dirty="0"/>
        </a:p>
      </dgm:t>
    </dgm:pt>
    <dgm:pt modelId="{37489A0B-20EB-4FF0-BB1E-93E76B8D8B24}" type="parTrans" cxnId="{C5B3185E-5E81-4C1A-860A-2A0615DC189F}">
      <dgm:prSet/>
      <dgm:spPr/>
      <dgm:t>
        <a:bodyPr/>
        <a:lstStyle/>
        <a:p>
          <a:endParaRPr lang="en-GB"/>
        </a:p>
      </dgm:t>
    </dgm:pt>
    <dgm:pt modelId="{1C041DB5-F4C9-4127-A206-D4A896706824}" type="sibTrans" cxnId="{C5B3185E-5E81-4C1A-860A-2A0615DC189F}">
      <dgm:prSet/>
      <dgm:spPr/>
      <dgm:t>
        <a:bodyPr/>
        <a:lstStyle/>
        <a:p>
          <a:endParaRPr lang="en-GB"/>
        </a:p>
      </dgm:t>
    </dgm:pt>
    <dgm:pt modelId="{615EDAFE-80DA-424B-99CF-D203284E5AA2}">
      <dgm:prSet/>
      <dgm:spPr>
        <a:noFill/>
        <a:ln>
          <a:solidFill>
            <a:srgbClr val="114A95"/>
          </a:solidFill>
        </a:ln>
      </dgm:spPr>
      <dgm:t>
        <a:bodyPr/>
        <a:lstStyle/>
        <a:p>
          <a:pPr rtl="0"/>
          <a:r>
            <a:rPr lang="en-IN" dirty="0" smtClean="0"/>
            <a:t>Strongly impact external relationships with potential buyers and foreign employees</a:t>
          </a:r>
          <a:endParaRPr lang="en-IN" dirty="0"/>
        </a:p>
      </dgm:t>
    </dgm:pt>
    <dgm:pt modelId="{37441AD0-F608-4699-9AF1-A3EF474CB2C7}" type="parTrans" cxnId="{485B4B44-1CFB-4207-8DBB-959375CD37B1}">
      <dgm:prSet/>
      <dgm:spPr/>
      <dgm:t>
        <a:bodyPr/>
        <a:lstStyle/>
        <a:p>
          <a:endParaRPr lang="en-GB"/>
        </a:p>
      </dgm:t>
    </dgm:pt>
    <dgm:pt modelId="{60BD1CEB-A465-48C3-8665-0C021D6F0D0E}" type="sibTrans" cxnId="{485B4B44-1CFB-4207-8DBB-959375CD37B1}">
      <dgm:prSet/>
      <dgm:spPr/>
      <dgm:t>
        <a:bodyPr/>
        <a:lstStyle/>
        <a:p>
          <a:endParaRPr lang="en-GB"/>
        </a:p>
      </dgm:t>
    </dgm:pt>
    <dgm:pt modelId="{A386BFDA-4B34-4781-B74D-BFCEBBF6453C}">
      <dgm:prSet/>
      <dgm:spPr>
        <a:noFill/>
        <a:ln>
          <a:solidFill>
            <a:srgbClr val="114A95"/>
          </a:solidFill>
        </a:ln>
      </dgm:spPr>
      <dgm:t>
        <a:bodyPr/>
        <a:lstStyle/>
        <a:p>
          <a:pPr rtl="0"/>
          <a:r>
            <a:rPr lang="en-IN" dirty="0" smtClean="0"/>
            <a:t>Diversity focus is from the inside out </a:t>
          </a:r>
          <a:endParaRPr lang="en-IN" dirty="0"/>
        </a:p>
      </dgm:t>
    </dgm:pt>
    <dgm:pt modelId="{C829B8DA-2F46-4E5F-9C49-6C9BC6AA1D59}" type="parTrans" cxnId="{6D4A7212-5AF3-4AC4-95B2-82299FE2C259}">
      <dgm:prSet/>
      <dgm:spPr/>
      <dgm:t>
        <a:bodyPr/>
        <a:lstStyle/>
        <a:p>
          <a:endParaRPr lang="en-GB"/>
        </a:p>
      </dgm:t>
    </dgm:pt>
    <dgm:pt modelId="{6CF8ACF5-C30C-456E-B2F0-9482FEE334A7}" type="sibTrans" cxnId="{6D4A7212-5AF3-4AC4-95B2-82299FE2C259}">
      <dgm:prSet/>
      <dgm:spPr/>
      <dgm:t>
        <a:bodyPr/>
        <a:lstStyle/>
        <a:p>
          <a:endParaRPr lang="en-GB"/>
        </a:p>
      </dgm:t>
    </dgm:pt>
    <dgm:pt modelId="{7D21176E-2F98-460B-8448-85DA4D28AA3A}" type="pres">
      <dgm:prSet presAssocID="{76EE29EA-567E-407C-B6D2-2C6476CB91A5}" presName="linear" presStyleCnt="0">
        <dgm:presLayoutVars>
          <dgm:dir/>
          <dgm:animLvl val="lvl"/>
          <dgm:resizeHandles val="exact"/>
        </dgm:presLayoutVars>
      </dgm:prSet>
      <dgm:spPr/>
      <dgm:t>
        <a:bodyPr/>
        <a:lstStyle/>
        <a:p>
          <a:endParaRPr lang="en-GB"/>
        </a:p>
      </dgm:t>
    </dgm:pt>
    <dgm:pt modelId="{EC7F2CA7-1FC2-496E-AB4E-EC6979398D29}" type="pres">
      <dgm:prSet presAssocID="{F581565A-C99F-499E-831A-04A6B60E7D41}" presName="parentLin" presStyleCnt="0"/>
      <dgm:spPr/>
    </dgm:pt>
    <dgm:pt modelId="{ABAD0E7E-8551-4D79-8848-AE3CD2E25037}" type="pres">
      <dgm:prSet presAssocID="{F581565A-C99F-499E-831A-04A6B60E7D41}" presName="parentLeftMargin" presStyleLbl="node1" presStyleIdx="0" presStyleCnt="2"/>
      <dgm:spPr/>
      <dgm:t>
        <a:bodyPr/>
        <a:lstStyle/>
        <a:p>
          <a:endParaRPr lang="en-GB"/>
        </a:p>
      </dgm:t>
    </dgm:pt>
    <dgm:pt modelId="{2879861E-E490-42A2-8E8F-E71581EEA240}" type="pres">
      <dgm:prSet presAssocID="{F581565A-C99F-499E-831A-04A6B60E7D41}" presName="parentText" presStyleLbl="node1" presStyleIdx="0" presStyleCnt="2">
        <dgm:presLayoutVars>
          <dgm:chMax val="0"/>
          <dgm:bulletEnabled val="1"/>
        </dgm:presLayoutVars>
      </dgm:prSet>
      <dgm:spPr/>
      <dgm:t>
        <a:bodyPr/>
        <a:lstStyle/>
        <a:p>
          <a:endParaRPr lang="en-GB"/>
        </a:p>
      </dgm:t>
    </dgm:pt>
    <dgm:pt modelId="{0B12A689-707D-4CBD-8712-09591826FFBC}" type="pres">
      <dgm:prSet presAssocID="{F581565A-C99F-499E-831A-04A6B60E7D41}" presName="negativeSpace" presStyleCnt="0"/>
      <dgm:spPr/>
    </dgm:pt>
    <dgm:pt modelId="{E6C3E763-CDF0-4213-A8F0-F9532E41D135}" type="pres">
      <dgm:prSet presAssocID="{F581565A-C99F-499E-831A-04A6B60E7D41}" presName="childText" presStyleLbl="conFgAcc1" presStyleIdx="0" presStyleCnt="2">
        <dgm:presLayoutVars>
          <dgm:bulletEnabled val="1"/>
        </dgm:presLayoutVars>
      </dgm:prSet>
      <dgm:spPr/>
      <dgm:t>
        <a:bodyPr/>
        <a:lstStyle/>
        <a:p>
          <a:endParaRPr lang="en-GB"/>
        </a:p>
      </dgm:t>
    </dgm:pt>
    <dgm:pt modelId="{D44E98A2-F8E1-462B-B9BF-665698A49B8D}" type="pres">
      <dgm:prSet presAssocID="{B761041E-762F-4A45-8934-833BFD8DC11A}" presName="spaceBetweenRectangles" presStyleCnt="0"/>
      <dgm:spPr/>
    </dgm:pt>
    <dgm:pt modelId="{4DFCC591-676E-4F45-8D3F-96202CFD0E2F}" type="pres">
      <dgm:prSet presAssocID="{975EFB29-F4E4-46C1-AA9C-760F2CDB83FF}" presName="parentLin" presStyleCnt="0"/>
      <dgm:spPr/>
    </dgm:pt>
    <dgm:pt modelId="{7B438B50-73CF-4CE4-B774-4635D11512CD}" type="pres">
      <dgm:prSet presAssocID="{975EFB29-F4E4-46C1-AA9C-760F2CDB83FF}" presName="parentLeftMargin" presStyleLbl="node1" presStyleIdx="0" presStyleCnt="2"/>
      <dgm:spPr/>
      <dgm:t>
        <a:bodyPr/>
        <a:lstStyle/>
        <a:p>
          <a:endParaRPr lang="en-GB"/>
        </a:p>
      </dgm:t>
    </dgm:pt>
    <dgm:pt modelId="{654AF1AD-C4AE-404C-998C-337ED3D207E7}" type="pres">
      <dgm:prSet presAssocID="{975EFB29-F4E4-46C1-AA9C-760F2CDB83FF}" presName="parentText" presStyleLbl="node1" presStyleIdx="1" presStyleCnt="2">
        <dgm:presLayoutVars>
          <dgm:chMax val="0"/>
          <dgm:bulletEnabled val="1"/>
        </dgm:presLayoutVars>
      </dgm:prSet>
      <dgm:spPr/>
      <dgm:t>
        <a:bodyPr/>
        <a:lstStyle/>
        <a:p>
          <a:endParaRPr lang="en-GB"/>
        </a:p>
      </dgm:t>
    </dgm:pt>
    <dgm:pt modelId="{AD40029E-B6A8-468A-8D07-0DE90042A45B}" type="pres">
      <dgm:prSet presAssocID="{975EFB29-F4E4-46C1-AA9C-760F2CDB83FF}" presName="negativeSpace" presStyleCnt="0"/>
      <dgm:spPr/>
    </dgm:pt>
    <dgm:pt modelId="{E056E6D0-6D3C-49F1-9945-40E353E3A997}" type="pres">
      <dgm:prSet presAssocID="{975EFB29-F4E4-46C1-AA9C-760F2CDB83FF}" presName="childText" presStyleLbl="conFgAcc1" presStyleIdx="1" presStyleCnt="2">
        <dgm:presLayoutVars>
          <dgm:bulletEnabled val="1"/>
        </dgm:presLayoutVars>
      </dgm:prSet>
      <dgm:spPr/>
      <dgm:t>
        <a:bodyPr/>
        <a:lstStyle/>
        <a:p>
          <a:endParaRPr lang="en-GB"/>
        </a:p>
      </dgm:t>
    </dgm:pt>
  </dgm:ptLst>
  <dgm:cxnLst>
    <dgm:cxn modelId="{852CD7F5-A25D-421D-A653-9F894D7A37CA}" type="presOf" srcId="{975EFB29-F4E4-46C1-AA9C-760F2CDB83FF}" destId="{654AF1AD-C4AE-404C-998C-337ED3D207E7}" srcOrd="1" destOrd="0" presId="urn:microsoft.com/office/officeart/2005/8/layout/list1"/>
    <dgm:cxn modelId="{C5B3185E-5E81-4C1A-860A-2A0615DC189F}" srcId="{76EE29EA-567E-407C-B6D2-2C6476CB91A5}" destId="{975EFB29-F4E4-46C1-AA9C-760F2CDB83FF}" srcOrd="1" destOrd="0" parTransId="{37489A0B-20EB-4FF0-BB1E-93E76B8D8B24}" sibTransId="{1C041DB5-F4C9-4127-A206-D4A896706824}"/>
    <dgm:cxn modelId="{485B4B44-1CFB-4207-8DBB-959375CD37B1}" srcId="{975EFB29-F4E4-46C1-AA9C-760F2CDB83FF}" destId="{615EDAFE-80DA-424B-99CF-D203284E5AA2}" srcOrd="0" destOrd="0" parTransId="{37441AD0-F608-4699-9AF1-A3EF474CB2C7}" sibTransId="{60BD1CEB-A465-48C3-8665-0C021D6F0D0E}"/>
    <dgm:cxn modelId="{F3169D46-CF8D-4B65-A0E3-4EB1CA8E8FCD}" type="presOf" srcId="{F581565A-C99F-499E-831A-04A6B60E7D41}" destId="{2879861E-E490-42A2-8E8F-E71581EEA240}" srcOrd="1" destOrd="0" presId="urn:microsoft.com/office/officeart/2005/8/layout/list1"/>
    <dgm:cxn modelId="{2A020B10-BE01-4E4D-B419-C7DDADDDA4C6}" type="presOf" srcId="{F581565A-C99F-499E-831A-04A6B60E7D41}" destId="{ABAD0E7E-8551-4D79-8848-AE3CD2E25037}" srcOrd="0" destOrd="0" presId="urn:microsoft.com/office/officeart/2005/8/layout/list1"/>
    <dgm:cxn modelId="{F759CD6D-4E81-4449-BAD9-352D657AFE29}" type="presOf" srcId="{A386BFDA-4B34-4781-B74D-BFCEBBF6453C}" destId="{E056E6D0-6D3C-49F1-9945-40E353E3A997}" srcOrd="0" destOrd="1" presId="urn:microsoft.com/office/officeart/2005/8/layout/list1"/>
    <dgm:cxn modelId="{5AD41FA6-9D37-4BCD-9F1B-B31227809F25}" type="presOf" srcId="{975EFB29-F4E4-46C1-AA9C-760F2CDB83FF}" destId="{7B438B50-73CF-4CE4-B774-4635D11512CD}" srcOrd="0" destOrd="0" presId="urn:microsoft.com/office/officeart/2005/8/layout/list1"/>
    <dgm:cxn modelId="{283207C6-C5C1-4C8E-9A0C-81EE31FC016E}" type="presOf" srcId="{EEE00524-19CC-4985-8BED-F0A0E25D9A76}" destId="{E6C3E763-CDF0-4213-A8F0-F9532E41D135}" srcOrd="0" destOrd="0" presId="urn:microsoft.com/office/officeart/2005/8/layout/list1"/>
    <dgm:cxn modelId="{EC512C80-17E7-4805-8535-64B2558AABBF}" type="presOf" srcId="{2FC2313D-0E51-440F-A5D6-5970AF53622B}" destId="{E6C3E763-CDF0-4213-A8F0-F9532E41D135}" srcOrd="0" destOrd="1" presId="urn:microsoft.com/office/officeart/2005/8/layout/list1"/>
    <dgm:cxn modelId="{8981DD12-1533-46B3-956E-860EA63A2700}" type="presOf" srcId="{76EE29EA-567E-407C-B6D2-2C6476CB91A5}" destId="{7D21176E-2F98-460B-8448-85DA4D28AA3A}" srcOrd="0" destOrd="0" presId="urn:microsoft.com/office/officeart/2005/8/layout/list1"/>
    <dgm:cxn modelId="{971B6FBF-84DB-4FF9-815E-0691805467EA}" srcId="{F581565A-C99F-499E-831A-04A6B60E7D41}" destId="{EEE00524-19CC-4985-8BED-F0A0E25D9A76}" srcOrd="0" destOrd="0" parTransId="{617444B7-9A9C-4524-B0C4-05E62E1293EF}" sibTransId="{0B35BE77-DF90-4A80-B6C5-E964429F89C3}"/>
    <dgm:cxn modelId="{6D4A7212-5AF3-4AC4-95B2-82299FE2C259}" srcId="{975EFB29-F4E4-46C1-AA9C-760F2CDB83FF}" destId="{A386BFDA-4B34-4781-B74D-BFCEBBF6453C}" srcOrd="1" destOrd="0" parTransId="{C829B8DA-2F46-4E5F-9C49-6C9BC6AA1D59}" sibTransId="{6CF8ACF5-C30C-456E-B2F0-9482FEE334A7}"/>
    <dgm:cxn modelId="{0BA438DD-E2F3-41CB-AAC2-10D7E8604F5D}" srcId="{F581565A-C99F-499E-831A-04A6B60E7D41}" destId="{2FC2313D-0E51-440F-A5D6-5970AF53622B}" srcOrd="1" destOrd="0" parTransId="{E7662978-FF21-4925-A040-37B7C07790F4}" sibTransId="{DC8D2FD5-EB8C-430E-8FE9-B2982CCA3F05}"/>
    <dgm:cxn modelId="{8AE4E2FB-916C-400C-A31D-9F4D7D2BCFD6}" type="presOf" srcId="{615EDAFE-80DA-424B-99CF-D203284E5AA2}" destId="{E056E6D0-6D3C-49F1-9945-40E353E3A997}" srcOrd="0" destOrd="0" presId="urn:microsoft.com/office/officeart/2005/8/layout/list1"/>
    <dgm:cxn modelId="{64F28E6E-8D3B-4008-8980-A0E15D98CB68}" srcId="{76EE29EA-567E-407C-B6D2-2C6476CB91A5}" destId="{F581565A-C99F-499E-831A-04A6B60E7D41}" srcOrd="0" destOrd="0" parTransId="{163470E6-69D3-4EDC-86D8-AABF25C4147D}" sibTransId="{B761041E-762F-4A45-8934-833BFD8DC11A}"/>
    <dgm:cxn modelId="{5FDB1E6F-F101-4915-ADB5-722D062044BE}" type="presParOf" srcId="{7D21176E-2F98-460B-8448-85DA4D28AA3A}" destId="{EC7F2CA7-1FC2-496E-AB4E-EC6979398D29}" srcOrd="0" destOrd="0" presId="urn:microsoft.com/office/officeart/2005/8/layout/list1"/>
    <dgm:cxn modelId="{0BE4AE17-7844-4CF9-A255-9AF591B0B7B4}" type="presParOf" srcId="{EC7F2CA7-1FC2-496E-AB4E-EC6979398D29}" destId="{ABAD0E7E-8551-4D79-8848-AE3CD2E25037}" srcOrd="0" destOrd="0" presId="urn:microsoft.com/office/officeart/2005/8/layout/list1"/>
    <dgm:cxn modelId="{87F1CFC4-5509-4DC6-89AB-1816AEB17957}" type="presParOf" srcId="{EC7F2CA7-1FC2-496E-AB4E-EC6979398D29}" destId="{2879861E-E490-42A2-8E8F-E71581EEA240}" srcOrd="1" destOrd="0" presId="urn:microsoft.com/office/officeart/2005/8/layout/list1"/>
    <dgm:cxn modelId="{482E3237-28DE-48DF-83C5-4E322580F2E4}" type="presParOf" srcId="{7D21176E-2F98-460B-8448-85DA4D28AA3A}" destId="{0B12A689-707D-4CBD-8712-09591826FFBC}" srcOrd="1" destOrd="0" presId="urn:microsoft.com/office/officeart/2005/8/layout/list1"/>
    <dgm:cxn modelId="{4D4160CF-12E9-47CB-BD86-A809B76B5AA0}" type="presParOf" srcId="{7D21176E-2F98-460B-8448-85DA4D28AA3A}" destId="{E6C3E763-CDF0-4213-A8F0-F9532E41D135}" srcOrd="2" destOrd="0" presId="urn:microsoft.com/office/officeart/2005/8/layout/list1"/>
    <dgm:cxn modelId="{EF2E089B-7421-4066-9A13-CF1F8558A636}" type="presParOf" srcId="{7D21176E-2F98-460B-8448-85DA4D28AA3A}" destId="{D44E98A2-F8E1-462B-B9BF-665698A49B8D}" srcOrd="3" destOrd="0" presId="urn:microsoft.com/office/officeart/2005/8/layout/list1"/>
    <dgm:cxn modelId="{CDAF6C5C-F050-4104-8353-25A5C9D01930}" type="presParOf" srcId="{7D21176E-2F98-460B-8448-85DA4D28AA3A}" destId="{4DFCC591-676E-4F45-8D3F-96202CFD0E2F}" srcOrd="4" destOrd="0" presId="urn:microsoft.com/office/officeart/2005/8/layout/list1"/>
    <dgm:cxn modelId="{6515CD25-747B-425B-A50B-93ABB3891743}" type="presParOf" srcId="{4DFCC591-676E-4F45-8D3F-96202CFD0E2F}" destId="{7B438B50-73CF-4CE4-B774-4635D11512CD}" srcOrd="0" destOrd="0" presId="urn:microsoft.com/office/officeart/2005/8/layout/list1"/>
    <dgm:cxn modelId="{EFD6A666-8679-4142-828A-9D8F3EC4A8CD}" type="presParOf" srcId="{4DFCC591-676E-4F45-8D3F-96202CFD0E2F}" destId="{654AF1AD-C4AE-404C-998C-337ED3D207E7}" srcOrd="1" destOrd="0" presId="urn:microsoft.com/office/officeart/2005/8/layout/list1"/>
    <dgm:cxn modelId="{C201B006-1320-495E-9CBD-4FE739621BE6}" type="presParOf" srcId="{7D21176E-2F98-460B-8448-85DA4D28AA3A}" destId="{AD40029E-B6A8-468A-8D07-0DE90042A45B}" srcOrd="5" destOrd="0" presId="urn:microsoft.com/office/officeart/2005/8/layout/list1"/>
    <dgm:cxn modelId="{9677C83C-5D5B-46BD-887B-E5C912FC205F}" type="presParOf" srcId="{7D21176E-2F98-460B-8448-85DA4D28AA3A}" destId="{E056E6D0-6D3C-49F1-9945-40E353E3A99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BED41D-0A1B-4922-8198-372B8B8BC134}"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GB"/>
        </a:p>
      </dgm:t>
    </dgm:pt>
    <dgm:pt modelId="{E713FF8A-DE37-4BC6-8C25-D8C11FA85883}">
      <dgm:prSet custT="1"/>
      <dgm:spPr>
        <a:solidFill>
          <a:srgbClr val="033F8F"/>
        </a:solidFill>
        <a:ln>
          <a:solidFill>
            <a:srgbClr val="114A95"/>
          </a:solidFill>
        </a:ln>
      </dgm:spPr>
      <dgm:t>
        <a:bodyPr/>
        <a:lstStyle/>
        <a:p>
          <a:pPr rtl="0"/>
          <a:r>
            <a:rPr lang="en-US" sz="2400" b="1" dirty="0" smtClean="0"/>
            <a:t>Homogeneous groups</a:t>
          </a:r>
          <a:endParaRPr lang="en-IN" sz="2400" b="1" dirty="0"/>
        </a:p>
      </dgm:t>
    </dgm:pt>
    <dgm:pt modelId="{01DB25E2-17A6-44FC-89D2-BF39311B2262}" type="parTrans" cxnId="{4F3B6A0A-B95F-4D7E-BB55-90CF7FAF2C78}">
      <dgm:prSet/>
      <dgm:spPr/>
      <dgm:t>
        <a:bodyPr/>
        <a:lstStyle/>
        <a:p>
          <a:endParaRPr lang="en-GB"/>
        </a:p>
      </dgm:t>
    </dgm:pt>
    <dgm:pt modelId="{88E4A997-8F8A-4858-97ED-5AA70051528C}" type="sibTrans" cxnId="{4F3B6A0A-B95F-4D7E-BB55-90CF7FAF2C78}">
      <dgm:prSet/>
      <dgm:spPr/>
      <dgm:t>
        <a:bodyPr/>
        <a:lstStyle/>
        <a:p>
          <a:endParaRPr lang="en-GB"/>
        </a:p>
      </dgm:t>
    </dgm:pt>
    <dgm:pt modelId="{74FF5EF2-AE26-4FF9-BBFF-68AF0E124146}">
      <dgm:prSet custT="1"/>
      <dgm:spPr>
        <a:noFill/>
        <a:ln>
          <a:solidFill>
            <a:srgbClr val="114A95"/>
          </a:solidFill>
        </a:ln>
      </dgm:spPr>
      <dgm:t>
        <a:bodyPr/>
        <a:lstStyle/>
        <a:p>
          <a:pPr rtl="0"/>
          <a:r>
            <a:rPr lang="en-US" sz="2200" dirty="0" smtClean="0"/>
            <a:t>Member</a:t>
          </a:r>
          <a:r>
            <a:rPr lang="en-IN" sz="2200" dirty="0" smtClean="0"/>
            <a:t>s have similar backgrounds and generally perceive, interpret, and evaluate events in similar ways</a:t>
          </a:r>
          <a:endParaRPr lang="en-IN" sz="2200" dirty="0"/>
        </a:p>
      </dgm:t>
    </dgm:pt>
    <dgm:pt modelId="{D9317E30-9008-41B9-A58A-C0E4DC690CF1}" type="parTrans" cxnId="{9ABEBCCE-7674-4A4A-8E0D-B5FC4F0537AC}">
      <dgm:prSet/>
      <dgm:spPr/>
      <dgm:t>
        <a:bodyPr/>
        <a:lstStyle/>
        <a:p>
          <a:endParaRPr lang="en-GB"/>
        </a:p>
      </dgm:t>
    </dgm:pt>
    <dgm:pt modelId="{E1544D6B-D41F-4228-A2C1-A279BA8BB38B}" type="sibTrans" cxnId="{9ABEBCCE-7674-4A4A-8E0D-B5FC4F0537AC}">
      <dgm:prSet/>
      <dgm:spPr/>
      <dgm:t>
        <a:bodyPr/>
        <a:lstStyle/>
        <a:p>
          <a:endParaRPr lang="en-GB"/>
        </a:p>
      </dgm:t>
    </dgm:pt>
    <dgm:pt modelId="{57FBF9E2-534C-4A6B-9F08-A0EA1ABB75AE}">
      <dgm:prSet custT="1"/>
      <dgm:spPr>
        <a:solidFill>
          <a:srgbClr val="033F8F"/>
        </a:solidFill>
        <a:ln>
          <a:solidFill>
            <a:srgbClr val="114A95"/>
          </a:solidFill>
        </a:ln>
      </dgm:spPr>
      <dgm:t>
        <a:bodyPr/>
        <a:lstStyle/>
        <a:p>
          <a:pPr rtl="0"/>
          <a:r>
            <a:rPr lang="en-US" sz="2400" b="1" dirty="0" smtClean="0"/>
            <a:t>Token groups</a:t>
          </a:r>
          <a:endParaRPr lang="en-IN" sz="2400" b="1" dirty="0"/>
        </a:p>
      </dgm:t>
    </dgm:pt>
    <dgm:pt modelId="{78F71001-40D5-4D18-BF4D-B1171642394C}" type="parTrans" cxnId="{CE4043EA-15BB-4E0C-9AEE-52305D1283B4}">
      <dgm:prSet/>
      <dgm:spPr/>
      <dgm:t>
        <a:bodyPr/>
        <a:lstStyle/>
        <a:p>
          <a:endParaRPr lang="en-GB"/>
        </a:p>
      </dgm:t>
    </dgm:pt>
    <dgm:pt modelId="{316DBECA-6343-4F1D-9903-227C299B95F7}" type="sibTrans" cxnId="{CE4043EA-15BB-4E0C-9AEE-52305D1283B4}">
      <dgm:prSet/>
      <dgm:spPr/>
      <dgm:t>
        <a:bodyPr/>
        <a:lstStyle/>
        <a:p>
          <a:endParaRPr lang="en-GB"/>
        </a:p>
      </dgm:t>
    </dgm:pt>
    <dgm:pt modelId="{E2A0FCB5-137D-4113-B0F6-BDCEF74EF6C1}">
      <dgm:prSet custT="1"/>
      <dgm:spPr>
        <a:noFill/>
        <a:ln>
          <a:solidFill>
            <a:srgbClr val="114A95"/>
          </a:solidFill>
        </a:ln>
      </dgm:spPr>
      <dgm:t>
        <a:bodyPr/>
        <a:lstStyle/>
        <a:p>
          <a:pPr rtl="0"/>
          <a:r>
            <a:rPr lang="en-IN" sz="2200" dirty="0" smtClean="0"/>
            <a:t>All members but one have the same background</a:t>
          </a:r>
          <a:endParaRPr lang="en-IN" sz="2200" dirty="0"/>
        </a:p>
      </dgm:t>
    </dgm:pt>
    <dgm:pt modelId="{9A971D5A-D258-46F2-86E4-97113BCF2EE6}" type="parTrans" cxnId="{0DC2588E-A60F-449D-9C8E-96216A2A0ED3}">
      <dgm:prSet/>
      <dgm:spPr/>
      <dgm:t>
        <a:bodyPr/>
        <a:lstStyle/>
        <a:p>
          <a:endParaRPr lang="en-GB"/>
        </a:p>
      </dgm:t>
    </dgm:pt>
    <dgm:pt modelId="{AFE28C3C-E97D-4F4C-8FF6-A41EB403097A}" type="sibTrans" cxnId="{0DC2588E-A60F-449D-9C8E-96216A2A0ED3}">
      <dgm:prSet/>
      <dgm:spPr/>
      <dgm:t>
        <a:bodyPr/>
        <a:lstStyle/>
        <a:p>
          <a:endParaRPr lang="en-GB"/>
        </a:p>
      </dgm:t>
    </dgm:pt>
    <dgm:pt modelId="{392ED3CC-C5D4-47AC-A552-AEAFDD69CA2C}">
      <dgm:prSet custT="1"/>
      <dgm:spPr>
        <a:solidFill>
          <a:srgbClr val="033F8F"/>
        </a:solidFill>
        <a:ln>
          <a:solidFill>
            <a:srgbClr val="114A95"/>
          </a:solidFill>
        </a:ln>
      </dgm:spPr>
      <dgm:t>
        <a:bodyPr/>
        <a:lstStyle/>
        <a:p>
          <a:pPr rtl="0"/>
          <a:r>
            <a:rPr lang="en-US" sz="2400" b="1" dirty="0" smtClean="0"/>
            <a:t>Bicultural groups</a:t>
          </a:r>
          <a:endParaRPr lang="en-IN" sz="2400" b="1" dirty="0"/>
        </a:p>
      </dgm:t>
    </dgm:pt>
    <dgm:pt modelId="{E51F04E2-F637-4512-A512-C007B00DE206}" type="parTrans" cxnId="{4F4C5227-C173-464D-B87F-9134F48AFEA5}">
      <dgm:prSet/>
      <dgm:spPr/>
      <dgm:t>
        <a:bodyPr/>
        <a:lstStyle/>
        <a:p>
          <a:endParaRPr lang="en-GB"/>
        </a:p>
      </dgm:t>
    </dgm:pt>
    <dgm:pt modelId="{C0705339-C59B-47F2-AD6C-F60E2F069B75}" type="sibTrans" cxnId="{4F4C5227-C173-464D-B87F-9134F48AFEA5}">
      <dgm:prSet/>
      <dgm:spPr/>
      <dgm:t>
        <a:bodyPr/>
        <a:lstStyle/>
        <a:p>
          <a:endParaRPr lang="en-GB"/>
        </a:p>
      </dgm:t>
    </dgm:pt>
    <dgm:pt modelId="{21A2184F-E1E8-49B3-AE0E-27028BED539D}">
      <dgm:prSet custT="1"/>
      <dgm:spPr>
        <a:noFill/>
        <a:ln>
          <a:solidFill>
            <a:srgbClr val="114A95"/>
          </a:solidFill>
        </a:ln>
      </dgm:spPr>
      <dgm:t>
        <a:bodyPr/>
        <a:lstStyle/>
        <a:p>
          <a:pPr rtl="0"/>
          <a:r>
            <a:rPr lang="en-IN" sz="2200" dirty="0" smtClean="0"/>
            <a:t>Two or more members represent each of two distinct cultures</a:t>
          </a:r>
          <a:endParaRPr lang="en-IN" sz="2200" dirty="0"/>
        </a:p>
      </dgm:t>
    </dgm:pt>
    <dgm:pt modelId="{8B5DA7F1-8096-4D27-A0B2-2EB5E6A7442B}" type="parTrans" cxnId="{5DBABBCC-C0BC-4150-8827-2E0DE0773FD7}">
      <dgm:prSet/>
      <dgm:spPr/>
      <dgm:t>
        <a:bodyPr/>
        <a:lstStyle/>
        <a:p>
          <a:endParaRPr lang="en-GB"/>
        </a:p>
      </dgm:t>
    </dgm:pt>
    <dgm:pt modelId="{457D33B5-EE65-4E75-985A-524521C031DD}" type="sibTrans" cxnId="{5DBABBCC-C0BC-4150-8827-2E0DE0773FD7}">
      <dgm:prSet/>
      <dgm:spPr/>
      <dgm:t>
        <a:bodyPr/>
        <a:lstStyle/>
        <a:p>
          <a:endParaRPr lang="en-GB"/>
        </a:p>
      </dgm:t>
    </dgm:pt>
    <dgm:pt modelId="{23F4D6ED-994B-4FFB-ACA0-CEB7EBD37C94}">
      <dgm:prSet custT="1"/>
      <dgm:spPr>
        <a:solidFill>
          <a:srgbClr val="033F8F"/>
        </a:solidFill>
        <a:ln>
          <a:solidFill>
            <a:srgbClr val="114A95"/>
          </a:solidFill>
        </a:ln>
      </dgm:spPr>
      <dgm:t>
        <a:bodyPr/>
        <a:lstStyle/>
        <a:p>
          <a:pPr rtl="0"/>
          <a:r>
            <a:rPr lang="en-US" sz="2400" b="1" dirty="0" smtClean="0"/>
            <a:t>Multicultural groups</a:t>
          </a:r>
          <a:endParaRPr lang="en-IN" sz="2400" b="1" dirty="0"/>
        </a:p>
      </dgm:t>
    </dgm:pt>
    <dgm:pt modelId="{B5B14EFC-1A1B-4F79-982B-588C6C71FDEE}" type="parTrans" cxnId="{14931792-A82B-4691-991C-1F60CCCEEF9E}">
      <dgm:prSet/>
      <dgm:spPr/>
      <dgm:t>
        <a:bodyPr/>
        <a:lstStyle/>
        <a:p>
          <a:endParaRPr lang="en-GB"/>
        </a:p>
      </dgm:t>
    </dgm:pt>
    <dgm:pt modelId="{59DE42C3-F125-46CE-81A6-4B12B4CDDC78}" type="sibTrans" cxnId="{14931792-A82B-4691-991C-1F60CCCEEF9E}">
      <dgm:prSet/>
      <dgm:spPr/>
      <dgm:t>
        <a:bodyPr/>
        <a:lstStyle/>
        <a:p>
          <a:endParaRPr lang="en-GB"/>
        </a:p>
      </dgm:t>
    </dgm:pt>
    <dgm:pt modelId="{6B956C62-3529-4CB2-9FDB-1ED1A7017587}">
      <dgm:prSet custT="1"/>
      <dgm:spPr>
        <a:noFill/>
        <a:ln>
          <a:solidFill>
            <a:srgbClr val="114A95"/>
          </a:solidFill>
        </a:ln>
      </dgm:spPr>
      <dgm:t>
        <a:bodyPr/>
        <a:lstStyle/>
        <a:p>
          <a:pPr rtl="0"/>
          <a:r>
            <a:rPr lang="en-US" sz="2200" dirty="0" smtClean="0"/>
            <a:t>Composed of </a:t>
          </a:r>
          <a:r>
            <a:rPr lang="en-IN" sz="2200" dirty="0" smtClean="0"/>
            <a:t>individuals from three or more different ethnic backgrounds</a:t>
          </a:r>
          <a:endParaRPr lang="en-IN" sz="2200" dirty="0"/>
        </a:p>
      </dgm:t>
    </dgm:pt>
    <dgm:pt modelId="{D0B4C531-1037-498F-B73B-BBC870DFCACF}" type="parTrans" cxnId="{29D9F04C-8E2A-4BB0-9891-071E91011628}">
      <dgm:prSet/>
      <dgm:spPr/>
      <dgm:t>
        <a:bodyPr/>
        <a:lstStyle/>
        <a:p>
          <a:endParaRPr lang="en-GB"/>
        </a:p>
      </dgm:t>
    </dgm:pt>
    <dgm:pt modelId="{9E7C05A9-ECE5-457B-BF4A-B5A4C3D81765}" type="sibTrans" cxnId="{29D9F04C-8E2A-4BB0-9891-071E91011628}">
      <dgm:prSet/>
      <dgm:spPr/>
      <dgm:t>
        <a:bodyPr/>
        <a:lstStyle/>
        <a:p>
          <a:endParaRPr lang="en-GB"/>
        </a:p>
      </dgm:t>
    </dgm:pt>
    <dgm:pt modelId="{3B128A49-7E5B-41C4-B9A1-4FE7DC565B67}" type="pres">
      <dgm:prSet presAssocID="{6ABED41D-0A1B-4922-8198-372B8B8BC134}" presName="Name0" presStyleCnt="0">
        <dgm:presLayoutVars>
          <dgm:dir/>
          <dgm:animLvl val="lvl"/>
          <dgm:resizeHandles val="exact"/>
        </dgm:presLayoutVars>
      </dgm:prSet>
      <dgm:spPr/>
      <dgm:t>
        <a:bodyPr/>
        <a:lstStyle/>
        <a:p>
          <a:endParaRPr lang="en-GB"/>
        </a:p>
      </dgm:t>
    </dgm:pt>
    <dgm:pt modelId="{A94107CA-4AD4-432F-B2CB-05610675C197}" type="pres">
      <dgm:prSet presAssocID="{E713FF8A-DE37-4BC6-8C25-D8C11FA85883}" presName="linNode" presStyleCnt="0"/>
      <dgm:spPr/>
    </dgm:pt>
    <dgm:pt modelId="{8B9ADCC7-A765-48C6-BDDB-375722AB340D}" type="pres">
      <dgm:prSet presAssocID="{E713FF8A-DE37-4BC6-8C25-D8C11FA85883}" presName="parentText" presStyleLbl="node1" presStyleIdx="0" presStyleCnt="4" custScaleX="95147">
        <dgm:presLayoutVars>
          <dgm:chMax val="1"/>
          <dgm:bulletEnabled val="1"/>
        </dgm:presLayoutVars>
      </dgm:prSet>
      <dgm:spPr/>
      <dgm:t>
        <a:bodyPr/>
        <a:lstStyle/>
        <a:p>
          <a:endParaRPr lang="en-GB"/>
        </a:p>
      </dgm:t>
    </dgm:pt>
    <dgm:pt modelId="{683F1676-0936-4012-8031-2FDBBAA06523}" type="pres">
      <dgm:prSet presAssocID="{E713FF8A-DE37-4BC6-8C25-D8C11FA85883}" presName="descendantText" presStyleLbl="alignAccFollowNode1" presStyleIdx="0" presStyleCnt="4" custScaleX="103030" custScaleY="107462">
        <dgm:presLayoutVars>
          <dgm:bulletEnabled val="1"/>
        </dgm:presLayoutVars>
      </dgm:prSet>
      <dgm:spPr/>
      <dgm:t>
        <a:bodyPr/>
        <a:lstStyle/>
        <a:p>
          <a:endParaRPr lang="en-GB"/>
        </a:p>
      </dgm:t>
    </dgm:pt>
    <dgm:pt modelId="{1E0616E8-DB08-4755-AEFB-B344EAAEA825}" type="pres">
      <dgm:prSet presAssocID="{88E4A997-8F8A-4858-97ED-5AA70051528C}" presName="sp" presStyleCnt="0"/>
      <dgm:spPr/>
    </dgm:pt>
    <dgm:pt modelId="{AFD86F3A-0F9B-4DCD-A423-537B007FA78B}" type="pres">
      <dgm:prSet presAssocID="{57FBF9E2-534C-4A6B-9F08-A0EA1ABB75AE}" presName="linNode" presStyleCnt="0"/>
      <dgm:spPr/>
    </dgm:pt>
    <dgm:pt modelId="{4119FD35-06CE-45FB-B922-F4FC852D687B}" type="pres">
      <dgm:prSet presAssocID="{57FBF9E2-534C-4A6B-9F08-A0EA1ABB75AE}" presName="parentText" presStyleLbl="node1" presStyleIdx="1" presStyleCnt="4" custScaleX="95147">
        <dgm:presLayoutVars>
          <dgm:chMax val="1"/>
          <dgm:bulletEnabled val="1"/>
        </dgm:presLayoutVars>
      </dgm:prSet>
      <dgm:spPr/>
      <dgm:t>
        <a:bodyPr/>
        <a:lstStyle/>
        <a:p>
          <a:endParaRPr lang="en-GB"/>
        </a:p>
      </dgm:t>
    </dgm:pt>
    <dgm:pt modelId="{DCA4F298-DEB3-4D61-820C-A3C2B19B0041}" type="pres">
      <dgm:prSet presAssocID="{57FBF9E2-534C-4A6B-9F08-A0EA1ABB75AE}" presName="descendantText" presStyleLbl="alignAccFollowNode1" presStyleIdx="1" presStyleCnt="4" custScaleX="103030">
        <dgm:presLayoutVars>
          <dgm:bulletEnabled val="1"/>
        </dgm:presLayoutVars>
      </dgm:prSet>
      <dgm:spPr/>
      <dgm:t>
        <a:bodyPr/>
        <a:lstStyle/>
        <a:p>
          <a:endParaRPr lang="en-GB"/>
        </a:p>
      </dgm:t>
    </dgm:pt>
    <dgm:pt modelId="{2CAD141D-84C5-47DB-8FA3-FBE77CFE94B0}" type="pres">
      <dgm:prSet presAssocID="{316DBECA-6343-4F1D-9903-227C299B95F7}" presName="sp" presStyleCnt="0"/>
      <dgm:spPr/>
    </dgm:pt>
    <dgm:pt modelId="{1EDD072F-216F-4F45-8C83-EC45E599924D}" type="pres">
      <dgm:prSet presAssocID="{392ED3CC-C5D4-47AC-A552-AEAFDD69CA2C}" presName="linNode" presStyleCnt="0"/>
      <dgm:spPr/>
    </dgm:pt>
    <dgm:pt modelId="{C2D7D3E9-9817-4765-9266-E6A6A01E20F2}" type="pres">
      <dgm:prSet presAssocID="{392ED3CC-C5D4-47AC-A552-AEAFDD69CA2C}" presName="parentText" presStyleLbl="node1" presStyleIdx="2" presStyleCnt="4" custScaleX="95147">
        <dgm:presLayoutVars>
          <dgm:chMax val="1"/>
          <dgm:bulletEnabled val="1"/>
        </dgm:presLayoutVars>
      </dgm:prSet>
      <dgm:spPr/>
      <dgm:t>
        <a:bodyPr/>
        <a:lstStyle/>
        <a:p>
          <a:endParaRPr lang="en-GB"/>
        </a:p>
      </dgm:t>
    </dgm:pt>
    <dgm:pt modelId="{0AC35A09-C081-4575-844A-DCA772C92721}" type="pres">
      <dgm:prSet presAssocID="{392ED3CC-C5D4-47AC-A552-AEAFDD69CA2C}" presName="descendantText" presStyleLbl="alignAccFollowNode1" presStyleIdx="2" presStyleCnt="4" custScaleX="103030">
        <dgm:presLayoutVars>
          <dgm:bulletEnabled val="1"/>
        </dgm:presLayoutVars>
      </dgm:prSet>
      <dgm:spPr/>
      <dgm:t>
        <a:bodyPr/>
        <a:lstStyle/>
        <a:p>
          <a:endParaRPr lang="en-GB"/>
        </a:p>
      </dgm:t>
    </dgm:pt>
    <dgm:pt modelId="{B0ADFB30-2231-42E1-87C6-B3BEC4B27100}" type="pres">
      <dgm:prSet presAssocID="{C0705339-C59B-47F2-AD6C-F60E2F069B75}" presName="sp" presStyleCnt="0"/>
      <dgm:spPr/>
    </dgm:pt>
    <dgm:pt modelId="{A5A48389-BA7D-4D1B-B10B-617E780CD0DB}" type="pres">
      <dgm:prSet presAssocID="{23F4D6ED-994B-4FFB-ACA0-CEB7EBD37C94}" presName="linNode" presStyleCnt="0"/>
      <dgm:spPr/>
    </dgm:pt>
    <dgm:pt modelId="{6E98A7BF-4139-4E43-8D2B-F649E6999EE9}" type="pres">
      <dgm:prSet presAssocID="{23F4D6ED-994B-4FFB-ACA0-CEB7EBD37C94}" presName="parentText" presStyleLbl="node1" presStyleIdx="3" presStyleCnt="4" custScaleX="95147">
        <dgm:presLayoutVars>
          <dgm:chMax val="1"/>
          <dgm:bulletEnabled val="1"/>
        </dgm:presLayoutVars>
      </dgm:prSet>
      <dgm:spPr/>
      <dgm:t>
        <a:bodyPr/>
        <a:lstStyle/>
        <a:p>
          <a:endParaRPr lang="en-GB"/>
        </a:p>
      </dgm:t>
    </dgm:pt>
    <dgm:pt modelId="{7FA13308-4CE0-48DF-8853-8C151A7A8C92}" type="pres">
      <dgm:prSet presAssocID="{23F4D6ED-994B-4FFB-ACA0-CEB7EBD37C94}" presName="descendantText" presStyleLbl="alignAccFollowNode1" presStyleIdx="3" presStyleCnt="4" custScaleX="103030">
        <dgm:presLayoutVars>
          <dgm:bulletEnabled val="1"/>
        </dgm:presLayoutVars>
      </dgm:prSet>
      <dgm:spPr/>
      <dgm:t>
        <a:bodyPr/>
        <a:lstStyle/>
        <a:p>
          <a:endParaRPr lang="en-GB"/>
        </a:p>
      </dgm:t>
    </dgm:pt>
  </dgm:ptLst>
  <dgm:cxnLst>
    <dgm:cxn modelId="{5DBABBCC-C0BC-4150-8827-2E0DE0773FD7}" srcId="{392ED3CC-C5D4-47AC-A552-AEAFDD69CA2C}" destId="{21A2184F-E1E8-49B3-AE0E-27028BED539D}" srcOrd="0" destOrd="0" parTransId="{8B5DA7F1-8096-4D27-A0B2-2EB5E6A7442B}" sibTransId="{457D33B5-EE65-4E75-985A-524521C031DD}"/>
    <dgm:cxn modelId="{1339545F-CB48-4988-96EC-61708740C108}" type="presOf" srcId="{6B956C62-3529-4CB2-9FDB-1ED1A7017587}" destId="{7FA13308-4CE0-48DF-8853-8C151A7A8C92}" srcOrd="0" destOrd="0" presId="urn:microsoft.com/office/officeart/2005/8/layout/vList5"/>
    <dgm:cxn modelId="{9ABEBCCE-7674-4A4A-8E0D-B5FC4F0537AC}" srcId="{E713FF8A-DE37-4BC6-8C25-D8C11FA85883}" destId="{74FF5EF2-AE26-4FF9-BBFF-68AF0E124146}" srcOrd="0" destOrd="0" parTransId="{D9317E30-9008-41B9-A58A-C0E4DC690CF1}" sibTransId="{E1544D6B-D41F-4228-A2C1-A279BA8BB38B}"/>
    <dgm:cxn modelId="{20A86606-BB31-48FD-9488-ED09D7EFE32E}" type="presOf" srcId="{392ED3CC-C5D4-47AC-A552-AEAFDD69CA2C}" destId="{C2D7D3E9-9817-4765-9266-E6A6A01E20F2}" srcOrd="0" destOrd="0" presId="urn:microsoft.com/office/officeart/2005/8/layout/vList5"/>
    <dgm:cxn modelId="{4F3B6A0A-B95F-4D7E-BB55-90CF7FAF2C78}" srcId="{6ABED41D-0A1B-4922-8198-372B8B8BC134}" destId="{E713FF8A-DE37-4BC6-8C25-D8C11FA85883}" srcOrd="0" destOrd="0" parTransId="{01DB25E2-17A6-44FC-89D2-BF39311B2262}" sibTransId="{88E4A997-8F8A-4858-97ED-5AA70051528C}"/>
    <dgm:cxn modelId="{3220F0C5-E480-400C-A7E1-6DF4B697CFDD}" type="presOf" srcId="{6ABED41D-0A1B-4922-8198-372B8B8BC134}" destId="{3B128A49-7E5B-41C4-B9A1-4FE7DC565B67}" srcOrd="0" destOrd="0" presId="urn:microsoft.com/office/officeart/2005/8/layout/vList5"/>
    <dgm:cxn modelId="{29D9F04C-8E2A-4BB0-9891-071E91011628}" srcId="{23F4D6ED-994B-4FFB-ACA0-CEB7EBD37C94}" destId="{6B956C62-3529-4CB2-9FDB-1ED1A7017587}" srcOrd="0" destOrd="0" parTransId="{D0B4C531-1037-498F-B73B-BBC870DFCACF}" sibTransId="{9E7C05A9-ECE5-457B-BF4A-B5A4C3D81765}"/>
    <dgm:cxn modelId="{14931792-A82B-4691-991C-1F60CCCEEF9E}" srcId="{6ABED41D-0A1B-4922-8198-372B8B8BC134}" destId="{23F4D6ED-994B-4FFB-ACA0-CEB7EBD37C94}" srcOrd="3" destOrd="0" parTransId="{B5B14EFC-1A1B-4F79-982B-588C6C71FDEE}" sibTransId="{59DE42C3-F125-46CE-81A6-4B12B4CDDC78}"/>
    <dgm:cxn modelId="{4AF760F2-2376-4890-898F-66B1B23BDD56}" type="presOf" srcId="{23F4D6ED-994B-4FFB-ACA0-CEB7EBD37C94}" destId="{6E98A7BF-4139-4E43-8D2B-F649E6999EE9}" srcOrd="0" destOrd="0" presId="urn:microsoft.com/office/officeart/2005/8/layout/vList5"/>
    <dgm:cxn modelId="{4F4C5227-C173-464D-B87F-9134F48AFEA5}" srcId="{6ABED41D-0A1B-4922-8198-372B8B8BC134}" destId="{392ED3CC-C5D4-47AC-A552-AEAFDD69CA2C}" srcOrd="2" destOrd="0" parTransId="{E51F04E2-F637-4512-A512-C007B00DE206}" sibTransId="{C0705339-C59B-47F2-AD6C-F60E2F069B75}"/>
    <dgm:cxn modelId="{62908110-F143-440A-8A85-A244AE486427}" type="presOf" srcId="{21A2184F-E1E8-49B3-AE0E-27028BED539D}" destId="{0AC35A09-C081-4575-844A-DCA772C92721}" srcOrd="0" destOrd="0" presId="urn:microsoft.com/office/officeart/2005/8/layout/vList5"/>
    <dgm:cxn modelId="{08ADA499-FC1F-4342-B1DF-274F931D9A54}" type="presOf" srcId="{74FF5EF2-AE26-4FF9-BBFF-68AF0E124146}" destId="{683F1676-0936-4012-8031-2FDBBAA06523}" srcOrd="0" destOrd="0" presId="urn:microsoft.com/office/officeart/2005/8/layout/vList5"/>
    <dgm:cxn modelId="{0DC2588E-A60F-449D-9C8E-96216A2A0ED3}" srcId="{57FBF9E2-534C-4A6B-9F08-A0EA1ABB75AE}" destId="{E2A0FCB5-137D-4113-B0F6-BDCEF74EF6C1}" srcOrd="0" destOrd="0" parTransId="{9A971D5A-D258-46F2-86E4-97113BCF2EE6}" sibTransId="{AFE28C3C-E97D-4F4C-8FF6-A41EB403097A}"/>
    <dgm:cxn modelId="{BEB64A20-86D8-4FE8-803F-7533FF25F4F6}" type="presOf" srcId="{E713FF8A-DE37-4BC6-8C25-D8C11FA85883}" destId="{8B9ADCC7-A765-48C6-BDDB-375722AB340D}" srcOrd="0" destOrd="0" presId="urn:microsoft.com/office/officeart/2005/8/layout/vList5"/>
    <dgm:cxn modelId="{2D68581F-F1F5-4DD1-8995-BE0A5CED35DE}" type="presOf" srcId="{57FBF9E2-534C-4A6B-9F08-A0EA1ABB75AE}" destId="{4119FD35-06CE-45FB-B922-F4FC852D687B}" srcOrd="0" destOrd="0" presId="urn:microsoft.com/office/officeart/2005/8/layout/vList5"/>
    <dgm:cxn modelId="{CE4043EA-15BB-4E0C-9AEE-52305D1283B4}" srcId="{6ABED41D-0A1B-4922-8198-372B8B8BC134}" destId="{57FBF9E2-534C-4A6B-9F08-A0EA1ABB75AE}" srcOrd="1" destOrd="0" parTransId="{78F71001-40D5-4D18-BF4D-B1171642394C}" sibTransId="{316DBECA-6343-4F1D-9903-227C299B95F7}"/>
    <dgm:cxn modelId="{8135C101-C2FF-4791-B079-DF6438390C89}" type="presOf" srcId="{E2A0FCB5-137D-4113-B0F6-BDCEF74EF6C1}" destId="{DCA4F298-DEB3-4D61-820C-A3C2B19B0041}" srcOrd="0" destOrd="0" presId="urn:microsoft.com/office/officeart/2005/8/layout/vList5"/>
    <dgm:cxn modelId="{2AA05713-E0E3-4BCE-B203-659E19197408}" type="presParOf" srcId="{3B128A49-7E5B-41C4-B9A1-4FE7DC565B67}" destId="{A94107CA-4AD4-432F-B2CB-05610675C197}" srcOrd="0" destOrd="0" presId="urn:microsoft.com/office/officeart/2005/8/layout/vList5"/>
    <dgm:cxn modelId="{5BD4133F-E481-400C-ABA0-BDB5AE5B89A4}" type="presParOf" srcId="{A94107CA-4AD4-432F-B2CB-05610675C197}" destId="{8B9ADCC7-A765-48C6-BDDB-375722AB340D}" srcOrd="0" destOrd="0" presId="urn:microsoft.com/office/officeart/2005/8/layout/vList5"/>
    <dgm:cxn modelId="{5853F930-858F-450A-BCB0-BD339C5C7971}" type="presParOf" srcId="{A94107CA-4AD4-432F-B2CB-05610675C197}" destId="{683F1676-0936-4012-8031-2FDBBAA06523}" srcOrd="1" destOrd="0" presId="urn:microsoft.com/office/officeart/2005/8/layout/vList5"/>
    <dgm:cxn modelId="{CBB8A477-7E69-4A01-970E-0A89CEAAF294}" type="presParOf" srcId="{3B128A49-7E5B-41C4-B9A1-4FE7DC565B67}" destId="{1E0616E8-DB08-4755-AEFB-B344EAAEA825}" srcOrd="1" destOrd="0" presId="urn:microsoft.com/office/officeart/2005/8/layout/vList5"/>
    <dgm:cxn modelId="{5CA4ABED-B8D7-422E-8FD0-BC538A6F348D}" type="presParOf" srcId="{3B128A49-7E5B-41C4-B9A1-4FE7DC565B67}" destId="{AFD86F3A-0F9B-4DCD-A423-537B007FA78B}" srcOrd="2" destOrd="0" presId="urn:microsoft.com/office/officeart/2005/8/layout/vList5"/>
    <dgm:cxn modelId="{B9F34896-E99F-4C2E-A9AE-1E3815A4DD55}" type="presParOf" srcId="{AFD86F3A-0F9B-4DCD-A423-537B007FA78B}" destId="{4119FD35-06CE-45FB-B922-F4FC852D687B}" srcOrd="0" destOrd="0" presId="urn:microsoft.com/office/officeart/2005/8/layout/vList5"/>
    <dgm:cxn modelId="{F6EE5B88-8ADB-4498-996C-1215200FD495}" type="presParOf" srcId="{AFD86F3A-0F9B-4DCD-A423-537B007FA78B}" destId="{DCA4F298-DEB3-4D61-820C-A3C2B19B0041}" srcOrd="1" destOrd="0" presId="urn:microsoft.com/office/officeart/2005/8/layout/vList5"/>
    <dgm:cxn modelId="{9527F454-AC42-4A4D-99F3-81D99E4E52E5}" type="presParOf" srcId="{3B128A49-7E5B-41C4-B9A1-4FE7DC565B67}" destId="{2CAD141D-84C5-47DB-8FA3-FBE77CFE94B0}" srcOrd="3" destOrd="0" presId="urn:microsoft.com/office/officeart/2005/8/layout/vList5"/>
    <dgm:cxn modelId="{775C6D2E-4550-4BE6-ACD4-A9623C716889}" type="presParOf" srcId="{3B128A49-7E5B-41C4-B9A1-4FE7DC565B67}" destId="{1EDD072F-216F-4F45-8C83-EC45E599924D}" srcOrd="4" destOrd="0" presId="urn:microsoft.com/office/officeart/2005/8/layout/vList5"/>
    <dgm:cxn modelId="{904D8B3B-E2FB-47C9-A336-1EF9F067A094}" type="presParOf" srcId="{1EDD072F-216F-4F45-8C83-EC45E599924D}" destId="{C2D7D3E9-9817-4765-9266-E6A6A01E20F2}" srcOrd="0" destOrd="0" presId="urn:microsoft.com/office/officeart/2005/8/layout/vList5"/>
    <dgm:cxn modelId="{17521437-F517-4AC7-A7F7-B7B1D05551FC}" type="presParOf" srcId="{1EDD072F-216F-4F45-8C83-EC45E599924D}" destId="{0AC35A09-C081-4575-844A-DCA772C92721}" srcOrd="1" destOrd="0" presId="urn:microsoft.com/office/officeart/2005/8/layout/vList5"/>
    <dgm:cxn modelId="{03980D08-C1FD-4731-9DEF-5AE3E479297C}" type="presParOf" srcId="{3B128A49-7E5B-41C4-B9A1-4FE7DC565B67}" destId="{B0ADFB30-2231-42E1-87C6-B3BEC4B27100}" srcOrd="5" destOrd="0" presId="urn:microsoft.com/office/officeart/2005/8/layout/vList5"/>
    <dgm:cxn modelId="{DAE5D393-7660-42BF-9C4D-DA3C1E893777}" type="presParOf" srcId="{3B128A49-7E5B-41C4-B9A1-4FE7DC565B67}" destId="{A5A48389-BA7D-4D1B-B10B-617E780CD0DB}" srcOrd="6" destOrd="0" presId="urn:microsoft.com/office/officeart/2005/8/layout/vList5"/>
    <dgm:cxn modelId="{6239A63E-81C6-4B75-B59C-4B6AC9C68A6F}" type="presParOf" srcId="{A5A48389-BA7D-4D1B-B10B-617E780CD0DB}" destId="{6E98A7BF-4139-4E43-8D2B-F649E6999EE9}" srcOrd="0" destOrd="0" presId="urn:microsoft.com/office/officeart/2005/8/layout/vList5"/>
    <dgm:cxn modelId="{D567EEAB-2F1A-46BB-996A-9223C4D03370}" type="presParOf" srcId="{A5A48389-BA7D-4D1B-B10B-617E780CD0DB}" destId="{7FA13308-4CE0-48DF-8853-8C151A7A8C9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361444-CDB3-4891-8093-490409FF57F2}"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GB"/>
        </a:p>
      </dgm:t>
    </dgm:pt>
    <dgm:pt modelId="{CA28AB4C-9B70-4CFA-8E81-D27737ECFC9B}">
      <dgm:prSet custT="1"/>
      <dgm:spPr>
        <a:solidFill>
          <a:srgbClr val="033F8F"/>
        </a:solidFill>
        <a:ln>
          <a:solidFill>
            <a:srgbClr val="114A95"/>
          </a:solidFill>
        </a:ln>
      </dgm:spPr>
      <dgm:t>
        <a:bodyPr/>
        <a:lstStyle/>
        <a:p>
          <a:pPr rtl="0"/>
          <a:r>
            <a:rPr lang="en-US" sz="2000" dirty="0" smtClean="0"/>
            <a:t>Select team members based on task-related abilities and not based on ethnicity</a:t>
          </a:r>
          <a:endParaRPr lang="en-IN" sz="2000" dirty="0"/>
        </a:p>
      </dgm:t>
    </dgm:pt>
    <dgm:pt modelId="{871CA633-93F5-4A37-AFD9-E546EFD43903}" type="parTrans" cxnId="{442B4D6F-D818-47CE-84EA-B52702179AB0}">
      <dgm:prSet/>
      <dgm:spPr/>
      <dgm:t>
        <a:bodyPr/>
        <a:lstStyle/>
        <a:p>
          <a:endParaRPr lang="en-GB"/>
        </a:p>
      </dgm:t>
    </dgm:pt>
    <dgm:pt modelId="{205CF556-9683-4356-872F-38539CE1FAD9}" type="sibTrans" cxnId="{442B4D6F-D818-47CE-84EA-B52702179AB0}">
      <dgm:prSet/>
      <dgm:spPr>
        <a:ln>
          <a:solidFill>
            <a:srgbClr val="114A95"/>
          </a:solidFill>
        </a:ln>
      </dgm:spPr>
      <dgm:t>
        <a:bodyPr/>
        <a:lstStyle/>
        <a:p>
          <a:endParaRPr lang="en-GB"/>
        </a:p>
      </dgm:t>
    </dgm:pt>
    <dgm:pt modelId="{7FEFF5A2-A28C-4FC2-AA9E-EE60BD30A65D}">
      <dgm:prSet custT="1"/>
      <dgm:spPr>
        <a:solidFill>
          <a:srgbClr val="033F8F"/>
        </a:solidFill>
        <a:ln>
          <a:solidFill>
            <a:srgbClr val="114A95"/>
          </a:solidFill>
        </a:ln>
      </dgm:spPr>
      <dgm:t>
        <a:bodyPr/>
        <a:lstStyle/>
        <a:p>
          <a:pPr rtl="0"/>
          <a:r>
            <a:rPr lang="en-US" sz="2000" dirty="0" smtClean="0"/>
            <a:t>Team members must recognize and be prepared to deal with their differences</a:t>
          </a:r>
          <a:endParaRPr lang="en-IN" sz="2000" dirty="0"/>
        </a:p>
      </dgm:t>
    </dgm:pt>
    <dgm:pt modelId="{5A98EFA6-CFDC-4B56-A740-245BBEB10DD4}" type="parTrans" cxnId="{019D15DA-0BE9-4EFA-9E7C-1AB26B8AA01A}">
      <dgm:prSet/>
      <dgm:spPr/>
      <dgm:t>
        <a:bodyPr/>
        <a:lstStyle/>
        <a:p>
          <a:endParaRPr lang="en-GB"/>
        </a:p>
      </dgm:t>
    </dgm:pt>
    <dgm:pt modelId="{A724476E-042F-440A-A3AC-7FCB61BB0DD6}" type="sibTrans" cxnId="{019D15DA-0BE9-4EFA-9E7C-1AB26B8AA01A}">
      <dgm:prSet/>
      <dgm:spPr/>
      <dgm:t>
        <a:bodyPr/>
        <a:lstStyle/>
        <a:p>
          <a:endParaRPr lang="en-GB"/>
        </a:p>
      </dgm:t>
    </dgm:pt>
    <dgm:pt modelId="{4651D68E-93A3-4F1A-9E7F-B2D1092F9AB1}">
      <dgm:prSet custT="1"/>
      <dgm:spPr>
        <a:solidFill>
          <a:srgbClr val="033F8F"/>
        </a:solidFill>
        <a:ln>
          <a:solidFill>
            <a:srgbClr val="114A95"/>
          </a:solidFill>
        </a:ln>
      </dgm:spPr>
      <dgm:t>
        <a:bodyPr/>
        <a:lstStyle/>
        <a:p>
          <a:pPr rtl="0"/>
          <a:r>
            <a:rPr lang="en-US" sz="2000" dirty="0" smtClean="0"/>
            <a:t>Team leader must help the group to identify and define its overall goal</a:t>
          </a:r>
          <a:endParaRPr lang="en-IN" sz="2000" dirty="0"/>
        </a:p>
      </dgm:t>
    </dgm:pt>
    <dgm:pt modelId="{41AEF671-53C1-4D4F-9285-ED3FED6301EF}" type="parTrans" cxnId="{AB27D550-D2EF-4F58-A604-A628026F8FDA}">
      <dgm:prSet/>
      <dgm:spPr/>
      <dgm:t>
        <a:bodyPr/>
        <a:lstStyle/>
        <a:p>
          <a:endParaRPr lang="en-GB"/>
        </a:p>
      </dgm:t>
    </dgm:pt>
    <dgm:pt modelId="{6C184B63-8878-4B18-AE97-2DF802A6321E}" type="sibTrans" cxnId="{AB27D550-D2EF-4F58-A604-A628026F8FDA}">
      <dgm:prSet/>
      <dgm:spPr/>
      <dgm:t>
        <a:bodyPr/>
        <a:lstStyle/>
        <a:p>
          <a:endParaRPr lang="en-GB"/>
        </a:p>
      </dgm:t>
    </dgm:pt>
    <dgm:pt modelId="{031F48F0-A728-44B2-9F89-9800CA328810}">
      <dgm:prSet custT="1"/>
      <dgm:spPr>
        <a:solidFill>
          <a:srgbClr val="033F8F"/>
        </a:solidFill>
        <a:ln>
          <a:solidFill>
            <a:srgbClr val="114A95"/>
          </a:solidFill>
        </a:ln>
      </dgm:spPr>
      <dgm:t>
        <a:bodyPr/>
        <a:lstStyle/>
        <a:p>
          <a:pPr rtl="0"/>
          <a:r>
            <a:rPr lang="en-US" sz="2000" dirty="0" smtClean="0"/>
            <a:t>Distribute power according to each person’s ability to contribute to the task </a:t>
          </a:r>
          <a:endParaRPr lang="en-IN" sz="2000" dirty="0"/>
        </a:p>
      </dgm:t>
    </dgm:pt>
    <dgm:pt modelId="{011FB333-0F34-41F2-8945-F24274654631}" type="parTrans" cxnId="{BAFD361A-B401-4A9D-ABF4-A057E5F8468F}">
      <dgm:prSet/>
      <dgm:spPr/>
      <dgm:t>
        <a:bodyPr/>
        <a:lstStyle/>
        <a:p>
          <a:endParaRPr lang="en-GB"/>
        </a:p>
      </dgm:t>
    </dgm:pt>
    <dgm:pt modelId="{3D9E6386-25F5-4366-8478-93BF3D8ECCA5}" type="sibTrans" cxnId="{BAFD361A-B401-4A9D-ABF4-A057E5F8468F}">
      <dgm:prSet/>
      <dgm:spPr/>
      <dgm:t>
        <a:bodyPr/>
        <a:lstStyle/>
        <a:p>
          <a:endParaRPr lang="en-GB"/>
        </a:p>
      </dgm:t>
    </dgm:pt>
    <dgm:pt modelId="{9AC30937-84C9-464F-B1EE-CF2609BF6A94}">
      <dgm:prSet custT="1"/>
      <dgm:spPr>
        <a:solidFill>
          <a:srgbClr val="033F8F"/>
        </a:solidFill>
        <a:ln>
          <a:solidFill>
            <a:srgbClr val="114A95"/>
          </a:solidFill>
        </a:ln>
      </dgm:spPr>
      <dgm:t>
        <a:bodyPr/>
        <a:lstStyle/>
        <a:p>
          <a:pPr rtl="0"/>
          <a:r>
            <a:rPr lang="en-US" sz="2000" dirty="0" smtClean="0"/>
            <a:t>Provide the team with positive feedback on their process and output</a:t>
          </a:r>
          <a:endParaRPr lang="en-IN" sz="2000" dirty="0"/>
        </a:p>
      </dgm:t>
    </dgm:pt>
    <dgm:pt modelId="{382554C7-31ED-4941-9E05-A475E9B98772}" type="parTrans" cxnId="{12E8EEBE-693C-4853-B503-D2A6BF1E6498}">
      <dgm:prSet/>
      <dgm:spPr/>
      <dgm:t>
        <a:bodyPr/>
        <a:lstStyle/>
        <a:p>
          <a:endParaRPr lang="en-GB"/>
        </a:p>
      </dgm:t>
    </dgm:pt>
    <dgm:pt modelId="{04E34DF7-C583-474D-8EE1-5B0C18BFEA32}" type="sibTrans" cxnId="{12E8EEBE-693C-4853-B503-D2A6BF1E6498}">
      <dgm:prSet/>
      <dgm:spPr/>
      <dgm:t>
        <a:bodyPr/>
        <a:lstStyle/>
        <a:p>
          <a:endParaRPr lang="en-GB"/>
        </a:p>
      </dgm:t>
    </dgm:pt>
    <dgm:pt modelId="{7A8DEA89-4D98-49B1-B9BF-C14EBE1D19B8}" type="pres">
      <dgm:prSet presAssocID="{DB361444-CDB3-4891-8093-490409FF57F2}" presName="Name0" presStyleCnt="0">
        <dgm:presLayoutVars>
          <dgm:chMax val="7"/>
          <dgm:chPref val="7"/>
          <dgm:dir/>
        </dgm:presLayoutVars>
      </dgm:prSet>
      <dgm:spPr/>
      <dgm:t>
        <a:bodyPr/>
        <a:lstStyle/>
        <a:p>
          <a:endParaRPr lang="en-GB"/>
        </a:p>
      </dgm:t>
    </dgm:pt>
    <dgm:pt modelId="{CF7362BF-41E1-49A6-A22C-F8297908125A}" type="pres">
      <dgm:prSet presAssocID="{DB361444-CDB3-4891-8093-490409FF57F2}" presName="Name1" presStyleCnt="0"/>
      <dgm:spPr/>
    </dgm:pt>
    <dgm:pt modelId="{7DC65626-78AB-45ED-900A-419D45E164C8}" type="pres">
      <dgm:prSet presAssocID="{DB361444-CDB3-4891-8093-490409FF57F2}" presName="cycle" presStyleCnt="0"/>
      <dgm:spPr/>
    </dgm:pt>
    <dgm:pt modelId="{96A2BA12-BCBC-4922-99CC-9A96C7491EB8}" type="pres">
      <dgm:prSet presAssocID="{DB361444-CDB3-4891-8093-490409FF57F2}" presName="srcNode" presStyleLbl="node1" presStyleIdx="0" presStyleCnt="5"/>
      <dgm:spPr/>
    </dgm:pt>
    <dgm:pt modelId="{FFB83FDD-B80D-4733-B32F-429180C8D234}" type="pres">
      <dgm:prSet presAssocID="{DB361444-CDB3-4891-8093-490409FF57F2}" presName="conn" presStyleLbl="parChTrans1D2" presStyleIdx="0" presStyleCnt="1"/>
      <dgm:spPr/>
      <dgm:t>
        <a:bodyPr/>
        <a:lstStyle/>
        <a:p>
          <a:endParaRPr lang="en-GB"/>
        </a:p>
      </dgm:t>
    </dgm:pt>
    <dgm:pt modelId="{9BAA511C-A919-4A8D-9FA8-EDCC34FC60AA}" type="pres">
      <dgm:prSet presAssocID="{DB361444-CDB3-4891-8093-490409FF57F2}" presName="extraNode" presStyleLbl="node1" presStyleIdx="0" presStyleCnt="5"/>
      <dgm:spPr/>
    </dgm:pt>
    <dgm:pt modelId="{56A283C8-B7E2-4669-98D9-D8D0245B5BF7}" type="pres">
      <dgm:prSet presAssocID="{DB361444-CDB3-4891-8093-490409FF57F2}" presName="dstNode" presStyleLbl="node1" presStyleIdx="0" presStyleCnt="5"/>
      <dgm:spPr/>
    </dgm:pt>
    <dgm:pt modelId="{BF37966E-AA5D-4896-A419-83695B6522BD}" type="pres">
      <dgm:prSet presAssocID="{CA28AB4C-9B70-4CFA-8E81-D27737ECFC9B}" presName="text_1" presStyleLbl="node1" presStyleIdx="0" presStyleCnt="5">
        <dgm:presLayoutVars>
          <dgm:bulletEnabled val="1"/>
        </dgm:presLayoutVars>
      </dgm:prSet>
      <dgm:spPr/>
      <dgm:t>
        <a:bodyPr/>
        <a:lstStyle/>
        <a:p>
          <a:endParaRPr lang="en-GB"/>
        </a:p>
      </dgm:t>
    </dgm:pt>
    <dgm:pt modelId="{B66FD1D8-5E70-4810-AE87-03B330DCA58D}" type="pres">
      <dgm:prSet presAssocID="{CA28AB4C-9B70-4CFA-8E81-D27737ECFC9B}" presName="accent_1" presStyleCnt="0"/>
      <dgm:spPr/>
    </dgm:pt>
    <dgm:pt modelId="{D2200C55-D85C-4C99-84F0-60B1E191B407}" type="pres">
      <dgm:prSet presAssocID="{CA28AB4C-9B70-4CFA-8E81-D27737ECFC9B}" presName="accentRepeatNode" presStyleLbl="solidFgAcc1" presStyleIdx="0" presStyleCnt="5"/>
      <dgm:spPr>
        <a:ln>
          <a:solidFill>
            <a:srgbClr val="114A95"/>
          </a:solidFill>
        </a:ln>
      </dgm:spPr>
      <dgm:t>
        <a:bodyPr/>
        <a:lstStyle/>
        <a:p>
          <a:endParaRPr lang="en-US"/>
        </a:p>
      </dgm:t>
    </dgm:pt>
    <dgm:pt modelId="{3636A972-9C3C-4588-8563-19FE330EB1D2}" type="pres">
      <dgm:prSet presAssocID="{7FEFF5A2-A28C-4FC2-AA9E-EE60BD30A65D}" presName="text_2" presStyleLbl="node1" presStyleIdx="1" presStyleCnt="5" custScaleY="103030">
        <dgm:presLayoutVars>
          <dgm:bulletEnabled val="1"/>
        </dgm:presLayoutVars>
      </dgm:prSet>
      <dgm:spPr/>
      <dgm:t>
        <a:bodyPr/>
        <a:lstStyle/>
        <a:p>
          <a:endParaRPr lang="en-GB"/>
        </a:p>
      </dgm:t>
    </dgm:pt>
    <dgm:pt modelId="{EFCA257F-DC82-4744-8D0B-7BEC576A2C24}" type="pres">
      <dgm:prSet presAssocID="{7FEFF5A2-A28C-4FC2-AA9E-EE60BD30A65D}" presName="accent_2" presStyleCnt="0"/>
      <dgm:spPr/>
    </dgm:pt>
    <dgm:pt modelId="{E871C493-11A7-43C5-AF0B-D8F719FA1A9C}" type="pres">
      <dgm:prSet presAssocID="{7FEFF5A2-A28C-4FC2-AA9E-EE60BD30A65D}" presName="accentRepeatNode" presStyleLbl="solidFgAcc1" presStyleIdx="1" presStyleCnt="5"/>
      <dgm:spPr>
        <a:ln>
          <a:solidFill>
            <a:srgbClr val="114A95"/>
          </a:solidFill>
        </a:ln>
      </dgm:spPr>
      <dgm:t>
        <a:bodyPr/>
        <a:lstStyle/>
        <a:p>
          <a:endParaRPr lang="en-US"/>
        </a:p>
      </dgm:t>
    </dgm:pt>
    <dgm:pt modelId="{38347E9E-163A-4042-92A6-76DBD0B0BE40}" type="pres">
      <dgm:prSet presAssocID="{4651D68E-93A3-4F1A-9E7F-B2D1092F9AB1}" presName="text_3" presStyleLbl="node1" presStyleIdx="2" presStyleCnt="5" custScaleY="104060">
        <dgm:presLayoutVars>
          <dgm:bulletEnabled val="1"/>
        </dgm:presLayoutVars>
      </dgm:prSet>
      <dgm:spPr/>
      <dgm:t>
        <a:bodyPr/>
        <a:lstStyle/>
        <a:p>
          <a:endParaRPr lang="en-GB"/>
        </a:p>
      </dgm:t>
    </dgm:pt>
    <dgm:pt modelId="{FCEA3929-B695-44C6-A533-244702D8A6D2}" type="pres">
      <dgm:prSet presAssocID="{4651D68E-93A3-4F1A-9E7F-B2D1092F9AB1}" presName="accent_3" presStyleCnt="0"/>
      <dgm:spPr/>
    </dgm:pt>
    <dgm:pt modelId="{2F5EB81D-044A-451F-A025-4D1914D8CDFC}" type="pres">
      <dgm:prSet presAssocID="{4651D68E-93A3-4F1A-9E7F-B2D1092F9AB1}" presName="accentRepeatNode" presStyleLbl="solidFgAcc1" presStyleIdx="2" presStyleCnt="5"/>
      <dgm:spPr>
        <a:ln>
          <a:solidFill>
            <a:srgbClr val="114A95"/>
          </a:solidFill>
        </a:ln>
      </dgm:spPr>
      <dgm:t>
        <a:bodyPr/>
        <a:lstStyle/>
        <a:p>
          <a:endParaRPr lang="en-US"/>
        </a:p>
      </dgm:t>
    </dgm:pt>
    <dgm:pt modelId="{C98ED663-EC19-47A4-8B3A-D0A9C60F2ED2}" type="pres">
      <dgm:prSet presAssocID="{031F48F0-A728-44B2-9F89-9800CA328810}" presName="text_4" presStyleLbl="node1" presStyleIdx="3" presStyleCnt="5" custScaleY="104060">
        <dgm:presLayoutVars>
          <dgm:bulletEnabled val="1"/>
        </dgm:presLayoutVars>
      </dgm:prSet>
      <dgm:spPr/>
      <dgm:t>
        <a:bodyPr/>
        <a:lstStyle/>
        <a:p>
          <a:endParaRPr lang="en-GB"/>
        </a:p>
      </dgm:t>
    </dgm:pt>
    <dgm:pt modelId="{AC4B238D-9463-455F-A070-718D3BECF4A4}" type="pres">
      <dgm:prSet presAssocID="{031F48F0-A728-44B2-9F89-9800CA328810}" presName="accent_4" presStyleCnt="0"/>
      <dgm:spPr/>
    </dgm:pt>
    <dgm:pt modelId="{0C87F7C0-C896-4EF5-8BFF-0D8BBCE843C0}" type="pres">
      <dgm:prSet presAssocID="{031F48F0-A728-44B2-9F89-9800CA328810}" presName="accentRepeatNode" presStyleLbl="solidFgAcc1" presStyleIdx="3" presStyleCnt="5"/>
      <dgm:spPr>
        <a:ln>
          <a:solidFill>
            <a:srgbClr val="114A95"/>
          </a:solidFill>
        </a:ln>
      </dgm:spPr>
      <dgm:t>
        <a:bodyPr/>
        <a:lstStyle/>
        <a:p>
          <a:endParaRPr lang="en-US"/>
        </a:p>
      </dgm:t>
    </dgm:pt>
    <dgm:pt modelId="{6A3D8518-E69C-4896-AD80-56C5BE8B649D}" type="pres">
      <dgm:prSet presAssocID="{9AC30937-84C9-464F-B1EE-CF2609BF6A94}" presName="text_5" presStyleLbl="node1" presStyleIdx="4" presStyleCnt="5">
        <dgm:presLayoutVars>
          <dgm:bulletEnabled val="1"/>
        </dgm:presLayoutVars>
      </dgm:prSet>
      <dgm:spPr/>
      <dgm:t>
        <a:bodyPr/>
        <a:lstStyle/>
        <a:p>
          <a:endParaRPr lang="en-GB"/>
        </a:p>
      </dgm:t>
    </dgm:pt>
    <dgm:pt modelId="{C8B34DAA-B822-4774-84EF-D3EAA9840407}" type="pres">
      <dgm:prSet presAssocID="{9AC30937-84C9-464F-B1EE-CF2609BF6A94}" presName="accent_5" presStyleCnt="0"/>
      <dgm:spPr/>
    </dgm:pt>
    <dgm:pt modelId="{B7ECA183-A435-46FF-8711-BFC10D395405}" type="pres">
      <dgm:prSet presAssocID="{9AC30937-84C9-464F-B1EE-CF2609BF6A94}" presName="accentRepeatNode" presStyleLbl="solidFgAcc1" presStyleIdx="4" presStyleCnt="5"/>
      <dgm:spPr>
        <a:ln>
          <a:solidFill>
            <a:srgbClr val="114A95"/>
          </a:solidFill>
        </a:ln>
      </dgm:spPr>
      <dgm:t>
        <a:bodyPr/>
        <a:lstStyle/>
        <a:p>
          <a:endParaRPr lang="en-US"/>
        </a:p>
      </dgm:t>
    </dgm:pt>
  </dgm:ptLst>
  <dgm:cxnLst>
    <dgm:cxn modelId="{12E8EEBE-693C-4853-B503-D2A6BF1E6498}" srcId="{DB361444-CDB3-4891-8093-490409FF57F2}" destId="{9AC30937-84C9-464F-B1EE-CF2609BF6A94}" srcOrd="4" destOrd="0" parTransId="{382554C7-31ED-4941-9E05-A475E9B98772}" sibTransId="{04E34DF7-C583-474D-8EE1-5B0C18BFEA32}"/>
    <dgm:cxn modelId="{E6EADC8B-4EBC-408E-AB11-B5F6D48BCCCE}" type="presOf" srcId="{205CF556-9683-4356-872F-38539CE1FAD9}" destId="{FFB83FDD-B80D-4733-B32F-429180C8D234}" srcOrd="0" destOrd="0" presId="urn:microsoft.com/office/officeart/2008/layout/VerticalCurvedList"/>
    <dgm:cxn modelId="{70CCFFE9-6B78-44E0-AB95-EA7DC9C1B78B}" type="presOf" srcId="{DB361444-CDB3-4891-8093-490409FF57F2}" destId="{7A8DEA89-4D98-49B1-B9BF-C14EBE1D19B8}" srcOrd="0" destOrd="0" presId="urn:microsoft.com/office/officeart/2008/layout/VerticalCurvedList"/>
    <dgm:cxn modelId="{442B4D6F-D818-47CE-84EA-B52702179AB0}" srcId="{DB361444-CDB3-4891-8093-490409FF57F2}" destId="{CA28AB4C-9B70-4CFA-8E81-D27737ECFC9B}" srcOrd="0" destOrd="0" parTransId="{871CA633-93F5-4A37-AFD9-E546EFD43903}" sibTransId="{205CF556-9683-4356-872F-38539CE1FAD9}"/>
    <dgm:cxn modelId="{027048A5-924C-407D-AC8B-FFB7D12F56CD}" type="presOf" srcId="{7FEFF5A2-A28C-4FC2-AA9E-EE60BD30A65D}" destId="{3636A972-9C3C-4588-8563-19FE330EB1D2}" srcOrd="0" destOrd="0" presId="urn:microsoft.com/office/officeart/2008/layout/VerticalCurvedList"/>
    <dgm:cxn modelId="{BAFD361A-B401-4A9D-ABF4-A057E5F8468F}" srcId="{DB361444-CDB3-4891-8093-490409FF57F2}" destId="{031F48F0-A728-44B2-9F89-9800CA328810}" srcOrd="3" destOrd="0" parTransId="{011FB333-0F34-41F2-8945-F24274654631}" sibTransId="{3D9E6386-25F5-4366-8478-93BF3D8ECCA5}"/>
    <dgm:cxn modelId="{019D15DA-0BE9-4EFA-9E7C-1AB26B8AA01A}" srcId="{DB361444-CDB3-4891-8093-490409FF57F2}" destId="{7FEFF5A2-A28C-4FC2-AA9E-EE60BD30A65D}" srcOrd="1" destOrd="0" parTransId="{5A98EFA6-CFDC-4B56-A740-245BBEB10DD4}" sibTransId="{A724476E-042F-440A-A3AC-7FCB61BB0DD6}"/>
    <dgm:cxn modelId="{D1CE04ED-47C4-413B-99A1-99C365205F51}" type="presOf" srcId="{9AC30937-84C9-464F-B1EE-CF2609BF6A94}" destId="{6A3D8518-E69C-4896-AD80-56C5BE8B649D}" srcOrd="0" destOrd="0" presId="urn:microsoft.com/office/officeart/2008/layout/VerticalCurvedList"/>
    <dgm:cxn modelId="{AB27D550-D2EF-4F58-A604-A628026F8FDA}" srcId="{DB361444-CDB3-4891-8093-490409FF57F2}" destId="{4651D68E-93A3-4F1A-9E7F-B2D1092F9AB1}" srcOrd="2" destOrd="0" parTransId="{41AEF671-53C1-4D4F-9285-ED3FED6301EF}" sibTransId="{6C184B63-8878-4B18-AE97-2DF802A6321E}"/>
    <dgm:cxn modelId="{2E252938-2253-4B0D-AB10-F40CD793AE1C}" type="presOf" srcId="{4651D68E-93A3-4F1A-9E7F-B2D1092F9AB1}" destId="{38347E9E-163A-4042-92A6-76DBD0B0BE40}" srcOrd="0" destOrd="0" presId="urn:microsoft.com/office/officeart/2008/layout/VerticalCurvedList"/>
    <dgm:cxn modelId="{DF8B6AFF-AECE-4F27-B0D0-9AB1C7B952AA}" type="presOf" srcId="{CA28AB4C-9B70-4CFA-8E81-D27737ECFC9B}" destId="{BF37966E-AA5D-4896-A419-83695B6522BD}" srcOrd="0" destOrd="0" presId="urn:microsoft.com/office/officeart/2008/layout/VerticalCurvedList"/>
    <dgm:cxn modelId="{858832D3-96F7-4142-AA63-BE16347D5662}" type="presOf" srcId="{031F48F0-A728-44B2-9F89-9800CA328810}" destId="{C98ED663-EC19-47A4-8B3A-D0A9C60F2ED2}" srcOrd="0" destOrd="0" presId="urn:microsoft.com/office/officeart/2008/layout/VerticalCurvedList"/>
    <dgm:cxn modelId="{0C76A5DC-FF40-4918-9F44-658F9CC84EA0}" type="presParOf" srcId="{7A8DEA89-4D98-49B1-B9BF-C14EBE1D19B8}" destId="{CF7362BF-41E1-49A6-A22C-F8297908125A}" srcOrd="0" destOrd="0" presId="urn:microsoft.com/office/officeart/2008/layout/VerticalCurvedList"/>
    <dgm:cxn modelId="{CE20A46F-43D2-4F46-A733-3AB9067D1A2C}" type="presParOf" srcId="{CF7362BF-41E1-49A6-A22C-F8297908125A}" destId="{7DC65626-78AB-45ED-900A-419D45E164C8}" srcOrd="0" destOrd="0" presId="urn:microsoft.com/office/officeart/2008/layout/VerticalCurvedList"/>
    <dgm:cxn modelId="{C3A24605-E33A-45A2-BE5B-2EB24378E5CF}" type="presParOf" srcId="{7DC65626-78AB-45ED-900A-419D45E164C8}" destId="{96A2BA12-BCBC-4922-99CC-9A96C7491EB8}" srcOrd="0" destOrd="0" presId="urn:microsoft.com/office/officeart/2008/layout/VerticalCurvedList"/>
    <dgm:cxn modelId="{B81F7A6F-D60D-4E34-85FA-6F6E34C852E2}" type="presParOf" srcId="{7DC65626-78AB-45ED-900A-419D45E164C8}" destId="{FFB83FDD-B80D-4733-B32F-429180C8D234}" srcOrd="1" destOrd="0" presId="urn:microsoft.com/office/officeart/2008/layout/VerticalCurvedList"/>
    <dgm:cxn modelId="{8E97D0FC-D5FE-4C14-B095-6DC7076ABFF2}" type="presParOf" srcId="{7DC65626-78AB-45ED-900A-419D45E164C8}" destId="{9BAA511C-A919-4A8D-9FA8-EDCC34FC60AA}" srcOrd="2" destOrd="0" presId="urn:microsoft.com/office/officeart/2008/layout/VerticalCurvedList"/>
    <dgm:cxn modelId="{C486A175-A19D-420B-9581-2FB6835FA0F8}" type="presParOf" srcId="{7DC65626-78AB-45ED-900A-419D45E164C8}" destId="{56A283C8-B7E2-4669-98D9-D8D0245B5BF7}" srcOrd="3" destOrd="0" presId="urn:microsoft.com/office/officeart/2008/layout/VerticalCurvedList"/>
    <dgm:cxn modelId="{A6A06BA1-CDE1-4FA7-BF00-EAF733C5ACA0}" type="presParOf" srcId="{CF7362BF-41E1-49A6-A22C-F8297908125A}" destId="{BF37966E-AA5D-4896-A419-83695B6522BD}" srcOrd="1" destOrd="0" presId="urn:microsoft.com/office/officeart/2008/layout/VerticalCurvedList"/>
    <dgm:cxn modelId="{AB279A76-B533-4638-A8C7-02576722F124}" type="presParOf" srcId="{CF7362BF-41E1-49A6-A22C-F8297908125A}" destId="{B66FD1D8-5E70-4810-AE87-03B330DCA58D}" srcOrd="2" destOrd="0" presId="urn:microsoft.com/office/officeart/2008/layout/VerticalCurvedList"/>
    <dgm:cxn modelId="{F4B8164D-2C57-4F21-8DCB-7A5910A23062}" type="presParOf" srcId="{B66FD1D8-5E70-4810-AE87-03B330DCA58D}" destId="{D2200C55-D85C-4C99-84F0-60B1E191B407}" srcOrd="0" destOrd="0" presId="urn:microsoft.com/office/officeart/2008/layout/VerticalCurvedList"/>
    <dgm:cxn modelId="{0F5339AE-E51B-4C44-A92E-834FC12C4B29}" type="presParOf" srcId="{CF7362BF-41E1-49A6-A22C-F8297908125A}" destId="{3636A972-9C3C-4588-8563-19FE330EB1D2}" srcOrd="3" destOrd="0" presId="urn:microsoft.com/office/officeart/2008/layout/VerticalCurvedList"/>
    <dgm:cxn modelId="{3053106C-4845-4071-92AD-EEA3F84EF10D}" type="presParOf" srcId="{CF7362BF-41E1-49A6-A22C-F8297908125A}" destId="{EFCA257F-DC82-4744-8D0B-7BEC576A2C24}" srcOrd="4" destOrd="0" presId="urn:microsoft.com/office/officeart/2008/layout/VerticalCurvedList"/>
    <dgm:cxn modelId="{36A3BC64-AF0F-4FE3-B8AD-7FC9D45E44FA}" type="presParOf" srcId="{EFCA257F-DC82-4744-8D0B-7BEC576A2C24}" destId="{E871C493-11A7-43C5-AF0B-D8F719FA1A9C}" srcOrd="0" destOrd="0" presId="urn:microsoft.com/office/officeart/2008/layout/VerticalCurvedList"/>
    <dgm:cxn modelId="{8B135CDF-E587-4916-902D-0851546DFED8}" type="presParOf" srcId="{CF7362BF-41E1-49A6-A22C-F8297908125A}" destId="{38347E9E-163A-4042-92A6-76DBD0B0BE40}" srcOrd="5" destOrd="0" presId="urn:microsoft.com/office/officeart/2008/layout/VerticalCurvedList"/>
    <dgm:cxn modelId="{8F4C8EF3-838A-42D0-A520-65EE02EB8A58}" type="presParOf" srcId="{CF7362BF-41E1-49A6-A22C-F8297908125A}" destId="{FCEA3929-B695-44C6-A533-244702D8A6D2}" srcOrd="6" destOrd="0" presId="urn:microsoft.com/office/officeart/2008/layout/VerticalCurvedList"/>
    <dgm:cxn modelId="{17A8F6F2-8B5D-415F-A004-04E2C0FBD987}" type="presParOf" srcId="{FCEA3929-B695-44C6-A533-244702D8A6D2}" destId="{2F5EB81D-044A-451F-A025-4D1914D8CDFC}" srcOrd="0" destOrd="0" presId="urn:microsoft.com/office/officeart/2008/layout/VerticalCurvedList"/>
    <dgm:cxn modelId="{877170D2-C06B-4E34-86D6-F8C04EF75168}" type="presParOf" srcId="{CF7362BF-41E1-49A6-A22C-F8297908125A}" destId="{C98ED663-EC19-47A4-8B3A-D0A9C60F2ED2}" srcOrd="7" destOrd="0" presId="urn:microsoft.com/office/officeart/2008/layout/VerticalCurvedList"/>
    <dgm:cxn modelId="{219042AB-B47D-40D6-8471-8C737D7A13D9}" type="presParOf" srcId="{CF7362BF-41E1-49A6-A22C-F8297908125A}" destId="{AC4B238D-9463-455F-A070-718D3BECF4A4}" srcOrd="8" destOrd="0" presId="urn:microsoft.com/office/officeart/2008/layout/VerticalCurvedList"/>
    <dgm:cxn modelId="{19316E64-820E-4881-8FE4-B2F92A66EC8E}" type="presParOf" srcId="{AC4B238D-9463-455F-A070-718D3BECF4A4}" destId="{0C87F7C0-C896-4EF5-8BFF-0D8BBCE843C0}" srcOrd="0" destOrd="0" presId="urn:microsoft.com/office/officeart/2008/layout/VerticalCurvedList"/>
    <dgm:cxn modelId="{1979B088-A0EA-491B-83F0-4D7DC4EE07CF}" type="presParOf" srcId="{CF7362BF-41E1-49A6-A22C-F8297908125A}" destId="{6A3D8518-E69C-4896-AD80-56C5BE8B649D}" srcOrd="9" destOrd="0" presId="urn:microsoft.com/office/officeart/2008/layout/VerticalCurvedList"/>
    <dgm:cxn modelId="{CC3A2FFD-41C1-4EB9-B791-E02B83FEB66C}" type="presParOf" srcId="{CF7362BF-41E1-49A6-A22C-F8297908125A}" destId="{C8B34DAA-B822-4774-84EF-D3EAA9840407}" srcOrd="10" destOrd="0" presId="urn:microsoft.com/office/officeart/2008/layout/VerticalCurvedList"/>
    <dgm:cxn modelId="{2FFE63CB-0AA0-46C4-8354-AE1C3F0FB4D6}" type="presParOf" srcId="{C8B34DAA-B822-4774-84EF-D3EAA9840407}" destId="{B7ECA183-A435-46FF-8711-BFC10D39540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ltLang="zh-TW" dirty="0"/>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ltLang="zh-TW" dirty="0"/>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ltLang="zh-TW" dirty="0"/>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fld id="{B19F0514-8753-4091-A810-3AEBF51BBBCC}" type="slidenum">
              <a:rPr lang="zh-TW" altLang="en-US"/>
              <a:pPr/>
              <a:t>‹#›</a:t>
            </a:fld>
            <a:endParaRPr lang="en-US" altLang="zh-TW" dirty="0"/>
          </a:p>
        </p:txBody>
      </p:sp>
    </p:spTree>
    <p:extLst>
      <p:ext uri="{BB962C8B-B14F-4D97-AF65-F5344CB8AC3E}">
        <p14:creationId xmlns:p14="http://schemas.microsoft.com/office/powerpoint/2010/main" val="39920245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9F0514-8753-4091-A810-3AEBF51BBBCC}" type="slidenum">
              <a:rPr lang="zh-TW" altLang="en-US" smtClean="0"/>
              <a:pPr/>
              <a:t>1</a:t>
            </a:fld>
            <a:endParaRPr lang="en-US" altLang="zh-TW" dirty="0"/>
          </a:p>
        </p:txBody>
      </p:sp>
    </p:spTree>
    <p:extLst>
      <p:ext uri="{BB962C8B-B14F-4D97-AF65-F5344CB8AC3E}">
        <p14:creationId xmlns:p14="http://schemas.microsoft.com/office/powerpoint/2010/main" val="3562068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9F0514-8753-4091-A810-3AEBF51BBBCC}" type="slidenum">
              <a:rPr lang="zh-TW" altLang="en-US" smtClean="0"/>
              <a:pPr/>
              <a:t>17</a:t>
            </a:fld>
            <a:endParaRPr lang="en-US" altLang="zh-TW" dirty="0"/>
          </a:p>
        </p:txBody>
      </p:sp>
    </p:spTree>
    <p:extLst>
      <p:ext uri="{BB962C8B-B14F-4D97-AF65-F5344CB8AC3E}">
        <p14:creationId xmlns:p14="http://schemas.microsoft.com/office/powerpoint/2010/main" val="67008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9F0514-8753-4091-A810-3AEBF51BBBCC}" type="slidenum">
              <a:rPr lang="zh-TW" altLang="en-US" smtClean="0"/>
              <a:pPr/>
              <a:t>22</a:t>
            </a:fld>
            <a:endParaRPr lang="en-US" altLang="zh-TW" dirty="0"/>
          </a:p>
        </p:txBody>
      </p:sp>
    </p:spTree>
    <p:extLst>
      <p:ext uri="{BB962C8B-B14F-4D97-AF65-F5344CB8AC3E}">
        <p14:creationId xmlns:p14="http://schemas.microsoft.com/office/powerpoint/2010/main" val="2710564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9F0514-8753-4091-A810-3AEBF51BBBCC}" type="slidenum">
              <a:rPr lang="zh-TW" altLang="en-US" smtClean="0"/>
              <a:pPr/>
              <a:t>23</a:t>
            </a:fld>
            <a:endParaRPr lang="en-US" altLang="zh-TW" dirty="0"/>
          </a:p>
        </p:txBody>
      </p:sp>
    </p:spTree>
    <p:extLst>
      <p:ext uri="{BB962C8B-B14F-4D97-AF65-F5344CB8AC3E}">
        <p14:creationId xmlns:p14="http://schemas.microsoft.com/office/powerpoint/2010/main" val="2488852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9F0514-8753-4091-A810-3AEBF51BBBCC}" type="slidenum">
              <a:rPr lang="zh-TW" altLang="en-US" smtClean="0"/>
              <a:pPr/>
              <a:t>24</a:t>
            </a:fld>
            <a:endParaRPr lang="en-US" altLang="zh-TW" dirty="0"/>
          </a:p>
        </p:txBody>
      </p:sp>
    </p:spTree>
    <p:extLst>
      <p:ext uri="{BB962C8B-B14F-4D97-AF65-F5344CB8AC3E}">
        <p14:creationId xmlns:p14="http://schemas.microsoft.com/office/powerpoint/2010/main" val="2021358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9F0514-8753-4091-A810-3AEBF51BBBCC}" type="slidenum">
              <a:rPr lang="zh-TW" altLang="en-US" smtClean="0"/>
              <a:pPr/>
              <a:t>27</a:t>
            </a:fld>
            <a:endParaRPr lang="en-US" altLang="zh-TW" dirty="0"/>
          </a:p>
        </p:txBody>
      </p:sp>
    </p:spTree>
    <p:extLst>
      <p:ext uri="{BB962C8B-B14F-4D97-AF65-F5344CB8AC3E}">
        <p14:creationId xmlns:p14="http://schemas.microsoft.com/office/powerpoint/2010/main" val="1301179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9F0514-8753-4091-A810-3AEBF51BBBCC}" type="slidenum">
              <a:rPr lang="zh-TW" altLang="en-US" smtClean="0"/>
              <a:pPr/>
              <a:t>28</a:t>
            </a:fld>
            <a:endParaRPr lang="en-US" altLang="zh-TW" dirty="0"/>
          </a:p>
        </p:txBody>
      </p:sp>
    </p:spTree>
    <p:extLst>
      <p:ext uri="{BB962C8B-B14F-4D97-AF65-F5344CB8AC3E}">
        <p14:creationId xmlns:p14="http://schemas.microsoft.com/office/powerpoint/2010/main" val="3077645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9F0514-8753-4091-A810-3AEBF51BBBCC}" type="slidenum">
              <a:rPr lang="zh-TW" altLang="en-US" smtClean="0"/>
              <a:pPr/>
              <a:t>29</a:t>
            </a:fld>
            <a:endParaRPr lang="en-US" altLang="zh-TW" dirty="0"/>
          </a:p>
        </p:txBody>
      </p:sp>
    </p:spTree>
    <p:extLst>
      <p:ext uri="{BB962C8B-B14F-4D97-AF65-F5344CB8AC3E}">
        <p14:creationId xmlns:p14="http://schemas.microsoft.com/office/powerpoint/2010/main" val="3671432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9F0514-8753-4091-A810-3AEBF51BBBCC}" type="slidenum">
              <a:rPr lang="zh-TW" altLang="en-US" smtClean="0"/>
              <a:pPr/>
              <a:t>32</a:t>
            </a:fld>
            <a:endParaRPr lang="en-US" altLang="zh-TW" dirty="0"/>
          </a:p>
        </p:txBody>
      </p:sp>
    </p:spTree>
    <p:extLst>
      <p:ext uri="{BB962C8B-B14F-4D97-AF65-F5344CB8AC3E}">
        <p14:creationId xmlns:p14="http://schemas.microsoft.com/office/powerpoint/2010/main" val="1419794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9F0514-8753-4091-A810-3AEBF51BBBCC}" type="slidenum">
              <a:rPr lang="zh-TW" altLang="en-US" smtClean="0"/>
              <a:pPr/>
              <a:t>33</a:t>
            </a:fld>
            <a:endParaRPr lang="en-US" altLang="zh-TW" dirty="0"/>
          </a:p>
        </p:txBody>
      </p:sp>
    </p:spTree>
    <p:extLst>
      <p:ext uri="{BB962C8B-B14F-4D97-AF65-F5344CB8AC3E}">
        <p14:creationId xmlns:p14="http://schemas.microsoft.com/office/powerpoint/2010/main" val="480741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9F0514-8753-4091-A810-3AEBF51BBBCC}" type="slidenum">
              <a:rPr lang="zh-TW" altLang="en-US" smtClean="0"/>
              <a:pPr/>
              <a:t>35</a:t>
            </a:fld>
            <a:endParaRPr lang="en-US" altLang="zh-TW" dirty="0"/>
          </a:p>
        </p:txBody>
      </p:sp>
    </p:spTree>
    <p:extLst>
      <p:ext uri="{BB962C8B-B14F-4D97-AF65-F5344CB8AC3E}">
        <p14:creationId xmlns:p14="http://schemas.microsoft.com/office/powerpoint/2010/main" val="505419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9F0514-8753-4091-A810-3AEBF51BBBCC}" type="slidenum">
              <a:rPr lang="zh-TW" altLang="en-US" smtClean="0"/>
              <a:pPr/>
              <a:t>2</a:t>
            </a:fld>
            <a:endParaRPr lang="en-US" altLang="zh-TW" dirty="0"/>
          </a:p>
        </p:txBody>
      </p:sp>
    </p:spTree>
    <p:extLst>
      <p:ext uri="{BB962C8B-B14F-4D97-AF65-F5344CB8AC3E}">
        <p14:creationId xmlns:p14="http://schemas.microsoft.com/office/powerpoint/2010/main" val="2112485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kern="1200" dirty="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fld id="{B19F0514-8753-4091-A810-3AEBF51BBBCC}" type="slidenum">
              <a:rPr lang="zh-TW" altLang="en-US" smtClean="0"/>
              <a:pPr/>
              <a:t>40</a:t>
            </a:fld>
            <a:endParaRPr lang="en-US" altLang="zh-TW" dirty="0"/>
          </a:p>
        </p:txBody>
      </p:sp>
    </p:spTree>
    <p:extLst>
      <p:ext uri="{BB962C8B-B14F-4D97-AF65-F5344CB8AC3E}">
        <p14:creationId xmlns:p14="http://schemas.microsoft.com/office/powerpoint/2010/main" val="1340362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9F0514-8753-4091-A810-3AEBF51BBBCC}" type="slidenum">
              <a:rPr lang="zh-TW" altLang="en-US" smtClean="0"/>
              <a:pPr/>
              <a:t>41</a:t>
            </a:fld>
            <a:endParaRPr lang="en-US" altLang="zh-TW" dirty="0"/>
          </a:p>
        </p:txBody>
      </p:sp>
    </p:spTree>
    <p:extLst>
      <p:ext uri="{BB962C8B-B14F-4D97-AF65-F5344CB8AC3E}">
        <p14:creationId xmlns:p14="http://schemas.microsoft.com/office/powerpoint/2010/main" val="197659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9F0514-8753-4091-A810-3AEBF51BBBCC}" type="slidenum">
              <a:rPr lang="zh-TW" altLang="en-US" smtClean="0"/>
              <a:pPr/>
              <a:t>5</a:t>
            </a:fld>
            <a:endParaRPr lang="en-US" altLang="zh-TW" dirty="0"/>
          </a:p>
        </p:txBody>
      </p:sp>
    </p:spTree>
    <p:extLst>
      <p:ext uri="{BB962C8B-B14F-4D97-AF65-F5344CB8AC3E}">
        <p14:creationId xmlns:p14="http://schemas.microsoft.com/office/powerpoint/2010/main" val="2412553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9F0514-8753-4091-A810-3AEBF51BBBCC}" type="slidenum">
              <a:rPr lang="zh-TW" altLang="en-US" smtClean="0"/>
              <a:pPr/>
              <a:t>6</a:t>
            </a:fld>
            <a:endParaRPr lang="en-US" altLang="zh-TW" dirty="0"/>
          </a:p>
        </p:txBody>
      </p:sp>
    </p:spTree>
    <p:extLst>
      <p:ext uri="{BB962C8B-B14F-4D97-AF65-F5344CB8AC3E}">
        <p14:creationId xmlns:p14="http://schemas.microsoft.com/office/powerpoint/2010/main" val="1791542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9F0514-8753-4091-A810-3AEBF51BBBCC}" type="slidenum">
              <a:rPr lang="zh-TW" altLang="en-US" smtClean="0"/>
              <a:pPr/>
              <a:t>9</a:t>
            </a:fld>
            <a:endParaRPr lang="en-US" altLang="zh-TW" dirty="0"/>
          </a:p>
        </p:txBody>
      </p:sp>
    </p:spTree>
    <p:extLst>
      <p:ext uri="{BB962C8B-B14F-4D97-AF65-F5344CB8AC3E}">
        <p14:creationId xmlns:p14="http://schemas.microsoft.com/office/powerpoint/2010/main" val="3871384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9F0514-8753-4091-A810-3AEBF51BBBCC}" type="slidenum">
              <a:rPr lang="zh-TW" altLang="en-US" smtClean="0"/>
              <a:pPr/>
              <a:t>10</a:t>
            </a:fld>
            <a:endParaRPr lang="en-US" altLang="zh-TW" dirty="0"/>
          </a:p>
        </p:txBody>
      </p:sp>
    </p:spTree>
    <p:extLst>
      <p:ext uri="{BB962C8B-B14F-4D97-AF65-F5344CB8AC3E}">
        <p14:creationId xmlns:p14="http://schemas.microsoft.com/office/powerpoint/2010/main" val="1044716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baseline="0" dirty="0" smtClean="0"/>
          </a:p>
        </p:txBody>
      </p:sp>
      <p:sp>
        <p:nvSpPr>
          <p:cNvPr id="4" name="Slide Number Placeholder 3"/>
          <p:cNvSpPr>
            <a:spLocks noGrp="1"/>
          </p:cNvSpPr>
          <p:nvPr>
            <p:ph type="sldNum" sz="quarter" idx="10"/>
          </p:nvPr>
        </p:nvSpPr>
        <p:spPr/>
        <p:txBody>
          <a:bodyPr/>
          <a:lstStyle/>
          <a:p>
            <a:fld id="{B19F0514-8753-4091-A810-3AEBF51BBBCC}" type="slidenum">
              <a:rPr lang="zh-TW" altLang="en-US" smtClean="0"/>
              <a:pPr/>
              <a:t>12</a:t>
            </a:fld>
            <a:endParaRPr lang="en-US" altLang="zh-TW" dirty="0"/>
          </a:p>
        </p:txBody>
      </p:sp>
    </p:spTree>
    <p:extLst>
      <p:ext uri="{BB962C8B-B14F-4D97-AF65-F5344CB8AC3E}">
        <p14:creationId xmlns:p14="http://schemas.microsoft.com/office/powerpoint/2010/main" val="1971817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baseline="0" dirty="0" smtClean="0"/>
          </a:p>
        </p:txBody>
      </p:sp>
      <p:sp>
        <p:nvSpPr>
          <p:cNvPr id="4" name="Slide Number Placeholder 3"/>
          <p:cNvSpPr>
            <a:spLocks noGrp="1"/>
          </p:cNvSpPr>
          <p:nvPr>
            <p:ph type="sldNum" sz="quarter" idx="10"/>
          </p:nvPr>
        </p:nvSpPr>
        <p:spPr/>
        <p:txBody>
          <a:bodyPr/>
          <a:lstStyle/>
          <a:p>
            <a:fld id="{B19F0514-8753-4091-A810-3AEBF51BBBCC}" type="slidenum">
              <a:rPr lang="zh-TW" altLang="en-US" smtClean="0"/>
              <a:pPr/>
              <a:t>13</a:t>
            </a:fld>
            <a:endParaRPr lang="en-US" altLang="zh-TW" dirty="0"/>
          </a:p>
        </p:txBody>
      </p:sp>
    </p:spTree>
    <p:extLst>
      <p:ext uri="{BB962C8B-B14F-4D97-AF65-F5344CB8AC3E}">
        <p14:creationId xmlns:p14="http://schemas.microsoft.com/office/powerpoint/2010/main" val="389504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9F0514-8753-4091-A810-3AEBF51BBBCC}" type="slidenum">
              <a:rPr lang="zh-TW" altLang="en-US" smtClean="0"/>
              <a:pPr/>
              <a:t>15</a:t>
            </a:fld>
            <a:endParaRPr lang="en-US" altLang="zh-TW" dirty="0"/>
          </a:p>
        </p:txBody>
      </p:sp>
    </p:spTree>
    <p:extLst>
      <p:ext uri="{BB962C8B-B14F-4D97-AF65-F5344CB8AC3E}">
        <p14:creationId xmlns:p14="http://schemas.microsoft.com/office/powerpoint/2010/main" val="3938082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4"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ndParaRPr>
          </a:p>
        </p:txBody>
      </p:sp>
      <p:sp>
        <p:nvSpPr>
          <p:cNvPr id="5" name="TextBox 4"/>
          <p:cNvSpPr txBox="1">
            <a:spLocks noChangeArrowheads="1"/>
          </p:cNvSpPr>
          <p:nvPr userDrawn="1"/>
        </p:nvSpPr>
        <p:spPr bwMode="auto">
          <a:xfrm>
            <a:off x="6096000" y="6429375"/>
            <a:ext cx="30480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572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altLang="en-US" sz="800" dirty="0" smtClean="0">
                <a:solidFill>
                  <a:schemeClr val="bg1"/>
                </a:solidFill>
              </a:rPr>
              <a:t>Insert Photo Credit Here</a:t>
            </a:r>
          </a:p>
        </p:txBody>
      </p:sp>
      <p:sp>
        <p:nvSpPr>
          <p:cNvPr id="2" name="Title 1"/>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6519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26" y="228600"/>
            <a:ext cx="9172252" cy="762000"/>
          </a:xfrm>
          <a:prstGeom prst="rect">
            <a:avLst/>
          </a:prstGeom>
        </p:spPr>
        <p:txBody>
          <a:bodyPr/>
          <a:lstStyle>
            <a:lvl1pPr>
              <a:defRPr sz="4400">
                <a:solidFill>
                  <a:srgbClr val="033F8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1"/>
            <a:ext cx="8229600" cy="5410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43908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26" y="228600"/>
            <a:ext cx="9172252" cy="673100"/>
          </a:xfrm>
          <a:prstGeom prst="rect">
            <a:avLst/>
          </a:prstGeom>
        </p:spPr>
        <p:txBody>
          <a:bodyPr/>
          <a:lstStyle>
            <a:lvl1pPr>
              <a:defRPr sz="4400">
                <a:solidFill>
                  <a:srgbClr val="033F8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1"/>
            <a:ext cx="8229600" cy="5410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57707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26" y="228600"/>
            <a:ext cx="9172252" cy="609600"/>
          </a:xfrm>
          <a:prstGeom prst="rect">
            <a:avLst/>
          </a:prstGeom>
        </p:spPr>
        <p:txBody>
          <a:bodyPr/>
          <a:lstStyle>
            <a:lvl1pPr>
              <a:defRPr sz="3600">
                <a:solidFill>
                  <a:srgbClr val="033F8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143001"/>
            <a:ext cx="8229600" cy="5410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25298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bove text">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756130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_Title Only (Title can be hidden)">
    <p:spTree>
      <p:nvGrpSpPr>
        <p:cNvPr id="1" name=""/>
        <p:cNvGrpSpPr/>
        <p:nvPr/>
      </p:nvGrpSpPr>
      <p:grpSpPr>
        <a:xfrm>
          <a:off x="0" y="0"/>
          <a:ext cx="0" cy="0"/>
          <a:chOff x="0" y="0"/>
          <a:chExt cx="0" cy="0"/>
        </a:xfrm>
      </p:grpSpPr>
      <p:sp>
        <p:nvSpPr>
          <p:cNvPr id="4" name="Title 1"/>
          <p:cNvSpPr>
            <a:spLocks noGrp="1"/>
          </p:cNvSpPr>
          <p:nvPr>
            <p:ph type="title"/>
          </p:nvPr>
        </p:nvSpPr>
        <p:spPr>
          <a:xfrm>
            <a:off x="-20711" y="228600"/>
            <a:ext cx="9185423" cy="609600"/>
          </a:xfrm>
          <a:prstGeom prst="rect">
            <a:avLst/>
          </a:prstGeom>
        </p:spPr>
        <p:txBody>
          <a:bodyPr/>
          <a:lstStyle>
            <a:lvl1pPr>
              <a:defRPr sz="3600">
                <a:solidFill>
                  <a:srgbClr val="033F8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51528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lor_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rgbClr val="033F8F"/>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505815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lor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228600"/>
            <a:ext cx="9144000" cy="609600"/>
          </a:xfrm>
          <a:prstGeom prst="rect">
            <a:avLst/>
          </a:prstGeom>
        </p:spPr>
        <p:txBody>
          <a:bodyPr/>
          <a:lstStyle>
            <a:lvl1pPr>
              <a:defRPr sz="3600">
                <a:solidFill>
                  <a:srgbClr val="033F8F"/>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457200" y="10795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val="3026907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lor_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rgbClr val="033F8F"/>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200662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033F8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dirty="0"/>
            </a:lvl1pPr>
          </a:lstStyle>
          <a:p>
            <a:pPr>
              <a:defRPr/>
            </a:pPr>
            <a:endParaRPr lang="en-US" altLang="zh-TW"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dirty="0"/>
            </a:lvl1pPr>
          </a:lstStyle>
          <a:p>
            <a:pPr>
              <a:defRPr/>
            </a:pPr>
            <a:endParaRPr lang="en-US" altLang="zh-TW"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E82EEA0-343E-4E06-B8B6-7DDCB0F2F2A5}" type="slidenum">
              <a:rPr lang="en-US" altLang="en-US"/>
              <a:pPr>
                <a:defRPr/>
              </a:pPr>
              <a:t>‹#›</a:t>
            </a:fld>
            <a:endParaRPr lang="en-US" altLang="en-US" dirty="0"/>
          </a:p>
        </p:txBody>
      </p:sp>
    </p:spTree>
    <p:extLst>
      <p:ext uri="{BB962C8B-B14F-4D97-AF65-F5344CB8AC3E}">
        <p14:creationId xmlns:p14="http://schemas.microsoft.com/office/powerpoint/2010/main" val="866055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84188"/>
            <a:ext cx="8229600" cy="1143000"/>
          </a:xfrm>
          <a:prstGeom prst="rect">
            <a:avLst/>
          </a:prstGeom>
        </p:spPr>
        <p:txBody>
          <a:bodyPr/>
          <a:lstStyle>
            <a:lvl1pPr>
              <a:defRPr>
                <a:solidFill>
                  <a:srgbClr val="033F8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0975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dirty="0"/>
            </a:lvl1pPr>
          </a:lstStyle>
          <a:p>
            <a:pPr>
              <a:defRPr/>
            </a:pPr>
            <a:endParaRPr lang="en-US" altLang="zh-TW"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dirty="0"/>
            </a:lvl1pPr>
          </a:lstStyle>
          <a:p>
            <a:pPr>
              <a:defRPr/>
            </a:pPr>
            <a:endParaRPr lang="en-US" altLang="zh-TW"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8C09957-F579-4C30-BF54-9BB0CE4CE2B2}" type="slidenum">
              <a:rPr lang="en-US" altLang="en-US"/>
              <a:pPr>
                <a:defRPr/>
              </a:pPr>
              <a:t>‹#›</a:t>
            </a:fld>
            <a:endParaRPr lang="en-US" altLang="en-US" dirty="0"/>
          </a:p>
        </p:txBody>
      </p:sp>
    </p:spTree>
    <p:extLst>
      <p:ext uri="{BB962C8B-B14F-4D97-AF65-F5344CB8AC3E}">
        <p14:creationId xmlns:p14="http://schemas.microsoft.com/office/powerpoint/2010/main" val="793544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4"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ndParaRPr>
          </a:p>
        </p:txBody>
      </p:sp>
      <p:sp>
        <p:nvSpPr>
          <p:cNvPr id="5" name="TextBox 4"/>
          <p:cNvSpPr txBox="1">
            <a:spLocks noChangeArrowheads="1"/>
          </p:cNvSpPr>
          <p:nvPr userDrawn="1"/>
        </p:nvSpPr>
        <p:spPr bwMode="auto">
          <a:xfrm>
            <a:off x="6096000" y="6429375"/>
            <a:ext cx="30480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572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altLang="en-US" sz="800" dirty="0" smtClean="0">
                <a:solidFill>
                  <a:schemeClr val="bg1"/>
                </a:solidFill>
              </a:rPr>
              <a:t>Insert Photo Credit Here</a:t>
            </a:r>
          </a:p>
        </p:txBody>
      </p:sp>
      <p:sp>
        <p:nvSpPr>
          <p:cNvPr id="2" name="Title 1"/>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2961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84188"/>
            <a:ext cx="8229600" cy="1143000"/>
          </a:xfrm>
          <a:prstGeom prst="rect">
            <a:avLst/>
          </a:prstGeom>
        </p:spPr>
        <p:txBody>
          <a:bodyPr/>
          <a:lstStyle>
            <a:lvl1pPr>
              <a:defRPr>
                <a:solidFill>
                  <a:srgbClr val="033F8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23790" y="1809750"/>
            <a:ext cx="3863009"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dirty="0"/>
            </a:lvl1pPr>
          </a:lstStyle>
          <a:p>
            <a:pPr>
              <a:defRPr/>
            </a:pPr>
            <a:endParaRPr lang="en-US" altLang="zh-TW"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dirty="0"/>
            </a:lvl1pPr>
          </a:lstStyle>
          <a:p>
            <a:pPr>
              <a:defRPr/>
            </a:pPr>
            <a:endParaRPr lang="en-US" altLang="zh-TW"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8C09957-F579-4C30-BF54-9BB0CE4CE2B2}" type="slidenum">
              <a:rPr lang="en-US" altLang="en-US"/>
              <a:pPr>
                <a:defRPr/>
              </a:pPr>
              <a:t>‹#›</a:t>
            </a:fld>
            <a:endParaRPr lang="en-US" altLang="en-US" dirty="0"/>
          </a:p>
        </p:txBody>
      </p:sp>
      <p:sp>
        <p:nvSpPr>
          <p:cNvPr id="7" name="Content Placeholder 2"/>
          <p:cNvSpPr>
            <a:spLocks noGrp="1"/>
          </p:cNvSpPr>
          <p:nvPr>
            <p:ph idx="13"/>
          </p:nvPr>
        </p:nvSpPr>
        <p:spPr>
          <a:xfrm>
            <a:off x="457200" y="1809750"/>
            <a:ext cx="4128052"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5129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lor_Title Only (Title can be hidden)">
    <p:spTree>
      <p:nvGrpSpPr>
        <p:cNvPr id="1" name=""/>
        <p:cNvGrpSpPr/>
        <p:nvPr/>
      </p:nvGrpSpPr>
      <p:grpSpPr>
        <a:xfrm>
          <a:off x="0" y="0"/>
          <a:ext cx="0" cy="0"/>
          <a:chOff x="0" y="0"/>
          <a:chExt cx="0" cy="0"/>
        </a:xfrm>
      </p:grpSpPr>
      <p:sp>
        <p:nvSpPr>
          <p:cNvPr id="4" name="Title 1"/>
          <p:cNvSpPr>
            <a:spLocks noGrp="1"/>
          </p:cNvSpPr>
          <p:nvPr>
            <p:ph type="title"/>
          </p:nvPr>
        </p:nvSpPr>
        <p:spPr>
          <a:xfrm>
            <a:off x="-20711" y="228600"/>
            <a:ext cx="9185423" cy="609600"/>
          </a:xfrm>
          <a:prstGeom prst="rect">
            <a:avLst/>
          </a:prstGeom>
        </p:spPr>
        <p:txBody>
          <a:bodyPr/>
          <a:lstStyle>
            <a:lvl1pPr>
              <a:defRPr sz="3600">
                <a:solidFill>
                  <a:srgbClr val="033F8F"/>
                </a:solidFill>
              </a:defRPr>
            </a:lvl1pPr>
          </a:lstStyle>
          <a:p>
            <a:r>
              <a:rPr lang="en-US" dirty="0" smtClean="0"/>
              <a:t>Click to edit Master title style</a:t>
            </a:r>
            <a:endParaRPr lang="en-US" dirty="0"/>
          </a:p>
        </p:txBody>
      </p:sp>
      <p:sp>
        <p:nvSpPr>
          <p:cNvPr id="5" name="Text Placeholder 6"/>
          <p:cNvSpPr>
            <a:spLocks noGrp="1"/>
          </p:cNvSpPr>
          <p:nvPr>
            <p:ph type="body" sz="quarter" idx="10"/>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694019531"/>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3"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ndParaRPr>
          </a:p>
        </p:txBody>
      </p:sp>
      <p:sp>
        <p:nvSpPr>
          <p:cNvPr id="4" name="TextBox 3"/>
          <p:cNvSpPr txBox="1">
            <a:spLocks noChangeArrowheads="1"/>
          </p:cNvSpPr>
          <p:nvPr userDrawn="1"/>
        </p:nvSpPr>
        <p:spPr bwMode="auto">
          <a:xfrm>
            <a:off x="6096000" y="6429375"/>
            <a:ext cx="30480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572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altLang="en-US" sz="800" dirty="0" smtClean="0">
                <a:solidFill>
                  <a:schemeClr val="bg1"/>
                </a:solidFill>
              </a:rPr>
              <a:t>Insert Photo Credit Here</a:t>
            </a:r>
          </a:p>
        </p:txBody>
      </p:sp>
      <p:sp>
        <p:nvSpPr>
          <p:cNvPr id="2" name="Title 1"/>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55519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3" name="Rectangle 2"/>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tx1"/>
              </a:solidFill>
            </a:endParaRPr>
          </a:p>
        </p:txBody>
      </p:sp>
      <p:sp>
        <p:nvSpPr>
          <p:cNvPr id="4" name="TextBox 3"/>
          <p:cNvSpPr txBox="1">
            <a:spLocks noChangeArrowheads="1"/>
          </p:cNvSpPr>
          <p:nvPr userDrawn="1"/>
        </p:nvSpPr>
        <p:spPr bwMode="auto">
          <a:xfrm>
            <a:off x="6096000" y="6429375"/>
            <a:ext cx="30480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572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altLang="en-US" sz="800" dirty="0" smtClean="0">
                <a:solidFill>
                  <a:schemeClr val="bg1"/>
                </a:solidFill>
              </a:rPr>
              <a:t>Insert Photo Credit Here</a:t>
            </a:r>
          </a:p>
        </p:txBody>
      </p:sp>
      <p:sp>
        <p:nvSpPr>
          <p:cNvPr id="2" name="Title 1"/>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927687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6096000" y="6429375"/>
            <a:ext cx="30480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572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altLang="en-US" sz="800" dirty="0" smtClean="0">
                <a:solidFill>
                  <a:schemeClr val="bg1"/>
                </a:solidFill>
              </a:rPr>
              <a:t>Insert Photo Credit Here</a:t>
            </a:r>
          </a:p>
        </p:txBody>
      </p:sp>
      <p:sp>
        <p:nvSpPr>
          <p:cNvPr id="2" name="Title 1"/>
          <p:cNvSpPr>
            <a:spLocks noGrp="1"/>
          </p:cNvSpPr>
          <p:nvPr>
            <p:ph type="ctrTitle"/>
          </p:nvPr>
        </p:nvSpPr>
        <p:spPr>
          <a:xfrm>
            <a:off x="0" y="2130426"/>
            <a:ext cx="9144000" cy="1470025"/>
          </a:xfrm>
          <a:prstGeom prst="rect">
            <a:avLst/>
          </a:prstGeom>
        </p:spPr>
        <p:txBody>
          <a:bodyPr/>
          <a:lstStyle>
            <a:lvl1pPr>
              <a:defRPr sz="4800">
                <a:solidFill>
                  <a:srgbClr val="033F8F"/>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06831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6096000" y="6429375"/>
            <a:ext cx="30480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572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altLang="en-US" sz="800" dirty="0" smtClean="0">
                <a:solidFill>
                  <a:schemeClr val="bg1"/>
                </a:solidFill>
              </a:rPr>
              <a:t>Insert Photo Credit Here</a:t>
            </a:r>
          </a:p>
        </p:txBody>
      </p:sp>
      <p:sp>
        <p:nvSpPr>
          <p:cNvPr id="2" name="Title 1"/>
          <p:cNvSpPr>
            <a:spLocks noGrp="1"/>
          </p:cNvSpPr>
          <p:nvPr>
            <p:ph type="title"/>
          </p:nvPr>
        </p:nvSpPr>
        <p:spPr>
          <a:xfrm>
            <a:off x="685800" y="4406900"/>
            <a:ext cx="7772400" cy="1362075"/>
          </a:xfrm>
          <a:prstGeom prst="rect">
            <a:avLst/>
          </a:prstGeom>
        </p:spPr>
        <p:txBody>
          <a:bodyPr anchor="t"/>
          <a:lstStyle>
            <a:lvl1pPr algn="l">
              <a:defRPr sz="3600" b="1" cap="all">
                <a:solidFill>
                  <a:srgbClr val="033F8F"/>
                </a:solidFi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501064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6096000" y="6429375"/>
            <a:ext cx="30480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572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altLang="en-US" sz="800" dirty="0" smtClean="0">
                <a:solidFill>
                  <a:schemeClr val="bg1"/>
                </a:solidFill>
              </a:rPr>
              <a:t>Insert Photo Credit Here</a:t>
            </a:r>
          </a:p>
        </p:txBody>
      </p:sp>
      <p:sp>
        <p:nvSpPr>
          <p:cNvPr id="2" name="Title 1"/>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rgbClr val="033F8F"/>
                </a:solidFi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593338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_Content with Lef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3008313" cy="838200"/>
          </a:xfrm>
          <a:prstGeom prst="rect">
            <a:avLst/>
          </a:prstGeom>
        </p:spPr>
        <p:txBody>
          <a:bodyPr anchor="b"/>
          <a:lstStyle>
            <a:lvl1pPr algn="l">
              <a:defRPr sz="1800" b="1">
                <a:solidFill>
                  <a:srgbClr val="033F8F"/>
                </a:solidFill>
                <a:latin typeface="+mj-lt"/>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2"/>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7296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or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228600"/>
            <a:ext cx="9144000" cy="673100"/>
          </a:xfrm>
          <a:prstGeom prst="rect">
            <a:avLst/>
          </a:prstGeom>
        </p:spPr>
        <p:txBody>
          <a:bodyPr/>
          <a:lstStyle>
            <a:lvl1pPr>
              <a:defRPr sz="4400">
                <a:solidFill>
                  <a:srgbClr val="033F8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72346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11" descr="Tagline: Because learning changes everything.™"/>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3975" y="6351588"/>
            <a:ext cx="322262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2"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530522"/>
            <a:ext cx="9144000" cy="17145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defRPr/>
            </a:pPr>
            <a:r>
              <a:rPr lang="en-IN" sz="900" kern="1200" dirty="0" smtClean="0">
                <a:solidFill>
                  <a:schemeClr val="tx1"/>
                </a:solidFill>
                <a:effectLst/>
                <a:latin typeface="Times New Roman" panose="02020603050405020304" pitchFamily="18" charset="0"/>
                <a:ea typeface="+mn-ea"/>
                <a:cs typeface="Times New Roman" panose="02020603050405020304" pitchFamily="18" charset="0"/>
              </a:rPr>
              <a:t>© 2018 by McGraw-Hill Education. This is proprietary material solely for authorized instructor use. Not authorized for sale or distribution in any manner. This document may not be copied, scanned, duplicated, forwarded, distributed, or posted on a website, in whole or part.</a:t>
            </a:r>
            <a:endParaRPr lang="en-US" sz="9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3306549"/>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 id="2147483861" r:id="rId19"/>
    <p:sldLayoutId id="2147483864" r:id="rId20"/>
    <p:sldLayoutId id="2147483863" r:id="rId2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33F8F"/>
        </a:solidFill>
        <a:effectLst/>
      </p:bgPr>
    </p:bg>
    <p:spTree>
      <p:nvGrpSpPr>
        <p:cNvPr id="1" name=""/>
        <p:cNvGrpSpPr/>
        <p:nvPr/>
      </p:nvGrpSpPr>
      <p:grpSpPr>
        <a:xfrm>
          <a:off x="0" y="0"/>
          <a:ext cx="0" cy="0"/>
          <a:chOff x="0" y="0"/>
          <a:chExt cx="0" cy="0"/>
        </a:xfrm>
      </p:grpSpPr>
      <p:sp>
        <p:nvSpPr>
          <p:cNvPr id="11" name="Title 10" hidden="1"/>
          <p:cNvSpPr>
            <a:spLocks noGrp="1"/>
          </p:cNvSpPr>
          <p:nvPr>
            <p:ph type="title"/>
          </p:nvPr>
        </p:nvSpPr>
        <p:spPr/>
        <p:txBody>
          <a:bodyPr>
            <a:normAutofit fontScale="90000"/>
          </a:bodyPr>
          <a:lstStyle/>
          <a:p>
            <a:r>
              <a:rPr lang="en-US" dirty="0" smtClean="0"/>
              <a:t>International management</a:t>
            </a:r>
            <a:endParaRPr lang="en-US" dirty="0"/>
          </a:p>
        </p:txBody>
      </p:sp>
      <p:sp>
        <p:nvSpPr>
          <p:cNvPr id="10" name="Rectangle 9" descr="Null"/>
          <p:cNvSpPr/>
          <p:nvPr/>
        </p:nvSpPr>
        <p:spPr>
          <a:xfrm>
            <a:off x="0" y="2162175"/>
            <a:ext cx="9144000" cy="2587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9" name="Oval 8" descr="Null"/>
          <p:cNvSpPr/>
          <p:nvPr/>
        </p:nvSpPr>
        <p:spPr>
          <a:xfrm>
            <a:off x="1069975" y="55563"/>
            <a:ext cx="6858000" cy="6802437"/>
          </a:xfrm>
          <a:prstGeom prst="ellipse">
            <a:avLst/>
          </a:prstGeom>
          <a:solidFill>
            <a:srgbClr val="D3EA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n>
                <a:solidFill>
                  <a:prstClr val="black"/>
                </a:solidFill>
              </a:ln>
              <a:solidFill>
                <a:prstClr val="white"/>
              </a:solidFill>
            </a:endParaRPr>
          </a:p>
        </p:txBody>
      </p:sp>
      <p:pic>
        <p:nvPicPr>
          <p:cNvPr id="2" name="Picture 1" descr="Null"/>
          <p:cNvPicPr>
            <a:picLocks noChangeAspect="1"/>
          </p:cNvPicPr>
          <p:nvPr/>
        </p:nvPicPr>
        <p:blipFill>
          <a:blip r:embed="rId3"/>
          <a:stretch>
            <a:fillRect/>
          </a:stretch>
        </p:blipFill>
        <p:spPr>
          <a:xfrm>
            <a:off x="2927575" y="1453926"/>
            <a:ext cx="3142800" cy="4004121"/>
          </a:xfrm>
          <a:prstGeom prst="rect">
            <a:avLst/>
          </a:prstGeom>
        </p:spPr>
      </p:pic>
      <p:sp>
        <p:nvSpPr>
          <p:cNvPr id="12" name="Text Placeholder 11" hidden="1"/>
          <p:cNvSpPr>
            <a:spLocks noGrp="1"/>
          </p:cNvSpPr>
          <p:nvPr>
            <p:ph type="body" sz="quarter" idx="10"/>
          </p:nvPr>
        </p:nvSpPr>
        <p:spPr/>
        <p:txBody>
          <a:bodyPr/>
          <a:lstStyle/>
          <a:p>
            <a:endParaRPr lang="en-US" dirty="0"/>
          </a:p>
        </p:txBody>
      </p:sp>
      <p:sp>
        <p:nvSpPr>
          <p:cNvPr id="13" name="Text Placeholder 2" descr="©McGraw-Hill Education. All rights reserved. Authorized only for instructor use in the classroom.  No reproduction or further distribution permitted without the prior written consent of McGraw-Hill Education.&#10;"/>
          <p:cNvSpPr txBox="1">
            <a:spLocks/>
          </p:cNvSpPr>
          <p:nvPr/>
        </p:nvSpPr>
        <p:spPr>
          <a:xfrm>
            <a:off x="0" y="6515100"/>
            <a:ext cx="9144000" cy="17145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defRPr/>
            </a:pPr>
            <a:r>
              <a:rPr lang="en-IN" sz="900" kern="1200" dirty="0" smtClean="0">
                <a:solidFill>
                  <a:schemeClr val="tx1"/>
                </a:solidFill>
                <a:effectLst/>
                <a:latin typeface="Times New Roman" panose="02020603050405020304" pitchFamily="18" charset="0"/>
                <a:ea typeface="+mn-ea"/>
                <a:cs typeface="Times New Roman" panose="02020603050405020304" pitchFamily="18" charset="0"/>
              </a:rPr>
              <a:t>© 2018 by McGraw-Hill Education. This is proprietary material solely for authorized instructor use. Not authorized for sale or distribution in any manner. This document may not be copied, scanned, duplicated, forwarded, distributed, or posted on a website, in whole or part.</a:t>
            </a:r>
            <a:endParaRPr lang="en-US" sz="9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dirty="0" smtClean="0"/>
              <a:t>Characteristics of Organizational Culture </a:t>
            </a:r>
            <a:r>
              <a:rPr lang="en-US" altLang="en-US" sz="2000" dirty="0" smtClean="0"/>
              <a:t>(continued 2)</a:t>
            </a:r>
            <a:endParaRPr lang="en-IN" altLang="en-US" sz="2000" dirty="0" smtClean="0"/>
          </a:p>
        </p:txBody>
      </p:sp>
      <p:sp>
        <p:nvSpPr>
          <p:cNvPr id="2867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smtClean="0"/>
              <a:t>Rules that dictate the dos and don’ts of employee behavior </a:t>
            </a:r>
          </a:p>
          <a:p>
            <a:pPr lvl="1"/>
            <a:r>
              <a:rPr lang="en-IN" altLang="en-US" dirty="0" smtClean="0"/>
              <a:t>Relate to areas such as productivity, customer relations, and intergroup cooperation</a:t>
            </a:r>
          </a:p>
          <a:p>
            <a:r>
              <a:rPr lang="en-IN" altLang="en-US" dirty="0" smtClean="0"/>
              <a:t>Organizational climate or overall atmosphere of the enterprise </a:t>
            </a:r>
          </a:p>
          <a:p>
            <a:pPr lvl="1"/>
            <a:r>
              <a:rPr lang="en-IN" altLang="en-US" dirty="0" smtClean="0"/>
              <a:t>Reflected in the participants’ interaction with others, behavior with customers, and perception of how the higher-level management treats them</a:t>
            </a:r>
          </a:p>
          <a:p>
            <a:endParaRPr lang="en-IN" alt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zh-TW" sz="3600" dirty="0" smtClean="0"/>
              <a:t>Interaction between National </a:t>
            </a:r>
            <a:br>
              <a:rPr lang="en-US" altLang="zh-TW" sz="3600" dirty="0" smtClean="0"/>
            </a:br>
            <a:r>
              <a:rPr lang="en-US" altLang="zh-TW" sz="3600" dirty="0" smtClean="0"/>
              <a:t>and Organizational Cultures</a:t>
            </a:r>
          </a:p>
        </p:txBody>
      </p:sp>
      <p:sp>
        <p:nvSpPr>
          <p:cNvPr id="29699" name="Rectangle 3"/>
          <p:cNvSpPr>
            <a:spLocks noGrp="1" noChangeArrowheads="1"/>
          </p:cNvSpPr>
          <p:nvPr>
            <p:ph idx="1"/>
          </p:nvPr>
        </p:nvSpPr>
        <p:spPr/>
        <p:txBody>
          <a:bodyPr/>
          <a:lstStyle/>
          <a:p>
            <a:r>
              <a:rPr lang="en-IN" dirty="0"/>
              <a:t>Diagnosing Organizational Culture for Strategic Application </a:t>
            </a:r>
            <a:r>
              <a:rPr lang="en-IN" dirty="0" smtClean="0"/>
              <a:t>(DOCSA)</a:t>
            </a:r>
          </a:p>
          <a:p>
            <a:pPr lvl="1"/>
            <a:r>
              <a:rPr lang="en-IN" altLang="zh-TW" dirty="0" smtClean="0"/>
              <a:t>Set of proprietary cultural-analysis techniques and programs that help identify the dimensions of organizational culture </a:t>
            </a:r>
          </a:p>
          <a:p>
            <a:pPr lvl="1"/>
            <a:r>
              <a:rPr lang="en-IN" altLang="zh-TW" dirty="0" smtClean="0"/>
              <a:t>Proposed by Hofstede </a:t>
            </a:r>
          </a:p>
          <a:p>
            <a:pPr lvl="1"/>
            <a:endParaRPr lang="en-IN" altLang="zh-TW" dirty="0" smtClean="0"/>
          </a:p>
          <a:p>
            <a:pPr lvl="1"/>
            <a:endParaRPr lang="en-US" altLang="zh-TW"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zh-TW" sz="4000" dirty="0" smtClean="0"/>
              <a:t>Table 6.1 - Dimensions of Corporate Culture </a:t>
            </a:r>
          </a:p>
        </p:txBody>
      </p:sp>
      <p:pic>
        <p:nvPicPr>
          <p:cNvPr id="3" name="Picture 2" descr="This table contains information about the dimensions of corporate culture. It is divided into six sections, and each section contains two columns and two rows. &#10;Section one is titled motivation. Row one contains column headers. Column one is titled activities, and column two is titled outputs. In row two, column one reads to be consistent and precise. To strive for accuracy and attention to detail. To refine and perfect. Get it right. Column two reads to be pioneers. To pursue clear aims and objectives. To innovate and progress. Go for it.&#10;Section two is titled relationship. Row one contains column headers. Column one is titled jobs, and column two is titled person. In row two, column one reads to put the demands of the job before the needs of the individual. Column two reads to put the needs of the individual before the needs of the job.&#10;Section three is titled identity. Row one contains column headers. Column one is titled corporate, and column two is titled professional. In row two, column one reads to identify with and uphold the expectations of the employing organizations. Column two reads to pursue the aims and ideals of each professional practice.&#10;" title="Table 6.1 - Dimensions of Corporate Cultur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203" y="1785657"/>
            <a:ext cx="5048560" cy="458270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zh-TW" sz="4000" dirty="0" smtClean="0"/>
              <a:t>Table 6.1 - Dimensions of Corporate Culture </a:t>
            </a:r>
            <a:r>
              <a:rPr lang="en-US" altLang="zh-TW" sz="2000" dirty="0"/>
              <a:t>(continued)</a:t>
            </a:r>
            <a:endParaRPr lang="en-US" altLang="zh-TW" sz="4000" dirty="0" smtClean="0"/>
          </a:p>
        </p:txBody>
      </p:sp>
      <p:pic>
        <p:nvPicPr>
          <p:cNvPr id="2" name="Picture 1" descr="This is the continuation of the table that contains information about the dimensions of corporate culture. It is divided into six sections, and each section contains two columns and two rows.&#10;Section one is titled motivation. Row one contains column headers. Column one is titled activities, and column two is titled outputs.&#10;Section four is titled communication. Row one contains column headers. Column one is titled open, and column two is titled closed. In row two, column one reads to stimulate and encourage a full and free exchange of information and opinion. Column two reads to monitor and control the exchange and accessibility of information and opinion.&#10;Section five is titled control. Row one contains column headers. Column one is titled tight, and column two is titled loose. In row two, column one reads to comply with clear and definite systems and procedures. Column two reads to work flexibly and adaptively according to the needs of the situation.&#10;Section six is titled conduct. Row one contains column headers. Column one is titled conventional, and column two is titled pragmatic. In row two, column one reads to put the expertise and standards of the employing organization first. To do what we know is right. Column two reads to put the demands and expectations of customers first. To do what they ask.&#10;" title="Table 6.1 - Dimensions of Corporate Culture (continu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5628" y="1857077"/>
            <a:ext cx="4972744" cy="4258269"/>
          </a:xfrm>
          <a:prstGeom prst="rect">
            <a:avLst/>
          </a:prstGeom>
        </p:spPr>
      </p:pic>
    </p:spTree>
    <p:extLst>
      <p:ext uri="{BB962C8B-B14F-4D97-AF65-F5344CB8AC3E}">
        <p14:creationId xmlns:p14="http://schemas.microsoft.com/office/powerpoint/2010/main" val="893799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z="3600" dirty="0"/>
              <a:t>Interaction between National </a:t>
            </a:r>
            <a:br>
              <a:rPr lang="en-US" altLang="zh-TW" sz="3600" dirty="0"/>
            </a:br>
            <a:r>
              <a:rPr lang="en-US" altLang="zh-TW" sz="3600" dirty="0"/>
              <a:t>and Organizational </a:t>
            </a:r>
            <a:r>
              <a:rPr lang="en-US" altLang="zh-TW" sz="3600" dirty="0" smtClean="0"/>
              <a:t>Cultures </a:t>
            </a:r>
            <a:r>
              <a:rPr lang="en-US" altLang="zh-TW" sz="2000" dirty="0" smtClean="0"/>
              <a:t>(continued)</a:t>
            </a:r>
            <a:endParaRPr lang="en-GB" sz="2000" dirty="0"/>
          </a:p>
        </p:txBody>
      </p:sp>
      <p:sp>
        <p:nvSpPr>
          <p:cNvPr id="3" name="Content Placeholder 2"/>
          <p:cNvSpPr>
            <a:spLocks noGrp="1"/>
          </p:cNvSpPr>
          <p:nvPr>
            <p:ph idx="1"/>
          </p:nvPr>
        </p:nvSpPr>
        <p:spPr/>
        <p:txBody>
          <a:bodyPr/>
          <a:lstStyle/>
          <a:p>
            <a:r>
              <a:rPr lang="en-IN" dirty="0" smtClean="0"/>
              <a:t>Even in the presence of multinational alliances, partners </a:t>
            </a:r>
            <a:r>
              <a:rPr lang="en-IN" dirty="0"/>
              <a:t>will bring different organizational cultures with </a:t>
            </a:r>
            <a:r>
              <a:rPr lang="en-IN" dirty="0" smtClean="0"/>
              <a:t>them</a:t>
            </a:r>
          </a:p>
          <a:p>
            <a:r>
              <a:rPr lang="en-IN" dirty="0" smtClean="0"/>
              <a:t>Difficult for an </a:t>
            </a:r>
            <a:r>
              <a:rPr lang="en-IN" dirty="0"/>
              <a:t>MNC with a strong organizational culture to break into foreign markets </a:t>
            </a:r>
            <a:endParaRPr lang="en-IN" dirty="0" smtClean="0"/>
          </a:p>
          <a:p>
            <a:pPr lvl="1"/>
            <a:r>
              <a:rPr lang="en-IN" dirty="0" smtClean="0"/>
              <a:t>Unfamiliarity with divergent </a:t>
            </a:r>
            <a:r>
              <a:rPr lang="en-IN" dirty="0"/>
              <a:t>national </a:t>
            </a:r>
            <a:r>
              <a:rPr lang="en-IN" dirty="0" smtClean="0"/>
              <a:t>cultures</a:t>
            </a:r>
          </a:p>
        </p:txBody>
      </p:sp>
    </p:spTree>
    <p:extLst>
      <p:ext uri="{BB962C8B-B14F-4D97-AF65-F5344CB8AC3E}">
        <p14:creationId xmlns:p14="http://schemas.microsoft.com/office/powerpoint/2010/main" val="2447669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zh-TW" sz="4000" dirty="0" smtClean="0"/>
              <a:t>Steps to Integrate Organizational Cultures</a:t>
            </a:r>
          </a:p>
        </p:txBody>
      </p:sp>
      <p:graphicFrame>
        <p:nvGraphicFramePr>
          <p:cNvPr id="6" name="Content Placeholder 5" descr="This image depicts the steps involved in integrating organizational cultures. It contains four rectangular boxes. &#10;&#10;The content in box one reads two groups have to establish the purpose, goals, and focus of their merger. An arrow arises from the bottom of box one and leads to box two, which lies below it. &#10;&#10;The content in box two reads mechanisms are developed to identify most important organizational structures and management roles. An arrow arises from the bottom of box two and leads to box three, which lies below it. &#10;&#10;The content in box three reads groups have to determine who has authority over the resources. An arrow arises from the bottom of box three and leads to box four, which lies below it. &#10;&#10;The content in box four reads identify the expectations of all involved parties and facilitate communication between departments and individuals in the structure.&#10;&#10;" title="Steps to Integrate Organizational Cultures"/>
          <p:cNvGraphicFramePr>
            <a:graphicFrameLocks noGrp="1"/>
          </p:cNvGraphicFramePr>
          <p:nvPr>
            <p:ph idx="1"/>
            <p:extLst>
              <p:ext uri="{D42A27DB-BD31-4B8C-83A1-F6EECF244321}">
                <p14:modId xmlns:p14="http://schemas.microsoft.com/office/powerpoint/2010/main" val="1716903610"/>
              </p:ext>
            </p:extLst>
          </p:nvPr>
        </p:nvGraphicFramePr>
        <p:xfrm>
          <a:off x="564777" y="1954306"/>
          <a:ext cx="8095129" cy="4381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Determining Organizational Culture </a:t>
            </a:r>
            <a:endParaRPr lang="en-GB" dirty="0"/>
          </a:p>
        </p:txBody>
      </p:sp>
      <p:sp>
        <p:nvSpPr>
          <p:cNvPr id="3" name="Content Placeholder 2"/>
          <p:cNvSpPr>
            <a:spLocks noGrp="1"/>
          </p:cNvSpPr>
          <p:nvPr>
            <p:ph idx="1"/>
          </p:nvPr>
        </p:nvSpPr>
        <p:spPr/>
        <p:txBody>
          <a:bodyPr/>
          <a:lstStyle/>
          <a:p>
            <a:r>
              <a:rPr lang="en-GB" dirty="0" smtClean="0"/>
              <a:t>Important aspects </a:t>
            </a:r>
          </a:p>
          <a:p>
            <a:pPr lvl="1"/>
            <a:r>
              <a:rPr lang="en-IN" dirty="0" smtClean="0"/>
              <a:t>General relationship </a:t>
            </a:r>
            <a:r>
              <a:rPr lang="en-IN" dirty="0"/>
              <a:t>between the employees and their </a:t>
            </a:r>
            <a:r>
              <a:rPr lang="en-IN" dirty="0" smtClean="0"/>
              <a:t>organization</a:t>
            </a:r>
          </a:p>
          <a:p>
            <a:pPr lvl="1"/>
            <a:r>
              <a:rPr lang="en-IN" dirty="0" smtClean="0"/>
              <a:t>Hierarchical </a:t>
            </a:r>
            <a:r>
              <a:rPr lang="en-IN" dirty="0"/>
              <a:t>system of authority that defines the roles of managers and </a:t>
            </a:r>
            <a:r>
              <a:rPr lang="en-IN" dirty="0" smtClean="0"/>
              <a:t>subordinates</a:t>
            </a:r>
          </a:p>
          <a:p>
            <a:pPr lvl="1"/>
            <a:r>
              <a:rPr lang="en-IN" dirty="0" smtClean="0"/>
              <a:t>General </a:t>
            </a:r>
            <a:r>
              <a:rPr lang="en-IN" dirty="0"/>
              <a:t>views that employees hold about the MNC’s purpose, destiny, goals, and their place in them</a:t>
            </a:r>
            <a:r>
              <a:rPr lang="en-GB" dirty="0" smtClean="0"/>
              <a:t> </a:t>
            </a:r>
            <a:endParaRPr lang="en-GB" dirty="0"/>
          </a:p>
        </p:txBody>
      </p:sp>
    </p:spTree>
    <p:extLst>
      <p:ext uri="{BB962C8B-B14F-4D97-AF65-F5344CB8AC3E}">
        <p14:creationId xmlns:p14="http://schemas.microsoft.com/office/powerpoint/2010/main" val="3846250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zh-TW" dirty="0" smtClean="0"/>
              <a:t>Figure 6.2 - Organizational Cultures</a:t>
            </a:r>
          </a:p>
        </p:txBody>
      </p:sp>
      <p:pic>
        <p:nvPicPr>
          <p:cNvPr id="35843" name="Content Placeholder 1" descr="This figure illustrates the dimensions of organizational culture with the use of two continua. One continua runs across the figure vertically and the other runs across it horizontally. &#10;In the vertical continuum, the top end is labeled equity and the bottom end is labeled hierarchy. In the horizontal continuum, the left end is labeled person emphasis and the right end is labeled task emphasis. &#10;Four types of organizational culture are represented within the continua. &#10;Fulfillment-oriented culture, or the incubator style of organizational culture, is positioned in the quadrant between equity and person emphasis. &#10;Power-oriented culture, or family style culture, is positioned in the quadrant between person emphasis and hierarchy. &#10;Role-oriented culture, or Eiffel tower style culture, is positioned in the quadrant between hierarchy and task emphasis. &#10;Project-oriented culture, or guided missile culture, is positioned in the quadrant between task emphasis and equity.&#10;" title="Figure 6.2 - Organizational Cultures"/>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93553" y="1560269"/>
            <a:ext cx="7956893" cy="4666342"/>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zh-TW" dirty="0" smtClean="0"/>
              <a:t>Family Culture</a:t>
            </a:r>
          </a:p>
        </p:txBody>
      </p:sp>
      <p:sp>
        <p:nvSpPr>
          <p:cNvPr id="36867" name="Rectangle 3"/>
          <p:cNvSpPr>
            <a:spLocks noGrp="1" noChangeArrowheads="1"/>
          </p:cNvSpPr>
          <p:nvPr>
            <p:ph idx="1"/>
          </p:nvPr>
        </p:nvSpPr>
        <p:spPr/>
        <p:txBody>
          <a:bodyPr/>
          <a:lstStyle/>
          <a:p>
            <a:r>
              <a:rPr lang="en-US" altLang="zh-TW" dirty="0" smtClean="0"/>
              <a:t>Strong emphasis on hierarchy and orientation </a:t>
            </a:r>
            <a:br>
              <a:rPr lang="en-US" altLang="zh-TW" dirty="0" smtClean="0"/>
            </a:br>
            <a:r>
              <a:rPr lang="en-US" altLang="zh-TW" dirty="0" smtClean="0"/>
              <a:t>to the person </a:t>
            </a:r>
          </a:p>
          <a:p>
            <a:pPr lvl="1"/>
            <a:r>
              <a:rPr lang="en-US" altLang="zh-TW" dirty="0" smtClean="0"/>
              <a:t>Results in a family-type environment that is power-oriented and headed by a leader who is regarded as a caring parent</a:t>
            </a:r>
          </a:p>
          <a:p>
            <a:r>
              <a:rPr lang="en-US" altLang="zh-TW" dirty="0" smtClean="0"/>
              <a:t>Management assumes a parental relationship with personnel </a:t>
            </a:r>
          </a:p>
          <a:p>
            <a:pPr lvl="1"/>
            <a:r>
              <a:rPr lang="en-US" altLang="zh-TW" dirty="0" smtClean="0"/>
              <a:t>Ensures proper treatment of employees and their continued employment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zh-TW" dirty="0" smtClean="0"/>
              <a:t>Family Culture </a:t>
            </a:r>
            <a:r>
              <a:rPr lang="en-US" altLang="zh-TW" sz="2000" dirty="0" smtClean="0"/>
              <a:t>(continued)</a:t>
            </a:r>
          </a:p>
        </p:txBody>
      </p:sp>
      <p:sp>
        <p:nvSpPr>
          <p:cNvPr id="36867" name="Rectangle 3"/>
          <p:cNvSpPr>
            <a:spLocks noGrp="1" noChangeArrowheads="1"/>
          </p:cNvSpPr>
          <p:nvPr>
            <p:ph idx="1"/>
          </p:nvPr>
        </p:nvSpPr>
        <p:spPr/>
        <p:txBody>
          <a:bodyPr/>
          <a:lstStyle/>
          <a:p>
            <a:r>
              <a:rPr lang="en-IN" dirty="0" smtClean="0"/>
              <a:t>Characterized </a:t>
            </a:r>
            <a:r>
              <a:rPr lang="en-IN" dirty="0"/>
              <a:t>by traditions, customs, and associations </a:t>
            </a:r>
            <a:endParaRPr lang="en-IN" dirty="0" smtClean="0"/>
          </a:p>
          <a:p>
            <a:pPr lvl="1"/>
            <a:r>
              <a:rPr lang="en-IN" dirty="0"/>
              <a:t>B</a:t>
            </a:r>
            <a:r>
              <a:rPr lang="en-IN" dirty="0" smtClean="0"/>
              <a:t>ind the personnel together</a:t>
            </a:r>
          </a:p>
          <a:p>
            <a:pPr lvl="1"/>
            <a:r>
              <a:rPr lang="en-IN" dirty="0" smtClean="0"/>
              <a:t>Make </a:t>
            </a:r>
            <a:r>
              <a:rPr lang="en-IN" dirty="0"/>
              <a:t>it difficult for outsiders to become </a:t>
            </a:r>
            <a:r>
              <a:rPr lang="en-IN" dirty="0" smtClean="0"/>
              <a:t>members</a:t>
            </a:r>
            <a:endParaRPr lang="en-US" altLang="zh-TW" dirty="0" smtClean="0"/>
          </a:p>
          <a:p>
            <a:r>
              <a:rPr lang="en-US" altLang="zh-TW" dirty="0" smtClean="0"/>
              <a:t>Can catalyze and multiply energies of personnel and appeal to their deepest feelings and aspirations </a:t>
            </a:r>
          </a:p>
          <a:p>
            <a:r>
              <a:rPr lang="en-IN" dirty="0" smtClean="0"/>
              <a:t>Foreign </a:t>
            </a:r>
            <a:r>
              <a:rPr lang="en-IN" dirty="0"/>
              <a:t>to most managers in the United State</a:t>
            </a:r>
            <a:endParaRPr lang="en-US" altLang="zh-TW" dirty="0" smtClean="0"/>
          </a:p>
        </p:txBody>
      </p:sp>
    </p:spTree>
    <p:extLst>
      <p:ext uri="{BB962C8B-B14F-4D97-AF65-F5344CB8AC3E}">
        <p14:creationId xmlns:p14="http://schemas.microsoft.com/office/powerpoint/2010/main" val="2702247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p:txBody>
          <a:bodyPr/>
          <a:lstStyle/>
          <a:p>
            <a:r>
              <a:rPr lang="en-US" altLang="en-US" dirty="0" smtClean="0"/>
              <a:t>Chapter 6</a:t>
            </a:r>
          </a:p>
        </p:txBody>
      </p:sp>
      <p:sp>
        <p:nvSpPr>
          <p:cNvPr id="3" name="Subtitle 2"/>
          <p:cNvSpPr>
            <a:spLocks noGrp="1"/>
          </p:cNvSpPr>
          <p:nvPr>
            <p:ph type="subTitle" idx="1"/>
          </p:nvPr>
        </p:nvSpPr>
        <p:spPr/>
        <p:txBody>
          <a:bodyPr/>
          <a:lstStyle/>
          <a:p>
            <a:r>
              <a:rPr lang="en-US" altLang="zh-TW" dirty="0" smtClean="0"/>
              <a:t>Organizational Cultures and Diversity</a:t>
            </a:r>
            <a:endParaRPr lang="en-US"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zh-TW" dirty="0" smtClean="0"/>
              <a:t>Eiffel Tower Culture</a:t>
            </a:r>
          </a:p>
        </p:txBody>
      </p:sp>
      <p:sp>
        <p:nvSpPr>
          <p:cNvPr id="95235" name="Rectangle 3"/>
          <p:cNvSpPr>
            <a:spLocks noGrp="1" noChangeArrowheads="1"/>
          </p:cNvSpPr>
          <p:nvPr>
            <p:ph idx="1"/>
          </p:nvPr>
        </p:nvSpPr>
        <p:spPr/>
        <p:txBody>
          <a:bodyPr/>
          <a:lstStyle/>
          <a:p>
            <a:r>
              <a:rPr lang="en-US" altLang="zh-TW" dirty="0" smtClean="0"/>
              <a:t>Strong emphasis on hierarchy and orientation to the task</a:t>
            </a:r>
          </a:p>
          <a:p>
            <a:r>
              <a:rPr lang="en-US" altLang="zh-TW" dirty="0" smtClean="0"/>
              <a:t>Jobs are well defined, employees know what they are supposed to do, and all activities are coordinated from the top</a:t>
            </a:r>
          </a:p>
          <a:p>
            <a:pPr lvl="1"/>
            <a:r>
              <a:rPr lang="en-US" altLang="zh-TW" dirty="0" smtClean="0"/>
              <a:t>Culture is narrow at the top and broad at the base</a:t>
            </a:r>
          </a:p>
          <a:p>
            <a:r>
              <a:rPr lang="en-US" altLang="zh-TW" dirty="0" smtClean="0"/>
              <a:t>Relationships are specific, and status remains with the job</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zh-TW" dirty="0" smtClean="0"/>
              <a:t>Eiffel Tower Culture </a:t>
            </a:r>
            <a:r>
              <a:rPr lang="en-US" altLang="zh-TW" sz="2000" dirty="0" smtClean="0"/>
              <a:t>(continued 1)</a:t>
            </a:r>
          </a:p>
        </p:txBody>
      </p:sp>
      <p:sp>
        <p:nvSpPr>
          <p:cNvPr id="95235" name="Rectangle 3"/>
          <p:cNvSpPr>
            <a:spLocks noGrp="1" noChangeArrowheads="1"/>
          </p:cNvSpPr>
          <p:nvPr>
            <p:ph idx="1"/>
          </p:nvPr>
        </p:nvSpPr>
        <p:spPr/>
        <p:txBody>
          <a:bodyPr/>
          <a:lstStyle/>
          <a:p>
            <a:r>
              <a:rPr lang="en-US" altLang="zh-TW" dirty="0" smtClean="0"/>
              <a:t>Managers seldom create off-the-job relationships with employees</a:t>
            </a:r>
          </a:p>
          <a:p>
            <a:r>
              <a:rPr lang="en-US" altLang="zh-TW" dirty="0" smtClean="0"/>
              <a:t>Operates like a formal hierarchy, which is impersonal and efficient</a:t>
            </a:r>
          </a:p>
          <a:p>
            <a:pPr lvl="1"/>
            <a:r>
              <a:rPr lang="en-US" altLang="zh-TW" dirty="0" smtClean="0"/>
              <a:t>Each role is described, rated for difficulty, complexity, and responsibility and has a salary attached to it </a:t>
            </a:r>
          </a:p>
          <a:p>
            <a:pPr lvl="1"/>
            <a:r>
              <a:rPr lang="en-US" altLang="zh-TW" dirty="0" smtClean="0"/>
              <a:t>Jobs are awarded to the best fit between role and person </a:t>
            </a:r>
            <a:endParaRPr lang="en-US" altLang="zh-TW" dirty="0"/>
          </a:p>
        </p:txBody>
      </p:sp>
    </p:spTree>
    <p:extLst>
      <p:ext uri="{BB962C8B-B14F-4D97-AF65-F5344CB8AC3E}">
        <p14:creationId xmlns:p14="http://schemas.microsoft.com/office/powerpoint/2010/main" val="763238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zh-TW" dirty="0" smtClean="0"/>
              <a:t>Eiffel Tower Culture </a:t>
            </a:r>
            <a:r>
              <a:rPr lang="en-US" altLang="zh-TW" sz="2000" dirty="0" smtClean="0"/>
              <a:t>(continued 2)</a:t>
            </a:r>
          </a:p>
        </p:txBody>
      </p:sp>
      <p:sp>
        <p:nvSpPr>
          <p:cNvPr id="95235" name="Rectangle 3"/>
          <p:cNvSpPr>
            <a:spLocks noGrp="1" noChangeArrowheads="1"/>
          </p:cNvSpPr>
          <p:nvPr>
            <p:ph idx="1"/>
          </p:nvPr>
        </p:nvSpPr>
        <p:spPr/>
        <p:txBody>
          <a:bodyPr/>
          <a:lstStyle/>
          <a:p>
            <a:r>
              <a:rPr lang="en-IN" dirty="0" smtClean="0"/>
              <a:t>Learning </a:t>
            </a:r>
            <a:r>
              <a:rPr lang="en-IN" dirty="0"/>
              <a:t>involves the accumulation of skills necessary to fit a </a:t>
            </a:r>
            <a:r>
              <a:rPr lang="en-IN" dirty="0" smtClean="0"/>
              <a:t>role, and organizations:</a:t>
            </a:r>
          </a:p>
          <a:p>
            <a:pPr lvl="1"/>
            <a:r>
              <a:rPr lang="en-IN" dirty="0" smtClean="0"/>
              <a:t>Use </a:t>
            </a:r>
            <a:r>
              <a:rPr lang="en-IN" dirty="0"/>
              <a:t>qualifications in deciding how to schedule, deploy, and reshuffle personnel to meet </a:t>
            </a:r>
            <a:r>
              <a:rPr lang="en-IN" dirty="0" smtClean="0"/>
              <a:t>needs</a:t>
            </a:r>
          </a:p>
          <a:p>
            <a:pPr lvl="1"/>
            <a:r>
              <a:rPr lang="en-IN" dirty="0" smtClean="0"/>
              <a:t>Employ assessment </a:t>
            </a:r>
            <a:r>
              <a:rPr lang="en-IN" dirty="0"/>
              <a:t>centers, appraisal systems, training and development programs, and job </a:t>
            </a:r>
            <a:r>
              <a:rPr lang="en-IN" dirty="0" smtClean="0"/>
              <a:t>rotation to manage personnel </a:t>
            </a:r>
          </a:p>
          <a:p>
            <a:r>
              <a:rPr lang="en-IN" dirty="0" smtClean="0"/>
              <a:t>Ill-equipped to handle things when changes need to be made </a:t>
            </a:r>
            <a:endParaRPr lang="en-US" altLang="zh-TW" dirty="0"/>
          </a:p>
        </p:txBody>
      </p:sp>
    </p:spTree>
    <p:extLst>
      <p:ext uri="{BB962C8B-B14F-4D97-AF65-F5344CB8AC3E}">
        <p14:creationId xmlns:p14="http://schemas.microsoft.com/office/powerpoint/2010/main" val="33743899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zh-TW" dirty="0" smtClean="0"/>
              <a:t>Guided Missile Culture</a:t>
            </a:r>
          </a:p>
        </p:txBody>
      </p:sp>
      <p:sp>
        <p:nvSpPr>
          <p:cNvPr id="96259" name="Rectangle 3"/>
          <p:cNvSpPr>
            <a:spLocks noGrp="1" noChangeArrowheads="1"/>
          </p:cNvSpPr>
          <p:nvPr>
            <p:ph idx="1"/>
          </p:nvPr>
        </p:nvSpPr>
        <p:spPr/>
        <p:txBody>
          <a:bodyPr/>
          <a:lstStyle/>
          <a:p>
            <a:r>
              <a:rPr lang="en-US" altLang="zh-TW" dirty="0" smtClean="0"/>
              <a:t>Strong emphasis on equality in the workplace and orientation to the task</a:t>
            </a:r>
          </a:p>
          <a:p>
            <a:pPr lvl="1"/>
            <a:r>
              <a:rPr lang="en-US" altLang="zh-TW" dirty="0" smtClean="0"/>
              <a:t>Work-oriented culture where the work is undertaken by teams or project groups</a:t>
            </a:r>
          </a:p>
          <a:p>
            <a:r>
              <a:rPr lang="en-US" altLang="zh-TW" dirty="0" smtClean="0"/>
              <a:t>Egalitarian and task-driven </a:t>
            </a:r>
          </a:p>
          <a:p>
            <a:r>
              <a:rPr lang="en-US" altLang="zh-TW" dirty="0" smtClean="0"/>
              <a:t>Changes can happen quickly</a:t>
            </a:r>
          </a:p>
          <a:p>
            <a:pPr lvl="1"/>
            <a:r>
              <a:rPr lang="en-US" altLang="zh-TW" dirty="0" smtClean="0"/>
              <a:t>Loyalty to profession and project are often greater than loyalty to the organization itself</a:t>
            </a:r>
            <a:endParaRPr lang="en-US" altLang="zh-TW"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zh-TW" sz="4000" dirty="0" smtClean="0"/>
              <a:t>Motivation in Guided Missile Culture</a:t>
            </a:r>
          </a:p>
        </p:txBody>
      </p:sp>
      <p:sp>
        <p:nvSpPr>
          <p:cNvPr id="96259" name="Rectangle 3"/>
          <p:cNvSpPr>
            <a:spLocks noGrp="1" noChangeArrowheads="1"/>
          </p:cNvSpPr>
          <p:nvPr>
            <p:ph idx="1"/>
          </p:nvPr>
        </p:nvSpPr>
        <p:spPr/>
        <p:txBody>
          <a:bodyPr/>
          <a:lstStyle/>
          <a:p>
            <a:r>
              <a:rPr lang="en-IN" dirty="0" smtClean="0"/>
              <a:t>Tends </a:t>
            </a:r>
            <a:r>
              <a:rPr lang="en-IN" dirty="0"/>
              <a:t>to be more </a:t>
            </a:r>
            <a:r>
              <a:rPr lang="en-IN" dirty="0" smtClean="0"/>
              <a:t>intrinsic</a:t>
            </a:r>
          </a:p>
          <a:p>
            <a:pPr lvl="1"/>
            <a:r>
              <a:rPr lang="en-IN" dirty="0" smtClean="0"/>
              <a:t>Team </a:t>
            </a:r>
            <a:r>
              <a:rPr lang="en-IN" dirty="0"/>
              <a:t>members become enthusiastic about, and identify with, the struggle toward attaining their </a:t>
            </a:r>
            <a:r>
              <a:rPr lang="en-IN" dirty="0" smtClean="0"/>
              <a:t>goal</a:t>
            </a:r>
          </a:p>
          <a:p>
            <a:pPr lvl="1"/>
            <a:r>
              <a:rPr lang="en-IN" dirty="0" smtClean="0"/>
              <a:t>Helps minimize both </a:t>
            </a:r>
            <a:r>
              <a:rPr lang="en-IN" dirty="0"/>
              <a:t>intragroup and intergroup </a:t>
            </a:r>
            <a:r>
              <a:rPr lang="en-IN" dirty="0" smtClean="0"/>
              <a:t>conflicts</a:t>
            </a:r>
          </a:p>
        </p:txBody>
      </p:sp>
    </p:spTree>
    <p:extLst>
      <p:ext uri="{BB962C8B-B14F-4D97-AF65-F5344CB8AC3E}">
        <p14:creationId xmlns:p14="http://schemas.microsoft.com/office/powerpoint/2010/main" val="3186531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zh-TW" dirty="0" smtClean="0"/>
              <a:t>Incubator Culture</a:t>
            </a:r>
          </a:p>
        </p:txBody>
      </p:sp>
      <p:sp>
        <p:nvSpPr>
          <p:cNvPr id="97283" name="Rectangle 3"/>
          <p:cNvSpPr>
            <a:spLocks noGrp="1" noChangeArrowheads="1"/>
          </p:cNvSpPr>
          <p:nvPr>
            <p:ph idx="1"/>
          </p:nvPr>
        </p:nvSpPr>
        <p:spPr/>
        <p:txBody>
          <a:bodyPr/>
          <a:lstStyle/>
          <a:p>
            <a:r>
              <a:rPr lang="en-US" altLang="zh-TW" dirty="0" smtClean="0"/>
              <a:t>Strong emphasis on equality and personal orientation</a:t>
            </a:r>
          </a:p>
          <a:p>
            <a:r>
              <a:rPr lang="en-US" altLang="zh-TW" dirty="0"/>
              <a:t>Little formal structure</a:t>
            </a:r>
          </a:p>
          <a:p>
            <a:pPr lvl="1"/>
            <a:r>
              <a:rPr lang="en-US" altLang="zh-TW" dirty="0" smtClean="0"/>
              <a:t>Based on the premise that an organization’s role is to serve as incubators for self-expression and self-fulfillment of their members</a:t>
            </a:r>
          </a:p>
          <a:p>
            <a:r>
              <a:rPr lang="en-US" altLang="zh-TW" dirty="0"/>
              <a:t>Participants confirm, criticize, develop, </a:t>
            </a:r>
            <a:r>
              <a:rPr lang="en-US" altLang="zh-TW" dirty="0" smtClean="0"/>
              <a:t>and find </a:t>
            </a:r>
            <a:r>
              <a:rPr lang="en-US" altLang="zh-TW" dirty="0"/>
              <a:t>resources for, or </a:t>
            </a:r>
            <a:r>
              <a:rPr lang="en-US" altLang="zh-TW" dirty="0" smtClean="0"/>
              <a:t>to </a:t>
            </a:r>
            <a:r>
              <a:rPr lang="en-US" altLang="zh-TW" dirty="0"/>
              <a:t>help </a:t>
            </a:r>
            <a:r>
              <a:rPr lang="en-US" altLang="zh-TW" dirty="0" smtClean="0"/>
              <a:t>complete, </a:t>
            </a:r>
            <a:r>
              <a:rPr lang="en-US" altLang="zh-TW" dirty="0"/>
              <a:t>the development of an innovation </a:t>
            </a:r>
          </a:p>
          <a:p>
            <a:pPr lvl="1"/>
            <a:endParaRPr lang="en-US" altLang="zh-TW" dirty="0" smtClean="0"/>
          </a:p>
          <a:p>
            <a:endParaRPr lang="en-US" altLang="zh-TW"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zh-TW" dirty="0" smtClean="0"/>
              <a:t>Incubator Culture </a:t>
            </a:r>
            <a:r>
              <a:rPr lang="en-US" altLang="zh-TW" sz="2000" dirty="0" smtClean="0"/>
              <a:t>(continued)</a:t>
            </a:r>
          </a:p>
        </p:txBody>
      </p:sp>
      <p:sp>
        <p:nvSpPr>
          <p:cNvPr id="97283" name="Rectangle 3"/>
          <p:cNvSpPr>
            <a:spLocks noGrp="1" noChangeArrowheads="1"/>
          </p:cNvSpPr>
          <p:nvPr>
            <p:ph idx="1"/>
          </p:nvPr>
        </p:nvSpPr>
        <p:spPr/>
        <p:txBody>
          <a:bodyPr/>
          <a:lstStyle/>
          <a:p>
            <a:r>
              <a:rPr lang="en-US" altLang="zh-TW" dirty="0" smtClean="0"/>
              <a:t>Creates an environment where participants thrive on an intense, emotional commitment to the nature of work </a:t>
            </a:r>
          </a:p>
          <a:p>
            <a:r>
              <a:rPr lang="en-US" altLang="zh-TW" dirty="0" smtClean="0"/>
              <a:t>Changes </a:t>
            </a:r>
            <a:r>
              <a:rPr lang="en-US" altLang="zh-TW" dirty="0"/>
              <a:t>are fast and </a:t>
            </a:r>
            <a:r>
              <a:rPr lang="en-US" altLang="zh-TW" dirty="0" smtClean="0"/>
              <a:t>spontaneous</a:t>
            </a:r>
          </a:p>
          <a:p>
            <a:r>
              <a:rPr lang="en-IN" dirty="0"/>
              <a:t>Motivation remains highly intrinsic and intense	</a:t>
            </a:r>
          </a:p>
          <a:p>
            <a:r>
              <a:rPr lang="en-IN" dirty="0"/>
              <a:t>Leadership is </a:t>
            </a:r>
            <a:r>
              <a:rPr lang="en-IN" dirty="0" smtClean="0"/>
              <a:t>achieved and </a:t>
            </a:r>
            <a:r>
              <a:rPr lang="en-IN" dirty="0"/>
              <a:t>not gained by position</a:t>
            </a:r>
          </a:p>
          <a:p>
            <a:endParaRPr lang="en-US" altLang="zh-TW" dirty="0"/>
          </a:p>
          <a:p>
            <a:endParaRPr lang="en-US" altLang="zh-TW" dirty="0" smtClean="0"/>
          </a:p>
        </p:txBody>
      </p:sp>
    </p:spTree>
    <p:extLst>
      <p:ext uri="{BB962C8B-B14F-4D97-AF65-F5344CB8AC3E}">
        <p14:creationId xmlns:p14="http://schemas.microsoft.com/office/powerpoint/2010/main" val="33353225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Table 6.3 - Summary </a:t>
            </a:r>
            <a:r>
              <a:rPr lang="en-IN" sz="3600" dirty="0" smtClean="0"/>
              <a:t>Characteristics of the Four Corporate Cultures </a:t>
            </a:r>
            <a:endParaRPr lang="en-GB" sz="3600" dirty="0"/>
          </a:p>
        </p:txBody>
      </p:sp>
      <p:graphicFrame>
        <p:nvGraphicFramePr>
          <p:cNvPr id="4" name="Content Placeholder 3" descr="This table provides information regarding priorities of culture values. It has 3 columns and 11 rows. The header of column 1 reads United States, the header of column 2 reads Japan, and the header of column 3 reads Arab countries.&#10;In row 2, column 1 reads freedom, column 2 reads belonging, and column 3 reads family security.&#10;In row 3, column 1 reads independence, column 2 reads group harmony, and column 3 reads family harmony.&#10;In row 4, column 1 reads self-reliance, column 2 reads collectiveness, and column 3 reads parental guidance.&#10;In row 5, column 1 reads equality, column 2 reads age or seniority, and column 3 reads age.&#10;In row 6, column 1 reads individuality, column 2 reads group consensus, and column 3 reads authority.&#10;In row 7, column 1 reads competition, column 2 reads cooperation, and column 3 reads compromise.&#10;In row 8, column 1 reads efficiency, column 2 reads quality, and column 3 reads devotion.&#10;In row 9, column 1 reads time, column 2 reads patience, and column 3 reads patience.&#10;In row 10, column 1 reads directness, column 2 reads indirectness, and column 3 reads indirectness.&#10;In row 11, column 1 reads openness, column 2 reads go-between, and column 3 reads hospitality." title="Priorities of Cultural Values"/>
          <p:cNvGraphicFramePr>
            <a:graphicFrameLocks/>
          </p:cNvGraphicFramePr>
          <p:nvPr>
            <p:extLst>
              <p:ext uri="{D42A27DB-BD31-4B8C-83A1-F6EECF244321}">
                <p14:modId xmlns:p14="http://schemas.microsoft.com/office/powerpoint/2010/main" val="3979264991"/>
              </p:ext>
            </p:extLst>
          </p:nvPr>
        </p:nvGraphicFramePr>
        <p:xfrm>
          <a:off x="457200" y="1778952"/>
          <a:ext cx="8229612" cy="3845560"/>
        </p:xfrm>
        <a:graphic>
          <a:graphicData uri="http://schemas.openxmlformats.org/drawingml/2006/table">
            <a:tbl>
              <a:tblPr firstRow="1" bandRow="1"/>
              <a:tblGrid>
                <a:gridCol w="1528763"/>
                <a:gridCol w="1528762"/>
                <a:gridCol w="1514475"/>
                <a:gridCol w="1771653"/>
                <a:gridCol w="1885959"/>
              </a:tblGrid>
              <a:tr h="37084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smtClean="0">
                          <a:solidFill>
                            <a:srgbClr val="033F8F"/>
                          </a:solidFill>
                        </a:rPr>
                        <a:t>Characteristic</a:t>
                      </a:r>
                      <a:endParaRPr lang="en-US" dirty="0">
                        <a:solidFill>
                          <a:srgbClr val="033F8F"/>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DDDD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smtClean="0">
                          <a:solidFill>
                            <a:srgbClr val="033F8F"/>
                          </a:solidFill>
                        </a:rPr>
                        <a:t>Family</a:t>
                      </a:r>
                      <a:endParaRPr lang="en-US" dirty="0">
                        <a:solidFill>
                          <a:srgbClr val="033F8F"/>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DDDD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smtClean="0">
                          <a:solidFill>
                            <a:srgbClr val="033F8F"/>
                          </a:solidFill>
                        </a:rPr>
                        <a:t>Eiffel Tower</a:t>
                      </a:r>
                      <a:endParaRPr lang="en-US" dirty="0">
                        <a:solidFill>
                          <a:srgbClr val="033F8F"/>
                        </a:solidFill>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DDDDD"/>
                    </a:solidFill>
                  </a:tcPr>
                </a:tc>
                <a:tc>
                  <a:txBody>
                    <a:bodyPr/>
                    <a:lstStyle/>
                    <a:p>
                      <a:pPr marL="0" algn="l" defTabSz="457200" rtl="0" eaLnBrk="1" latinLnBrk="0" hangingPunct="1"/>
                      <a:r>
                        <a:rPr lang="en-US" sz="1800" b="1" kern="1200" dirty="0" smtClean="0">
                          <a:solidFill>
                            <a:srgbClr val="033F8F"/>
                          </a:solidFill>
                          <a:latin typeface="Calibri"/>
                          <a:ea typeface="+mn-ea"/>
                          <a:cs typeface="+mn-cs"/>
                        </a:rPr>
                        <a:t>Guided Missile</a:t>
                      </a:r>
                      <a:endParaRPr lang="en-US" sz="1800" b="1" kern="1200" dirty="0">
                        <a:solidFill>
                          <a:srgbClr val="033F8F"/>
                        </a:solidFill>
                        <a:latin typeface="Calibri"/>
                        <a:ea typeface="+mn-ea"/>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marL="0" algn="l" defTabSz="457200" rtl="0" eaLnBrk="1" latinLnBrk="0" hangingPunct="1"/>
                      <a:r>
                        <a:rPr lang="en-US" sz="1800" b="1" kern="1200" dirty="0" smtClean="0">
                          <a:solidFill>
                            <a:srgbClr val="033F8F"/>
                          </a:solidFill>
                          <a:latin typeface="+mn-lt"/>
                          <a:ea typeface="+mn-ea"/>
                          <a:cs typeface="+mn-cs"/>
                        </a:rPr>
                        <a:t>Incubator</a:t>
                      </a:r>
                      <a:endParaRPr lang="en-US" sz="1800" b="1" kern="1200" dirty="0">
                        <a:solidFill>
                          <a:srgbClr val="033F8F"/>
                        </a:solidFill>
                        <a:latin typeface="Calibri"/>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r>
              <a:tr h="48641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IN" dirty="0" smtClean="0"/>
                        <a:t>Relationships between employees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IN" dirty="0" smtClean="0"/>
                        <a:t>Diffuse relationships to organic whole to which one is bonded</a:t>
                      </a: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IN" dirty="0" smtClean="0"/>
                        <a:t>Specific role in mechanical system of required interaction</a:t>
                      </a:r>
                      <a:endParaRPr lang="en-US" dirty="0" smtClean="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p>
                      <a:r>
                        <a:rPr lang="en-IN" dirty="0" smtClean="0"/>
                        <a:t>Specific tasks in cybernetic system targeted on shared objectives</a:t>
                      </a:r>
                      <a:endParaRPr lang="en-US" dirty="0" smtClean="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p>
                      <a:r>
                        <a:rPr lang="en-IN" dirty="0" smtClean="0"/>
                        <a:t>Diffuse, spontaneous relationships growing out of shared creative process</a:t>
                      </a:r>
                      <a:endParaRPr lang="en-US" dirty="0" smtClean="0"/>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r>
              <a:tr h="37084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smtClean="0"/>
                        <a:t>Attitude toward authority</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IN" dirty="0" smtClean="0"/>
                        <a:t>Status is ascribed to parent figures who are close and powerful</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IN" dirty="0" smtClean="0"/>
                        <a:t>Status is ascribed to superior roles that are distant yet powerful</a:t>
                      </a:r>
                      <a:endParaRPr lang="en-US" dirty="0" smtClean="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p>
                      <a:r>
                        <a:rPr lang="en-IN" dirty="0" smtClean="0"/>
                        <a:t>Status is achieved by project group members who contribute to targeted goal</a:t>
                      </a:r>
                      <a:endParaRPr lang="en-US" dirty="0" smtClean="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DDDDD">
                        <a:tint val="20000"/>
                      </a:srgbClr>
                    </a:solidFill>
                  </a:tcPr>
                </a:tc>
                <a:tc>
                  <a:txBody>
                    <a:bodyPr/>
                    <a:lstStyle/>
                    <a:p>
                      <a:r>
                        <a:rPr lang="en-IN" dirty="0" smtClean="0"/>
                        <a:t>Status is achieved by individuals exemplifying creativity and growth</a:t>
                      </a:r>
                      <a:endParaRPr lang="en-US" dirty="0" smtClean="0"/>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DDDDD">
                        <a:tint val="20000"/>
                      </a:srgbClr>
                    </a:solidFill>
                  </a:tcPr>
                </a:tc>
              </a:tr>
            </a:tbl>
          </a:graphicData>
        </a:graphic>
      </p:graphicFrame>
      <p:sp>
        <p:nvSpPr>
          <p:cNvPr id="5" name="Content Placeholder 4"/>
          <p:cNvSpPr>
            <a:spLocks noGrp="1"/>
          </p:cNvSpPr>
          <p:nvPr>
            <p:ph idx="4294967295"/>
          </p:nvPr>
        </p:nvSpPr>
        <p:spPr>
          <a:xfrm>
            <a:off x="907256" y="5673090"/>
            <a:ext cx="7329488" cy="567054"/>
          </a:xfrm>
          <a:prstGeom prst="rect">
            <a:avLst/>
          </a:prstGeom>
        </p:spPr>
        <p:txBody>
          <a:bodyPr/>
          <a:lstStyle/>
          <a:p>
            <a:pPr marL="0" indent="0">
              <a:buNone/>
            </a:pPr>
            <a:r>
              <a:rPr lang="en-IN" sz="1200" dirty="0"/>
              <a:t>Source: Adapted from </a:t>
            </a:r>
            <a:r>
              <a:rPr lang="en-IN" sz="1200" dirty="0" err="1"/>
              <a:t>Fons</a:t>
            </a:r>
            <a:r>
              <a:rPr lang="en-IN" sz="1200" dirty="0"/>
              <a:t> </a:t>
            </a:r>
            <a:r>
              <a:rPr lang="en-IN" sz="1200" dirty="0" err="1"/>
              <a:t>Trompenaars</a:t>
            </a:r>
            <a:r>
              <a:rPr lang="en-IN" sz="1200" dirty="0"/>
              <a:t> and Charles Hampden-Turner, Riding the Waves of Culture: Understanding Diversity in Global Business, 2nd ed. (New York: McGraw-Hill, 1998), p. 183.</a:t>
            </a:r>
            <a:endParaRPr lang="en-US" sz="1200" dirty="0"/>
          </a:p>
        </p:txBody>
      </p:sp>
    </p:spTree>
    <p:extLst>
      <p:ext uri="{BB962C8B-B14F-4D97-AF65-F5344CB8AC3E}">
        <p14:creationId xmlns:p14="http://schemas.microsoft.com/office/powerpoint/2010/main" val="904090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Table 6.3 - Summary </a:t>
            </a:r>
            <a:r>
              <a:rPr lang="en-IN" sz="3600" dirty="0" smtClean="0"/>
              <a:t>Characteristics of the Four Corporate Cultures </a:t>
            </a:r>
            <a:r>
              <a:rPr lang="en-US" altLang="zh-TW" sz="2000" dirty="0"/>
              <a:t>(</a:t>
            </a:r>
            <a:r>
              <a:rPr lang="en-US" altLang="zh-TW" sz="2000" dirty="0" smtClean="0"/>
              <a:t>continued 1)</a:t>
            </a:r>
            <a:endParaRPr lang="en-GB" sz="3600" dirty="0"/>
          </a:p>
        </p:txBody>
      </p:sp>
      <p:graphicFrame>
        <p:nvGraphicFramePr>
          <p:cNvPr id="4" name="Content Placeholder 3" descr="This table provides information regarding priorities of culture values. It has 3 columns and 11 rows. The header of column 1 reads United States, the header of column 2 reads Japan, and the header of column 3 reads Arab countries.&#10;In row 2, column 1 reads freedom, column 2 reads belonging, and column 3 reads family security.&#10;In row 3, column 1 reads independence, column 2 reads group harmony, and column 3 reads family harmony.&#10;In row 4, column 1 reads self-reliance, column 2 reads collectiveness, and column 3 reads parental guidance.&#10;In row 5, column 1 reads equality, column 2 reads age or seniority, and column 3 reads age.&#10;In row 6, column 1 reads individuality, column 2 reads group consensus, and column 3 reads authority.&#10;In row 7, column 1 reads competition, column 2 reads cooperation, and column 3 reads compromise.&#10;In row 8, column 1 reads efficiency, column 2 reads quality, and column 3 reads devotion.&#10;In row 9, column 1 reads time, column 2 reads patience, and column 3 reads patience.&#10;In row 10, column 1 reads directness, column 2 reads indirectness, and column 3 reads indirectness.&#10;In row 11, column 1 reads openness, column 2 reads go-between, and column 3 reads hospitality." title="Priorities of Cultural Values"/>
          <p:cNvGraphicFramePr>
            <a:graphicFrameLocks/>
          </p:cNvGraphicFramePr>
          <p:nvPr>
            <p:extLst>
              <p:ext uri="{D42A27DB-BD31-4B8C-83A1-F6EECF244321}">
                <p14:modId xmlns:p14="http://schemas.microsoft.com/office/powerpoint/2010/main" val="1923580818"/>
              </p:ext>
            </p:extLst>
          </p:nvPr>
        </p:nvGraphicFramePr>
        <p:xfrm>
          <a:off x="457200" y="1650360"/>
          <a:ext cx="8229600" cy="4308501"/>
        </p:xfrm>
        <a:graphic>
          <a:graphicData uri="http://schemas.openxmlformats.org/drawingml/2006/table">
            <a:tbl>
              <a:tblPr firstRow="1" bandRow="1"/>
              <a:tblGrid>
                <a:gridCol w="1485898"/>
                <a:gridCol w="1600198"/>
                <a:gridCol w="1485898"/>
                <a:gridCol w="1871661"/>
                <a:gridCol w="1785945"/>
              </a:tblGrid>
              <a:tr h="408999">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smtClean="0">
                          <a:solidFill>
                            <a:srgbClr val="033F8F"/>
                          </a:solidFill>
                        </a:rPr>
                        <a:t>Characteristic</a:t>
                      </a:r>
                      <a:endParaRPr lang="en-US" dirty="0">
                        <a:solidFill>
                          <a:srgbClr val="033F8F"/>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smtClean="0">
                          <a:solidFill>
                            <a:srgbClr val="033F8F"/>
                          </a:solidFill>
                        </a:rPr>
                        <a:t>Family</a:t>
                      </a:r>
                      <a:endParaRPr lang="en-US" dirty="0">
                        <a:solidFill>
                          <a:srgbClr val="033F8F"/>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smtClean="0">
                          <a:solidFill>
                            <a:srgbClr val="033F8F"/>
                          </a:solidFill>
                        </a:rPr>
                        <a:t>Eiffel Tower</a:t>
                      </a:r>
                      <a:endParaRPr lang="en-US" dirty="0">
                        <a:solidFill>
                          <a:srgbClr val="033F8F"/>
                        </a:solidFill>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DDDDD"/>
                    </a:solidFill>
                  </a:tcPr>
                </a:tc>
                <a:tc>
                  <a:txBody>
                    <a:bodyPr/>
                    <a:lstStyle/>
                    <a:p>
                      <a:pPr marL="0" algn="l" defTabSz="457200" rtl="0" eaLnBrk="1" latinLnBrk="0" hangingPunct="1"/>
                      <a:r>
                        <a:rPr lang="en-US" sz="1800" b="1" kern="1200" dirty="0" smtClean="0">
                          <a:solidFill>
                            <a:srgbClr val="033F8F"/>
                          </a:solidFill>
                          <a:latin typeface="Calibri"/>
                          <a:ea typeface="+mn-ea"/>
                          <a:cs typeface="+mn-cs"/>
                        </a:rPr>
                        <a:t>Guided Missile</a:t>
                      </a:r>
                      <a:endParaRPr lang="en-US" sz="1800" b="1" kern="1200" dirty="0">
                        <a:solidFill>
                          <a:srgbClr val="033F8F"/>
                        </a:solidFill>
                        <a:latin typeface="Calibri"/>
                        <a:ea typeface="+mn-ea"/>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marL="0" algn="l" defTabSz="457200" rtl="0" eaLnBrk="1" latinLnBrk="0" hangingPunct="1"/>
                      <a:r>
                        <a:rPr lang="en-US" sz="1800" b="1" kern="1200" dirty="0" smtClean="0">
                          <a:solidFill>
                            <a:srgbClr val="033F8F"/>
                          </a:solidFill>
                          <a:latin typeface="+mn-lt"/>
                          <a:ea typeface="+mn-ea"/>
                          <a:cs typeface="+mn-cs"/>
                        </a:rPr>
                        <a:t>Incubator</a:t>
                      </a:r>
                      <a:endParaRPr lang="en-US" sz="1800" b="1" kern="1200" dirty="0">
                        <a:solidFill>
                          <a:srgbClr val="033F8F"/>
                        </a:solidFill>
                        <a:latin typeface="Calibri"/>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r>
              <a:tr h="144550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IN" sz="1600" dirty="0" smtClean="0"/>
                        <a:t>Ways of thinking and learning</a:t>
                      </a:r>
                      <a:endParaRPr lang="en-US" sz="16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IN" sz="1600" dirty="0" smtClean="0"/>
                        <a:t>Intuitive, holistic, lateral, and error correcting</a:t>
                      </a:r>
                      <a:endParaRPr lang="en-US" sz="16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IN" sz="1600" dirty="0" smtClean="0"/>
                        <a:t>Logical, analytical, vertical, and rationally efficient</a:t>
                      </a:r>
                      <a:endParaRPr lang="en-US" sz="1600" dirty="0" smtClean="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p>
                      <a:r>
                        <a:rPr lang="en-IN" sz="1600" dirty="0" smtClean="0"/>
                        <a:t>Problem </a:t>
                      </a:r>
                      <a:r>
                        <a:rPr lang="en-IN" sz="1600" dirty="0" err="1" smtClean="0"/>
                        <a:t>centered</a:t>
                      </a:r>
                      <a:r>
                        <a:rPr lang="en-IN" sz="1600" dirty="0" smtClean="0"/>
                        <a:t>, professional, practical, and cross-disciplinary</a:t>
                      </a:r>
                      <a:endParaRPr lang="en-US" sz="1600" dirty="0" smtClean="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p>
                      <a:r>
                        <a:rPr lang="en-IN" sz="1600" dirty="0" smtClean="0"/>
                        <a:t>Process oriented, creative, ad hoc, and inspirational</a:t>
                      </a:r>
                      <a:endParaRPr lang="en-US" sz="1600" dirty="0" smtClean="0"/>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r>
              <a:tr h="638711">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600" dirty="0" smtClean="0"/>
                        <a:t>Attitudes toward people</a:t>
                      </a:r>
                      <a:endParaRPr lang="en-US" sz="1600" dirty="0"/>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600" dirty="0" smtClean="0"/>
                        <a:t>Family members</a:t>
                      </a:r>
                      <a:endParaRPr lang="en-US" sz="1600" dirty="0"/>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600" dirty="0" smtClean="0"/>
                        <a:t>Human resources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p>
                      <a:r>
                        <a:rPr lang="en-US" sz="1600" dirty="0" smtClean="0"/>
                        <a:t>Specialists and experts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DDDDD">
                        <a:tint val="20000"/>
                      </a:srgbClr>
                    </a:solidFill>
                  </a:tcPr>
                </a:tc>
                <a:tc>
                  <a:txBody>
                    <a:bodyPr/>
                    <a:lstStyle/>
                    <a:p>
                      <a:r>
                        <a:rPr lang="en-US" sz="1600" dirty="0" smtClean="0"/>
                        <a:t>Co-creators</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DDDDD">
                        <a:tint val="20000"/>
                      </a:srgbClr>
                    </a:solidFill>
                  </a:tcPr>
                </a:tc>
              </a:tr>
              <a:tr h="638711">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600" dirty="0" smtClean="0"/>
                        <a:t>Ways of changing</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600" dirty="0" smtClean="0"/>
                        <a:t>“Father” changes course</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600" dirty="0" smtClean="0"/>
                        <a:t>Change rules and procedures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p>
                      <a:r>
                        <a:rPr lang="en-IN" sz="1600" dirty="0" smtClean="0"/>
                        <a:t>Shift aim as target moves</a:t>
                      </a:r>
                      <a:endParaRPr lang="en-US" sz="1600" dirty="0" smtClean="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p>
                      <a:r>
                        <a:rPr lang="en-US" sz="1600" dirty="0" smtClean="0"/>
                        <a:t>Improvise and attune</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r>
              <a:tr h="117657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IN" sz="1600" dirty="0" smtClean="0"/>
                        <a:t>Ways of motivating and rewarding</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IN" sz="1600" dirty="0" smtClean="0"/>
                        <a:t>Intrinsic satisfaction in being loved and respected</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IN" sz="1600" dirty="0" smtClean="0"/>
                        <a:t>Promotion to greater position, larger role</a:t>
                      </a:r>
                      <a:endParaRPr lang="en-US" sz="16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p>
                      <a:r>
                        <a:rPr lang="en-IN" sz="1600" dirty="0" smtClean="0"/>
                        <a:t>Pay or credit for performance and problems solved</a:t>
                      </a:r>
                      <a:endParaRPr lang="en-US" sz="16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DDDDD">
                        <a:tint val="20000"/>
                      </a:srgbClr>
                    </a:solidFill>
                  </a:tcPr>
                </a:tc>
                <a:tc>
                  <a:txBody>
                    <a:bodyPr/>
                    <a:lstStyle/>
                    <a:p>
                      <a:r>
                        <a:rPr lang="en-IN" sz="1600" dirty="0" smtClean="0"/>
                        <a:t>Participation in the process of creating new realities</a:t>
                      </a:r>
                      <a:endParaRPr lang="en-US" sz="1600" dirty="0"/>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DDDDD">
                        <a:tint val="20000"/>
                      </a:srgbClr>
                    </a:solidFill>
                  </a:tcPr>
                </a:tc>
              </a:tr>
            </a:tbl>
          </a:graphicData>
        </a:graphic>
      </p:graphicFrame>
      <p:sp>
        <p:nvSpPr>
          <p:cNvPr id="5" name="Content Placeholder 4"/>
          <p:cNvSpPr>
            <a:spLocks noGrp="1"/>
          </p:cNvSpPr>
          <p:nvPr>
            <p:ph idx="4294967295"/>
          </p:nvPr>
        </p:nvSpPr>
        <p:spPr>
          <a:xfrm>
            <a:off x="907256" y="5958862"/>
            <a:ext cx="7329488" cy="567054"/>
          </a:xfrm>
          <a:prstGeom prst="rect">
            <a:avLst/>
          </a:prstGeom>
        </p:spPr>
        <p:txBody>
          <a:bodyPr/>
          <a:lstStyle/>
          <a:p>
            <a:pPr marL="0" indent="0">
              <a:buNone/>
            </a:pPr>
            <a:r>
              <a:rPr lang="en-IN" sz="1200" dirty="0"/>
              <a:t>Source: Adapted from </a:t>
            </a:r>
            <a:r>
              <a:rPr lang="en-IN" sz="1200" dirty="0" err="1"/>
              <a:t>Fons</a:t>
            </a:r>
            <a:r>
              <a:rPr lang="en-IN" sz="1200" dirty="0"/>
              <a:t> </a:t>
            </a:r>
            <a:r>
              <a:rPr lang="en-IN" sz="1200" dirty="0" err="1"/>
              <a:t>Trompenaars</a:t>
            </a:r>
            <a:r>
              <a:rPr lang="en-IN" sz="1200" dirty="0"/>
              <a:t> and Charles Hampden-Turner, Riding the Waves of Culture: Understanding Diversity in Global Business, 2nd ed. (New York: McGraw-Hill, 1998), p. 183.</a:t>
            </a:r>
            <a:endParaRPr lang="en-US" sz="1200" dirty="0"/>
          </a:p>
        </p:txBody>
      </p:sp>
    </p:spTree>
    <p:extLst>
      <p:ext uri="{BB962C8B-B14F-4D97-AF65-F5344CB8AC3E}">
        <p14:creationId xmlns:p14="http://schemas.microsoft.com/office/powerpoint/2010/main" val="231807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Table 6.3 - Summary </a:t>
            </a:r>
            <a:r>
              <a:rPr lang="en-IN" sz="3600" dirty="0" smtClean="0"/>
              <a:t>Characteristics of the Four Corporate Cultures </a:t>
            </a:r>
            <a:r>
              <a:rPr lang="en-US" altLang="zh-TW" sz="2000" dirty="0"/>
              <a:t>(continued </a:t>
            </a:r>
            <a:r>
              <a:rPr lang="en-US" altLang="zh-TW" sz="2000" dirty="0" smtClean="0"/>
              <a:t>2)</a:t>
            </a:r>
            <a:endParaRPr lang="en-GB" sz="3600" dirty="0"/>
          </a:p>
        </p:txBody>
      </p:sp>
      <p:sp>
        <p:nvSpPr>
          <p:cNvPr id="5" name="Content Placeholder 4"/>
          <p:cNvSpPr>
            <a:spLocks noGrp="1"/>
          </p:cNvSpPr>
          <p:nvPr>
            <p:ph idx="13"/>
          </p:nvPr>
        </p:nvSpPr>
        <p:spPr>
          <a:xfrm>
            <a:off x="907256" y="4801552"/>
            <a:ext cx="7329488" cy="567054"/>
          </a:xfrm>
        </p:spPr>
        <p:txBody>
          <a:bodyPr/>
          <a:lstStyle/>
          <a:p>
            <a:pPr marL="0" indent="0">
              <a:buNone/>
            </a:pPr>
            <a:r>
              <a:rPr lang="en-IN" sz="1200" dirty="0"/>
              <a:t>Source: Adapted from </a:t>
            </a:r>
            <a:r>
              <a:rPr lang="en-IN" sz="1200" dirty="0" err="1"/>
              <a:t>Fons</a:t>
            </a:r>
            <a:r>
              <a:rPr lang="en-IN" sz="1200" dirty="0"/>
              <a:t> </a:t>
            </a:r>
            <a:r>
              <a:rPr lang="en-IN" sz="1200" dirty="0" err="1"/>
              <a:t>Trompenaars</a:t>
            </a:r>
            <a:r>
              <a:rPr lang="en-IN" sz="1200" dirty="0"/>
              <a:t> and Charles Hampden-Turner, Riding the Waves of Culture: Understanding Diversity in Global Business, 2nd ed. (New York: McGraw-Hill, 1998), p. 183.</a:t>
            </a:r>
            <a:endParaRPr lang="en-US" sz="1200" dirty="0"/>
          </a:p>
        </p:txBody>
      </p:sp>
      <p:graphicFrame>
        <p:nvGraphicFramePr>
          <p:cNvPr id="4" name="Content Placeholder 3" descr="This table provides information regarding priorities of culture values. It has 3 columns and 11 rows. The header of column 1 reads United States, the header of column 2 reads Japan, and the header of column 3 reads Arab countries.&#10;In row 2, column 1 reads freedom, column 2 reads belonging, and column 3 reads family security.&#10;In row 3, column 1 reads independence, column 2 reads group harmony, and column 3 reads family harmony.&#10;In row 4, column 1 reads self-reliance, column 2 reads collectiveness, and column 3 reads parental guidance.&#10;In row 5, column 1 reads equality, column 2 reads age or seniority, and column 3 reads age.&#10;In row 6, column 1 reads individuality, column 2 reads group consensus, and column 3 reads authority.&#10;In row 7, column 1 reads competition, column 2 reads cooperation, and column 3 reads compromise.&#10;In row 8, column 1 reads efficiency, column 2 reads quality, and column 3 reads devotion.&#10;In row 9, column 1 reads time, column 2 reads patience, and column 3 reads patience.&#10;In row 10, column 1 reads directness, column 2 reads indirectness, and column 3 reads indirectness.&#10;In row 11, column 1 reads openness, column 2 reads go-between, and column 3 reads hospitality." title="Priorities of Cultural Values"/>
          <p:cNvGraphicFramePr>
            <a:graphicFrameLocks/>
          </p:cNvGraphicFramePr>
          <p:nvPr>
            <p:extLst>
              <p:ext uri="{D42A27DB-BD31-4B8C-83A1-F6EECF244321}">
                <p14:modId xmlns:p14="http://schemas.microsoft.com/office/powerpoint/2010/main" val="3007664590"/>
              </p:ext>
            </p:extLst>
          </p:nvPr>
        </p:nvGraphicFramePr>
        <p:xfrm>
          <a:off x="457200" y="1778952"/>
          <a:ext cx="8229612" cy="3022600"/>
        </p:xfrm>
        <a:graphic>
          <a:graphicData uri="http://schemas.openxmlformats.org/drawingml/2006/table">
            <a:tbl>
              <a:tblPr firstRow="1" bandRow="1"/>
              <a:tblGrid>
                <a:gridCol w="1485900"/>
                <a:gridCol w="1457325"/>
                <a:gridCol w="1957388"/>
                <a:gridCol w="1771651"/>
                <a:gridCol w="1557348"/>
              </a:tblGrid>
              <a:tr h="37084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smtClean="0">
                          <a:solidFill>
                            <a:srgbClr val="033F8F"/>
                          </a:solidFill>
                        </a:rPr>
                        <a:t>Characteristic</a:t>
                      </a:r>
                      <a:endParaRPr lang="en-US" dirty="0">
                        <a:solidFill>
                          <a:srgbClr val="033F8F"/>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smtClean="0">
                          <a:solidFill>
                            <a:srgbClr val="033F8F"/>
                          </a:solidFill>
                        </a:rPr>
                        <a:t>Family</a:t>
                      </a:r>
                      <a:endParaRPr lang="en-US" dirty="0">
                        <a:solidFill>
                          <a:srgbClr val="033F8F"/>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smtClean="0">
                          <a:solidFill>
                            <a:srgbClr val="033F8F"/>
                          </a:solidFill>
                        </a:rPr>
                        <a:t>Eiffel Tower</a:t>
                      </a:r>
                      <a:endParaRPr lang="en-US" dirty="0">
                        <a:solidFill>
                          <a:srgbClr val="033F8F"/>
                        </a:solidFill>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DDDDDD"/>
                    </a:solidFill>
                  </a:tcPr>
                </a:tc>
                <a:tc>
                  <a:txBody>
                    <a:bodyPr/>
                    <a:lstStyle/>
                    <a:p>
                      <a:pPr marL="0" algn="l" defTabSz="457200" rtl="0" eaLnBrk="1" latinLnBrk="0" hangingPunct="1"/>
                      <a:r>
                        <a:rPr lang="en-US" sz="1800" b="1" kern="1200" dirty="0" smtClean="0">
                          <a:solidFill>
                            <a:srgbClr val="033F8F"/>
                          </a:solidFill>
                          <a:latin typeface="Calibri"/>
                          <a:ea typeface="+mn-ea"/>
                          <a:cs typeface="+mn-cs"/>
                        </a:rPr>
                        <a:t>Guided Missile</a:t>
                      </a:r>
                      <a:endParaRPr lang="en-US" sz="1800" b="1" kern="1200" dirty="0">
                        <a:solidFill>
                          <a:srgbClr val="033F8F"/>
                        </a:solidFill>
                        <a:latin typeface="Calibri"/>
                        <a:ea typeface="+mn-ea"/>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c>
                  <a:txBody>
                    <a:bodyPr/>
                    <a:lstStyle/>
                    <a:p>
                      <a:pPr marL="0" algn="l" defTabSz="457200" rtl="0" eaLnBrk="1" latinLnBrk="0" hangingPunct="1"/>
                      <a:r>
                        <a:rPr lang="en-US" sz="1800" b="1" kern="1200" dirty="0" smtClean="0">
                          <a:solidFill>
                            <a:srgbClr val="033F8F"/>
                          </a:solidFill>
                          <a:latin typeface="+mn-lt"/>
                          <a:ea typeface="+mn-ea"/>
                          <a:cs typeface="+mn-cs"/>
                        </a:rPr>
                        <a:t>Incubator</a:t>
                      </a:r>
                      <a:endParaRPr lang="en-US" sz="1800" b="1" kern="1200" dirty="0">
                        <a:solidFill>
                          <a:srgbClr val="033F8F"/>
                        </a:solidFill>
                        <a:latin typeface="Calibri"/>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DDDDD"/>
                    </a:solidFill>
                  </a:tcPr>
                </a:tc>
              </a:tr>
              <a:tr h="48641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smtClean="0"/>
                        <a:t>Management by </a:t>
                      </a:r>
                      <a:r>
                        <a:rPr lang="en-US" dirty="0" err="1" smtClean="0"/>
                        <a:t>subjectives</a:t>
                      </a: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smtClean="0"/>
                        <a:t>Management by job description</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40000"/>
                      </a:srgbClr>
                    </a:solidFill>
                  </a:tcPr>
                </a:tc>
                <a:tc>
                  <a:txBody>
                    <a:bodyPr/>
                    <a:lstStyle/>
                    <a:p>
                      <a:r>
                        <a:rPr lang="en-US" dirty="0" smtClean="0"/>
                        <a:t>Management by objectives</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c>
                  <a:txBody>
                    <a:bodyPr/>
                    <a:lstStyle/>
                    <a:p>
                      <a:r>
                        <a:rPr lang="en-US" dirty="0" smtClean="0"/>
                        <a:t>Management by enthusiasm</a:t>
                      </a: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DDDDD">
                        <a:tint val="40000"/>
                      </a:srgbClr>
                    </a:solidFill>
                  </a:tcPr>
                </a:tc>
              </a:tr>
              <a:tr h="37084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smtClean="0"/>
                        <a:t>Criticism and conflict resolution</a:t>
                      </a:r>
                      <a:endParaRPr lang="en-US" dirty="0"/>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IN" dirty="0" smtClean="0"/>
                        <a:t>Turn other cheek, save other’s face, do not lose power game</a:t>
                      </a:r>
                      <a:endParaRPr lang="en-US" dirty="0"/>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IN" dirty="0" smtClean="0"/>
                        <a:t>Criticism is accusation of irrationalism unless there are procedures to arbitrate conflicts</a:t>
                      </a:r>
                      <a:endParaRPr lang="en-US" dirty="0" smtClean="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DDDDD">
                        <a:tint val="20000"/>
                      </a:srgbClr>
                    </a:solidFill>
                  </a:tcPr>
                </a:tc>
                <a:tc>
                  <a:txBody>
                    <a:bodyPr/>
                    <a:lstStyle/>
                    <a:p>
                      <a:r>
                        <a:rPr lang="en-IN" dirty="0" smtClean="0"/>
                        <a:t>Constructive task-related only, then admit error and correct fast</a:t>
                      </a:r>
                      <a:endParaRPr lang="en-US" dirty="0" smtClean="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DDDDD">
                        <a:tint val="20000"/>
                      </a:srgbClr>
                    </a:solidFill>
                  </a:tcPr>
                </a:tc>
                <a:tc>
                  <a:txBody>
                    <a:bodyPr/>
                    <a:lstStyle/>
                    <a:p>
                      <a:r>
                        <a:rPr lang="en-IN" dirty="0" smtClean="0"/>
                        <a:t>Improve creative idea, not negate it</a:t>
                      </a:r>
                      <a:endParaRPr lang="en-US" dirty="0" smtClean="0"/>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DDDDD">
                        <a:tint val="20000"/>
                      </a:srgbClr>
                    </a:solidFill>
                  </a:tcPr>
                </a:tc>
              </a:tr>
            </a:tbl>
          </a:graphicData>
        </a:graphic>
      </p:graphicFrame>
    </p:spTree>
    <p:extLst>
      <p:ext uri="{BB962C8B-B14F-4D97-AF65-F5344CB8AC3E}">
        <p14:creationId xmlns:p14="http://schemas.microsoft.com/office/powerpoint/2010/main" val="811534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IN" dirty="0" smtClean="0"/>
              <a:t>Define exactly what is meant by organizational culture, and discuss the interaction of national and MNC cultures</a:t>
            </a:r>
          </a:p>
          <a:p>
            <a:r>
              <a:rPr lang="en-IN" dirty="0" smtClean="0"/>
              <a:t>Identify the four most common categories of organizational culture that have been found through research, and discuss the characteristics of each</a:t>
            </a:r>
          </a:p>
          <a:p>
            <a:endParaRPr lang="en-US" dirty="0"/>
          </a:p>
        </p:txBody>
      </p:sp>
    </p:spTree>
    <p:extLst>
      <p:ext uri="{BB962C8B-B14F-4D97-AF65-F5344CB8AC3E}">
        <p14:creationId xmlns:p14="http://schemas.microsoft.com/office/powerpoint/2010/main" val="6695514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zh-TW" dirty="0" smtClean="0"/>
              <a:t>Multiculturalism and Diversity</a:t>
            </a:r>
          </a:p>
        </p:txBody>
      </p:sp>
      <p:sp>
        <p:nvSpPr>
          <p:cNvPr id="41987" name="Rectangle 3"/>
          <p:cNvSpPr>
            <a:spLocks noGrp="1" noChangeArrowheads="1"/>
          </p:cNvSpPr>
          <p:nvPr>
            <p:ph idx="1"/>
          </p:nvPr>
        </p:nvSpPr>
        <p:spPr/>
        <p:txBody>
          <a:bodyPr/>
          <a:lstStyle/>
          <a:p>
            <a:r>
              <a:rPr lang="en-IN" dirty="0" smtClean="0"/>
              <a:t>Effect varies depending on the stage of the firm in its international evolution</a:t>
            </a:r>
          </a:p>
          <a:p>
            <a:pPr lvl="1"/>
            <a:r>
              <a:rPr lang="en-IN" altLang="zh-TW" dirty="0" smtClean="0"/>
              <a:t>Phase I </a:t>
            </a:r>
            <a:r>
              <a:rPr lang="en-IN" altLang="zh-TW" dirty="0"/>
              <a:t>-</a:t>
            </a:r>
            <a:r>
              <a:rPr lang="en-IN" altLang="zh-TW" dirty="0" smtClean="0"/>
              <a:t> Domestic corporations </a:t>
            </a:r>
          </a:p>
          <a:p>
            <a:pPr lvl="1"/>
            <a:r>
              <a:rPr lang="en-IN" altLang="zh-TW" dirty="0" smtClean="0"/>
              <a:t>Phase II </a:t>
            </a:r>
            <a:r>
              <a:rPr lang="en-IN" altLang="zh-TW" dirty="0"/>
              <a:t>-</a:t>
            </a:r>
            <a:r>
              <a:rPr lang="en-IN" altLang="zh-TW" dirty="0" smtClean="0"/>
              <a:t> International corporations </a:t>
            </a:r>
          </a:p>
          <a:p>
            <a:pPr lvl="1"/>
            <a:r>
              <a:rPr lang="en-IN" altLang="zh-TW" dirty="0" smtClean="0"/>
              <a:t>Phase III - Multinational corporations </a:t>
            </a:r>
          </a:p>
          <a:p>
            <a:pPr lvl="1"/>
            <a:r>
              <a:rPr lang="en-IN" altLang="zh-TW" dirty="0" smtClean="0"/>
              <a:t>Phase IV </a:t>
            </a:r>
            <a:r>
              <a:rPr lang="en-IN" altLang="zh-TW" dirty="0"/>
              <a:t>-</a:t>
            </a:r>
            <a:r>
              <a:rPr lang="en-IN" altLang="zh-TW" dirty="0" smtClean="0"/>
              <a:t> Global corporations </a:t>
            </a:r>
          </a:p>
          <a:p>
            <a:pPr lvl="1"/>
            <a:endParaRPr lang="en-US" altLang="zh-TW"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000" dirty="0" smtClean="0"/>
              <a:t>Figure 6.4 - International Corporation Evolution</a:t>
            </a:r>
            <a:endParaRPr lang="en-GB" sz="4000" dirty="0"/>
          </a:p>
        </p:txBody>
      </p:sp>
      <p:pic>
        <p:nvPicPr>
          <p:cNvPr id="3" name="Picture 2" descr="This image depicts the various stages in international corporation evolution. Each phase is represented as a circle, and the characteristics of each phase are outlined within the respective circles. There are four circles positioned in two rows. &#10;In row one, the circle on the left is labeled phase one: domestic corporations. In a clockwise manner of appearance, the characteristics of this phase are listed as follows:&#10;Orientation: product or service, Perspective: ethnocentric, R and D sales: High, Technology: proprietary, Competitive strategy: domestic, Profit margin: high, Market: small or domestic, Competitors: none, Exports: none, and Structure: functional divisions.&#10;In row one, the circle on the right is labeled phase two: international corporations. In a clockwise manner of appearance, the characteristics of this phase are listed as follows:&#10;Orientation: market, Perspective: polycentric, R and D sales: decreasing, Technology: shared, Competitive strategy: multidomestic, Profit margin: decreasing, Market: large or multidomestic, Competitors: few, Exports: growing, and Structure: functional divisions.&#10;In row two, the circle on the left is labeled phase three: multinational corporations. In a clockwise manner of appearance, the characteristics of this phase are listed as follows:&#10;Orientation: price, Perspective: multinational, R and D sales: very low, Technology: widely shared, Competitive strategy: multinational, Profit margin: very low, Market: large or multinational, Competitors: many, Exports: large or saturated, and Structure: multinational lines.&#10;In row two, the circle on the right is labeled phase four: global corporations. In a clockwise manner of appearance, the characteristics of this phase are listed as follows:&#10;Orientation: strategy, Perspective: multicentric, R and D sales: very high, Technology: instantly shared, Competitive strategy: global, Profit margin: high, but decreasing, Market: largest or global, Competitors: significant, Exports: imports and exports, and Structure: global alliances or hierarchy.&#10;" title="Figure 6.4 - International Corporation Evolu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9773" y="1958860"/>
            <a:ext cx="4564570" cy="4076180"/>
          </a:xfrm>
          <a:prstGeom prst="rect">
            <a:avLst/>
          </a:prstGeom>
        </p:spPr>
      </p:pic>
    </p:spTree>
    <p:extLst>
      <p:ext uri="{BB962C8B-B14F-4D97-AF65-F5344CB8AC3E}">
        <p14:creationId xmlns:p14="http://schemas.microsoft.com/office/powerpoint/2010/main" val="2267614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IN" sz="4000" dirty="0"/>
              <a:t>F</a:t>
            </a:r>
            <a:r>
              <a:rPr lang="en-IN" sz="4000" dirty="0" smtClean="0"/>
              <a:t>igure 6.5 - Locations of International Cross-Cultural Interaction</a:t>
            </a:r>
            <a:endParaRPr lang="en-US" altLang="zh-TW" sz="4000" dirty="0" smtClean="0"/>
          </a:p>
        </p:txBody>
      </p:sp>
      <p:pic>
        <p:nvPicPr>
          <p:cNvPr id="44035" name="Content Placeholder 1" descr="This image depicts the locations of international cross-cultural interaction. It contains four ovals that are positioned horizontally.&#10;From the left, the first oval is labeled phase one, domestic firms. &#10;The second oval is labeled phase two, international firms. Seven arrows arise from this oval and point outward. &#10;The third oval is labeled phase three, multinational firms. Seven arrows arise from this oval and point inward.&#10;The fourth oval is labeled phase four, global firms. Seven double-ended arrows are positioned along the extremities of the oval. These arrows point inward and outward. &#10;&#10;&#10;&#10;" title="Figure 6.5 - Locations of International Cross-Cultural Interaction"/>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22312" y="2337936"/>
            <a:ext cx="6499374" cy="3469591"/>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800" dirty="0" smtClean="0"/>
              <a:t>Impact of International Cultural </a:t>
            </a:r>
            <a:r>
              <a:rPr lang="en-US" altLang="zh-TW" sz="3800" dirty="0" smtClean="0"/>
              <a:t>Diversity</a:t>
            </a:r>
            <a:endParaRPr lang="en-GB" sz="3800" dirty="0"/>
          </a:p>
        </p:txBody>
      </p:sp>
      <p:graphicFrame>
        <p:nvGraphicFramePr>
          <p:cNvPr id="6" name="Content Placeholder 5" descr="There are two small rectangular boxes partially overlapping two large rectangular boxes. Each pair of small and large boxes is placed one below the other. The content in the large box explains the term provided in the small box.&#10;&#10;In the first pair of boxes, the small box is labeled domestic firms. There are two points in the large box. Point one reads affect neither the firm’s organizational culture nor its relationship with its customers or clients, and point two reads can be impacted only by domestic multiculturalism.&#10;&#10;In the second pair of boxes, the small box is labeled international firms. There are two points in the large box. Point one reads strongly impact external relationships with potential buyers and foreign employees, and point two reads diversity focus is from the inside out.&#10;&#10;&#10;&#10;" title="Impact of International Cultural Diversity"/>
          <p:cNvGraphicFramePr>
            <a:graphicFrameLocks noGrp="1"/>
          </p:cNvGraphicFramePr>
          <p:nvPr>
            <p:ph idx="1"/>
            <p:extLst>
              <p:ext uri="{D42A27DB-BD31-4B8C-83A1-F6EECF244321}">
                <p14:modId xmlns:p14="http://schemas.microsoft.com/office/powerpoint/2010/main" val="3626977076"/>
              </p:ext>
            </p:extLst>
          </p:nvPr>
        </p:nvGraphicFramePr>
        <p:xfrm>
          <a:off x="564777" y="1768728"/>
          <a:ext cx="8229600" cy="4392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3371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zh-TW" dirty="0" smtClean="0"/>
              <a:t>Domestic Multiculturalism</a:t>
            </a:r>
          </a:p>
        </p:txBody>
      </p:sp>
      <p:sp>
        <p:nvSpPr>
          <p:cNvPr id="45059" name="Rectangle 3"/>
          <p:cNvSpPr>
            <a:spLocks noGrp="1" noChangeArrowheads="1"/>
          </p:cNvSpPr>
          <p:nvPr>
            <p:ph idx="1"/>
          </p:nvPr>
        </p:nvSpPr>
        <p:spPr/>
        <p:txBody>
          <a:bodyPr/>
          <a:lstStyle/>
          <a:p>
            <a:r>
              <a:rPr lang="en-IN" dirty="0" smtClean="0"/>
              <a:t>Culturally distinct </a:t>
            </a:r>
            <a:r>
              <a:rPr lang="en-IN" dirty="0"/>
              <a:t>populations can be found within organizations almost everywhere in the </a:t>
            </a:r>
            <a:r>
              <a:rPr lang="en-IN" dirty="0" smtClean="0"/>
              <a:t>world</a:t>
            </a:r>
          </a:p>
          <a:p>
            <a:r>
              <a:rPr lang="en-IN" dirty="0" smtClean="0"/>
              <a:t>Can be examined within </a:t>
            </a:r>
            <a:r>
              <a:rPr lang="en-IN" dirty="0"/>
              <a:t>the same ethnic </a:t>
            </a:r>
            <a:r>
              <a:rPr lang="en-IN" dirty="0" smtClean="0"/>
              <a:t>groups</a:t>
            </a:r>
          </a:p>
          <a:p>
            <a:pPr lvl="1"/>
            <a:r>
              <a:rPr lang="en-IN" dirty="0" smtClean="0"/>
              <a:t>Example - Among small Chinese family businesses, the viewpoints </a:t>
            </a:r>
            <a:r>
              <a:rPr lang="en-IN" dirty="0"/>
              <a:t>of the older generation differ sharply from those of the younger generation</a:t>
            </a:r>
            <a:endParaRPr lang="en-US" altLang="zh-TW"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zh-TW" dirty="0" smtClean="0"/>
              <a:t>Group Multiculturalism</a:t>
            </a:r>
          </a:p>
        </p:txBody>
      </p:sp>
      <p:graphicFrame>
        <p:nvGraphicFramePr>
          <p:cNvPr id="4" name="Content Placeholder 3" descr="The slide consists of four small rectangular boxes. Large rectangular boxes extend from each of the small boxes. The pairs of boxes are placed one below the other. The content in the large box explains the term provided in the small box. &#10;&#10;Starting from the top, the first small rectangular box is labeled homogeneous groups. The content in the large box reads members have similar backgrounds and generally perceive, interpret, and evaluate events in similar ways.&#10;&#10;The second small rectangular box is labeled token groups. The content in the large box reads all members but one have the same background.&#10;&#10;The third small rectangular box is labeled bicultural groups. The content in the large box reads two or more members represent each of two distinct cultures.&#10;&#10;The fourth small rectangular box is labeled multicultural groups. The content in the large box reads composed of individuals from three or more different ethnic backgrounds.&#10;&#10;&#10;&#10;&#10;" title="Group Multiculturalism"/>
          <p:cNvGraphicFramePr>
            <a:graphicFrameLocks noGrp="1"/>
          </p:cNvGraphicFramePr>
          <p:nvPr>
            <p:ph idx="1"/>
            <p:extLst>
              <p:ext uri="{D42A27DB-BD31-4B8C-83A1-F6EECF244321}">
                <p14:modId xmlns:p14="http://schemas.microsoft.com/office/powerpoint/2010/main" val="2851030069"/>
              </p:ext>
            </p:extLst>
          </p:nvPr>
        </p:nvGraphicFramePr>
        <p:xfrm>
          <a:off x="457200" y="180975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91606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zh-TW" dirty="0" smtClean="0"/>
              <a:t>Potential Problems of Diversity</a:t>
            </a:r>
            <a:br>
              <a:rPr lang="en-US" altLang="zh-TW" dirty="0" smtClean="0"/>
            </a:br>
            <a:endParaRPr lang="en-US" altLang="zh-TW" dirty="0" smtClean="0"/>
          </a:p>
        </p:txBody>
      </p:sp>
      <p:sp>
        <p:nvSpPr>
          <p:cNvPr id="106499" name="Rectangle 3"/>
          <p:cNvSpPr>
            <a:spLocks noGrp="1" noChangeArrowheads="1"/>
          </p:cNvSpPr>
          <p:nvPr>
            <p:ph idx="1"/>
          </p:nvPr>
        </p:nvSpPr>
        <p:spPr/>
        <p:txBody>
          <a:bodyPr/>
          <a:lstStyle/>
          <a:p>
            <a:r>
              <a:rPr lang="en-US" altLang="zh-TW" dirty="0" smtClean="0"/>
              <a:t>Rooted in people’s attitudes </a:t>
            </a:r>
          </a:p>
          <a:p>
            <a:r>
              <a:rPr lang="en-US" altLang="zh-TW" dirty="0" smtClean="0"/>
              <a:t>Include:</a:t>
            </a:r>
          </a:p>
          <a:p>
            <a:pPr lvl="1"/>
            <a:r>
              <a:rPr lang="en-US" altLang="zh-TW" dirty="0" smtClean="0"/>
              <a:t>Erroneous perceptions caused by preconceived stereotypes </a:t>
            </a:r>
          </a:p>
          <a:p>
            <a:pPr lvl="1"/>
            <a:r>
              <a:rPr lang="en-US" altLang="zh-TW" dirty="0" smtClean="0"/>
              <a:t>Inaccurate biases</a:t>
            </a:r>
          </a:p>
          <a:p>
            <a:pPr lvl="1"/>
            <a:r>
              <a:rPr lang="en-US" altLang="zh-TW" dirty="0" smtClean="0"/>
              <a:t>Inaccurate communication or miscommunication</a:t>
            </a:r>
          </a:p>
          <a:p>
            <a:pPr lvl="2"/>
            <a:r>
              <a:rPr lang="en-US" altLang="zh-TW" dirty="0" smtClean="0"/>
              <a:t>Result of using unclear words, manner in which situations are interpreted, and differences in perceptions of time </a:t>
            </a:r>
          </a:p>
          <a:p>
            <a:endParaRPr lang="en-US" altLang="zh-TW" dirty="0" smtClean="0"/>
          </a:p>
          <a:p>
            <a:endParaRPr lang="en-US" altLang="zh-TW" dirty="0" smtClean="0"/>
          </a:p>
          <a:p>
            <a:endParaRPr lang="en-US" altLang="zh-TW"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TW" dirty="0" smtClean="0"/>
              <a:t>Advantages of Diversity</a:t>
            </a:r>
          </a:p>
        </p:txBody>
      </p:sp>
      <p:sp>
        <p:nvSpPr>
          <p:cNvPr id="47107"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TW" dirty="0" smtClean="0"/>
              <a:t>Enhances creativity, leads to better decisions, and results in more effective and productive performance </a:t>
            </a:r>
          </a:p>
          <a:p>
            <a:r>
              <a:rPr lang="en-US" altLang="zh-TW" dirty="0" smtClean="0"/>
              <a:t>Helps generate more and better ideas </a:t>
            </a:r>
          </a:p>
          <a:p>
            <a:r>
              <a:rPr lang="en-US" altLang="zh-TW" dirty="0" smtClean="0"/>
              <a:t>Prevents </a:t>
            </a:r>
            <a:r>
              <a:rPr lang="en-US" altLang="zh-TW" b="1" dirty="0" smtClean="0"/>
              <a:t>groupthink</a:t>
            </a:r>
          </a:p>
          <a:p>
            <a:pPr lvl="1"/>
            <a:r>
              <a:rPr lang="en-US" altLang="zh-TW" dirty="0" smtClean="0"/>
              <a:t>Social conformity and pressures on individual members of a group to conform and reach consensus </a:t>
            </a:r>
          </a:p>
          <a:p>
            <a:r>
              <a:rPr lang="en-US" altLang="zh-TW" dirty="0" smtClean="0"/>
              <a:t>Enhances relationships with customers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Figure 6.6 - Group Effectiveness and Culture </a:t>
            </a:r>
            <a:endParaRPr lang="en-GB" sz="4000" dirty="0"/>
          </a:p>
        </p:txBody>
      </p:sp>
      <p:pic>
        <p:nvPicPr>
          <p:cNvPr id="3" name="Picture 2" descr="This graph depicts group effectiveness and culture. The graph takes on an inverted-U shape. It is divided into three sections. A dotted line runs through the center of the graph. The sections on the extreme left and right represent cross cultural groups. The section at the center represents single culture groups. &#10;The section on the extreme left is labeled highly ineffective, and the section on the extreme right is labeled highly effective. The section at the center is labeled average effectiveness.&#10;" title="Figure 6.6 - Group Effectiveness and Cultur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653" y="2271476"/>
            <a:ext cx="6582694" cy="3381847"/>
          </a:xfrm>
          <a:prstGeom prst="rect">
            <a:avLst/>
          </a:prstGeom>
        </p:spPr>
      </p:pic>
    </p:spTree>
    <p:extLst>
      <p:ext uri="{BB962C8B-B14F-4D97-AF65-F5344CB8AC3E}">
        <p14:creationId xmlns:p14="http://schemas.microsoft.com/office/powerpoint/2010/main" val="2122539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smtClean="0"/>
              <a:t>Multicultural Team </a:t>
            </a:r>
            <a:r>
              <a:rPr lang="en-US" altLang="zh-TW" dirty="0"/>
              <a:t>Effectiveness</a:t>
            </a:r>
            <a:endParaRPr lang="en-GB" dirty="0"/>
          </a:p>
        </p:txBody>
      </p:sp>
      <p:sp>
        <p:nvSpPr>
          <p:cNvPr id="3" name="Content Placeholder 2"/>
          <p:cNvSpPr>
            <a:spLocks noGrp="1"/>
          </p:cNvSpPr>
          <p:nvPr>
            <p:ph idx="1"/>
          </p:nvPr>
        </p:nvSpPr>
        <p:spPr/>
        <p:txBody>
          <a:bodyPr/>
          <a:lstStyle/>
          <a:p>
            <a:r>
              <a:rPr lang="en-IN" dirty="0" smtClean="0"/>
              <a:t>Focus of </a:t>
            </a:r>
            <a:r>
              <a:rPr lang="en-IN" dirty="0"/>
              <a:t>attention must be determined by the stage of team </a:t>
            </a:r>
            <a:r>
              <a:rPr lang="en-IN" dirty="0" smtClean="0"/>
              <a:t>development</a:t>
            </a:r>
          </a:p>
          <a:p>
            <a:pPr lvl="1"/>
            <a:r>
              <a:rPr lang="en-IN" dirty="0" smtClean="0"/>
              <a:t>Entry stage - </a:t>
            </a:r>
            <a:r>
              <a:rPr lang="en-IN" dirty="0"/>
              <a:t>F</a:t>
            </a:r>
            <a:r>
              <a:rPr lang="en-IN" dirty="0" smtClean="0"/>
              <a:t>ocus on building trust and developing team cohesion </a:t>
            </a:r>
          </a:p>
          <a:p>
            <a:pPr lvl="1"/>
            <a:r>
              <a:rPr lang="en-IN" dirty="0" smtClean="0"/>
              <a:t>Work </a:t>
            </a:r>
            <a:r>
              <a:rPr lang="en-IN" dirty="0"/>
              <a:t>stage -</a:t>
            </a:r>
            <a:r>
              <a:rPr lang="en-IN" dirty="0" smtClean="0"/>
              <a:t> Focus is directed toward </a:t>
            </a:r>
            <a:r>
              <a:rPr lang="en-IN" dirty="0"/>
              <a:t>describing and analyzing the problem or task that has been </a:t>
            </a:r>
            <a:r>
              <a:rPr lang="en-IN" dirty="0" smtClean="0"/>
              <a:t>assigned</a:t>
            </a:r>
          </a:p>
          <a:p>
            <a:pPr lvl="1"/>
            <a:r>
              <a:rPr lang="en-IN" dirty="0" smtClean="0"/>
              <a:t>Action stage - Focus </a:t>
            </a:r>
            <a:r>
              <a:rPr lang="en-IN" dirty="0"/>
              <a:t>shifts to decision making and </a:t>
            </a:r>
            <a:r>
              <a:rPr lang="en-IN" dirty="0" smtClean="0"/>
              <a:t>implementation</a:t>
            </a:r>
            <a:endParaRPr lang="en-GB" dirty="0"/>
          </a:p>
        </p:txBody>
      </p:sp>
    </p:spTree>
    <p:extLst>
      <p:ext uri="{BB962C8B-B14F-4D97-AF65-F5344CB8AC3E}">
        <p14:creationId xmlns:p14="http://schemas.microsoft.com/office/powerpoint/2010/main" val="666355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a:t>
            </a:r>
            <a:r>
              <a:rPr lang="en-US" sz="2000" dirty="0" smtClean="0"/>
              <a:t>(continued)</a:t>
            </a:r>
            <a:endParaRPr lang="en-US" sz="2000" dirty="0"/>
          </a:p>
        </p:txBody>
      </p:sp>
      <p:sp>
        <p:nvSpPr>
          <p:cNvPr id="3" name="Content Placeholder 2"/>
          <p:cNvSpPr>
            <a:spLocks noGrp="1"/>
          </p:cNvSpPr>
          <p:nvPr>
            <p:ph idx="1"/>
          </p:nvPr>
        </p:nvSpPr>
        <p:spPr/>
        <p:txBody>
          <a:bodyPr/>
          <a:lstStyle/>
          <a:p>
            <a:r>
              <a:rPr lang="en-IN" dirty="0" smtClean="0"/>
              <a:t>Provide an overview of the nature and degree of multiculturalism and diversity in today’s MNCs</a:t>
            </a:r>
          </a:p>
          <a:p>
            <a:r>
              <a:rPr lang="en-IN" dirty="0" smtClean="0"/>
              <a:t>Discuss common guidelines and principles that are used in building multicultural effectiveness at the team and the organizational levels</a:t>
            </a:r>
          </a:p>
          <a:p>
            <a:pPr marL="0" indent="0">
              <a:buNone/>
            </a:pPr>
            <a:endParaRPr lang="en-US" dirty="0"/>
          </a:p>
        </p:txBody>
      </p:sp>
    </p:spTree>
    <p:extLst>
      <p:ext uri="{BB962C8B-B14F-4D97-AF65-F5344CB8AC3E}">
        <p14:creationId xmlns:p14="http://schemas.microsoft.com/office/powerpoint/2010/main" val="2664011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zh-TW" sz="4000" dirty="0"/>
              <a:t>Multicultural Team </a:t>
            </a:r>
            <a:r>
              <a:rPr lang="en-US" altLang="zh-TW" sz="4000" dirty="0" smtClean="0"/>
              <a:t>Effectiveness - Guidelines</a:t>
            </a:r>
            <a:endParaRPr lang="en-US" altLang="zh-TW" sz="1800" dirty="0" smtClean="0"/>
          </a:p>
        </p:txBody>
      </p:sp>
      <p:graphicFrame>
        <p:nvGraphicFramePr>
          <p:cNvPr id="6" name="Content Placeholder 5" descr="There is a curved line on the left side of the slide. Five circles are placed one below the other over this line. The circles do not contain any text. Each circle is attached to a rectangular box. &#10;&#10;Starting from the top, the content in the first box reads select team members based on task-related abilities and not based on ethnicity.&#10;&#10;The content in the second box reads team members must recognize and be prepared to deal with their differences.&#10;&#10;The content in the third box reads team leader must help the group to identify and define its overall goal.&#10;&#10;The content in the fourth box reads distribute power according to each person’s ability to contribute to the task.&#10; &#10;The content in the fifth box reads provide the team with positive feedback on their process and output.&#10;&#10;" title="Multicultural Team Effectiveness - Guidelines"/>
          <p:cNvGraphicFramePr>
            <a:graphicFrameLocks noGrp="1"/>
          </p:cNvGraphicFramePr>
          <p:nvPr>
            <p:ph idx="1"/>
            <p:extLst>
              <p:ext uri="{D42A27DB-BD31-4B8C-83A1-F6EECF244321}">
                <p14:modId xmlns:p14="http://schemas.microsoft.com/office/powerpoint/2010/main" val="1842945583"/>
              </p:ext>
            </p:extLst>
          </p:nvPr>
        </p:nvGraphicFramePr>
        <p:xfrm>
          <a:off x="457200" y="180975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000" dirty="0" smtClean="0"/>
              <a:t>In the International Spotlight - Nigeria</a:t>
            </a:r>
            <a:endParaRPr lang="en-US" sz="1800" dirty="0"/>
          </a:p>
        </p:txBody>
      </p:sp>
      <p:sp>
        <p:nvSpPr>
          <p:cNvPr id="3" name="Content Placeholder 2"/>
          <p:cNvSpPr>
            <a:spLocks noGrp="1"/>
          </p:cNvSpPr>
          <p:nvPr>
            <p:ph idx="1"/>
          </p:nvPr>
        </p:nvSpPr>
        <p:spPr/>
        <p:txBody>
          <a:bodyPr/>
          <a:lstStyle/>
          <a:p>
            <a:r>
              <a:rPr lang="en-IN" dirty="0"/>
              <a:t>If you were a consultant for Filmhouse, how would you advise Kene Mpkaru regarding his next moves in Nigeria? </a:t>
            </a:r>
          </a:p>
          <a:p>
            <a:r>
              <a:rPr lang="en-IN" dirty="0" smtClean="0"/>
              <a:t>What </a:t>
            </a:r>
            <a:r>
              <a:rPr lang="en-IN" dirty="0"/>
              <a:t>specific aspects of the country would be positive for the company? What factors are negatives? </a:t>
            </a:r>
          </a:p>
          <a:p>
            <a:r>
              <a:rPr lang="en-IN" dirty="0" smtClean="0"/>
              <a:t>How </a:t>
            </a:r>
            <a:r>
              <a:rPr lang="en-IN" dirty="0"/>
              <a:t>would you deal with the wealth gap in the country</a:t>
            </a:r>
            <a:r>
              <a:rPr lang="en-IN" dirty="0" smtClean="0"/>
              <a:t>?</a:t>
            </a:r>
            <a:endParaRPr lang="en-IN" dirty="0"/>
          </a:p>
        </p:txBody>
      </p:sp>
    </p:spTree>
    <p:extLst>
      <p:ext uri="{BB962C8B-B14F-4D97-AF65-F5344CB8AC3E}">
        <p14:creationId xmlns:p14="http://schemas.microsoft.com/office/powerpoint/2010/main" val="11709115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000" dirty="0" smtClean="0"/>
              <a:t>In the International Spotlight - Nigeria </a:t>
            </a:r>
            <a:r>
              <a:rPr lang="en-IN" sz="2000" dirty="0" smtClean="0"/>
              <a:t>(continued)</a:t>
            </a:r>
            <a:endParaRPr lang="en-US" sz="2000" dirty="0"/>
          </a:p>
        </p:txBody>
      </p:sp>
      <p:sp>
        <p:nvSpPr>
          <p:cNvPr id="3" name="Content Placeholder 2"/>
          <p:cNvSpPr>
            <a:spLocks noGrp="1"/>
          </p:cNvSpPr>
          <p:nvPr>
            <p:ph idx="1"/>
          </p:nvPr>
        </p:nvSpPr>
        <p:spPr/>
        <p:txBody>
          <a:bodyPr/>
          <a:lstStyle/>
          <a:p>
            <a:r>
              <a:rPr lang="en-IN" dirty="0" smtClean="0"/>
              <a:t>Would you advise Filmhouse to concentrate on Nollywood productions or would you try to attract Hollywood movies?</a:t>
            </a:r>
            <a:endParaRPr lang="en-GB" dirty="0" smtClean="0"/>
          </a:p>
          <a:p>
            <a:endParaRPr lang="en-US" dirty="0" smtClean="0"/>
          </a:p>
          <a:p>
            <a:endParaRPr lang="en-US" dirty="0"/>
          </a:p>
        </p:txBody>
      </p:sp>
    </p:spTree>
    <p:extLst>
      <p:ext uri="{BB962C8B-B14F-4D97-AF65-F5344CB8AC3E}">
        <p14:creationId xmlns:p14="http://schemas.microsoft.com/office/powerpoint/2010/main" val="2520740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zh-TW" dirty="0" smtClean="0"/>
              <a:t>Review and Discuss</a:t>
            </a:r>
          </a:p>
        </p:txBody>
      </p:sp>
      <p:sp>
        <p:nvSpPr>
          <p:cNvPr id="109571" name="Rectangle 3"/>
          <p:cNvSpPr>
            <a:spLocks noGrp="1" noChangeArrowheads="1"/>
          </p:cNvSpPr>
          <p:nvPr>
            <p:ph idx="1"/>
          </p:nvPr>
        </p:nvSpPr>
        <p:spPr/>
        <p:txBody>
          <a:bodyPr/>
          <a:lstStyle/>
          <a:p>
            <a:pPr marL="514350" indent="-514350">
              <a:buFont typeface="+mj-lt"/>
              <a:buAutoNum type="arabicPeriod"/>
            </a:pPr>
            <a:r>
              <a:rPr lang="en-IN" dirty="0" smtClean="0"/>
              <a:t>Some </a:t>
            </a:r>
            <a:r>
              <a:rPr lang="en-IN" dirty="0"/>
              <a:t>researchers have found that when Germans work for a U.S. MNC, they become even more German, and when Americans work for a German MNC, they become even more </a:t>
            </a:r>
            <a:r>
              <a:rPr lang="en-IN" dirty="0" smtClean="0"/>
              <a:t>American</a:t>
            </a:r>
          </a:p>
          <a:p>
            <a:pPr lvl="1"/>
            <a:r>
              <a:rPr lang="en-IN" dirty="0" smtClean="0"/>
              <a:t>Why </a:t>
            </a:r>
            <a:r>
              <a:rPr lang="en-IN" dirty="0"/>
              <a:t>would this knowledge be important to these MNCs?</a:t>
            </a:r>
            <a:endParaRPr lang="en-US" altLang="zh-TW"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zh-TW" dirty="0" smtClean="0"/>
              <a:t>Review and Discuss </a:t>
            </a:r>
            <a:r>
              <a:rPr lang="en-US" altLang="zh-TW" sz="2000" dirty="0" smtClean="0"/>
              <a:t>(continued 1)</a:t>
            </a:r>
          </a:p>
        </p:txBody>
      </p:sp>
      <p:sp>
        <p:nvSpPr>
          <p:cNvPr id="109571" name="Rectangle 3"/>
          <p:cNvSpPr>
            <a:spLocks noGrp="1" noChangeArrowheads="1"/>
          </p:cNvSpPr>
          <p:nvPr>
            <p:ph idx="1"/>
          </p:nvPr>
        </p:nvSpPr>
        <p:spPr/>
        <p:txBody>
          <a:bodyPr/>
          <a:lstStyle/>
          <a:p>
            <a:pPr marL="514350" indent="-514350">
              <a:buFont typeface="+mj-lt"/>
              <a:buAutoNum type="arabicPeriod" startAt="2"/>
            </a:pPr>
            <a:r>
              <a:rPr lang="en-US" altLang="zh-TW" dirty="0" smtClean="0"/>
              <a:t>When comparing the negotiating styles and strategies of French versus Spanish negotiators, a number of sharp contrasts are evident</a:t>
            </a:r>
          </a:p>
          <a:p>
            <a:pPr lvl="1"/>
            <a:r>
              <a:rPr lang="en-US" altLang="zh-TW" dirty="0" smtClean="0"/>
              <a:t>What are three of these, and what could MNCs do to improve their position when negotiating with either group? </a:t>
            </a:r>
          </a:p>
          <a:p>
            <a:endParaRPr lang="en-US" altLang="zh-TW" dirty="0"/>
          </a:p>
        </p:txBody>
      </p:sp>
    </p:spTree>
    <p:extLst>
      <p:ext uri="{BB962C8B-B14F-4D97-AF65-F5344CB8AC3E}">
        <p14:creationId xmlns:p14="http://schemas.microsoft.com/office/powerpoint/2010/main" val="27148002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zh-TW" dirty="0" smtClean="0"/>
              <a:t>Review and Discuss </a:t>
            </a:r>
            <a:r>
              <a:rPr lang="en-US" altLang="zh-TW" sz="2000" dirty="0" smtClean="0"/>
              <a:t>(continued 2)</a:t>
            </a:r>
            <a:endParaRPr lang="en-US" altLang="en-US" sz="2000" dirty="0" smtClean="0"/>
          </a:p>
        </p:txBody>
      </p:sp>
      <p:sp>
        <p:nvSpPr>
          <p:cNvPr id="118787" name="Rectangle 3"/>
          <p:cNvSpPr>
            <a:spLocks noGrp="1" noChangeArrowheads="1"/>
          </p:cNvSpPr>
          <p:nvPr>
            <p:ph idx="1"/>
          </p:nvPr>
        </p:nvSpPr>
        <p:spPr/>
        <p:txBody>
          <a:bodyPr/>
          <a:lstStyle/>
          <a:p>
            <a:pPr marL="514350" indent="-514350">
              <a:buFont typeface="+mj-lt"/>
              <a:buAutoNum type="arabicPeriod" startAt="3"/>
            </a:pPr>
            <a:r>
              <a:rPr lang="en-IN" dirty="0" smtClean="0"/>
              <a:t>In </a:t>
            </a:r>
            <a:r>
              <a:rPr lang="en-IN" dirty="0"/>
              <a:t>which of the four types of organizational cultures—family, Eiffel Tower, guided missile, incubator—would most people in the United States feel </a:t>
            </a:r>
            <a:r>
              <a:rPr lang="en-IN" dirty="0" smtClean="0"/>
              <a:t>comfortable?</a:t>
            </a:r>
          </a:p>
          <a:p>
            <a:pPr lvl="1"/>
            <a:r>
              <a:rPr lang="en-IN" dirty="0" smtClean="0"/>
              <a:t>In </a:t>
            </a:r>
            <a:r>
              <a:rPr lang="en-IN" dirty="0"/>
              <a:t>which would most Japanese feel comfortable? </a:t>
            </a:r>
            <a:endParaRPr lang="en-IN" dirty="0" smtClean="0"/>
          </a:p>
          <a:p>
            <a:pPr lvl="1"/>
            <a:r>
              <a:rPr lang="en-IN" dirty="0" smtClean="0"/>
              <a:t>Based </a:t>
            </a:r>
            <a:r>
              <a:rPr lang="en-IN" dirty="0"/>
              <a:t>on your answers, what conclusions could you draw regarding the importance of understanding organizational culture for international management?</a:t>
            </a:r>
            <a:endParaRPr lang="en-US" altLang="zh-TW"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zh-TW" dirty="0" smtClean="0"/>
              <a:t>Review and Discuss </a:t>
            </a:r>
            <a:r>
              <a:rPr lang="en-US" altLang="zh-TW" sz="2000" dirty="0" smtClean="0"/>
              <a:t>(continued 3)</a:t>
            </a:r>
            <a:endParaRPr lang="en-US" altLang="en-US" sz="2000" dirty="0" smtClean="0"/>
          </a:p>
        </p:txBody>
      </p:sp>
      <p:sp>
        <p:nvSpPr>
          <p:cNvPr id="118787" name="Rectangle 3"/>
          <p:cNvSpPr>
            <a:spLocks noGrp="1" noChangeArrowheads="1"/>
          </p:cNvSpPr>
          <p:nvPr>
            <p:ph idx="1"/>
          </p:nvPr>
        </p:nvSpPr>
        <p:spPr/>
        <p:txBody>
          <a:bodyPr/>
          <a:lstStyle/>
          <a:p>
            <a:pPr marL="514350" indent="-514350">
              <a:buFont typeface="+mj-lt"/>
              <a:buAutoNum type="arabicPeriod" startAt="4"/>
            </a:pPr>
            <a:r>
              <a:rPr lang="en-US" altLang="zh-TW" dirty="0" smtClean="0"/>
              <a:t>Most MNCs need not enter foreign markets to face challenges of dealing with multiculturalism</a:t>
            </a:r>
          </a:p>
          <a:p>
            <a:pPr lvl="1"/>
            <a:r>
              <a:rPr lang="en-US" altLang="zh-TW" dirty="0" smtClean="0"/>
              <a:t>Do you agree or disagree with this statement? </a:t>
            </a:r>
          </a:p>
          <a:p>
            <a:pPr lvl="1"/>
            <a:r>
              <a:rPr lang="en-US" altLang="zh-TW" dirty="0" smtClean="0"/>
              <a:t>Explain your answer</a:t>
            </a:r>
            <a:endParaRPr lang="en-US" altLang="zh-TW" dirty="0"/>
          </a:p>
        </p:txBody>
      </p:sp>
    </p:spTree>
    <p:extLst>
      <p:ext uri="{BB962C8B-B14F-4D97-AF65-F5344CB8AC3E}">
        <p14:creationId xmlns:p14="http://schemas.microsoft.com/office/powerpoint/2010/main" val="9294303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zh-TW" dirty="0" smtClean="0"/>
              <a:t>Review and Discuss </a:t>
            </a:r>
            <a:r>
              <a:rPr lang="en-US" altLang="zh-TW" sz="2000" dirty="0" smtClean="0"/>
              <a:t>(continued 4)</a:t>
            </a:r>
            <a:endParaRPr lang="en-US" altLang="en-US" sz="2000" dirty="0" smtClean="0"/>
          </a:p>
        </p:txBody>
      </p:sp>
      <p:sp>
        <p:nvSpPr>
          <p:cNvPr id="51203" name="Rectangle 3"/>
          <p:cNvSpPr>
            <a:spLocks noGrp="1" noChangeArrowheads="1"/>
          </p:cNvSpPr>
          <p:nvPr>
            <p:ph idx="1"/>
          </p:nvPr>
        </p:nvSpPr>
        <p:spPr/>
        <p:txBody>
          <a:bodyPr/>
          <a:lstStyle/>
          <a:p>
            <a:pPr marL="514350" indent="-514350">
              <a:buFont typeface="+mj-lt"/>
              <a:buAutoNum type="arabicPeriod" startAt="5"/>
            </a:pPr>
            <a:r>
              <a:rPr lang="en-IN" dirty="0"/>
              <a:t>What are some potential problems that must be overcome when using multicultural, diverse teams in today’s organizations? </a:t>
            </a:r>
            <a:endParaRPr lang="en-IN" dirty="0" smtClean="0"/>
          </a:p>
          <a:p>
            <a:pPr lvl="1"/>
            <a:r>
              <a:rPr lang="en-IN" dirty="0" smtClean="0"/>
              <a:t>What </a:t>
            </a:r>
            <a:r>
              <a:rPr lang="en-IN" dirty="0"/>
              <a:t>are some recognized advantages? </a:t>
            </a:r>
            <a:endParaRPr lang="en-IN" dirty="0" smtClean="0"/>
          </a:p>
          <a:p>
            <a:pPr lvl="1"/>
            <a:r>
              <a:rPr lang="en-IN" dirty="0" smtClean="0"/>
              <a:t>Identify </a:t>
            </a:r>
            <a:r>
              <a:rPr lang="en-IN" dirty="0"/>
              <a:t>and discuss two of </a:t>
            </a:r>
            <a:r>
              <a:rPr lang="en-IN" dirty="0" smtClean="0"/>
              <a:t>each</a:t>
            </a:r>
          </a:p>
          <a:p>
            <a:pPr marL="514350" indent="-514350">
              <a:buFont typeface="+mj-lt"/>
              <a:buAutoNum type="arabicPeriod" startAt="6"/>
            </a:pPr>
            <a:r>
              <a:rPr lang="en-US" altLang="en-US" dirty="0" smtClean="0"/>
              <a:t>A number of guidelines can be valuable in helping MNCs to make diverse teams more effective</a:t>
            </a:r>
          </a:p>
          <a:p>
            <a:pPr lvl="1"/>
            <a:r>
              <a:rPr lang="en-US" altLang="en-US" dirty="0" smtClean="0"/>
              <a:t>What are five of these?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smtClean="0"/>
              <a:t>Deloitte: Key Findings regarding Culture and Global Leadership</a:t>
            </a:r>
            <a:endParaRPr lang="en-US" sz="3600" dirty="0"/>
          </a:p>
        </p:txBody>
      </p:sp>
      <p:sp>
        <p:nvSpPr>
          <p:cNvPr id="3" name="Content Placeholder 2"/>
          <p:cNvSpPr>
            <a:spLocks noGrp="1"/>
          </p:cNvSpPr>
          <p:nvPr>
            <p:ph idx="1"/>
          </p:nvPr>
        </p:nvSpPr>
        <p:spPr/>
        <p:txBody>
          <a:bodyPr>
            <a:noAutofit/>
          </a:bodyPr>
          <a:lstStyle/>
          <a:p>
            <a:r>
              <a:rPr lang="en-IN" dirty="0" smtClean="0"/>
              <a:t>Cultural diversity</a:t>
            </a:r>
          </a:p>
          <a:p>
            <a:pPr lvl="1"/>
            <a:r>
              <a:rPr lang="en-IN" smtClean="0"/>
              <a:t>Lies </a:t>
            </a:r>
            <a:r>
              <a:rPr lang="en-IN" dirty="0" smtClean="0"/>
              <a:t>in the eye of the beholder</a:t>
            </a:r>
          </a:p>
          <a:p>
            <a:pPr lvl="1"/>
            <a:r>
              <a:rPr lang="en-IN" dirty="0" smtClean="0"/>
              <a:t>Positively contributes to professional and personal enjoyment of the project and project outcome</a:t>
            </a:r>
          </a:p>
          <a:p>
            <a:pPr lvl="1"/>
            <a:r>
              <a:rPr lang="en-IN" dirty="0" smtClean="0"/>
              <a:t>Indirectly encourages project members to rethink their usual working habits and expectations</a:t>
            </a:r>
          </a:p>
          <a:p>
            <a:pPr lvl="1"/>
            <a:r>
              <a:rPr lang="en-IN" dirty="0"/>
              <a:t>Dominance amongst team </a:t>
            </a:r>
            <a:r>
              <a:rPr lang="en-IN" dirty="0" smtClean="0"/>
              <a:t>members reduces bias to interact with people who have common characteristics</a:t>
            </a:r>
          </a:p>
          <a:p>
            <a:pPr lvl="1"/>
            <a:endParaRPr lang="en-US" dirty="0"/>
          </a:p>
        </p:txBody>
      </p:sp>
    </p:spTree>
    <p:extLst>
      <p:ext uri="{BB962C8B-B14F-4D97-AF65-F5344CB8AC3E}">
        <p14:creationId xmlns:p14="http://schemas.microsoft.com/office/powerpoint/2010/main" val="1266914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Global Virtual Teams</a:t>
            </a:r>
            <a:endParaRPr lang="en-US" dirty="0"/>
          </a:p>
        </p:txBody>
      </p:sp>
      <p:graphicFrame>
        <p:nvGraphicFramePr>
          <p:cNvPr id="6" name="Content Placeholder 5" descr="There is a curved line on the left side of the slide. Three circles are placed one below the other over this line. The circles do not contain any text. Each circle is attached to a rectangular box. &#10;&#10;Starting from the top, the content in the first box reads working virtually can reduce team process losses associated with any cliques commonly experienced by face-to-face teams.&#10;&#10;The content in the second box reads having members span many different time zones can literally keep a project moving around the clock.&#10;&#10;The content in the third box reads cohesive teams that are capable of quickly solving complex problems and making effective decisions provide a competitive advantage.&#10;&#10;" title="Advantages of Global Virtual Teams"/>
          <p:cNvGraphicFramePr>
            <a:graphicFrameLocks noGrp="1"/>
          </p:cNvGraphicFramePr>
          <p:nvPr>
            <p:ph idx="1"/>
            <p:extLst>
              <p:ext uri="{D42A27DB-BD31-4B8C-83A1-F6EECF244321}">
                <p14:modId xmlns:p14="http://schemas.microsoft.com/office/powerpoint/2010/main" val="2057491929"/>
              </p:ext>
            </p:extLst>
          </p:nvPr>
        </p:nvGraphicFramePr>
        <p:xfrm>
          <a:off x="457200" y="180975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5474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zh-TW" dirty="0" smtClean="0"/>
              <a:t>Organizational Culture</a:t>
            </a:r>
          </a:p>
        </p:txBody>
      </p:sp>
      <p:sp>
        <p:nvSpPr>
          <p:cNvPr id="25603" name="Rectangle 3"/>
          <p:cNvSpPr>
            <a:spLocks noGrp="1" noChangeArrowheads="1"/>
          </p:cNvSpPr>
          <p:nvPr>
            <p:ph idx="1"/>
          </p:nvPr>
        </p:nvSpPr>
        <p:spPr/>
        <p:txBody>
          <a:bodyPr/>
          <a:lstStyle/>
          <a:p>
            <a:r>
              <a:rPr lang="en-US" altLang="zh-TW" dirty="0" smtClean="0"/>
              <a:t>Pattern of shared </a:t>
            </a:r>
            <a:r>
              <a:rPr lang="en-IN" altLang="en-US" dirty="0" smtClean="0"/>
              <a:t>basic assumptions that:</a:t>
            </a:r>
          </a:p>
          <a:p>
            <a:pPr lvl="1"/>
            <a:r>
              <a:rPr lang="en-IN" altLang="en-US" dirty="0" smtClean="0"/>
              <a:t>Is learned by the group as it solves problems of external adaptation and internal integration </a:t>
            </a:r>
          </a:p>
          <a:p>
            <a:pPr lvl="1"/>
            <a:r>
              <a:rPr lang="en-US" altLang="zh-TW" dirty="0" smtClean="0"/>
              <a:t>Have worked well enough to be considered valid </a:t>
            </a:r>
          </a:p>
          <a:p>
            <a:pPr lvl="1"/>
            <a:r>
              <a:rPr lang="en-US" altLang="zh-TW" dirty="0" smtClean="0"/>
              <a:t>Are to be taught to new members as the correct way to perceive, think, and feel in relation to those experiences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dirty="0" smtClean="0"/>
              <a:t>Characteristics of Organizational Culture</a:t>
            </a:r>
            <a:endParaRPr lang="en-IN" altLang="en-US" dirty="0" smtClean="0"/>
          </a:p>
        </p:txBody>
      </p:sp>
      <p:sp>
        <p:nvSpPr>
          <p:cNvPr id="26627"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smtClean="0"/>
              <a:t>Observed behavioral regularities, as typified by common language, terminology, and rituals</a:t>
            </a:r>
          </a:p>
          <a:p>
            <a:r>
              <a:rPr lang="en-IN" altLang="en-US" dirty="0" smtClean="0"/>
              <a:t> Norms, as reflected by things such as:</a:t>
            </a:r>
          </a:p>
          <a:p>
            <a:pPr lvl="1"/>
            <a:r>
              <a:rPr lang="en-IN" altLang="en-US" dirty="0" smtClean="0"/>
              <a:t>Amount of work to be done </a:t>
            </a:r>
          </a:p>
          <a:p>
            <a:pPr lvl="1"/>
            <a:r>
              <a:rPr lang="en-IN" altLang="en-US" dirty="0" smtClean="0"/>
              <a:t>Degree of cooperation between management and employees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altLang="en-US" dirty="0" smtClean="0"/>
              <a:t>Characteristics of Organizational Culture </a:t>
            </a:r>
            <a:r>
              <a:rPr lang="en-US" altLang="en-US" sz="2000" dirty="0" smtClean="0"/>
              <a:t>(continued 1)</a:t>
            </a:r>
            <a:endParaRPr lang="en-IN" altLang="en-US" sz="2000" dirty="0" smtClean="0"/>
          </a:p>
        </p:txBody>
      </p:sp>
      <p:sp>
        <p:nvSpPr>
          <p:cNvPr id="2765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smtClean="0"/>
              <a:t>Dominant values that the organization advocates and expects participants to share </a:t>
            </a:r>
          </a:p>
          <a:p>
            <a:pPr lvl="1"/>
            <a:r>
              <a:rPr lang="en-IN" altLang="en-US" dirty="0" smtClean="0"/>
              <a:t>Include high product and service quality, low absenteeism, and high efficiency</a:t>
            </a:r>
          </a:p>
          <a:p>
            <a:r>
              <a:rPr lang="en-IN" altLang="en-US" dirty="0" smtClean="0"/>
              <a:t>Philosophy that is set forth in the MNC’s beliefs regarding how employees and customers should be treated</a:t>
            </a:r>
          </a:p>
          <a:p>
            <a:endParaRPr lang="en-IN" alt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MHHE_Accessible_PPT_Template-v3">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48022EABF1754A9167513451C89C8D" ma:contentTypeVersion="12" ma:contentTypeDescription="Create a new document." ma:contentTypeScope="" ma:versionID="5e8ebc9fbf051b152142daed7967be2d">
  <xsd:schema xmlns:xsd="http://www.w3.org/2001/XMLSchema" xmlns:xs="http://www.w3.org/2001/XMLSchema" xmlns:p="http://schemas.microsoft.com/office/2006/metadata/properties" xmlns:ns2="3b891efd-a537-4e57-a9a6-7bde74ae8a20" xmlns:ns3="b7fbc176-c5f2-4fe2-83e2-528516b9f35d" targetNamespace="http://schemas.microsoft.com/office/2006/metadata/properties" ma:root="true" ma:fieldsID="13b4ca41856fb5641c90f51b10f9775e" ns2:_="" ns3:_="">
    <xsd:import namespace="3b891efd-a537-4e57-a9a6-7bde74ae8a20"/>
    <xsd:import namespace="b7fbc176-c5f2-4fe2-83e2-528516b9f35d"/>
    <xsd:element name="properties">
      <xsd:complexType>
        <xsd:sequence>
          <xsd:element name="documentManagement">
            <xsd:complexType>
              <xsd:all>
                <xsd:element ref="ns2:SharedWithUsers" minOccurs="0"/>
                <xsd:element ref="ns2:SharedWithDetails" minOccurs="0"/>
                <xsd:element ref="ns3:ozku" minOccurs="0"/>
                <xsd:element ref="ns3:Check_x0020_in_x0020_comments" minOccurs="0"/>
                <xsd:element ref="ns3:Check_x0020_in_x0020_comments_x003a_Text"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91efd-a537-4e57-a9a6-7bde74ae8a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7fbc176-c5f2-4fe2-83e2-528516b9f35d" elementFormDefault="qualified">
    <xsd:import namespace="http://schemas.microsoft.com/office/2006/documentManagement/types"/>
    <xsd:import namespace="http://schemas.microsoft.com/office/infopath/2007/PartnerControls"/>
    <xsd:element name="ozku" ma:index="10" nillable="true" ma:displayName="Text" ma:internalName="ozku">
      <xsd:simpleType>
        <xsd:restriction base="dms:Text"/>
      </xsd:simpleType>
    </xsd:element>
    <xsd:element name="Check_x0020_in_x0020_comments" ma:index="11" nillable="true" ma:displayName="Check in comments" ma:description="Check in comments" ma:list="{b7fbc176-c5f2-4fe2-83e2-528516b9f35d}" ma:internalName="Check_x0020_in_x0020_comments" ma:readOnly="false" ma:showField="_UIVersionString">
      <xsd:simpleType>
        <xsd:restriction base="dms:Lookup"/>
      </xsd:simpleType>
    </xsd:element>
    <xsd:element name="Check_x0020_in_x0020_comments_x003a_Text" ma:index="12" nillable="true" ma:displayName="Check in comments:Text" ma:list="{b7fbc176-c5f2-4fe2-83e2-528516b9f35d}" ma:internalName="Check_x0020_in_x0020_comments_x003a_Text" ma:readOnly="true" ma:showField="ozku" ma:web="3b891efd-a537-4e57-a9a6-7bde74ae8a20">
      <xsd:simpleType>
        <xsd:restriction base="dms:Lookup"/>
      </xsd:simple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heck_x0020_in_x0020_comments xmlns="b7fbc176-c5f2-4fe2-83e2-528516b9f35d" xsi:nil="true"/>
    <ozku xmlns="b7fbc176-c5f2-4fe2-83e2-528516b9f35d" xsi:nil="true"/>
  </documentManagement>
</p:properties>
</file>

<file path=customXml/itemProps1.xml><?xml version="1.0" encoding="utf-8"?>
<ds:datastoreItem xmlns:ds="http://schemas.openxmlformats.org/officeDocument/2006/customXml" ds:itemID="{F832EFAA-EFF4-4994-A033-E4C12D4F60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91efd-a537-4e57-a9a6-7bde74ae8a20"/>
    <ds:schemaRef ds:uri="b7fbc176-c5f2-4fe2-83e2-528516b9f3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783EA2-F321-4139-9D98-8E6841FA0405}">
  <ds:schemaRefs>
    <ds:schemaRef ds:uri="http://schemas.microsoft.com/sharepoint/v3/contenttype/forms"/>
  </ds:schemaRefs>
</ds:datastoreItem>
</file>

<file path=customXml/itemProps3.xml><?xml version="1.0" encoding="utf-8"?>
<ds:datastoreItem xmlns:ds="http://schemas.openxmlformats.org/officeDocument/2006/customXml" ds:itemID="{B48D6E9B-4094-49A5-9B5F-68426DD406AA}">
  <ds:schemaRefs>
    <ds:schemaRef ds:uri="http://purl.org/dc/dcmitype/"/>
    <ds:schemaRef ds:uri="http://schemas.microsoft.com/office/2006/metadata/properties"/>
    <ds:schemaRef ds:uri="3b891efd-a537-4e57-a9a6-7bde74ae8a20"/>
    <ds:schemaRef ds:uri="http://schemas.microsoft.com/office/2006/documentManagement/types"/>
    <ds:schemaRef ds:uri="http://purl.org/dc/elements/1.1/"/>
    <ds:schemaRef ds:uri="http://www.w3.org/XML/1998/namespace"/>
    <ds:schemaRef ds:uri="http://purl.org/dc/terms/"/>
    <ds:schemaRef ds:uri="http://schemas.microsoft.com/office/infopath/2007/PartnerControls"/>
    <ds:schemaRef ds:uri="http://schemas.openxmlformats.org/package/2006/metadata/core-properties"/>
    <ds:schemaRef ds:uri="b7fbc176-c5f2-4fe2-83e2-528516b9f35d"/>
  </ds:schemaRefs>
</ds:datastoreItem>
</file>

<file path=docProps/app.xml><?xml version="1.0" encoding="utf-8"?>
<Properties xmlns="http://schemas.openxmlformats.org/officeDocument/2006/extended-properties" xmlns:vt="http://schemas.openxmlformats.org/officeDocument/2006/docPropsVTypes">
  <Template/>
  <TotalTime>1637</TotalTime>
  <Words>2232</Words>
  <Application>Microsoft Office PowerPoint</Application>
  <PresentationFormat>On-screen Show (4:3)</PresentationFormat>
  <Paragraphs>267</Paragraphs>
  <Slides>47</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新細明體</vt:lpstr>
      <vt:lpstr>Arial</vt:lpstr>
      <vt:lpstr>ArumSans Bold</vt:lpstr>
      <vt:lpstr>ArumSans Regular</vt:lpstr>
      <vt:lpstr>Calibri</vt:lpstr>
      <vt:lpstr>Times New Roman</vt:lpstr>
      <vt:lpstr>1_MHHE_Accessible_PPT_Template-v3</vt:lpstr>
      <vt:lpstr>International management</vt:lpstr>
      <vt:lpstr>Chapter 6</vt:lpstr>
      <vt:lpstr>Learning Objectives</vt:lpstr>
      <vt:lpstr>Learning Objectives (continued)</vt:lpstr>
      <vt:lpstr>Deloitte: Key Findings regarding Culture and Global Leadership</vt:lpstr>
      <vt:lpstr>Advantages of Global Virtual Teams</vt:lpstr>
      <vt:lpstr>Organizational Culture</vt:lpstr>
      <vt:lpstr>Characteristics of Organizational Culture</vt:lpstr>
      <vt:lpstr>Characteristics of Organizational Culture (continued 1)</vt:lpstr>
      <vt:lpstr>Characteristics of Organizational Culture (continued 2)</vt:lpstr>
      <vt:lpstr>Interaction between National  and Organizational Cultures</vt:lpstr>
      <vt:lpstr>Table 6.1 - Dimensions of Corporate Culture </vt:lpstr>
      <vt:lpstr>Table 6.1 - Dimensions of Corporate Culture (continued)</vt:lpstr>
      <vt:lpstr>Interaction between National  and Organizational Cultures (continued)</vt:lpstr>
      <vt:lpstr>Steps to Integrate Organizational Cultures</vt:lpstr>
      <vt:lpstr>Determining Organizational Culture </vt:lpstr>
      <vt:lpstr>Figure 6.2 - Organizational Cultures</vt:lpstr>
      <vt:lpstr>Family Culture</vt:lpstr>
      <vt:lpstr>Family Culture (continued)</vt:lpstr>
      <vt:lpstr>Eiffel Tower Culture</vt:lpstr>
      <vt:lpstr>Eiffel Tower Culture (continued 1)</vt:lpstr>
      <vt:lpstr>Eiffel Tower Culture (continued 2)</vt:lpstr>
      <vt:lpstr>Guided Missile Culture</vt:lpstr>
      <vt:lpstr>Motivation in Guided Missile Culture</vt:lpstr>
      <vt:lpstr>Incubator Culture</vt:lpstr>
      <vt:lpstr>Incubator Culture (continued)</vt:lpstr>
      <vt:lpstr>Table 6.3 - Summary Characteristics of the Four Corporate Cultures </vt:lpstr>
      <vt:lpstr>Table 6.3 - Summary Characteristics of the Four Corporate Cultures (continued 1)</vt:lpstr>
      <vt:lpstr>Table 6.3 - Summary Characteristics of the Four Corporate Cultures (continued 2)</vt:lpstr>
      <vt:lpstr>Multiculturalism and Diversity</vt:lpstr>
      <vt:lpstr>Figure 6.4 - International Corporation Evolution</vt:lpstr>
      <vt:lpstr>Figure 6.5 - Locations of International Cross-Cultural Interaction</vt:lpstr>
      <vt:lpstr>Impact of International Cultural Diversity</vt:lpstr>
      <vt:lpstr>Domestic Multiculturalism</vt:lpstr>
      <vt:lpstr>Group Multiculturalism</vt:lpstr>
      <vt:lpstr>Potential Problems of Diversity </vt:lpstr>
      <vt:lpstr>Advantages of Diversity</vt:lpstr>
      <vt:lpstr>Figure 6.6 - Group Effectiveness and Culture </vt:lpstr>
      <vt:lpstr>Multicultural Team Effectiveness</vt:lpstr>
      <vt:lpstr>Multicultural Team Effectiveness - Guidelines</vt:lpstr>
      <vt:lpstr>In the International Spotlight - Nigeria</vt:lpstr>
      <vt:lpstr>In the International Spotlight - Nigeria (continued)</vt:lpstr>
      <vt:lpstr>Review and Discuss</vt:lpstr>
      <vt:lpstr>Review and Discuss (continued 1)</vt:lpstr>
      <vt:lpstr>Review and Discuss (continued 2)</vt:lpstr>
      <vt:lpstr>Review and Discuss (continued 3)</vt:lpstr>
      <vt:lpstr>Review and Discuss (continued 4)</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Eliswa</dc:creator>
  <cp:lastModifiedBy>Sharon Thomas</cp:lastModifiedBy>
  <cp:revision>471</cp:revision>
  <cp:lastPrinted>1601-01-01T00:00:00Z</cp:lastPrinted>
  <dcterms:created xsi:type="dcterms:W3CDTF">1601-01-01T00:00:00Z</dcterms:created>
  <dcterms:modified xsi:type="dcterms:W3CDTF">2017-08-17T12:31:41Z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0x0101009D48022EABF1754A9167513451C89C8D</vt:lpwstr>
  </property>
</Properties>
</file>