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258" r:id="rId7"/>
    <p:sldId id="274" r:id="rId8"/>
    <p:sldId id="284" r:id="rId9"/>
    <p:sldId id="259" r:id="rId10"/>
    <p:sldId id="285" r:id="rId11"/>
    <p:sldId id="276" r:id="rId12"/>
    <p:sldId id="277" r:id="rId13"/>
    <p:sldId id="278" r:id="rId14"/>
    <p:sldId id="279" r:id="rId15"/>
    <p:sldId id="280" r:id="rId16"/>
    <p:sldId id="260" r:id="rId17"/>
    <p:sldId id="281" r:id="rId18"/>
    <p:sldId id="272" r:id="rId19"/>
    <p:sldId id="286" r:id="rId20"/>
    <p:sldId id="287" r:id="rId21"/>
    <p:sldId id="261" r:id="rId22"/>
    <p:sldId id="282" r:id="rId23"/>
    <p:sldId id="262" r:id="rId24"/>
    <p:sldId id="263" r:id="rId25"/>
    <p:sldId id="264" r:id="rId26"/>
    <p:sldId id="265" r:id="rId27"/>
    <p:sldId id="269" r:id="rId28"/>
    <p:sldId id="26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ita G Kurup" initials="NGK" lastIdx="35" clrIdx="0">
    <p:extLst>
      <p:ext uri="{19B8F6BF-5375-455C-9EA6-DF929625EA0E}">
        <p15:presenceInfo xmlns:p15="http://schemas.microsoft.com/office/powerpoint/2012/main" userId="Nikita G Kurup" providerId="None"/>
      </p:ext>
    </p:extLst>
  </p:cmAuthor>
  <p:cmAuthor id="2" name="Divya Mary Abraham" initials="DMA" lastIdx="1" clrIdx="1">
    <p:extLst>
      <p:ext uri="{19B8F6BF-5375-455C-9EA6-DF929625EA0E}">
        <p15:presenceInfo xmlns:p15="http://schemas.microsoft.com/office/powerpoint/2012/main" userId="S-1-5-21-3361151005-2080053223-3394076701-16499" providerId="AD"/>
      </p:ext>
    </p:extLst>
  </p:cmAuthor>
  <p:cmAuthor id="3" name="Kusnerak, Kim" initials="KK" lastIdx="10" clrIdx="2">
    <p:extLst>
      <p:ext uri="{19B8F6BF-5375-455C-9EA6-DF929625EA0E}">
        <p15:presenceInfo xmlns:p15="http://schemas.microsoft.com/office/powerpoint/2012/main" userId="S-1-5-21-4027829005-1107895287-290554039-1482" providerId="AD"/>
      </p:ext>
    </p:extLst>
  </p:cmAuthor>
  <p:cmAuthor id="4" name="ansrsource" initials="ansr" lastIdx="2" clrIdx="3">
    <p:extLst>
      <p:ext uri="{19B8F6BF-5375-455C-9EA6-DF929625EA0E}">
        <p15:presenceInfo xmlns:p15="http://schemas.microsoft.com/office/powerpoint/2012/main" userId="ansrsou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5D2E"/>
    <a:srgbClr val="EB430F"/>
    <a:srgbClr val="F37046"/>
    <a:srgbClr val="FABFAC"/>
    <a:srgbClr val="01A1DD"/>
    <a:srgbClr val="012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3" autoAdjust="0"/>
    <p:restoredTop sz="92265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20"/>
    </p:cViewPr>
  </p:sorter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123B1B-981F-4B00-956F-9BF674DDC7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476F5-6E97-4B1D-A2EE-C269A1F56D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87F4A-A3B0-4759-B76F-F5691541192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1BEDA-74A7-4CAF-A509-94A02C9B9A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E589C-2A0D-43CC-96E0-7D0D103351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455F9-B0B8-46C1-8A76-C69CAC321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02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CAE603-3CD0-40A6-9EEE-93CCF0E8C143}" type="datetimeFigureOut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2BE775-0738-4E49-8B7A-9847FDACD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40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47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78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75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38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76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82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D7C1AF3-7ADE-4BF9-B74D-05DB5A5F55F3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493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590E7F1-2A66-4140-9B60-FA0AA0026292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8625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13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3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9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78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BE775-0738-4E49-8B7A-9847FDACD48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1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E3A2729E-55F3-42A4-9F58-A5C5E03C56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19100" y="172712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6800" dirty="0">
                <a:latin typeface="+mj-lt"/>
              </a:rPr>
              <a:t>Chapter</a:t>
            </a:r>
            <a:r>
              <a:rPr lang="en-US" altLang="en-US" sz="6800" dirty="0">
                <a:latin typeface="Franklin Gothic Medium" panose="020B0603020102020204" pitchFamily="34" charset="0"/>
              </a:rPr>
              <a:t> </a:t>
            </a:r>
            <a:r>
              <a:rPr lang="en-US" altLang="en-US" sz="6800" dirty="0">
                <a:latin typeface="+mj-lt"/>
              </a:rPr>
              <a:t>2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9FAD1CCE-F125-4543-8ECD-814D7ADA6D8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200" y="29535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DINPro-CondMedium"/>
                <a:cs typeface="DINPro-CondMedium"/>
              </a:rPr>
              <a:t>The Legal Environment</a:t>
            </a:r>
          </a:p>
        </p:txBody>
      </p:sp>
      <p:cxnSp>
        <p:nvCxnSpPr>
          <p:cNvPr id="6" name="Straight Connector 5"/>
          <p:cNvCxnSpPr>
            <a:cxnSpLocks/>
          </p:cNvCxnSpPr>
          <p:nvPr userDrawn="1"/>
        </p:nvCxnSpPr>
        <p:spPr>
          <a:xfrm>
            <a:off x="0" y="2987675"/>
            <a:ext cx="9144000" cy="0"/>
          </a:xfrm>
          <a:prstGeom prst="line">
            <a:avLst/>
          </a:prstGeom>
          <a:ln w="38100" cmpd="sng">
            <a:solidFill>
              <a:srgbClr val="F37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FBBBA46-57D2-4FCD-86B1-66B7A90DAEE4}"/>
              </a:ext>
            </a:extLst>
          </p:cNvPr>
          <p:cNvSpPr/>
          <p:nvPr userDrawn="1"/>
        </p:nvSpPr>
        <p:spPr>
          <a:xfrm>
            <a:off x="-4755" y="4761"/>
            <a:ext cx="609600" cy="6853239"/>
          </a:xfrm>
          <a:prstGeom prst="rect">
            <a:avLst/>
          </a:prstGeom>
          <a:solidFill>
            <a:srgbClr val="F37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0" y="0"/>
            <a:ext cx="9144000" cy="6858000"/>
          </a:xfrm>
          <a:prstGeom prst="rect">
            <a:avLst/>
          </a:prstGeom>
          <a:solidFill>
            <a:srgbClr val="E0E3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233488" y="58738"/>
            <a:ext cx="6669087" cy="667067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1001713" y="250825"/>
            <a:ext cx="890587" cy="890588"/>
          </a:xfrm>
          <a:prstGeom prst="ellipse">
            <a:avLst/>
          </a:prstGeom>
          <a:solidFill>
            <a:srgbClr val="F37046"/>
          </a:solidFill>
          <a:ln>
            <a:solidFill>
              <a:srgbClr val="F3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233488" y="393700"/>
            <a:ext cx="4581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KEY TERMS</a:t>
            </a:r>
          </a:p>
        </p:txBody>
      </p:sp>
      <p:pic>
        <p:nvPicPr>
          <p:cNvPr id="8" name="Picture 10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141CDBF-2AB8-4DC6-929A-BDD7F9893BA9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494853"/>
            <a:ext cx="3565207" cy="463989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2600" dirty="0">
                <a:latin typeface="Calibri" panose="020F0502020204030204" pitchFamily="34" charset="0"/>
                <a:cs typeface="Rockwell"/>
              </a:defRPr>
            </a:lvl1pPr>
          </a:lstStyle>
          <a:p>
            <a:pPr marL="457200" lvl="0" indent="-457200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A4F2-20F7-459C-B217-B9B8E77EA6F4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7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72B23A5-AC8B-42CA-B4E1-B8C530D8819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251768" y="1494853"/>
            <a:ext cx="3565207" cy="463989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2600" dirty="0">
                <a:latin typeface="Calibri" panose="020F0502020204030204" pitchFamily="34" charset="0"/>
                <a:cs typeface="Rockwell"/>
              </a:defRPr>
            </a:lvl1pPr>
          </a:lstStyle>
          <a:p>
            <a:pPr marL="457200" lvl="0" indent="-457200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068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0" y="0"/>
            <a:ext cx="9144000" cy="6858000"/>
          </a:xfrm>
          <a:prstGeom prst="rect">
            <a:avLst/>
          </a:prstGeom>
          <a:solidFill>
            <a:srgbClr val="E0E3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1233488" y="58738"/>
            <a:ext cx="6669087" cy="667067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001713" y="250825"/>
            <a:ext cx="890587" cy="890588"/>
          </a:xfrm>
          <a:prstGeom prst="ellipse">
            <a:avLst/>
          </a:prstGeom>
          <a:solidFill>
            <a:srgbClr val="F37046"/>
          </a:solidFill>
          <a:ln>
            <a:solidFill>
              <a:srgbClr val="F3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1233488" y="393700"/>
            <a:ext cx="4581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SUMMARY</a:t>
            </a:r>
          </a:p>
        </p:txBody>
      </p:sp>
      <p:pic>
        <p:nvPicPr>
          <p:cNvPr id="7" name="Picture 10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ADFC91E-F724-476B-966B-CF38B00176C3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1232969" y="1482188"/>
            <a:ext cx="7821824" cy="4227731"/>
          </a:xfrm>
        </p:spPr>
        <p:txBody>
          <a:bodyPr/>
          <a:lstStyle>
            <a:lvl1pPr marL="342900" indent="-342900">
              <a:lnSpc>
                <a:spcPct val="90000"/>
              </a:lnSpc>
              <a:buClr>
                <a:srgbClr val="B00027"/>
              </a:buClr>
              <a:buFont typeface="Lucida Grande"/>
              <a:buChar char="•"/>
              <a:defRPr/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393A9-3C45-4446-BA8F-45D3C03AF4AD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7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2269306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A1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2" descr="4ltr_logo_new_REVISEDbw.psd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4" t="6983" r="7072" b="4960"/>
          <a:stretch/>
        </p:blipFill>
        <p:spPr>
          <a:xfrm>
            <a:off x="3465147" y="2078159"/>
            <a:ext cx="2204181" cy="2210533"/>
          </a:xfrm>
          <a:prstGeom prst="ellipse">
            <a:avLst/>
          </a:prstGeom>
        </p:spPr>
      </p:pic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2194C3F-4BB7-4C31-BD37-162DD6AF2E95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5DFF4-73AC-4160-945C-806447C637A6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>
                <a:solidFill>
                  <a:srgbClr val="000000"/>
                </a:solidFill>
              </a:rPr>
              <a:t>HRM4 | CH2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©2017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376388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48A8-639F-43C2-9F31-AF52D44C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42F7F-F20B-4F03-BBBC-9060FA94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85133-6705-4CF7-973E-100BCA8389CC}" type="datetime1">
              <a:rPr lang="en-US" smtClean="0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555081-CB39-4390-9ACF-8BE0F5DD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835D4-DD2D-4EBB-8C7E-28378CBA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8C2D6-4B27-4026-9B8A-315EF15904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69442F4-701A-4424-B535-F62C4020E593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Chord 7"/>
          <p:cNvSpPr/>
          <p:nvPr userDrawn="1"/>
        </p:nvSpPr>
        <p:spPr>
          <a:xfrm rot="13320000">
            <a:off x="-465138" y="155575"/>
            <a:ext cx="987426" cy="987425"/>
          </a:xfrm>
          <a:prstGeom prst="chord">
            <a:avLst>
              <a:gd name="adj1" fmla="val 2700000"/>
              <a:gd name="adj2" fmla="val 13872841"/>
            </a:avLst>
          </a:prstGeom>
          <a:solidFill>
            <a:srgbClr val="F37046"/>
          </a:solidFill>
          <a:ln>
            <a:solidFill>
              <a:srgbClr val="F3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578" y="0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+mj-lt"/>
                <a:cs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500" y="1532988"/>
            <a:ext cx="7821824" cy="4227731"/>
          </a:xfrm>
        </p:spPr>
        <p:txBody>
          <a:bodyPr/>
          <a:lstStyle>
            <a:lvl1pPr marL="342900" indent="-342900">
              <a:lnSpc>
                <a:spcPct val="90000"/>
              </a:lnSpc>
              <a:buClr>
                <a:srgbClr val="B00027"/>
              </a:buClr>
              <a:buFont typeface="Lucida Grande"/>
              <a:buChar char="•"/>
              <a:defRPr/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6E0DD-4950-4590-86C6-93A3683BCC5F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E602-BDFB-485C-96A5-5E25286D1A46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C071878-DB1D-477D-B397-B972479422C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18348" y="9525"/>
            <a:ext cx="814540" cy="351982"/>
          </a:xfrm>
        </p:spPr>
        <p:txBody>
          <a:bodyPr/>
          <a:lstStyle>
            <a:lvl1pPr marL="0" indent="0" algn="ctr">
              <a:lnSpc>
                <a:spcPct val="90000"/>
              </a:lnSpc>
              <a:buClr>
                <a:srgbClr val="B00027"/>
              </a:buClr>
              <a:buFont typeface="Lucida Grande"/>
              <a:buNone/>
              <a:defRPr sz="2000">
                <a:latin typeface="+mj-lt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183672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D7DC8B4-E841-4857-927F-4D7AF9C609BA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7" name="Picture 9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+mj-lt"/>
                <a:cs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500" y="1532988"/>
            <a:ext cx="7821824" cy="4227731"/>
          </a:xfrm>
        </p:spPr>
        <p:txBody>
          <a:bodyPr/>
          <a:lstStyle>
            <a:lvl1pPr marL="342900" indent="-342900">
              <a:lnSpc>
                <a:spcPct val="90000"/>
              </a:lnSpc>
              <a:buClr>
                <a:srgbClr val="B00027"/>
              </a:buClr>
              <a:buFont typeface="Lucida Grande"/>
              <a:buChar char="•"/>
              <a:defRPr/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92094-06C5-4D7F-9095-CAC47F152271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35E32-EE19-4F9D-B8EF-3B5E5EB5D551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8FEE435-7157-4216-AA41-D8399502CCC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18348" y="9525"/>
            <a:ext cx="814540" cy="351982"/>
          </a:xfrm>
        </p:spPr>
        <p:txBody>
          <a:bodyPr/>
          <a:lstStyle>
            <a:lvl1pPr marL="0" indent="0" algn="ctr">
              <a:lnSpc>
                <a:spcPct val="90000"/>
              </a:lnSpc>
              <a:buClr>
                <a:srgbClr val="B00027"/>
              </a:buClr>
              <a:buFont typeface="Lucida Grande"/>
              <a:buNone/>
              <a:defRPr sz="2000">
                <a:latin typeface="+mj-lt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42654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16A5A72-6C56-41B5-8659-65374688F95F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368300"/>
            <a:ext cx="2600325" cy="584200"/>
          </a:xfrm>
          <a:prstGeom prst="rect">
            <a:avLst/>
          </a:prstGeom>
          <a:solidFill>
            <a:srgbClr val="F37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88" y="368300"/>
            <a:ext cx="1450975" cy="584200"/>
          </a:xfrm>
          <a:prstGeom prst="rect">
            <a:avLst/>
          </a:prstGeom>
          <a:solidFill>
            <a:srgbClr val="F37046"/>
          </a:solidFill>
          <a:ln w="9525">
            <a:solidFill>
              <a:srgbClr val="F3704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+mj-lt"/>
                <a:ea typeface="Franklin Gothic Medium" panose="020B0603020102020204" pitchFamily="34" charset="0"/>
                <a:cs typeface="Franklin Gothic Medium" panose="020B0603020102020204" pitchFamily="34" charset="0"/>
              </a:rPr>
              <a:t>Table</a:t>
            </a:r>
            <a:endParaRPr lang="en-US" sz="3200" b="1" i="1" dirty="0">
              <a:solidFill>
                <a:schemeClr val="bg1"/>
              </a:solidFill>
              <a:latin typeface="+mj-lt"/>
              <a:ea typeface="Franklin Gothic Medium" panose="020B0603020102020204" pitchFamily="34" charset="0"/>
              <a:cs typeface="Franklin Gothic Medium" panose="020B06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462" y="387303"/>
            <a:ext cx="7536700" cy="491601"/>
          </a:xfrm>
        </p:spPr>
        <p:txBody>
          <a:bodyPr anchor="t">
            <a:normAutofit/>
          </a:bodyPr>
          <a:lstStyle>
            <a:lvl1pPr marL="1280160" indent="-1280160" algn="l">
              <a:defRPr sz="3200" b="1">
                <a:latin typeface="+mj-lt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6CE4-9AA4-45D0-8456-2AF936D74D5C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571AB-9511-46A2-A2E8-013E5527F17F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A5FCB18-CBFB-49A8-B80B-819A034E0FC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18348" y="9525"/>
            <a:ext cx="814540" cy="351982"/>
          </a:xfrm>
        </p:spPr>
        <p:txBody>
          <a:bodyPr/>
          <a:lstStyle>
            <a:lvl1pPr marL="0" indent="0" algn="ctr">
              <a:lnSpc>
                <a:spcPct val="90000"/>
              </a:lnSpc>
              <a:buClr>
                <a:srgbClr val="B00027"/>
              </a:buClr>
              <a:buFont typeface="Lucida Grande"/>
              <a:buNone/>
              <a:defRPr sz="2000">
                <a:latin typeface="+mj-lt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98CF9FF-5219-44EA-9BA4-9507E7274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500" y="1532988"/>
            <a:ext cx="7821824" cy="4227731"/>
          </a:xfrm>
        </p:spPr>
        <p:txBody>
          <a:bodyPr/>
          <a:lstStyle>
            <a:lvl1pPr marL="342900" indent="-342900">
              <a:lnSpc>
                <a:spcPct val="90000"/>
              </a:lnSpc>
              <a:buClr>
                <a:srgbClr val="B00027"/>
              </a:buClr>
              <a:buFont typeface="Lucida Grande"/>
              <a:buChar char="•"/>
              <a:defRPr/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116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F08FFF0-30C3-42A5-A925-C3AF9E407762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368300"/>
            <a:ext cx="2600325" cy="584200"/>
          </a:xfrm>
          <a:prstGeom prst="rect">
            <a:avLst/>
          </a:prstGeom>
          <a:solidFill>
            <a:srgbClr val="F37046"/>
          </a:solidFill>
          <a:ln>
            <a:solidFill>
              <a:srgbClr val="F3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88" y="368300"/>
            <a:ext cx="1450975" cy="584200"/>
          </a:xfrm>
          <a:prstGeom prst="rect">
            <a:avLst/>
          </a:prstGeom>
          <a:solidFill>
            <a:srgbClr val="F37046"/>
          </a:solidFill>
          <a:ln w="9525">
            <a:solidFill>
              <a:srgbClr val="F3704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+mj-lt"/>
                <a:ea typeface="Franklin Gothic Medium" panose="020B0603020102020204" pitchFamily="34" charset="0"/>
                <a:cs typeface="Franklin Gothic Medium" panose="020B0603020102020204" pitchFamily="34" charset="0"/>
              </a:rPr>
              <a:t>Figure</a:t>
            </a:r>
            <a:endParaRPr lang="en-US" sz="3200" b="1" i="1" dirty="0">
              <a:solidFill>
                <a:schemeClr val="bg1"/>
              </a:solidFill>
              <a:latin typeface="+mj-lt"/>
              <a:ea typeface="Franklin Gothic Medium" panose="020B0603020102020204" pitchFamily="34" charset="0"/>
              <a:cs typeface="Franklin Gothic Medium" panose="020B060302010202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BF36C-2D81-4996-812A-0500D05DC745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1C77-6DA7-4F13-8EB2-B4D5D3BC3617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6965AB1-69F6-4348-86A5-27D193651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106" y="400951"/>
            <a:ext cx="7536700" cy="491601"/>
          </a:xfrm>
        </p:spPr>
        <p:txBody>
          <a:bodyPr anchor="t">
            <a:normAutofit/>
          </a:bodyPr>
          <a:lstStyle>
            <a:lvl1pPr marL="1280160" indent="-1280160" algn="l">
              <a:defRPr sz="3200" b="1">
                <a:latin typeface="+mj-lt"/>
                <a:cs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290ECC0-846B-47D2-8F19-BB63D81B475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18348" y="9525"/>
            <a:ext cx="814540" cy="351982"/>
          </a:xfrm>
        </p:spPr>
        <p:txBody>
          <a:bodyPr/>
          <a:lstStyle>
            <a:lvl1pPr marL="0" indent="0" algn="ctr">
              <a:lnSpc>
                <a:spcPct val="90000"/>
              </a:lnSpc>
              <a:buClr>
                <a:srgbClr val="B00027"/>
              </a:buClr>
              <a:buFont typeface="Lucida Grande"/>
              <a:buNone/>
              <a:defRPr sz="2000">
                <a:latin typeface="+mj-lt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5E64FD6-F471-48CA-B833-D975BEDF6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500" y="1532988"/>
            <a:ext cx="7821824" cy="4227731"/>
          </a:xfrm>
        </p:spPr>
        <p:txBody>
          <a:bodyPr/>
          <a:lstStyle>
            <a:lvl1pPr marL="342900" indent="-342900">
              <a:lnSpc>
                <a:spcPct val="90000"/>
              </a:lnSpc>
              <a:buClr>
                <a:srgbClr val="B00027"/>
              </a:buClr>
              <a:buFont typeface="Lucida Grande"/>
              <a:buChar char="•"/>
              <a:defRPr/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599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579FCB-0777-4FB3-8692-881032E58DE9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368300"/>
            <a:ext cx="2600325" cy="584200"/>
          </a:xfrm>
          <a:prstGeom prst="rect">
            <a:avLst/>
          </a:prstGeom>
          <a:solidFill>
            <a:srgbClr val="F37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88" y="368300"/>
            <a:ext cx="1450975" cy="584200"/>
          </a:xfrm>
          <a:prstGeom prst="rect">
            <a:avLst/>
          </a:prstGeom>
          <a:solidFill>
            <a:srgbClr val="F37046"/>
          </a:solidFill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Franklin Gothic Medium" panose="020B0603020102020204" pitchFamily="34" charset="0"/>
                <a:cs typeface="Franklin Gothic Medium" panose="020B0603020102020204" pitchFamily="34" charset="0"/>
              </a:rPr>
              <a:t>Exhibit</a:t>
            </a:r>
            <a:endParaRPr lang="en-US" sz="3200" b="1" i="1" dirty="0">
              <a:solidFill>
                <a:schemeClr val="tx2"/>
              </a:solidFill>
              <a:latin typeface="+mj-lt"/>
              <a:ea typeface="Franklin Gothic Medium" panose="020B0603020102020204" pitchFamily="34" charset="0"/>
              <a:cs typeface="Franklin Gothic Medium" panose="020B060302010202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98C5-53F1-41C6-A471-616AE518DD3D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7E3EC-554F-41ED-A334-8BC125A81BED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EEB528E-26AB-4B49-A841-A80A5DE3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106" y="373655"/>
            <a:ext cx="7536700" cy="491601"/>
          </a:xfrm>
        </p:spPr>
        <p:txBody>
          <a:bodyPr anchor="t">
            <a:normAutofit/>
          </a:bodyPr>
          <a:lstStyle>
            <a:lvl1pPr marL="1280160" indent="-1280160" algn="l">
              <a:defRPr sz="3200" b="1">
                <a:latin typeface="+mj-lt"/>
                <a:cs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E0C7893-0BA4-429F-A5DB-839691E6AED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18348" y="9525"/>
            <a:ext cx="814540" cy="351982"/>
          </a:xfrm>
        </p:spPr>
        <p:txBody>
          <a:bodyPr/>
          <a:lstStyle>
            <a:lvl1pPr marL="0" indent="0" algn="ctr">
              <a:lnSpc>
                <a:spcPct val="90000"/>
              </a:lnSpc>
              <a:buClr>
                <a:srgbClr val="B00027"/>
              </a:buClr>
              <a:buFont typeface="Lucida Grande"/>
              <a:buNone/>
              <a:defRPr sz="2000">
                <a:latin typeface="+mj-lt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7CEA37B-007A-433C-B4DD-F983DFCE9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500" y="1532988"/>
            <a:ext cx="7821824" cy="4227731"/>
          </a:xfrm>
        </p:spPr>
        <p:txBody>
          <a:bodyPr/>
          <a:lstStyle>
            <a:lvl1pPr marL="342900" indent="-342900">
              <a:lnSpc>
                <a:spcPct val="90000"/>
              </a:lnSpc>
              <a:buClr>
                <a:srgbClr val="B00027"/>
              </a:buClr>
              <a:buFont typeface="Lucida Grande"/>
              <a:buChar char="•"/>
              <a:defRPr/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40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 flipV="1">
            <a:off x="0" y="0"/>
            <a:ext cx="9144000" cy="6858000"/>
          </a:xfrm>
          <a:prstGeom prst="rect">
            <a:avLst/>
          </a:prstGeom>
          <a:solidFill>
            <a:srgbClr val="E0E3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233488" y="58738"/>
            <a:ext cx="6669087" cy="667067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1001713" y="250825"/>
            <a:ext cx="890587" cy="890588"/>
          </a:xfrm>
          <a:prstGeom prst="ellipse">
            <a:avLst/>
          </a:prstGeom>
          <a:solidFill>
            <a:srgbClr val="F37046"/>
          </a:solidFill>
          <a:ln>
            <a:solidFill>
              <a:srgbClr val="F3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233488" y="393700"/>
            <a:ext cx="4581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LEARNING OUTCOMES</a:t>
            </a:r>
          </a:p>
        </p:txBody>
      </p:sp>
      <p:pic>
        <p:nvPicPr>
          <p:cNvPr id="8" name="Picture 10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CCE65BB-FE7B-448E-9B00-4D98377CC3F8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73" y="1456105"/>
            <a:ext cx="7431087" cy="3471496"/>
          </a:xfrm>
        </p:spPr>
        <p:txBody>
          <a:bodyPr>
            <a:normAutofit/>
          </a:bodyPr>
          <a:lstStyle>
            <a:lvl1pPr marL="420624" indent="-420624">
              <a:lnSpc>
                <a:spcPct val="90000"/>
              </a:lnSpc>
              <a:spcBef>
                <a:spcPts val="600"/>
              </a:spcBef>
              <a:buClrTx/>
              <a:buFont typeface="Wingdings" charset="2"/>
              <a:buAutoNum type="arabicPlain"/>
              <a:defRPr sz="2600">
                <a:latin typeface="+mn-lt"/>
                <a:cs typeface="Rockwell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C96A-D7B1-431F-BFEA-C9D58791F9C3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0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284737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0" y="0"/>
            <a:ext cx="9144000" cy="6858000"/>
          </a:xfrm>
          <a:prstGeom prst="rect">
            <a:avLst/>
          </a:prstGeom>
          <a:solidFill>
            <a:srgbClr val="E0E3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233488" y="58738"/>
            <a:ext cx="6669087" cy="667067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8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1425BD7-0C0D-4915-AC24-BF20AD3AFB5D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001713" y="220663"/>
            <a:ext cx="6915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LEARNING OUTCOMES </a:t>
            </a:r>
            <a:r>
              <a:rPr lang="en-US" sz="2000" i="1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033" y="1456105"/>
            <a:ext cx="7431087" cy="3471496"/>
          </a:xfrm>
        </p:spPr>
        <p:txBody>
          <a:bodyPr>
            <a:normAutofit/>
          </a:bodyPr>
          <a:lstStyle>
            <a:lvl1pPr marL="420624" indent="-420624">
              <a:lnSpc>
                <a:spcPct val="90000"/>
              </a:lnSpc>
              <a:spcBef>
                <a:spcPts val="600"/>
              </a:spcBef>
              <a:buClrTx/>
              <a:buFont typeface="Wingdings" charset="2"/>
              <a:buAutoNum type="arabicPlain"/>
              <a:defRPr sz="2600">
                <a:latin typeface="+mn-lt"/>
                <a:cs typeface="Rockwell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B2725-1426-4289-9422-3076FB9E4DEF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+mj-lt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 Placeholder 2"/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6" name="Footer Placeholder 1"/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68014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A85133-6705-4CF7-973E-100BCA8389CC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B8C2D6-4B27-4026-9B8A-315EF1590423}" type="slidenum">
              <a:rPr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88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 hidden="1"/>
          <p:cNvSpPr>
            <a:spLocks noGrp="1"/>
          </p:cNvSpPr>
          <p:nvPr>
            <p:ph type="title" idx="4294967295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Chapter 2: The Legal Environment</a:t>
            </a: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419100" y="6477000"/>
            <a:ext cx="8915400" cy="381000"/>
          </a:xfrm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chemeClr val="tx2"/>
                </a:solidFill>
              </a:rPr>
              <a:t>Copyright ©2020 Cengage Learning. All Rights Reserved. May not be scanned, copied or duplicated, or posted to a publicly accessible website, in whole or in part.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Disparate Impact</a:t>
            </a:r>
            <a:endParaRPr lang="en-GB" alt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Occurs when a neutral employment practice disproportionately excludes a protected group from employment opportunities</a:t>
            </a:r>
          </a:p>
          <a:p>
            <a:r>
              <a:rPr lang="en-GB" altLang="en-US" dirty="0"/>
              <a:t>Common approach to establish a prima facie case relies on the four-fifths rule</a:t>
            </a:r>
          </a:p>
          <a:p>
            <a:pPr lvl="1"/>
            <a:r>
              <a:rPr lang="en-GB" altLang="en-US" b="1" dirty="0"/>
              <a:t>Four-fifths rule</a:t>
            </a:r>
            <a:r>
              <a:rPr lang="en-GB" altLang="en-US" dirty="0"/>
              <a:t>: Disparate impact exists </a:t>
            </a:r>
            <a:r>
              <a:rPr lang="en-US" altLang="en-US" dirty="0"/>
              <a:t>if a selection criterion results in a selection rate for a protected class that is less than four-fifths of that for </a:t>
            </a:r>
            <a:r>
              <a:rPr lang="en-GB" altLang="en-US" dirty="0"/>
              <a:t>the majority group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4F9F4-6886-4395-A60A-71B2F91AADB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Disparate Impact </a:t>
            </a:r>
            <a:r>
              <a:rPr lang="en-GB" altLang="en-US" sz="2000" dirty="0"/>
              <a:t>(Continued)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Demonstrated by relying on geographical comparisons</a:t>
            </a:r>
            <a:endParaRPr lang="en-GB" altLang="en-US" dirty="0"/>
          </a:p>
          <a:p>
            <a:pPr lvl="1"/>
            <a:r>
              <a:rPr lang="en-GB" altLang="en-US" b="1" dirty="0"/>
              <a:t>Geographical comparisons</a:t>
            </a:r>
            <a:r>
              <a:rPr lang="en-GB" altLang="en-US" dirty="0"/>
              <a:t>: </a:t>
            </a:r>
            <a:r>
              <a:rPr lang="en-US" altLang="en-US" dirty="0"/>
              <a:t>Comparing the characteristics of the potential pool of qualified applicants for a job with those same characteristics of the present employees in the job</a:t>
            </a:r>
            <a:endParaRPr lang="en-GB" altLang="en-US" dirty="0"/>
          </a:p>
          <a:p>
            <a:r>
              <a:rPr lang="en-GB" altLang="en-US" b="1" dirty="0"/>
              <a:t>McDonnell-Douglas test</a:t>
            </a:r>
          </a:p>
          <a:p>
            <a:pPr lvl="1"/>
            <a:r>
              <a:rPr lang="en-GB" altLang="en-US" dirty="0"/>
              <a:t>Used as the basis for establishing a prima facie case of disparate impact discrimination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D75D8-4AC7-4A47-AEFC-FDC9238BCDB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Other Forms of Discrimination</a:t>
            </a:r>
            <a:endParaRPr lang="en-GB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94500" y="1532988"/>
            <a:ext cx="7997100" cy="4227731"/>
          </a:xfrm>
        </p:spPr>
        <p:txBody>
          <a:bodyPr/>
          <a:lstStyle/>
          <a:p>
            <a:r>
              <a:rPr lang="en-GB" altLang="en-US" b="1" dirty="0"/>
              <a:t>Pattern or practice discrimination</a:t>
            </a:r>
            <a:r>
              <a:rPr lang="en-GB" altLang="en-US" dirty="0"/>
              <a:t>: Similar to disparate treatment but occurs on a classwide or systemic basis</a:t>
            </a:r>
          </a:p>
          <a:p>
            <a:r>
              <a:rPr lang="en-GB" altLang="en-US" dirty="0"/>
              <a:t>Retaliation</a:t>
            </a:r>
          </a:p>
          <a:p>
            <a:pPr lvl="1"/>
            <a:r>
              <a:rPr lang="en-GB" altLang="en-US" dirty="0"/>
              <a:t>Action taken by an organization against an employee who has:</a:t>
            </a:r>
          </a:p>
          <a:p>
            <a:pPr lvl="2"/>
            <a:r>
              <a:rPr lang="en-GB" altLang="en-US" dirty="0"/>
              <a:t>Opposed an illegal employment practice</a:t>
            </a:r>
          </a:p>
          <a:p>
            <a:pPr lvl="2"/>
            <a:r>
              <a:rPr lang="en-GB" altLang="en-US" dirty="0"/>
              <a:t>Filed suit for illegal discrimination</a:t>
            </a:r>
          </a:p>
          <a:p>
            <a:r>
              <a:rPr lang="en-GB" altLang="en-US" dirty="0"/>
              <a:t>Employer’s </a:t>
            </a:r>
            <a:r>
              <a:rPr lang="en-GB" altLang="en-US" dirty="0" err="1"/>
              <a:t>defense</a:t>
            </a:r>
            <a:r>
              <a:rPr lang="en-GB" altLang="en-US" dirty="0"/>
              <a:t> to discrimination may include validation of the practice in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D15FE-D0CF-42DE-BDE9-D5A29D2B447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Protected Class and Affirmative Action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BD0C8D-E0D3-42CB-95BD-B39C6A7CF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Protected class</a:t>
            </a:r>
          </a:p>
          <a:p>
            <a:pPr lvl="1"/>
            <a:r>
              <a:rPr lang="en-US" dirty="0"/>
              <a:t>Consists of all individuals who share one or more common characteristics as indicated by that law</a:t>
            </a:r>
          </a:p>
          <a:p>
            <a:pPr lvl="0"/>
            <a:r>
              <a:rPr lang="en-US" b="1" dirty="0"/>
              <a:t>Affirmative action</a:t>
            </a:r>
          </a:p>
          <a:p>
            <a:pPr lvl="1"/>
            <a:r>
              <a:rPr lang="en-US" dirty="0"/>
              <a:t>Represents a set of steps taken by an organization to actively seek qualified applicants from groups underrepresented in the workforce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622E79B-58AD-4E8F-85B6-BB7E09F33BD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Affirmative Action and Reverse Discrimination </a:t>
            </a:r>
            <a:endParaRPr lang="en-GB" alt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Elements of an affirmative action program </a:t>
            </a:r>
          </a:p>
          <a:p>
            <a:pPr lvl="1"/>
            <a:r>
              <a:rPr lang="en-GB" altLang="en-US" b="1" dirty="0"/>
              <a:t>Utilization analysis</a:t>
            </a:r>
            <a:r>
              <a:rPr lang="en-GB" altLang="en-US" dirty="0"/>
              <a:t>: Comparison of the racial, sex, and ethnic composition of the employer’s workforce to that of the available </a:t>
            </a:r>
            <a:r>
              <a:rPr lang="en-GB" altLang="en-US" dirty="0" err="1"/>
              <a:t>labor</a:t>
            </a:r>
            <a:r>
              <a:rPr lang="en-GB" altLang="en-US" dirty="0"/>
              <a:t> supply</a:t>
            </a:r>
          </a:p>
          <a:p>
            <a:pPr lvl="1"/>
            <a:r>
              <a:rPr lang="en-GB" altLang="en-US" dirty="0"/>
              <a:t>Development of goals and timetables for achieving balance in the workforce</a:t>
            </a:r>
          </a:p>
          <a:p>
            <a:pPr lvl="1"/>
            <a:r>
              <a:rPr lang="en-GB" altLang="en-US" dirty="0"/>
              <a:t>Development of action steps that will help reduce underutilization</a:t>
            </a:r>
          </a:p>
          <a:p>
            <a:r>
              <a:rPr lang="en-US" dirty="0"/>
              <a:t>Reverse discrimination </a:t>
            </a:r>
          </a:p>
          <a:p>
            <a:pPr lvl="1"/>
            <a:r>
              <a:rPr lang="en-US" dirty="0"/>
              <a:t>Practice that has a disparate impact on members of nonprotected classes</a:t>
            </a:r>
            <a:endParaRPr lang="en-GB" altLang="en-US" dirty="0"/>
          </a:p>
          <a:p>
            <a:endParaRPr lang="en-GB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CB827-2AB1-4557-B364-D316B762898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Sexual Harassment at Work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75A8C4-9FB8-460E-93C4-F2E28B310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Quid pro quo harassment</a:t>
            </a:r>
          </a:p>
          <a:p>
            <a:pPr lvl="1"/>
            <a:r>
              <a:rPr lang="en-US" dirty="0"/>
              <a:t>Sexual harassment in which the harasser offers to exchange something of value for sexual favors</a:t>
            </a:r>
          </a:p>
          <a:p>
            <a:pPr lvl="0"/>
            <a:r>
              <a:rPr lang="en-US" b="1" dirty="0"/>
              <a:t>Hostile work environment</a:t>
            </a:r>
          </a:p>
          <a:p>
            <a:pPr lvl="1"/>
            <a:r>
              <a:rPr lang="en-US" dirty="0"/>
              <a:t>One that produces sexual harassment because of a climate or culture that is punitive toward people of a different gender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82889EA-79A4-4830-9562-F7B72011759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2E6A3-064D-4168-8EAA-58BD11422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Equal Employment Opportunity Legislation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09FBB-23C5-4C97-854A-A2505D7E6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Lilly Ledbetter Fair Pay Act of 2009</a:t>
            </a:r>
          </a:p>
          <a:p>
            <a:r>
              <a:rPr lang="en-US" altLang="en-US" dirty="0"/>
              <a:t>Equal Pay Act of 1963</a:t>
            </a:r>
          </a:p>
          <a:p>
            <a:r>
              <a:rPr lang="en-US" altLang="en-US" dirty="0"/>
              <a:t>Age Discrimination and Employment Act </a:t>
            </a:r>
          </a:p>
          <a:p>
            <a:r>
              <a:rPr lang="en-US" altLang="en-US" dirty="0"/>
              <a:t>Pregnancy Discrimination Act of 1979</a:t>
            </a:r>
          </a:p>
          <a:p>
            <a:r>
              <a:rPr lang="en-US" altLang="en-US" dirty="0"/>
              <a:t>Civil Rights Act of 1991</a:t>
            </a:r>
          </a:p>
          <a:p>
            <a:r>
              <a:rPr lang="en-US" altLang="en-US" dirty="0"/>
              <a:t>Americans with Disabilities Act of 1990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C1329-651E-4DB5-87B4-C5508B8B247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  <p:extLst>
      <p:ext uri="{BB962C8B-B14F-4D97-AF65-F5344CB8AC3E}">
        <p14:creationId xmlns:p14="http://schemas.microsoft.com/office/powerpoint/2010/main" val="276678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E0CD-A4FB-4393-AF88-1B78EF343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Equal Employment Opportunity Legislation </a:t>
            </a:r>
            <a:r>
              <a:rPr lang="en-US" altLang="en-US" sz="2000" dirty="0"/>
              <a:t>(Continued)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C17C8-D356-494B-9C77-081A776E4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Family and Medical Leave Act of 1993</a:t>
            </a:r>
          </a:p>
          <a:p>
            <a:r>
              <a:rPr lang="en-US" altLang="en-US" dirty="0"/>
              <a:t>Executive Order 11246 and Executive Order 11478</a:t>
            </a:r>
          </a:p>
          <a:p>
            <a:r>
              <a:rPr lang="en-US" altLang="en-US" dirty="0"/>
              <a:t>Vocational Rehabilitation Act of 1973</a:t>
            </a:r>
          </a:p>
          <a:p>
            <a:r>
              <a:rPr lang="en-US" altLang="en-US" dirty="0"/>
              <a:t>Prohibition of discrimination on the basis of sexual orientation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EF781-5DCF-4ED8-B72D-6D0407700E8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  <p:extLst>
      <p:ext uri="{BB962C8B-B14F-4D97-AF65-F5344CB8AC3E}">
        <p14:creationId xmlns:p14="http://schemas.microsoft.com/office/powerpoint/2010/main" val="419624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Agencies That Enforce Equal Employment Opportunity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Equal Employment Opportunity Commission (E E O C)</a:t>
            </a:r>
          </a:p>
          <a:p>
            <a:pPr lvl="1"/>
            <a:r>
              <a:rPr lang="en-US"/>
              <a:t>Investigating and resolving complaints about alleged </a:t>
            </a:r>
            <a:r>
              <a:rPr lang="en-GB"/>
              <a:t>discrimination</a:t>
            </a:r>
          </a:p>
          <a:p>
            <a:pPr lvl="1"/>
            <a:r>
              <a:rPr lang="en-GB"/>
              <a:t>Gathering information regarding employment </a:t>
            </a:r>
            <a:r>
              <a:rPr lang="en-US"/>
              <a:t>patterns and trends in U.S. businesses</a:t>
            </a:r>
          </a:p>
          <a:p>
            <a:pPr lvl="1"/>
            <a:r>
              <a:rPr lang="en-GB"/>
              <a:t>Issuing </a:t>
            </a:r>
            <a:r>
              <a:rPr lang="en-US"/>
              <a:t>information about new employment guidelines as they </a:t>
            </a:r>
            <a:r>
              <a:rPr lang="en-GB"/>
              <a:t>become relevant</a:t>
            </a:r>
            <a:endParaRPr lang="en-US"/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696825-E399-419E-B988-ADC454687DC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Agencies That Enforce Equal Employment Opportunity </a:t>
            </a:r>
            <a:r>
              <a:rPr lang="en-US" altLang="en-US" sz="20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 of Federal Contract Compliance Procedures (O F C </a:t>
            </a:r>
            <a:r>
              <a:rPr lang="en-US" dirty="0" err="1"/>
              <a:t>C</a:t>
            </a:r>
            <a:r>
              <a:rPr lang="en-US" dirty="0"/>
              <a:t> P)</a:t>
            </a:r>
          </a:p>
          <a:p>
            <a:pPr lvl="1"/>
            <a:r>
              <a:rPr lang="en-US" dirty="0"/>
              <a:t>Responsible for enforcing executive orders </a:t>
            </a:r>
          </a:p>
          <a:p>
            <a:pPr lvl="1"/>
            <a:r>
              <a:rPr lang="en-US" dirty="0"/>
              <a:t>Conducts yearly audits of government contractors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755A34-4C15-4071-B872-99FB820E664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  <p:extLst>
      <p:ext uri="{BB962C8B-B14F-4D97-AF65-F5344CB8AC3E}">
        <p14:creationId xmlns:p14="http://schemas.microsoft.com/office/powerpoint/2010/main" val="28499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 hidden="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Learning Outcomes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altLang="en-US" dirty="0"/>
              <a:t>Describe the legal context of human resource management</a:t>
            </a:r>
          </a:p>
          <a:p>
            <a:pPr>
              <a:buFont typeface="+mj-lt"/>
              <a:buAutoNum type="arabicPeriod"/>
            </a:pPr>
            <a:r>
              <a:rPr lang="en-US" altLang="en-US" dirty="0"/>
              <a:t>Identify key laws that prohibit discrimination in the workplace, and discuss equal employment opportunity</a:t>
            </a:r>
          </a:p>
          <a:p>
            <a:pPr>
              <a:buFont typeface="+mj-lt"/>
              <a:buAutoNum type="arabicPeriod"/>
            </a:pPr>
            <a:r>
              <a:rPr lang="en-US" altLang="en-US" dirty="0"/>
              <a:t>Discuss legal issues in compensation, labor relations, and other areas in human resource management</a:t>
            </a:r>
          </a:p>
          <a:p>
            <a:pPr>
              <a:buFont typeface="+mj-lt"/>
              <a:buAutoNum type="arabicPeriod"/>
            </a:pPr>
            <a:r>
              <a:rPr lang="en-US" altLang="en-US" dirty="0"/>
              <a:t>Discuss the importance to an organization of evaluating its legal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Areas of Human Resource Regulation</a:t>
            </a:r>
            <a:endParaRPr lang="en-US" alt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Legal perspectives on compensation and benefits</a:t>
            </a:r>
          </a:p>
          <a:p>
            <a:pPr lvl="1"/>
            <a:r>
              <a:rPr lang="en-US" altLang="en-US"/>
              <a:t>Fair Labor Standards Act (F L S A), 1938</a:t>
            </a:r>
          </a:p>
          <a:p>
            <a:pPr lvl="1"/>
            <a:r>
              <a:rPr lang="en-US" altLang="en-US"/>
              <a:t>Employee Retirement Income Security Act of 1974 (E R I S A)</a:t>
            </a:r>
          </a:p>
          <a:p>
            <a:r>
              <a:rPr lang="en-US" altLang="en-US"/>
              <a:t>Legal perspectives on labor relations</a:t>
            </a:r>
          </a:p>
          <a:p>
            <a:pPr lvl="1"/>
            <a:r>
              <a:rPr lang="en-US" altLang="en-US"/>
              <a:t>National Labor Relations Act, or Wagner Act, 1935</a:t>
            </a:r>
          </a:p>
          <a:p>
            <a:pPr lvl="1"/>
            <a:r>
              <a:rPr lang="en-US" altLang="en-US"/>
              <a:t>Labor Management Relations Act (Taft-Hartley Act) of 1947 and the Landrum-Griffin Act of 1959 </a:t>
            </a:r>
          </a:p>
          <a:p>
            <a:pPr lvl="1"/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EB4BF-63CC-4D98-9FF4-DE2DF143E8C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Areas of Human Resource Regulation </a:t>
            </a:r>
            <a:r>
              <a:rPr lang="en-US" altLang="en-US" sz="2000" dirty="0"/>
              <a:t>(Continued 1)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/>
              <a:t>Employee Free Choice Act</a:t>
            </a:r>
          </a:p>
          <a:p>
            <a:r>
              <a:rPr lang="en-US" altLang="en-US"/>
              <a:t>Employee safety and health</a:t>
            </a:r>
          </a:p>
          <a:p>
            <a:pPr lvl="1"/>
            <a:r>
              <a:rPr lang="en-US" altLang="en-US"/>
              <a:t>Occupational Safety and Health Act (O S H A), 1970 </a:t>
            </a:r>
          </a:p>
          <a:p>
            <a:r>
              <a:rPr lang="en-US" altLang="en-US"/>
              <a:t>Drugs in the workplace</a:t>
            </a:r>
          </a:p>
          <a:p>
            <a:pPr lvl="1"/>
            <a:r>
              <a:rPr lang="en-US" altLang="en-US"/>
              <a:t> Drug-Free Workplace Act of 1988</a:t>
            </a:r>
          </a:p>
          <a:p>
            <a:r>
              <a:rPr lang="en-US" altLang="en-US"/>
              <a:t>Plant closings and employee rights</a:t>
            </a:r>
          </a:p>
          <a:p>
            <a:pPr lvl="1"/>
            <a:r>
              <a:rPr lang="en-US" altLang="en-US"/>
              <a:t>Worker Adjustment and Retraining Notification (W A R N) Act of 1988</a:t>
            </a:r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2A37D-0C48-4349-B59B-60F063E2302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Areas of Human Resource Regulation </a:t>
            </a:r>
            <a:r>
              <a:rPr lang="en-US" altLang="en-US" sz="2000" dirty="0"/>
              <a:t>(Continued 2)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Privacy issues at work</a:t>
            </a:r>
          </a:p>
          <a:p>
            <a:pPr lvl="1"/>
            <a:r>
              <a:rPr lang="en-US" altLang="en-US"/>
              <a:t>Privacy Act of 1974</a:t>
            </a:r>
          </a:p>
          <a:p>
            <a:pPr lvl="1"/>
            <a:r>
              <a:rPr lang="en-US" altLang="en-US"/>
              <a:t>The Genetic Information Nondiscrimination Act (G I N A), 2009</a:t>
            </a:r>
          </a:p>
          <a:p>
            <a:pPr lvl="1"/>
            <a:r>
              <a:rPr lang="en-US" altLang="en-US"/>
              <a:t>PATRIOT Act, which was passed shortly after the September 11, 2001, attacks </a:t>
            </a:r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2A252-4040-482D-B2CE-541FA7B7D6B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Evaluating Legal Compliance</a:t>
            </a:r>
            <a:endParaRPr lang="en-US" alt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Managers need to be well acquainted with the laws governing human resource management</a:t>
            </a:r>
          </a:p>
          <a:p>
            <a:r>
              <a:rPr lang="en-US" altLang="en-US"/>
              <a:t>Managers should rely on their own legal and human resource staff to:</a:t>
            </a:r>
          </a:p>
          <a:p>
            <a:pPr lvl="1"/>
            <a:r>
              <a:rPr lang="en-US" altLang="en-US"/>
              <a:t>Answer questions</a:t>
            </a:r>
          </a:p>
          <a:p>
            <a:pPr lvl="1"/>
            <a:r>
              <a:rPr lang="en-US" altLang="en-US"/>
              <a:t>Review procedures periodically</a:t>
            </a:r>
          </a:p>
          <a:p>
            <a:r>
              <a:rPr lang="en-US" altLang="en-US"/>
              <a:t>Organizations may find it useful to engage in external legal audits of human resource management procedures</a:t>
            </a:r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5E490-0238-4C53-813D-269326FF15C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4853"/>
            <a:ext cx="4642168" cy="4639895"/>
          </a:xfrm>
        </p:spPr>
        <p:txBody>
          <a:bodyPr>
            <a:noAutofit/>
          </a:bodyPr>
          <a:lstStyle/>
          <a:p>
            <a:r>
              <a:rPr lang="en-US" dirty="0"/>
              <a:t>Affirmative action</a:t>
            </a:r>
          </a:p>
          <a:p>
            <a:r>
              <a:rPr lang="en-US" dirty="0"/>
              <a:t>Bona fide occupational </a:t>
            </a:r>
            <a:br>
              <a:rPr lang="en-US" dirty="0"/>
            </a:br>
            <a:r>
              <a:rPr lang="en-US" dirty="0"/>
              <a:t>qualification (B F O Q)</a:t>
            </a:r>
          </a:p>
          <a:p>
            <a:r>
              <a:rPr lang="en-US" dirty="0"/>
              <a:t>Business necessity</a:t>
            </a:r>
          </a:p>
          <a:p>
            <a:r>
              <a:rPr lang="en-US" dirty="0"/>
              <a:t>Disparate impact</a:t>
            </a:r>
          </a:p>
          <a:p>
            <a:r>
              <a:rPr lang="en-US" dirty="0"/>
              <a:t>Disparate treatment</a:t>
            </a:r>
          </a:p>
          <a:p>
            <a:r>
              <a:rPr lang="en-US" dirty="0"/>
              <a:t>Four-fifths rule</a:t>
            </a:r>
          </a:p>
          <a:p>
            <a:r>
              <a:rPr lang="en-US" dirty="0"/>
              <a:t>Geographical </a:t>
            </a:r>
            <a:br>
              <a:rPr lang="en-US" dirty="0"/>
            </a:br>
            <a:r>
              <a:rPr lang="en-US" dirty="0"/>
              <a:t>comparisons</a:t>
            </a:r>
          </a:p>
          <a:p>
            <a:r>
              <a:rPr lang="en-US" dirty="0"/>
              <a:t>Hostile work environment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7DC85C0-A492-426C-8B0B-91EE6571BF5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251768" y="1494853"/>
            <a:ext cx="3892232" cy="4639895"/>
          </a:xfrm>
        </p:spPr>
        <p:txBody>
          <a:bodyPr/>
          <a:lstStyle/>
          <a:p>
            <a:r>
              <a:rPr lang="en-US" altLang="en-US" dirty="0"/>
              <a:t>Illegal discrimination</a:t>
            </a:r>
          </a:p>
          <a:p>
            <a:r>
              <a:rPr lang="en-US" altLang="en-US" dirty="0"/>
              <a:t>McDonnell-Douglas test</a:t>
            </a:r>
          </a:p>
          <a:p>
            <a:r>
              <a:rPr lang="en-US" altLang="en-US" dirty="0"/>
              <a:t>Pattern or practice discrimination</a:t>
            </a:r>
          </a:p>
          <a:p>
            <a:r>
              <a:rPr lang="en-US" altLang="en-US" dirty="0"/>
              <a:t>Protected class</a:t>
            </a:r>
          </a:p>
          <a:p>
            <a:r>
              <a:rPr lang="en-US" altLang="en-US" dirty="0"/>
              <a:t>Quid pro quo harassment</a:t>
            </a:r>
          </a:p>
          <a:p>
            <a:r>
              <a:rPr lang="en-US" altLang="en-US" dirty="0"/>
              <a:t>Utilization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 hidden="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Summary</a:t>
            </a:r>
          </a:p>
        </p:txBody>
      </p:sp>
      <p:sp>
        <p:nvSpPr>
          <p:cNvPr id="39938" name="Content Placehold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altLang="en-US" dirty="0"/>
              <a:t>The legal context of HRM is shaped by different forces</a:t>
            </a:r>
          </a:p>
          <a:p>
            <a:r>
              <a:rPr lang="en-US" altLang="en-US" dirty="0"/>
              <a:t>Providing equal employment opportunities is a legal requirement substantiated by employment regulations</a:t>
            </a:r>
          </a:p>
          <a:p>
            <a:pPr lvl="1"/>
            <a:r>
              <a:rPr lang="en-US" altLang="en-US" dirty="0"/>
              <a:t>There are regulations that deal with issues other than equal employment opportunities</a:t>
            </a:r>
          </a:p>
          <a:p>
            <a:r>
              <a:rPr lang="en-US" altLang="en-US" dirty="0"/>
              <a:t>It is important that organizations comply with HRM related laws and regulations</a:t>
            </a:r>
            <a:endParaRPr lang="en-US" altLang="en-US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Legal Context of Human Resource </a:t>
            </a:r>
            <a:br>
              <a:rPr lang="en-US" altLang="en-US"/>
            </a:br>
            <a:r>
              <a:rPr lang="en-US" altLang="en-US"/>
              <a:t>Management (HRM)</a:t>
            </a:r>
            <a:endParaRPr lang="en-US" alt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Catalysts for modifying or enhancing the legal context include:</a:t>
            </a:r>
          </a:p>
          <a:p>
            <a:pPr lvl="1"/>
            <a:r>
              <a:rPr lang="en-US" altLang="en-US"/>
              <a:t>Legislative initiatives</a:t>
            </a:r>
          </a:p>
          <a:p>
            <a:pPr lvl="1"/>
            <a:r>
              <a:rPr lang="en-US" altLang="en-US"/>
              <a:t>Social change</a:t>
            </a:r>
          </a:p>
          <a:p>
            <a:pPr lvl="1"/>
            <a:r>
              <a:rPr lang="en-US" altLang="en-US"/>
              <a:t>Judicial rulings</a:t>
            </a:r>
            <a:endParaRPr lang="en-US" alt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D8FAB7-4000-4128-8732-D181F9A2137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/>
              <a:t>Regulatory Environment of HRM 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Process </a:t>
            </a:r>
          </a:p>
          <a:p>
            <a:pPr lvl="1"/>
            <a:r>
              <a:rPr lang="en-US" altLang="en-US"/>
              <a:t>Creation of new regulations</a:t>
            </a:r>
          </a:p>
          <a:p>
            <a:pPr lvl="2"/>
            <a:r>
              <a:rPr lang="en-US" altLang="en-US"/>
              <a:t>Court decisions set precedence</a:t>
            </a:r>
          </a:p>
          <a:p>
            <a:pPr lvl="1"/>
            <a:r>
              <a:rPr lang="en-US" altLang="en-US"/>
              <a:t>Enforcement of regulations</a:t>
            </a:r>
          </a:p>
          <a:p>
            <a:pPr lvl="1"/>
            <a:r>
              <a:rPr lang="en-US" altLang="en-US"/>
              <a:t>Practice and implementation of regulations in organizations</a:t>
            </a:r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B7B88-3680-4E3C-8ED7-FF40EA260E1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76094-C1BB-4339-8FDF-A58BE4D80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Legal Regulation of HRM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A7AF-0D2B-4AF6-BDD1-2F5AFB37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Prospective employees</a:t>
            </a:r>
          </a:p>
          <a:p>
            <a:pPr lvl="1"/>
            <a:r>
              <a:rPr lang="en-US"/>
              <a:t>Protection from discrimination in selection, initial job placement, and initial compensation</a:t>
            </a:r>
          </a:p>
          <a:p>
            <a:r>
              <a:rPr lang="en-US"/>
              <a:t>Current employees</a:t>
            </a:r>
          </a:p>
          <a:p>
            <a:pPr lvl="1"/>
            <a:r>
              <a:rPr lang="en-US"/>
              <a:t>Protection from discrimination in:</a:t>
            </a:r>
          </a:p>
          <a:p>
            <a:pPr lvl="2"/>
            <a:r>
              <a:rPr lang="en-US"/>
              <a:t>Performance appraisal</a:t>
            </a:r>
          </a:p>
          <a:p>
            <a:pPr lvl="2"/>
            <a:r>
              <a:rPr lang="en-US"/>
              <a:t>Subsequent job placements</a:t>
            </a:r>
          </a:p>
          <a:p>
            <a:pPr lvl="2"/>
            <a:r>
              <a:rPr lang="en-US"/>
              <a:t>Training and development opportunities</a:t>
            </a:r>
          </a:p>
          <a:p>
            <a:pPr lvl="2"/>
            <a:r>
              <a:rPr lang="en-US"/>
              <a:t>Career and promotion opportunities</a:t>
            </a:r>
          </a:p>
          <a:p>
            <a:pPr lvl="2"/>
            <a:r>
              <a:rPr lang="en-US"/>
              <a:t>Other dimensions of work in the organization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7890B8-ECD3-467F-9903-1BB11F153B6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1</a:t>
            </a:r>
          </a:p>
        </p:txBody>
      </p:sp>
    </p:spTree>
    <p:extLst>
      <p:ext uri="{BB962C8B-B14F-4D97-AF65-F5344CB8AC3E}">
        <p14:creationId xmlns:p14="http://schemas.microsoft.com/office/powerpoint/2010/main" val="240784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Equal Employment Opportunity</a:t>
            </a:r>
            <a:endParaRPr lang="en-US" alt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Title VII of the Civil Rights Act of 1964</a:t>
            </a:r>
          </a:p>
          <a:p>
            <a:pPr lvl="1"/>
            <a:r>
              <a:rPr lang="en-US" altLang="en-US" b="1" dirty="0"/>
              <a:t>Illegal discrimination</a:t>
            </a:r>
            <a:r>
              <a:rPr lang="en-US" altLang="en-US" dirty="0"/>
              <a:t>: Behaviors </a:t>
            </a:r>
            <a:r>
              <a:rPr lang="en-GB" altLang="en-US" dirty="0"/>
              <a:t>or actions </a:t>
            </a:r>
            <a:r>
              <a:rPr lang="en-US" altLang="en-US" dirty="0"/>
              <a:t>that cause members of a protected class to be unfairly </a:t>
            </a:r>
            <a:r>
              <a:rPr lang="en-GB" altLang="en-US" dirty="0"/>
              <a:t>differentiated from others</a:t>
            </a:r>
          </a:p>
          <a:p>
            <a:pPr lvl="1"/>
            <a:r>
              <a:rPr lang="en-US" altLang="en-US" dirty="0"/>
              <a:t>Ensures that equal opportunities are available to everyone</a:t>
            </a:r>
          </a:p>
          <a:p>
            <a:pPr lvl="1"/>
            <a:r>
              <a:rPr lang="en-US" altLang="en-US" dirty="0"/>
              <a:t>Illegalizes employment or discrimination based on race, color, religious beliefs, sex, or national origin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A853A-9EDF-4C53-B986-2CD0631A0CB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5AD99C-D358-4AD0-90C5-E42B5AFA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Forms of Illegal Discrimination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D6CC1-FB39-4F8F-83DF-2037E1860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Disparate treatment</a:t>
            </a:r>
          </a:p>
          <a:p>
            <a:r>
              <a:rPr lang="en-US"/>
              <a:t>Disparate impact</a:t>
            </a:r>
          </a:p>
          <a:p>
            <a:r>
              <a:rPr lang="en-US"/>
              <a:t>Pattern or practice</a:t>
            </a:r>
          </a:p>
          <a:p>
            <a:r>
              <a:rPr lang="en-US"/>
              <a:t>Retaliation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6BD3DD-59E7-45A3-8208-79E5C8E2360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  <p:extLst>
      <p:ext uri="{BB962C8B-B14F-4D97-AF65-F5344CB8AC3E}">
        <p14:creationId xmlns:p14="http://schemas.microsoft.com/office/powerpoint/2010/main" val="12805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Disparate Treatment</a:t>
            </a:r>
            <a:endParaRPr lang="en-US" alt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Exists when individuals in similar situations are treated differently based on their:</a:t>
            </a:r>
          </a:p>
          <a:p>
            <a:pPr lvl="1"/>
            <a:r>
              <a:rPr lang="en-US" altLang="en-US"/>
              <a:t>Race or color</a:t>
            </a:r>
          </a:p>
          <a:p>
            <a:pPr lvl="1"/>
            <a:r>
              <a:rPr lang="en-US" altLang="en-US"/>
              <a:t>Religion</a:t>
            </a:r>
          </a:p>
          <a:p>
            <a:pPr lvl="1"/>
            <a:r>
              <a:rPr lang="en-US" altLang="en-US"/>
              <a:t>Sex </a:t>
            </a:r>
          </a:p>
          <a:p>
            <a:pPr lvl="1"/>
            <a:r>
              <a:rPr lang="en-US" altLang="en-US"/>
              <a:t>National origin</a:t>
            </a:r>
          </a:p>
          <a:p>
            <a:pPr lvl="1"/>
            <a:r>
              <a:rPr lang="en-US" altLang="en-US"/>
              <a:t>Age or disability status</a:t>
            </a:r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6CB59-DE40-4BDA-91D3-1D44CB7BB6F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Disparate Treatment (Continued)</a:t>
            </a:r>
            <a:endParaRPr lang="en-GB" altLang="en-US" dirty="0"/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Legal requirement for differential treatment</a:t>
            </a:r>
          </a:p>
          <a:p>
            <a:pPr lvl="1"/>
            <a:r>
              <a:rPr lang="en-GB" altLang="en-US" b="1" dirty="0"/>
              <a:t>Bona fide occupational qualification (B F O Q): </a:t>
            </a:r>
            <a:r>
              <a:rPr lang="en-US" altLang="en-US" dirty="0"/>
              <a:t>Conditions such as race, </a:t>
            </a:r>
            <a:r>
              <a:rPr lang="en-GB" altLang="en-US" dirty="0"/>
              <a:t>sex, or other personal characteristic legitimately affect a person’s ability </a:t>
            </a:r>
            <a:r>
              <a:rPr lang="en-US" altLang="en-US" dirty="0"/>
              <a:t>to perform the job</a:t>
            </a:r>
          </a:p>
          <a:p>
            <a:pPr lvl="1"/>
            <a:r>
              <a:rPr lang="en-GB" dirty="0"/>
              <a:t>Firms are required to demonstrate that hiring based on certain characteristics is a business necessity </a:t>
            </a:r>
          </a:p>
          <a:p>
            <a:pPr lvl="2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02A041-8F0B-4C50-A1D5-409E4DB224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rgbClr val="618097"/>
      </a:dk1>
      <a:lt1>
        <a:srgbClr val="FFFFFF"/>
      </a:lt1>
      <a:dk2>
        <a:srgbClr val="000000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B46E8B8A076445BCC1E0DDDEF774E9" ma:contentTypeVersion="10" ma:contentTypeDescription="Create a new document." ma:contentTypeScope="" ma:versionID="9d6450809af4595ba2cab2c67aff4e71">
  <xsd:schema xmlns:xsd="http://www.w3.org/2001/XMLSchema" xmlns:xs="http://www.w3.org/2001/XMLSchema" xmlns:p="http://schemas.microsoft.com/office/2006/metadata/properties" xmlns:ns2="2eabc4ae-3dfc-48bf-a7f8-3fb63f2faec4" xmlns:ns3="5b47f0fb-e24d-44b9-89a4-ff46b5ce035f" targetNamespace="http://schemas.microsoft.com/office/2006/metadata/properties" ma:root="true" ma:fieldsID="90a35087c31af91336a9baf8e0d2711c" ns2:_="" ns3:_="">
    <xsd:import namespace="2eabc4ae-3dfc-48bf-a7f8-3fb63f2faec4"/>
    <xsd:import namespace="5b47f0fb-e24d-44b9-89a4-ff46b5ce03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bc4ae-3dfc-48bf-a7f8-3fb63f2fae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7f0fb-e24d-44b9-89a4-ff46b5ce035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4EFF5A-D302-4394-AB32-74C01999CF84}">
  <ds:schemaRefs>
    <ds:schemaRef ds:uri="http://schemas.microsoft.com/office/2006/documentManagement/types"/>
    <ds:schemaRef ds:uri="http://purl.org/dc/dcmitype/"/>
    <ds:schemaRef ds:uri="5b47f0fb-e24d-44b9-89a4-ff46b5ce035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eabc4ae-3dfc-48bf-a7f8-3fb63f2faec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8AAA063-0CC0-46D5-B860-AAA0B380BF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E14852-8C79-409E-AEFA-CAABFDF88C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bc4ae-3dfc-48bf-a7f8-3fb63f2faec4"/>
    <ds:schemaRef ds:uri="5b47f0fb-e24d-44b9-89a4-ff46b5ce03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</TotalTime>
  <Words>1187</Words>
  <Application>Microsoft Office PowerPoint</Application>
  <PresentationFormat>On-screen Show (4:3)</PresentationFormat>
  <Paragraphs>183</Paragraphs>
  <Slides>25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Calibri</vt:lpstr>
      <vt:lpstr>Franklin Gothic Medium</vt:lpstr>
      <vt:lpstr>Lucida Grande</vt:lpstr>
      <vt:lpstr>Wingdings</vt:lpstr>
      <vt:lpstr>1_Office Theme</vt:lpstr>
      <vt:lpstr>Chapter 2: The Legal Environment</vt:lpstr>
      <vt:lpstr>Learning Outcomes</vt:lpstr>
      <vt:lpstr>Legal Context of Human Resource  Management (HRM)</vt:lpstr>
      <vt:lpstr>Regulatory Environment of HRM </vt:lpstr>
      <vt:lpstr>Legal Regulation of HRM</vt:lpstr>
      <vt:lpstr>Equal Employment Opportunity</vt:lpstr>
      <vt:lpstr>Forms of Illegal Discrimination</vt:lpstr>
      <vt:lpstr>Disparate Treatment</vt:lpstr>
      <vt:lpstr>Disparate Treatment (Continued)</vt:lpstr>
      <vt:lpstr>Disparate Impact</vt:lpstr>
      <vt:lpstr>Disparate Impact (Continued)</vt:lpstr>
      <vt:lpstr>Other Forms of Discrimination</vt:lpstr>
      <vt:lpstr>Protected Class and Affirmative Action</vt:lpstr>
      <vt:lpstr>Affirmative Action and Reverse Discrimination </vt:lpstr>
      <vt:lpstr>Types of Sexual Harassment at Work</vt:lpstr>
      <vt:lpstr>Other Equal Employment Opportunity Legislation</vt:lpstr>
      <vt:lpstr>Other Equal Employment Opportunity Legislation (Continued)</vt:lpstr>
      <vt:lpstr>Agencies That Enforce Equal Employment Opportunity</vt:lpstr>
      <vt:lpstr>Agencies That Enforce Equal Employment Opportunity (Continued)</vt:lpstr>
      <vt:lpstr>Other Areas of Human Resource Regulation</vt:lpstr>
      <vt:lpstr>Other Areas of Human Resource Regulation (Continued 1)</vt:lpstr>
      <vt:lpstr>Other Areas of Human Resource Regulation (Continued 2)</vt:lpstr>
      <vt:lpstr>Evaluating Legal Compliance</vt:lpstr>
      <vt:lpstr>Key Terms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Alex Mathew</dc:creator>
  <cp:lastModifiedBy>Latoya McLaurin</cp:lastModifiedBy>
  <cp:revision>420</cp:revision>
  <dcterms:created xsi:type="dcterms:W3CDTF">2014-09-24T08:37:24Z</dcterms:created>
  <dcterms:modified xsi:type="dcterms:W3CDTF">2020-01-11T14:43:44Z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0x0101005EB46E8B8A076445BCC1E0DDDEF774E9</vt:lpwstr>
  </property>
</Properties>
</file>