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4"/>
  </p:sldMasterIdLst>
  <p:notesMasterIdLst>
    <p:notesMasterId r:id="rId38"/>
  </p:notesMasterIdLst>
  <p:sldIdLst>
    <p:sldId id="256" r:id="rId5"/>
    <p:sldId id="257" r:id="rId6"/>
    <p:sldId id="289" r:id="rId7"/>
    <p:sldId id="259" r:id="rId8"/>
    <p:sldId id="277" r:id="rId9"/>
    <p:sldId id="306" r:id="rId10"/>
    <p:sldId id="278" r:id="rId11"/>
    <p:sldId id="291" r:id="rId12"/>
    <p:sldId id="292" r:id="rId13"/>
    <p:sldId id="310" r:id="rId14"/>
    <p:sldId id="311" r:id="rId15"/>
    <p:sldId id="276" r:id="rId16"/>
    <p:sldId id="313" r:id="rId17"/>
    <p:sldId id="314" r:id="rId18"/>
    <p:sldId id="315" r:id="rId19"/>
    <p:sldId id="294" r:id="rId20"/>
    <p:sldId id="299" r:id="rId21"/>
    <p:sldId id="300" r:id="rId22"/>
    <p:sldId id="301" r:id="rId23"/>
    <p:sldId id="295" r:id="rId24"/>
    <p:sldId id="283" r:id="rId25"/>
    <p:sldId id="302" r:id="rId26"/>
    <p:sldId id="285" r:id="rId27"/>
    <p:sldId id="286" r:id="rId28"/>
    <p:sldId id="287" r:id="rId29"/>
    <p:sldId id="296" r:id="rId30"/>
    <p:sldId id="312" r:id="rId31"/>
    <p:sldId id="266" r:id="rId32"/>
    <p:sldId id="304" r:id="rId33"/>
    <p:sldId id="303" r:id="rId34"/>
    <p:sldId id="309" r:id="rId35"/>
    <p:sldId id="308" r:id="rId36"/>
    <p:sldId id="305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kita G Kurup" initials="NGK" lastIdx="48" clrIdx="0">
    <p:extLst>
      <p:ext uri="{19B8F6BF-5375-455C-9EA6-DF929625EA0E}">
        <p15:presenceInfo xmlns:p15="http://schemas.microsoft.com/office/powerpoint/2012/main" userId="Nikita G Kurup" providerId="None"/>
      </p:ext>
    </p:extLst>
  </p:cmAuthor>
  <p:cmAuthor id="2" name="Divya Mary Abraham" initials="DMA" lastIdx="1" clrIdx="1">
    <p:extLst>
      <p:ext uri="{19B8F6BF-5375-455C-9EA6-DF929625EA0E}">
        <p15:presenceInfo xmlns:p15="http://schemas.microsoft.com/office/powerpoint/2012/main" userId="S-1-5-21-3361151005-2080053223-3394076701-164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5D2E"/>
    <a:srgbClr val="F27046"/>
    <a:srgbClr val="01A1DD"/>
    <a:srgbClr val="0121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1634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F80F8-BC09-494E-93A2-B04E15C504CE}" type="datetimeFigureOut">
              <a:rPr lang="en-GB" smtClean="0"/>
              <a:t>11/01/2020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14F4A-BB8D-431D-9D49-7FBB09AB40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4100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4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329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484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31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311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03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598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14F4A-BB8D-431D-9D49-7FBB09AB4039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14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6D93C82-64C8-40AA-B3C1-428D61F8661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19100" y="172712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6800" dirty="0">
                <a:latin typeface="+mj-lt"/>
              </a:rPr>
              <a:t>Chapter</a:t>
            </a:r>
            <a:r>
              <a:rPr lang="en-US" altLang="en-US" sz="6800" dirty="0">
                <a:latin typeface="Franklin Gothic Medium" panose="020B0603020102020204" pitchFamily="34" charset="0"/>
              </a:rPr>
              <a:t> </a:t>
            </a:r>
            <a:r>
              <a:rPr lang="en-US" altLang="en-US" sz="6800" dirty="0">
                <a:latin typeface="+mj-lt"/>
              </a:rPr>
              <a:t>4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9965D7ED-45A2-4AE9-AF2F-797E11D9081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200" y="295358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  <a:ea typeface="DINPro-CondMedium"/>
                <a:cs typeface="DINPro-CondMedium"/>
              </a:rPr>
              <a:t>The Competitive Environment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4FF633-857C-49F7-8804-BBE7DFF57008}"/>
              </a:ext>
            </a:extLst>
          </p:cNvPr>
          <p:cNvCxnSpPr>
            <a:cxnSpLocks/>
          </p:cNvCxnSpPr>
          <p:nvPr userDrawn="1"/>
        </p:nvCxnSpPr>
        <p:spPr>
          <a:xfrm>
            <a:off x="0" y="2987675"/>
            <a:ext cx="9144000" cy="0"/>
          </a:xfrm>
          <a:prstGeom prst="line">
            <a:avLst/>
          </a:prstGeom>
          <a:ln w="38100" cmpd="sng">
            <a:solidFill>
              <a:srgbClr val="F37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53B598D-E607-470F-8761-2013401844B3}"/>
              </a:ext>
            </a:extLst>
          </p:cNvPr>
          <p:cNvSpPr/>
          <p:nvPr userDrawn="1"/>
        </p:nvSpPr>
        <p:spPr>
          <a:xfrm>
            <a:off x="0" y="0"/>
            <a:ext cx="444500" cy="68580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2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SUMMARY</a:t>
            </a:r>
          </a:p>
        </p:txBody>
      </p:sp>
      <p:pic>
        <p:nvPicPr>
          <p:cNvPr id="7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CFADA5B-FEB7-44E3-9017-39794B47A665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1232969" y="14821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00CB5-BB30-40FD-9B96-69260F67C585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C5A987F3-DA74-474F-B0BA-AF329968F4F4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A6531D15-5C2B-46EC-A431-1635A83CE749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45926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1A1DD"/>
          </a:solidFill>
          <a:ln>
            <a:solidFill>
              <a:srgbClr val="01A1D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 descr="4ltr_logo_new_REVISEDbw.psd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4" t="6983" r="7072" b="4960"/>
          <a:stretch/>
        </p:blipFill>
        <p:spPr>
          <a:xfrm>
            <a:off x="3465147" y="2078159"/>
            <a:ext cx="2204181" cy="2210533"/>
          </a:xfrm>
          <a:prstGeom prst="ellipse">
            <a:avLst/>
          </a:prstGeom>
        </p:spPr>
      </p:pic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DECD40-6152-4C14-B276-E811ACCF649B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BD42E-8C1C-4D2E-A374-6EA499DA8330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8C62321B-5A0A-47AE-A044-CC226FF07A1B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7AFF4ADD-4034-4E99-B163-A0B6869FED1E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90548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45C784-F01E-4985-AA11-E52529F88AAC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" name="Chord 7"/>
          <p:cNvSpPr/>
          <p:nvPr userDrawn="1"/>
        </p:nvSpPr>
        <p:spPr>
          <a:xfrm rot="13320000">
            <a:off x="-465138" y="155575"/>
            <a:ext cx="987426" cy="987425"/>
          </a:xfrm>
          <a:prstGeom prst="chord">
            <a:avLst>
              <a:gd name="adj1" fmla="val 2700000"/>
              <a:gd name="adj2" fmla="val 13872841"/>
            </a:avLst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1D83-14E5-4556-A70D-A9B271C55080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64A5-75A5-47AC-A980-A442E106489C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117B8328-7DA6-4923-BD04-9E1CC17A183C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AB95FB36-31C6-49BD-8C55-A7EA6290C7C6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BA3DD0B2-2E45-460A-B09A-CF3AADED56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18348" y="9525"/>
            <a:ext cx="814540" cy="351982"/>
          </a:xfrm>
        </p:spPr>
        <p:txBody>
          <a:bodyPr/>
          <a:lstStyle>
            <a:lvl1pPr marL="0" indent="0" algn="ctr">
              <a:lnSpc>
                <a:spcPct val="90000"/>
              </a:lnSpc>
              <a:buClr>
                <a:srgbClr val="B00027"/>
              </a:buClr>
              <a:buFont typeface="Lucida Grande"/>
              <a:buNone/>
              <a:defRPr sz="2000">
                <a:latin typeface="+mj-lt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13604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B72524E-62FF-49F2-A93D-C02883C3C16E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7" name="Picture 9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4500" y="1532988"/>
            <a:ext cx="7821824" cy="4227731"/>
          </a:xfrm>
        </p:spPr>
        <p:txBody>
          <a:bodyPr/>
          <a:lstStyle>
            <a:lvl1pPr marL="342900" indent="-342900">
              <a:lnSpc>
                <a:spcPct val="90000"/>
              </a:lnSpc>
              <a:buClr>
                <a:srgbClr val="B00027"/>
              </a:buClr>
              <a:buFont typeface="Lucida Grande"/>
              <a:buChar char="•"/>
              <a:defRPr/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CBBD6-6839-4818-A5CF-ED57B968C94F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6A18-146C-4AA3-A9DF-31ABCE6CCBF9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AFD4A325-E972-4099-ABC3-BB9A92CE3C87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709725D7-D324-4F9E-8CA0-6BDFA1D5E60A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32851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88AB36C-F596-4B02-B911-E59CD7C78077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Table</a:t>
            </a:r>
            <a:endParaRPr lang="en-US" sz="3200" b="1" i="1" dirty="0">
              <a:solidFill>
                <a:schemeClr val="bg1"/>
              </a:solidFill>
              <a:latin typeface="Franklin Gothic Medium" panose="020B0603020102020204" pitchFamily="34" charset="0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2" y="418404"/>
            <a:ext cx="7536700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F344F-5A46-4E1D-982F-AA9176EBB487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B255-9272-40FC-A021-282914F9A21F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1557F8B5-C870-438E-B0F0-03E6D3B40CB5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CA25CF1D-8589-476D-9B70-06D3F97A4CBF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180626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F71AD7F-A429-48CE-9195-F25BBBFCC187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bg1"/>
                </a:solidFill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Figure</a:t>
            </a:r>
            <a:endParaRPr lang="en-US" sz="3200" b="1" i="1" dirty="0">
              <a:solidFill>
                <a:schemeClr val="bg1"/>
              </a:solidFill>
              <a:latin typeface="Franklin Gothic Medium" panose="020B0603020102020204" pitchFamily="34" charset="0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2" y="418404"/>
            <a:ext cx="7536700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B67C2-95AC-4850-B95E-6367F153B866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4844-2534-434B-82E7-A8E15C466CA9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60CACC17-A694-4E7B-BB81-045C3BDDA852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87334AA2-9F99-4134-A801-09A6E7259E7E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231816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1489" y="0"/>
            <a:ext cx="9144000" cy="2497593"/>
          </a:xfrm>
          <a:prstGeom prst="rect">
            <a:avLst/>
          </a:prstGeom>
          <a:gradFill flip="none" rotWithShape="1">
            <a:gsLst>
              <a:gs pos="0">
                <a:srgbClr val="B2BFBE">
                  <a:alpha val="61000"/>
                </a:srgbClr>
              </a:gs>
              <a:gs pos="85000">
                <a:srgbClr val="FFFFFF"/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D14EE48-CB36-461D-84BB-CA04A265A7D0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368300"/>
            <a:ext cx="260032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88" y="368300"/>
            <a:ext cx="1450975" cy="584200"/>
          </a:xfrm>
          <a:prstGeom prst="rect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3200" b="1" dirty="0">
                <a:solidFill>
                  <a:schemeClr val="tx2"/>
                </a:solidFill>
                <a:latin typeface="Franklin Gothic Medium" panose="020B0603020102020204" pitchFamily="34" charset="0"/>
                <a:ea typeface="Franklin Gothic Medium" panose="020B0603020102020204" pitchFamily="34" charset="0"/>
                <a:cs typeface="Franklin Gothic Medium" panose="020B0603020102020204" pitchFamily="34" charset="0"/>
              </a:rPr>
              <a:t>Exhibit</a:t>
            </a:r>
            <a:endParaRPr lang="en-US" sz="3200" b="1" i="1" dirty="0">
              <a:solidFill>
                <a:schemeClr val="tx2"/>
              </a:solidFill>
              <a:latin typeface="Franklin Gothic Medium" panose="020B0603020102020204" pitchFamily="34" charset="0"/>
              <a:ea typeface="Franklin Gothic Medium" panose="020B0603020102020204" pitchFamily="34" charset="0"/>
              <a:cs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3012" y="418404"/>
            <a:ext cx="7536700" cy="983201"/>
          </a:xfrm>
        </p:spPr>
        <p:txBody>
          <a:bodyPr anchor="t">
            <a:normAutofit/>
          </a:bodyPr>
          <a:lstStyle>
            <a:lvl1pPr marL="1280160" indent="-1280160" algn="l">
              <a:defRPr sz="28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02B9-BD42-43C3-A643-EC13D545E407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AB02-4986-46AF-9275-AE77A896DD59}" type="slidenum">
              <a:rPr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Slide Number Placeholder 2">
            <a:extLst>
              <a:ext uri="{FF2B5EF4-FFF2-40B4-BE49-F238E27FC236}">
                <a16:creationId xmlns:a16="http://schemas.microsoft.com/office/drawing/2014/main" id="{2CCDA1BE-0A4B-48F5-A6C5-DF95CD9BA948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484BE880-15D3-4F7C-A435-1E4C239EC875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9342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LEARNING OUTCOMES</a:t>
            </a:r>
          </a:p>
        </p:txBody>
      </p:sp>
      <p:pic>
        <p:nvPicPr>
          <p:cNvPr id="8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8D6DD53-397D-4578-B5B2-E4853FD8984B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073" y="1456105"/>
            <a:ext cx="7431087" cy="3471496"/>
          </a:xfrm>
        </p:spPr>
        <p:txBody>
          <a:bodyPr>
            <a:normAutofit/>
          </a:bodyPr>
          <a:lstStyle>
            <a:lvl1pPr marL="420624" indent="-420624">
              <a:lnSpc>
                <a:spcPct val="90000"/>
              </a:lnSpc>
              <a:spcBef>
                <a:spcPts val="600"/>
              </a:spcBef>
              <a:buClrTx/>
              <a:buFont typeface="Wingdings" charset="2"/>
              <a:buAutoNum type="arabicPlain"/>
              <a:defRPr sz="2600">
                <a:latin typeface="Rockwell"/>
                <a:cs typeface="Rockwell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5F642-1EE2-4672-AA84-7BCB0B45010C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		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01C8555F-967B-4142-99D1-69C923C9997C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3A198488-A1E9-490A-AC5E-8D3A14FAC014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207971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8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6EA0326-23B4-4943-B766-17EDD4643F19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001713" y="220663"/>
            <a:ext cx="6915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LEARNING OUTCOMES </a:t>
            </a:r>
            <a:r>
              <a:rPr lang="en-US" sz="2000" i="1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033" y="1456105"/>
            <a:ext cx="7431087" cy="3471496"/>
          </a:xfrm>
        </p:spPr>
        <p:txBody>
          <a:bodyPr>
            <a:normAutofit/>
          </a:bodyPr>
          <a:lstStyle>
            <a:lvl1pPr marL="420624" indent="-420624">
              <a:lnSpc>
                <a:spcPct val="90000"/>
              </a:lnSpc>
              <a:spcBef>
                <a:spcPts val="600"/>
              </a:spcBef>
              <a:buClrTx/>
              <a:buFont typeface="Wingdings" charset="2"/>
              <a:buAutoNum type="arabicPlain"/>
              <a:defRPr sz="2600">
                <a:latin typeface="Rockwell"/>
                <a:cs typeface="Rockwell"/>
              </a:defRPr>
            </a:lvl1pPr>
            <a:lvl2pPr marL="640080" indent="-274320">
              <a:lnSpc>
                <a:spcPct val="90000"/>
              </a:lnSpc>
              <a:buClr>
                <a:srgbClr val="B00027"/>
              </a:buClr>
              <a:buFont typeface="Arial"/>
              <a:buChar char="•"/>
              <a:defRPr b="0" i="1"/>
            </a:lvl2pPr>
            <a:lvl3pPr marL="960120" indent="-320040">
              <a:lnSpc>
                <a:spcPct val="90000"/>
              </a:lnSpc>
              <a:buClr>
                <a:srgbClr val="B00027"/>
              </a:buClr>
              <a:buSzPct val="100000"/>
              <a:buFont typeface="Lucida Grande"/>
              <a:buChar char="-"/>
              <a:defRPr sz="2800"/>
            </a:lvl3pPr>
            <a:lvl4pPr marL="1234440" indent="-228600">
              <a:lnSpc>
                <a:spcPct val="90000"/>
              </a:lnSpc>
              <a:buFont typeface="Arial"/>
              <a:buChar char="▸"/>
              <a:defRPr sz="2400"/>
            </a:lvl4pPr>
            <a:lvl5pPr marL="1508760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3B794-DE68-49F6-AEF6-713C1A94142C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706D68B3-87BA-4EBF-ADDA-AF035516B76B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Footer Placeholder 1">
            <a:extLst>
              <a:ext uri="{FF2B5EF4-FFF2-40B4-BE49-F238E27FC236}">
                <a16:creationId xmlns:a16="http://schemas.microsoft.com/office/drawing/2014/main" id="{55436505-1666-469E-8EE6-412D27499D1E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</p:spTree>
    <p:extLst>
      <p:ext uri="{BB962C8B-B14F-4D97-AF65-F5344CB8AC3E}">
        <p14:creationId xmlns:p14="http://schemas.microsoft.com/office/powerpoint/2010/main" val="113700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V="1">
            <a:off x="0" y="0"/>
            <a:ext cx="9144000" cy="6858000"/>
          </a:xfrm>
          <a:prstGeom prst="rect">
            <a:avLst/>
          </a:prstGeom>
          <a:solidFill>
            <a:srgbClr val="E0E3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233488" y="58738"/>
            <a:ext cx="6669087" cy="6670675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1001713" y="250825"/>
            <a:ext cx="890587" cy="890588"/>
          </a:xfrm>
          <a:prstGeom prst="ellipse">
            <a:avLst/>
          </a:prstGeom>
          <a:solidFill>
            <a:srgbClr val="F27046"/>
          </a:solidFill>
          <a:ln>
            <a:solidFill>
              <a:srgbClr val="F270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233488" y="393700"/>
            <a:ext cx="4581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3200" dirty="0">
                <a:solidFill>
                  <a:srgbClr val="B00027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KEY TERMS</a:t>
            </a:r>
          </a:p>
        </p:txBody>
      </p:sp>
      <p:pic>
        <p:nvPicPr>
          <p:cNvPr id="8" name="Picture 10" descr="4LTR_colorStri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300038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6721475" y="6483350"/>
            <a:ext cx="2411413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8E7BA0-EAB0-4A73-83A5-793E6E6D9174}" type="slidenum">
              <a:rPr lang="en-US" b="1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90082-6D1F-49F6-8757-A20FBF4DA25D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A0692BDF-5E5D-429A-8B0C-39B783EC0F6E}"/>
              </a:ext>
            </a:extLst>
          </p:cNvPr>
          <p:cNvSpPr txBox="1">
            <a:spLocks/>
          </p:cNvSpPr>
          <p:nvPr userDrawn="1"/>
        </p:nvSpPr>
        <p:spPr>
          <a:xfrm>
            <a:off x="7689850" y="6483350"/>
            <a:ext cx="1127125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HR5 | CH4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E2311FCB-B52B-4606-B6B0-9D3749E7DFC0}"/>
              </a:ext>
            </a:extLst>
          </p:cNvPr>
          <p:cNvSpPr txBox="1">
            <a:spLocks/>
          </p:cNvSpPr>
          <p:nvPr userDrawn="1"/>
        </p:nvSpPr>
        <p:spPr>
          <a:xfrm>
            <a:off x="1279525" y="6592888"/>
            <a:ext cx="6721475" cy="27940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700" spc="50" dirty="0">
                <a:solidFill>
                  <a:schemeClr val="tx2"/>
                </a:solidFill>
                <a:latin typeface="Arial Narrow"/>
                <a:cs typeface="Arial Narrow"/>
              </a:rPr>
              <a:t>Copyright © 2020 Cengage Learning. All Rights Reserved. May not be scanned, copied or duplicated, or posted to a publicly accessible website, in whole or in part.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31D7C2D-CB36-48E2-9313-078609BFEDC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494853"/>
            <a:ext cx="3565207" cy="463989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2600" dirty="0">
                <a:latin typeface="Calibri" panose="020F0502020204030204" pitchFamily="34" charset="0"/>
                <a:cs typeface="Rockwell"/>
              </a:defRPr>
            </a:lvl1pPr>
          </a:lstStyle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17663C1-9D71-4270-9025-75F255D07D1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251768" y="1494853"/>
            <a:ext cx="3565207" cy="463989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 lang="en-US" sz="2600" dirty="0">
                <a:latin typeface="Calibri" panose="020F0502020204030204" pitchFamily="34" charset="0"/>
                <a:cs typeface="Rockwell"/>
              </a:defRPr>
            </a:lvl1pPr>
          </a:lstStyle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13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944602-95A8-4167-944E-68363148CA76}" type="datetime1">
              <a:rPr lang="en-US"/>
              <a:pPr>
                <a:defRPr/>
              </a:pPr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AFDE03-0CED-4747-83E3-928716954ED6}" type="slidenum">
              <a:rPr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 hidden="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Chapter 4: The Competitive Environment 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912ADCA4-F4CA-448B-AB4B-57007B76385A}"/>
              </a:ext>
            </a:extLst>
          </p:cNvPr>
          <p:cNvSpPr txBox="1">
            <a:spLocks/>
          </p:cNvSpPr>
          <p:nvPr/>
        </p:nvSpPr>
        <p:spPr>
          <a:xfrm>
            <a:off x="419100" y="6477000"/>
            <a:ext cx="89154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00" dirty="0">
                <a:solidFill>
                  <a:schemeClr val="tx2"/>
                </a:solidFill>
                <a:cs typeface="Arial" panose="020B0604020202020204" pitchFamily="34" charset="0"/>
              </a:rPr>
              <a:t>Copyright ©2020 Cengage Learning. All Rights Reserved. May not be scanned, copied or duplicated, or posted to a publicly accessible website, in whole or in part.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F04D6F8-52DB-4842-9A2D-9435171C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Strategies </a:t>
            </a:r>
            <a:r>
              <a:rPr lang="en-US" altLang="en-US" sz="2000" dirty="0"/>
              <a:t>(Continued 1)</a:t>
            </a:r>
            <a:endParaRPr 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DE95F0-A0CA-4CD0-8EFB-CD804E88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Major changes are needed to rectify the problem</a:t>
            </a:r>
          </a:p>
          <a:p>
            <a:pPr lvl="1"/>
            <a:r>
              <a:rPr lang="en-US" noProof="0" dirty="0"/>
              <a:t>Involves rightsizing the organization by closing operations, shutting down factories, and terminating employees to get back on the right track</a:t>
            </a:r>
          </a:p>
          <a:p>
            <a:pPr lvl="0"/>
            <a:r>
              <a:rPr lang="en-US" b="1" dirty="0"/>
              <a:t>Stability strategy</a:t>
            </a:r>
          </a:p>
          <a:p>
            <a:pPr lvl="1"/>
            <a:r>
              <a:rPr lang="en-US" dirty="0"/>
              <a:t>Used after a period of retrenchment or rapid growth when a company plans to stay in its current businesses and intends to retain the way they are managed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ED5901-26FF-4177-8D0B-06206DB188B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8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F04D6F8-52DB-4842-9A2D-9435171C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Strategies </a:t>
            </a:r>
            <a:r>
              <a:rPr lang="en-US" altLang="en-US" sz="2000" dirty="0"/>
              <a:t>(Continued 2)</a:t>
            </a:r>
            <a:endParaRPr lang="en-US" sz="20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DE95F0-A0CA-4CD0-8EFB-CD804E88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Diversification strategy</a:t>
            </a:r>
          </a:p>
          <a:p>
            <a:pPr lvl="1"/>
            <a:r>
              <a:rPr lang="en-US" dirty="0"/>
              <a:t>Used by firms that are adding new products, product lines, or businesses to their existing core products, product lines, or businesses</a:t>
            </a:r>
          </a:p>
          <a:p>
            <a:pPr lvl="1"/>
            <a:r>
              <a:rPr lang="en-US" altLang="en-US" b="1" dirty="0"/>
              <a:t>Related diversification</a:t>
            </a:r>
            <a:r>
              <a:rPr lang="en-US" altLang="en-US" dirty="0"/>
              <a:t>: Used when a firm believes it can achieve synergy among its various businesses</a:t>
            </a:r>
          </a:p>
          <a:p>
            <a:pPr lvl="1"/>
            <a:r>
              <a:rPr lang="en-US" altLang="en-US" b="1" dirty="0"/>
              <a:t>Unrelated diversification</a:t>
            </a:r>
            <a:r>
              <a:rPr lang="en-US" altLang="en-US" dirty="0"/>
              <a:t>: Used when a firm attempts to operate several unique businesses in different, unrelated markets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ED5901-26FF-4177-8D0B-06206DB188B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2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Business Strategy</a:t>
            </a:r>
            <a:endParaRPr lang="en-US" alt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Adaptation model</a:t>
            </a:r>
            <a:r>
              <a:rPr lang="en-US" altLang="en-US" dirty="0"/>
              <a:t>: </a:t>
            </a:r>
            <a:r>
              <a:rPr lang="en-IN" altLang="en-US" dirty="0"/>
              <a:t>Popular approach to business strategy where a </a:t>
            </a:r>
            <a:r>
              <a:rPr lang="en-US" altLang="en-US" dirty="0"/>
              <a:t>business seeks ways to adapt to its environment</a:t>
            </a:r>
          </a:p>
          <a:p>
            <a:pPr lvl="1"/>
            <a:r>
              <a:rPr lang="en-US" altLang="en-US" dirty="0"/>
              <a:t>Strategic alternatives include:</a:t>
            </a:r>
          </a:p>
          <a:p>
            <a:pPr lvl="2"/>
            <a:r>
              <a:rPr lang="en-US" altLang="en-US" dirty="0"/>
              <a:t>Defender strategy </a:t>
            </a:r>
          </a:p>
          <a:p>
            <a:pPr lvl="2"/>
            <a:r>
              <a:rPr lang="en-US" altLang="en-US" dirty="0"/>
              <a:t>Prospector strategy</a:t>
            </a:r>
          </a:p>
          <a:p>
            <a:pPr lvl="2"/>
            <a:r>
              <a:rPr lang="en-US" altLang="en-US" dirty="0"/>
              <a:t>Analyzer strategy</a:t>
            </a:r>
          </a:p>
          <a:p>
            <a:pPr lvl="2"/>
            <a:r>
              <a:rPr lang="en-US" altLang="en-US" dirty="0"/>
              <a:t>Reactor strategy: Seen as a strategic failure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F2D0273-0685-4430-AA46-EDCAFF3CBA95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7EB1-0E95-40FD-AF5D-5CF103F0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Defender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721D-216B-4921-B693-1780F72E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Identifies a relatively narrow niche in the market and then directs a limited set of products or services at that niche</a:t>
            </a:r>
          </a:p>
          <a:p>
            <a:r>
              <a:rPr lang="en-IN" dirty="0"/>
              <a:t>Guards and secures a position in existing markets </a:t>
            </a:r>
          </a:p>
          <a:p>
            <a:r>
              <a:rPr lang="en-IN" dirty="0"/>
              <a:t>Appropriate in an environment with low uncertainty and risk and high stability</a:t>
            </a:r>
          </a:p>
          <a:p>
            <a:r>
              <a:rPr lang="en-IN" dirty="0"/>
              <a:t>HR managers recruit and seek to retain stable employees who exhibit high levels of commitment and loyalty to a firm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7ABAB-E0DE-43A0-B684-0CC2306DEFA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7EB1-0E95-40FD-AF5D-5CF103F0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Prospector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721D-216B-4921-B693-1780F72E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Focuses on new products and markets</a:t>
            </a:r>
          </a:p>
          <a:p>
            <a:r>
              <a:rPr lang="en-IN" dirty="0"/>
              <a:t>Avoids long-term commitment</a:t>
            </a:r>
          </a:p>
          <a:p>
            <a:r>
              <a:rPr lang="en-IN" dirty="0"/>
              <a:t>Business environment is dynamic and grows with considerable uncertainty and risk</a:t>
            </a:r>
          </a:p>
          <a:p>
            <a:r>
              <a:rPr lang="en-IN" dirty="0"/>
              <a:t>HR managers prefer to recruit and retain entrepreneurial employees who are highly flexible and more dedicated to their craft or profession than to the organization itself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7ABAB-E0DE-43A0-B684-0CC2306DEFA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37EB1-0E95-40FD-AF5D-5CF103F0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Analyzer Strategy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721D-216B-4921-B693-1780F72E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Identifies and exploits new markets and products</a:t>
            </a:r>
          </a:p>
          <a:p>
            <a:r>
              <a:rPr lang="en-IN" dirty="0"/>
              <a:t>Simultaneously maintains a nucleus of traditional core products and customers</a:t>
            </a:r>
          </a:p>
          <a:p>
            <a:r>
              <a:rPr lang="en-IN" dirty="0"/>
              <a:t>Appropriate in relatively stable conditions with moderate uncertainty and risk</a:t>
            </a:r>
          </a:p>
          <a:p>
            <a:r>
              <a:rPr lang="en-IN" dirty="0"/>
              <a:t>HR managers may seek to recruit and retain employees who might be moderately entrepreneurial and flexible but who will also be quite dedicated and loyal to a firm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7ABAB-E0DE-43A0-B684-0CC2306DEFA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2AA4F-5BB8-4D70-B333-FD464637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</a:t>
            </a:r>
            <a:r>
              <a:rPr lang="en-US" altLang="en-US"/>
              <a:t> Competitive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A4457-5844-4E14-BCD1-DE7B3826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Differentiation strategy</a:t>
            </a:r>
          </a:p>
          <a:p>
            <a:pPr lvl="1"/>
            <a:r>
              <a:rPr lang="en-US" dirty="0"/>
              <a:t>Firms attempt to develop an image or reputation for their products or services that set the firms apart from their competitors</a:t>
            </a:r>
          </a:p>
          <a:p>
            <a:pPr lvl="0"/>
            <a:r>
              <a:rPr lang="en-US" b="1" dirty="0"/>
              <a:t>Cost leadership strategy</a:t>
            </a:r>
          </a:p>
          <a:p>
            <a:pPr lvl="1"/>
            <a:r>
              <a:rPr lang="en-US" dirty="0"/>
              <a:t>Focuses on minimizing the costs as much as possible</a:t>
            </a:r>
          </a:p>
          <a:p>
            <a:pPr lvl="0"/>
            <a:r>
              <a:rPr lang="en-US" b="1" dirty="0"/>
              <a:t>Focus strategy</a:t>
            </a:r>
          </a:p>
          <a:p>
            <a:pPr lvl="1"/>
            <a:r>
              <a:rPr lang="en-US" dirty="0"/>
              <a:t>Undertaken when an organization tries to target a specific segment of the marketplace for its products or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9944CC-2E43-425A-A27C-4A2ADA5D054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85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C929F-71F2-411F-8290-46DC52A07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41145-6108-4E99-8694-88C108F3E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how an organization will manage its basic functional activities, such as marketing, finance, operations, research and development, and HR</a:t>
            </a:r>
          </a:p>
          <a:p>
            <a:r>
              <a:rPr lang="en-US" dirty="0"/>
              <a:t>HR strategy formulation formally begins to take shape at the functional level</a:t>
            </a:r>
          </a:p>
          <a:p>
            <a:pPr lvl="1"/>
            <a:r>
              <a:rPr lang="en-US" dirty="0"/>
              <a:t>HR strategy should be closely integrated and coordinated with corporate, business, and other functional strategies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08EDC3-F2BD-4008-894E-8E026384A26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2</a:t>
            </a:r>
          </a:p>
        </p:txBody>
      </p:sp>
    </p:spTree>
    <p:extLst>
      <p:ext uri="{BB962C8B-B14F-4D97-AF65-F5344CB8AC3E}">
        <p14:creationId xmlns:p14="http://schemas.microsoft.com/office/powerpoint/2010/main" val="314588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EA606-8F94-49AE-867A-EEAECD2F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Strategy Formulation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6BB9A-8D77-43D1-920E-8FAB6873D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strategy</a:t>
            </a:r>
          </a:p>
          <a:p>
            <a:pPr lvl="1"/>
            <a:r>
              <a:rPr lang="en-US" dirty="0"/>
              <a:t>HR planning</a:t>
            </a:r>
          </a:p>
          <a:p>
            <a:pPr lvl="1"/>
            <a:r>
              <a:rPr lang="en-US" dirty="0"/>
              <a:t>Recruiting</a:t>
            </a:r>
          </a:p>
          <a:p>
            <a:pPr lvl="1"/>
            <a:r>
              <a:rPr lang="en-US" dirty="0"/>
              <a:t>Selection</a:t>
            </a:r>
          </a:p>
          <a:p>
            <a:pPr lvl="1"/>
            <a:r>
              <a:rPr lang="en-US" dirty="0"/>
              <a:t>Placement</a:t>
            </a:r>
          </a:p>
          <a:p>
            <a:r>
              <a:rPr lang="en-US" dirty="0"/>
              <a:t>Development strategy</a:t>
            </a:r>
          </a:p>
          <a:p>
            <a:pPr lvl="1"/>
            <a:r>
              <a:rPr lang="en-US" dirty="0"/>
              <a:t>Performance management</a:t>
            </a:r>
          </a:p>
          <a:p>
            <a:pPr lvl="1"/>
            <a:r>
              <a:rPr lang="en-US" dirty="0"/>
              <a:t>Training</a:t>
            </a:r>
          </a:p>
          <a:p>
            <a:pPr lvl="1"/>
            <a:r>
              <a:rPr lang="en-US" dirty="0"/>
              <a:t>Development</a:t>
            </a:r>
          </a:p>
          <a:p>
            <a:pPr lvl="1"/>
            <a:r>
              <a:rPr lang="en-US" dirty="0"/>
              <a:t>Career planning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68131-CDDC-4D4B-AFC0-848E73248B7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202397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EA606-8F94-49AE-867A-EEAECD2F8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Resource Strategy Formulation </a:t>
            </a:r>
            <a:r>
              <a:rPr lang="en-US" sz="200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6BB9A-8D77-43D1-920E-8FAB6873D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Compensation strategy</a:t>
            </a:r>
          </a:p>
          <a:p>
            <a:pPr lvl="1"/>
            <a:r>
              <a:rPr lang="en-US" dirty="0"/>
              <a:t>Wage/salary structure</a:t>
            </a:r>
          </a:p>
          <a:p>
            <a:pPr lvl="1"/>
            <a:r>
              <a:rPr lang="en-US" dirty="0"/>
              <a:t>Employee benefits</a:t>
            </a:r>
          </a:p>
          <a:p>
            <a:pPr lvl="1"/>
            <a:r>
              <a:rPr lang="en-US" dirty="0"/>
              <a:t>Incentives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68131-CDDC-4D4B-AFC0-848E73248B7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331255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 hidden="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Learning Outcomes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214438" y="1455738"/>
            <a:ext cx="7431087" cy="347186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  <a:defRPr/>
            </a:pPr>
            <a:r>
              <a:rPr lang="en-US" altLang="en-US" dirty="0">
                <a:latin typeface="Rockwell" panose="02060603020205020403" pitchFamily="18" charset="0"/>
                <a:ea typeface="Rockwell" panose="02060603020205020403" pitchFamily="18" charset="0"/>
                <a:cs typeface="Rockwell" panose="02060603020205020403" pitchFamily="18" charset="0"/>
              </a:rPr>
              <a:t>Describe the competitive environment of human resource management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dirty="0">
                <a:latin typeface="Rockwell" panose="02060603020205020403" pitchFamily="18" charset="0"/>
                <a:ea typeface="Rockwell" panose="02060603020205020403" pitchFamily="18" charset="0"/>
                <a:cs typeface="Rockwell" panose="02060603020205020403" pitchFamily="18" charset="0"/>
              </a:rPr>
              <a:t>Identify three types of strategies and relate each to human resource management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dirty="0">
                <a:latin typeface="Rockwell" panose="02060603020205020403" pitchFamily="18" charset="0"/>
                <a:ea typeface="Rockwell" panose="02060603020205020403" pitchFamily="18" charset="0"/>
                <a:cs typeface="Rockwell" panose="02060603020205020403" pitchFamily="18" charset="0"/>
              </a:rPr>
              <a:t>Discuss human resource strategy formulation and relevant organizational factors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dirty="0">
                <a:latin typeface="Rockwell" panose="02060603020205020403" pitchFamily="18" charset="0"/>
                <a:ea typeface="Rockwell" panose="02060603020205020403" pitchFamily="18" charset="0"/>
                <a:cs typeface="Rockwell" panose="02060603020205020403" pitchFamily="18" charset="0"/>
              </a:rPr>
              <a:t>Discuss the processes through which human resource strategy is implemented</a:t>
            </a:r>
          </a:p>
          <a:p>
            <a:pPr>
              <a:buFont typeface="+mj-lt"/>
              <a:buAutoNum type="arabicPeriod"/>
              <a:defRPr/>
            </a:pPr>
            <a:r>
              <a:rPr lang="en-US" altLang="en-US" dirty="0">
                <a:latin typeface="Rockwell" panose="02060603020205020403" pitchFamily="18" charset="0"/>
                <a:ea typeface="Rockwell" panose="02060603020205020403" pitchFamily="18" charset="0"/>
                <a:cs typeface="Rockwell" panose="02060603020205020403" pitchFamily="18" charset="0"/>
              </a:rPr>
              <a:t>Discuss how the human resource function in organizations can be evaluated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17F5-E713-4A0E-90A0-CF5432B3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Components of HR Strategy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B3EA1-9B88-42A7-9199-DD869307D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Organization design</a:t>
            </a:r>
          </a:p>
          <a:p>
            <a:pPr lvl="0"/>
            <a:r>
              <a:rPr lang="en-US" dirty="0"/>
              <a:t>Corporate culture</a:t>
            </a:r>
          </a:p>
          <a:p>
            <a:pPr lvl="0"/>
            <a:r>
              <a:rPr lang="en-US" dirty="0"/>
              <a:t>Unionization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037D47-6B38-4152-82CC-F9A6F3D5437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47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Forms of Organization Design</a:t>
            </a:r>
            <a:endParaRPr lang="en-GB" alt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Functional design (U-form organization)</a:t>
            </a:r>
          </a:p>
          <a:p>
            <a:pPr lvl="1"/>
            <a:r>
              <a:rPr lang="en-US" altLang="en-US" dirty="0"/>
              <a:t>Organizations group members into basic functional departments</a:t>
            </a:r>
          </a:p>
          <a:p>
            <a:pPr lvl="1"/>
            <a:r>
              <a:rPr lang="en-US" altLang="en-US" dirty="0"/>
              <a:t>Has a single HR department for an organization</a:t>
            </a:r>
          </a:p>
          <a:p>
            <a:r>
              <a:rPr lang="en-US" altLang="en-US" dirty="0"/>
              <a:t>Conglomerate (H-form) design</a:t>
            </a:r>
          </a:p>
          <a:p>
            <a:pPr lvl="1"/>
            <a:r>
              <a:rPr lang="en-US" altLang="en-US" dirty="0"/>
              <a:t>Used when an organization has implemented a strategy of unrelated diversification</a:t>
            </a:r>
          </a:p>
          <a:p>
            <a:pPr lvl="1"/>
            <a:r>
              <a:rPr lang="en-US" altLang="en-US" dirty="0"/>
              <a:t>HRM is a common staff function, but each of the unrelated businesses has its own HR department that functions with relative autonomy within that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97CA8A-1A5F-4D94-BBFB-0C0CD5649C82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Forms of Organization Design </a:t>
            </a:r>
            <a:r>
              <a:rPr lang="en-GB" altLang="en-US" sz="2000" dirty="0"/>
              <a:t>(Continued)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Divisional (M-form) design</a:t>
            </a:r>
          </a:p>
          <a:p>
            <a:pPr lvl="1"/>
            <a:r>
              <a:rPr lang="en-US" altLang="en-US" dirty="0"/>
              <a:t>Facilitates synergy across businesses</a:t>
            </a:r>
          </a:p>
          <a:p>
            <a:pPr lvl="1"/>
            <a:r>
              <a:rPr lang="en-US" altLang="en-US" dirty="0"/>
              <a:t>HR function is likely to be diffused so that operating managers take on more of the responsibility for HR activities</a:t>
            </a:r>
          </a:p>
          <a:p>
            <a:pPr lvl="2"/>
            <a:r>
              <a:rPr lang="en-US" altLang="en-US" dirty="0"/>
              <a:t>Somewhat smaller HR </a:t>
            </a:r>
            <a:r>
              <a:rPr lang="en-US" altLang="en-US"/>
              <a:t>staff provides </a:t>
            </a:r>
            <a:r>
              <a:rPr lang="en-US" altLang="en-US" dirty="0"/>
              <a:t>basic services </a:t>
            </a:r>
            <a:r>
              <a:rPr lang="en-US" altLang="en-US"/>
              <a:t>and plays </a:t>
            </a:r>
            <a:r>
              <a:rPr lang="en-US" altLang="en-US" dirty="0"/>
              <a:t>more of a consultative role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9F15E1-E631-471E-9641-CF0DD8C489E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160729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Corporate Culture</a:t>
            </a:r>
            <a:endParaRPr lang="en-GB" alt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organization’s </a:t>
            </a:r>
            <a:r>
              <a:rPr lang="en-US" altLang="en-US" b="1" dirty="0"/>
              <a:t>culture</a:t>
            </a:r>
            <a:r>
              <a:rPr lang="en-US" altLang="en-US" dirty="0"/>
              <a:t> refers to the set of values that help members understand:</a:t>
            </a:r>
          </a:p>
          <a:p>
            <a:pPr lvl="1"/>
            <a:r>
              <a:rPr lang="en-US" altLang="en-US" dirty="0"/>
              <a:t>What the organization stands for</a:t>
            </a:r>
          </a:p>
          <a:p>
            <a:pPr lvl="1"/>
            <a:r>
              <a:rPr lang="en-US" altLang="en-US" dirty="0"/>
              <a:t>How it accomplishes what it desires</a:t>
            </a:r>
          </a:p>
          <a:p>
            <a:pPr lvl="1"/>
            <a:r>
              <a:rPr lang="en-US" altLang="en-US" dirty="0"/>
              <a:t>What it considers important</a:t>
            </a:r>
          </a:p>
          <a:p>
            <a:r>
              <a:rPr lang="en-US" altLang="en-US" dirty="0"/>
              <a:t>Plays a major role in shaping managerial behavior</a:t>
            </a:r>
          </a:p>
          <a:p>
            <a:r>
              <a:rPr lang="en-US" altLang="en-US" dirty="0"/>
              <a:t>Strong element in how an organization manages its human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6C6124-1194-4DD1-A3AD-F8FA1C6D540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Corporate Culture </a:t>
            </a:r>
            <a:r>
              <a:rPr lang="en-GB" altLang="en-US" sz="2000" dirty="0"/>
              <a:t>(Continued)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Firms must have a strong and well-articulated culture</a:t>
            </a:r>
          </a:p>
          <a:p>
            <a:r>
              <a:rPr lang="en-US" altLang="en-US" dirty="0"/>
              <a:t>Communicated through training, consistent behavior, and other organizational activities</a:t>
            </a:r>
          </a:p>
          <a:p>
            <a:r>
              <a:rPr lang="en-US" altLang="en-US" dirty="0"/>
              <a:t>May either facilitate or impede the work of HR managers</a:t>
            </a:r>
          </a:p>
          <a:p>
            <a:r>
              <a:rPr lang="en-US" altLang="en-US" dirty="0"/>
              <a:t>Crucial for the success of corporate mergers and acquisitions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A75A17-A15B-4B48-9E24-290500D439E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Impact of Unionization and Collective Bargaining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Labor relations </a:t>
            </a:r>
          </a:p>
          <a:p>
            <a:pPr lvl="1"/>
            <a:r>
              <a:rPr lang="en-US" dirty="0"/>
              <a:t>Process of dealing with employees who are represented by a union</a:t>
            </a:r>
          </a:p>
          <a:p>
            <a:r>
              <a:rPr lang="en-US" dirty="0"/>
              <a:t>Unionized firms tend to have more rules and formal procedures that may limit a firm’s ability to formulate an ideal strategy</a:t>
            </a:r>
          </a:p>
          <a:p>
            <a:pPr lvl="1"/>
            <a:r>
              <a:rPr lang="en-US" dirty="0"/>
              <a:t>Strong unions facilitate strategic change if their leaders and the firm’s management work together productively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18479B-5DE2-43C9-AEDF-32FA2642F35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3</a:t>
            </a:r>
          </a:p>
        </p:txBody>
      </p:sp>
    </p:spTree>
    <p:extLst>
      <p:ext uri="{BB962C8B-B14F-4D97-AF65-F5344CB8AC3E}">
        <p14:creationId xmlns:p14="http://schemas.microsoft.com/office/powerpoint/2010/main" val="41091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B4D5-CD8D-4357-9CEA-1026AC5E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Interpersonal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750D-F5D1-44E4-99AC-116FFB8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Psychological contract</a:t>
            </a:r>
          </a:p>
          <a:p>
            <a:pPr lvl="1"/>
            <a:r>
              <a:rPr lang="en-US" dirty="0"/>
              <a:t>Overall set of expectations held by an individual with respect to what he or she will contribute to an organization and what the individual receives in return</a:t>
            </a:r>
          </a:p>
          <a:p>
            <a:pPr lvl="0"/>
            <a:r>
              <a:rPr lang="en-US" b="1" dirty="0"/>
              <a:t>Personality</a:t>
            </a:r>
          </a:p>
          <a:p>
            <a:pPr lvl="1"/>
            <a:r>
              <a:rPr lang="en-US" dirty="0"/>
              <a:t>Relatively stable set of psychological attributes or traits that distinguish one person from another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B09B3-C6E1-4748-AF12-47468854146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B4D5-CD8D-4357-9CEA-1026AC5E0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Interpersonal Processes </a:t>
            </a:r>
            <a:r>
              <a:rPr lang="en-US" altLang="en-US" sz="2000" dirty="0"/>
              <a:t>(Continued)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F750D-F5D1-44E4-99AC-116FFB8D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Motivation</a:t>
            </a:r>
          </a:p>
          <a:p>
            <a:pPr lvl="1"/>
            <a:r>
              <a:rPr lang="en-US" dirty="0"/>
              <a:t>Set of forces that causes people to behave in certain ways</a:t>
            </a:r>
          </a:p>
          <a:p>
            <a:pPr lvl="0"/>
            <a:r>
              <a:rPr lang="en-US" b="1" dirty="0"/>
              <a:t>Stress</a:t>
            </a:r>
          </a:p>
          <a:p>
            <a:pPr lvl="1"/>
            <a:r>
              <a:rPr lang="en-US" dirty="0"/>
              <a:t>A person’s adaptive response to a stimulus that places excessive psychological or physical demands on that person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B09B3-C6E1-4748-AF12-47468854146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Strategy Implementation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HR managers are responsible for:</a:t>
            </a:r>
          </a:p>
          <a:p>
            <a:pPr lvl="1"/>
            <a:r>
              <a:rPr lang="en-US" altLang="en-US" dirty="0"/>
              <a:t>Identifying potential leadership qualities among existing employees and to help structure procedures for developing and enhancing those qualities</a:t>
            </a:r>
          </a:p>
          <a:p>
            <a:pPr lvl="1"/>
            <a:r>
              <a:rPr lang="en-US" altLang="en-US" dirty="0"/>
              <a:t>Improving behavioral processes</a:t>
            </a:r>
          </a:p>
          <a:p>
            <a:r>
              <a:rPr lang="en-US" altLang="en-US" dirty="0"/>
              <a:t>Directly related to communication</a:t>
            </a:r>
          </a:p>
          <a:p>
            <a:pPr lvl="1"/>
            <a:r>
              <a:rPr lang="en-US" altLang="en-US" dirty="0"/>
              <a:t>Written, oral, and nonverbal communication are all pervasive in organizations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D1FEF0-A342-4BCC-BA19-0AABF0E1E88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EBB2-51CD-4510-8E5D-7D2B891A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HR Function in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A1CE4-C066-4C27-B77A-41EC7B9D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costs and benefits of HRM functions are examined to see which ones contribute to competitive advantage and which should be outsourced</a:t>
            </a:r>
          </a:p>
          <a:p>
            <a:r>
              <a:rPr lang="en-US" dirty="0"/>
              <a:t>Line managers may choose between the corporation’s HR department or an outsider vendor when they need HRM help</a:t>
            </a:r>
          </a:p>
          <a:p>
            <a:r>
              <a:rPr lang="en-US" dirty="0"/>
              <a:t>Recent trend is to evaluate entire systems of HR activities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252BE2-4471-4C65-8078-D28137631498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21694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Competitive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Firms can gain competitive advantages through their management of human resources (HR)</a:t>
            </a:r>
          </a:p>
          <a:p>
            <a:r>
              <a:rPr lang="en-US" altLang="en-US" dirty="0"/>
              <a:t>HR managers:</a:t>
            </a:r>
          </a:p>
          <a:p>
            <a:pPr lvl="1"/>
            <a:r>
              <a:rPr lang="en-US" altLang="en-US" dirty="0"/>
              <a:t>Adopt strategic perspectives </a:t>
            </a:r>
          </a:p>
          <a:p>
            <a:pPr lvl="1"/>
            <a:r>
              <a:rPr lang="en-US" altLang="en-US" dirty="0"/>
              <a:t>Recognize the critical links between organizational and HR strategies</a:t>
            </a:r>
          </a:p>
          <a:p>
            <a:pPr lvl="1"/>
            <a:r>
              <a:rPr lang="en-US" altLang="en-US" dirty="0"/>
              <a:t>Add value by providing expertise on how to use a firm’s existing human resources to accomplish its objectives and gain competitive advantage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EB82D0-1240-498D-B557-3C70FF30304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  <p:extLst>
      <p:ext uri="{BB962C8B-B14F-4D97-AF65-F5344CB8AC3E}">
        <p14:creationId xmlns:p14="http://schemas.microsoft.com/office/powerpoint/2010/main" val="35139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3835-575C-4D0F-8F01-0373F6591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Human Resource Management Practices </a:t>
            </a:r>
            <a:br>
              <a:rPr lang="en-IN" dirty="0"/>
            </a:br>
            <a:r>
              <a:rPr lang="en-IN" dirty="0"/>
              <a:t>That May Lead to Improved Firm Performance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E6F17-9905-4DA1-B0F3-4C13CA968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Self-directed work teams</a:t>
            </a:r>
          </a:p>
          <a:p>
            <a:r>
              <a:rPr lang="en-US" dirty="0"/>
              <a:t>Total quality management (TQM)</a:t>
            </a:r>
          </a:p>
          <a:p>
            <a:r>
              <a:rPr lang="en-US" dirty="0"/>
              <a:t>Contingent pay</a:t>
            </a:r>
          </a:p>
          <a:p>
            <a:r>
              <a:rPr lang="en-US" dirty="0"/>
              <a:t>Attitude surveys</a:t>
            </a:r>
          </a:p>
          <a:p>
            <a:r>
              <a:rPr lang="en-US" dirty="0"/>
              <a:t>Formal performance appraisals</a:t>
            </a:r>
          </a:p>
          <a:p>
            <a:r>
              <a:rPr lang="en-US" dirty="0"/>
              <a:t>Continuous training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8ABBC-314B-4022-BF38-163152C71F4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5</a:t>
            </a:r>
          </a:p>
        </p:txBody>
      </p:sp>
    </p:spTree>
    <p:extLst>
      <p:ext uri="{BB962C8B-B14F-4D97-AF65-F5344CB8AC3E}">
        <p14:creationId xmlns:p14="http://schemas.microsoft.com/office/powerpoint/2010/main" val="20647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E6D5FAF-A646-43DE-8F8D-F213272B1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49908-0E5E-48FA-A655-3395E3D9B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Purpose</a:t>
            </a:r>
          </a:p>
          <a:p>
            <a:r>
              <a:rPr lang="en-US" dirty="0"/>
              <a:t>Mission</a:t>
            </a:r>
          </a:p>
          <a:p>
            <a:r>
              <a:rPr lang="en-US" dirty="0"/>
              <a:t>Top management team</a:t>
            </a:r>
          </a:p>
          <a:p>
            <a:r>
              <a:rPr lang="en-US" dirty="0"/>
              <a:t>Corporate strategy</a:t>
            </a:r>
          </a:p>
          <a:p>
            <a:r>
              <a:rPr lang="en-US" dirty="0"/>
              <a:t>Business strategy</a:t>
            </a:r>
          </a:p>
          <a:p>
            <a:r>
              <a:rPr lang="en-US" dirty="0"/>
              <a:t>Functional strategy</a:t>
            </a:r>
          </a:p>
          <a:p>
            <a:r>
              <a:rPr lang="en-US" dirty="0"/>
              <a:t>Growth strategy</a:t>
            </a:r>
          </a:p>
          <a:p>
            <a:r>
              <a:rPr lang="en-US" dirty="0"/>
              <a:t>Retrenchment or turnaround strategy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395E2-4E6A-4A1D-A32B-E86CBD84BDD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Autofit/>
          </a:bodyPr>
          <a:lstStyle/>
          <a:p>
            <a:r>
              <a:rPr lang="en-US" dirty="0"/>
              <a:t>Stability strategy</a:t>
            </a:r>
          </a:p>
          <a:p>
            <a:r>
              <a:rPr lang="en-US" dirty="0"/>
              <a:t>Diversification strategy</a:t>
            </a:r>
          </a:p>
          <a:p>
            <a:r>
              <a:rPr lang="en-US" dirty="0"/>
              <a:t>Related diversification</a:t>
            </a:r>
          </a:p>
          <a:p>
            <a:r>
              <a:rPr lang="en-US" dirty="0"/>
              <a:t>Unrelated diversification</a:t>
            </a:r>
          </a:p>
          <a:p>
            <a:r>
              <a:rPr lang="en-US" dirty="0"/>
              <a:t>Adaptation model</a:t>
            </a:r>
          </a:p>
          <a:p>
            <a:r>
              <a:rPr lang="en-US" dirty="0"/>
              <a:t>Differentiation strategy</a:t>
            </a:r>
          </a:p>
          <a:p>
            <a:r>
              <a:rPr lang="en-US" dirty="0"/>
              <a:t>Cost leadership strategy</a:t>
            </a:r>
          </a:p>
        </p:txBody>
      </p:sp>
    </p:spTree>
    <p:extLst>
      <p:ext uri="{BB962C8B-B14F-4D97-AF65-F5344CB8AC3E}">
        <p14:creationId xmlns:p14="http://schemas.microsoft.com/office/powerpoint/2010/main" val="134698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90C5310-2B42-4434-9741-CD5A0667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</a:t>
            </a:r>
            <a:r>
              <a:rPr lang="en-US" sz="2000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5DE23-43B1-44E2-9AB2-DAAEF962B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3962400" cy="4639895"/>
          </a:xfrm>
        </p:spPr>
        <p:txBody>
          <a:bodyPr>
            <a:noAutofit/>
          </a:bodyPr>
          <a:lstStyle/>
          <a:p>
            <a:r>
              <a:rPr lang="en-US" dirty="0"/>
              <a:t>Focus strategy</a:t>
            </a:r>
          </a:p>
          <a:p>
            <a:r>
              <a:rPr lang="en-US" dirty="0"/>
              <a:t>Organization design</a:t>
            </a:r>
          </a:p>
          <a:p>
            <a:r>
              <a:rPr lang="en-US" dirty="0"/>
              <a:t>Culture </a:t>
            </a:r>
          </a:p>
          <a:p>
            <a:r>
              <a:rPr lang="en-US" dirty="0"/>
              <a:t>Psychological contract</a:t>
            </a:r>
          </a:p>
          <a:p>
            <a:r>
              <a:rPr lang="en-US" altLang="en-US" dirty="0"/>
              <a:t>Personality</a:t>
            </a:r>
          </a:p>
          <a:p>
            <a:r>
              <a:rPr lang="en-US" altLang="en-US" dirty="0"/>
              <a:t>Motivation </a:t>
            </a:r>
          </a:p>
          <a:p>
            <a:r>
              <a:rPr lang="en-US" dirty="0"/>
              <a:t>Stress</a:t>
            </a:r>
          </a:p>
        </p:txBody>
      </p:sp>
    </p:spTree>
    <p:extLst>
      <p:ext uri="{BB962C8B-B14F-4D97-AF65-F5344CB8AC3E}">
        <p14:creationId xmlns:p14="http://schemas.microsoft.com/office/powerpoint/2010/main" val="25908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 hidden="1"/>
          <p:cNvSpPr>
            <a:spLocks noGrp="1"/>
          </p:cNvSpPr>
          <p:nvPr>
            <p:ph type="title"/>
          </p:nvPr>
        </p:nvSpPr>
        <p:spPr>
          <a:xfrm>
            <a:off x="525764" y="3251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latin typeface="Franklin Gothic Medium"/>
                <a:cs typeface="Franklin Gothic Medium"/>
              </a:defRPr>
            </a:lvl1pPr>
          </a:lstStyle>
          <a:p>
            <a:r>
              <a:rPr lang="en-US" dirty="0"/>
              <a:t>Summary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2"/>
          </p:nvPr>
        </p:nvSpPr>
        <p:spPr>
          <a:xfrm>
            <a:off x="1233488" y="1482725"/>
            <a:ext cx="7821612" cy="4227513"/>
          </a:xfrm>
        </p:spPr>
        <p:txBody>
          <a:bodyPr/>
          <a:lstStyle/>
          <a:p>
            <a:r>
              <a:rPr lang="en-US" dirty="0"/>
              <a:t>Firms gain competitive advantages through the management of human resources</a:t>
            </a:r>
          </a:p>
          <a:p>
            <a:r>
              <a:rPr lang="en-US" altLang="en-US" dirty="0"/>
              <a:t>Key to strategic operations is developing and implementing effective strategies</a:t>
            </a:r>
          </a:p>
          <a:p>
            <a:r>
              <a:rPr lang="en-US" dirty="0"/>
              <a:t>HR strategy can be developed using a firm’s corporate and business strategies as context</a:t>
            </a:r>
          </a:p>
          <a:p>
            <a:r>
              <a:rPr lang="en-US" dirty="0"/>
              <a:t>Interpersonal processes play a major role in the implementation of HR strategies</a:t>
            </a:r>
          </a:p>
          <a:p>
            <a:r>
              <a:rPr lang="en-US" dirty="0"/>
              <a:t>Evaluating the effectiveness of the HR function has become a trend in recent years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210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Strategic Perspective in the Competitive Environment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Employees are important sources of competitive advantage</a:t>
            </a:r>
          </a:p>
          <a:p>
            <a:pPr lvl="1"/>
            <a:r>
              <a:rPr lang="en-US" altLang="en-US" dirty="0"/>
              <a:t>Steps to gain a sustained competitive advantage </a:t>
            </a:r>
          </a:p>
          <a:p>
            <a:pPr lvl="2"/>
            <a:r>
              <a:rPr lang="en-US" altLang="en-US" dirty="0"/>
              <a:t>Hire the right people</a:t>
            </a:r>
          </a:p>
          <a:p>
            <a:pPr lvl="2"/>
            <a:r>
              <a:rPr lang="en-US" altLang="en-US" dirty="0"/>
              <a:t>Train them to be effective</a:t>
            </a:r>
          </a:p>
          <a:p>
            <a:pPr lvl="2"/>
            <a:r>
              <a:rPr lang="en-US" altLang="en-US" dirty="0"/>
              <a:t>Place them in the right jobs</a:t>
            </a:r>
          </a:p>
          <a:p>
            <a:pPr lvl="2"/>
            <a:r>
              <a:rPr lang="en-US" altLang="en-US" dirty="0"/>
              <a:t>Motivate them to work hard</a:t>
            </a:r>
          </a:p>
          <a:p>
            <a:pPr lvl="2"/>
            <a:r>
              <a:rPr lang="en-US" altLang="en-US" dirty="0"/>
              <a:t>Strive to retain them</a:t>
            </a:r>
          </a:p>
          <a:p>
            <a:pPr lvl="1"/>
            <a:r>
              <a:rPr lang="en-US" altLang="en-US" dirty="0"/>
              <a:t>Organizations must develop strategies to use their human resources in the most effective manner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202647-BA65-4A90-96C2-2477DBBC297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Influence of Organizational Purpose and Mission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Fundamental contextual forces that define the strategic context of HRM include an organization’s purpose and mission</a:t>
            </a:r>
          </a:p>
          <a:p>
            <a:pPr lvl="1"/>
            <a:r>
              <a:rPr lang="en-US" altLang="en-US" b="1" dirty="0"/>
              <a:t>Purpose</a:t>
            </a:r>
            <a:r>
              <a:rPr lang="en-US" altLang="en-US" dirty="0"/>
              <a:t>: Basic reason for an organization’s existence</a:t>
            </a:r>
          </a:p>
          <a:p>
            <a:pPr lvl="1"/>
            <a:r>
              <a:rPr lang="en-US" altLang="en-US" b="1" dirty="0"/>
              <a:t>Mission</a:t>
            </a:r>
            <a:r>
              <a:rPr lang="en-US" altLang="en-US" dirty="0"/>
              <a:t>: Statement of how an organization intends to fulfill its purpose</a:t>
            </a:r>
          </a:p>
          <a:p>
            <a:pPr lvl="2"/>
            <a:r>
              <a:rPr lang="en-US" altLang="en-US" dirty="0"/>
              <a:t>Provides subtle cues about the importance an organization places on its human resources</a:t>
            </a:r>
          </a:p>
          <a:p>
            <a:pPr lvl="1"/>
            <a:r>
              <a:rPr lang="en-US" altLang="en-US" dirty="0"/>
              <a:t>Both its purpose and its mission affect an organization’s HR practices in some ways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B824CA-13CA-4873-A2A3-A90B8C82E5C6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Influence of the Top Management Team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Top management team</a:t>
            </a:r>
            <a:r>
              <a:rPr lang="en-US" altLang="en-US" dirty="0"/>
              <a:t>: Group of senior executives responsible for the overall strategic operation of an organization</a:t>
            </a:r>
          </a:p>
          <a:p>
            <a:pPr lvl="1"/>
            <a:r>
              <a:rPr lang="en-US" altLang="en-US" dirty="0"/>
              <a:t>Sets the tone for the organization and plays a major role in shaping its culture</a:t>
            </a:r>
          </a:p>
          <a:p>
            <a:r>
              <a:rPr lang="en-US" altLang="en-US" dirty="0"/>
              <a:t>Abilities of top management teams to influence their organizations and success depend on the nature of the industry, organization, and individual</a:t>
            </a:r>
          </a:p>
          <a:p>
            <a:pPr lvl="1"/>
            <a:r>
              <a:rPr lang="en-US" altLang="en-US" dirty="0"/>
              <a:t>Described using the term </a:t>
            </a:r>
            <a:r>
              <a:rPr lang="en-US" altLang="en-US" i="0" dirty="0"/>
              <a:t>managerial discretion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8A12DD-E81E-498A-93FF-BF2A098DB41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  <p:extLst>
      <p:ext uri="{BB962C8B-B14F-4D97-AF65-F5344CB8AC3E}">
        <p14:creationId xmlns:p14="http://schemas.microsoft.com/office/powerpoint/2010/main" val="265369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Governance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Determinant of managerial discretion</a:t>
            </a:r>
          </a:p>
          <a:p>
            <a:r>
              <a:rPr lang="en-US" altLang="en-US" dirty="0"/>
              <a:t>Role: To </a:t>
            </a:r>
            <a:r>
              <a:rPr lang="en-US" dirty="0"/>
              <a:t>deal with agency problems </a:t>
            </a:r>
          </a:p>
          <a:p>
            <a:pPr lvl="1"/>
            <a:r>
              <a:rPr lang="en-US" dirty="0"/>
              <a:t>Agency problems: Mismatch in the interests of the managers and owners of a firm </a:t>
            </a:r>
          </a:p>
          <a:p>
            <a:pPr lvl="2"/>
            <a:r>
              <a:rPr lang="en-US" dirty="0"/>
              <a:t>Solved by a board of directors who monitor actions of the top management team to ensure the protection of stockholders’ interests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45E72-B399-4584-90DD-9DB52BCDEBA0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LO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71880-7C4D-4760-BCAE-CC09FBC67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Strategies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74DF-1CF2-4FF6-988C-74CDB7553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Corporate strategy</a:t>
            </a:r>
          </a:p>
          <a:p>
            <a:pPr lvl="1"/>
            <a:r>
              <a:rPr lang="en-US" dirty="0"/>
              <a:t>Deals with determining what businesses the corporation will operate</a:t>
            </a:r>
          </a:p>
          <a:p>
            <a:pPr lvl="0"/>
            <a:r>
              <a:rPr lang="en-US" b="1" dirty="0"/>
              <a:t>Business strategy</a:t>
            </a:r>
          </a:p>
          <a:p>
            <a:pPr lvl="1"/>
            <a:r>
              <a:rPr lang="en-US" dirty="0"/>
              <a:t>Deals with how a firm will compete in each market where it conducts business</a:t>
            </a:r>
          </a:p>
          <a:p>
            <a:pPr lvl="0"/>
            <a:r>
              <a:rPr lang="en-US" b="1" dirty="0"/>
              <a:t>Functional strategy</a:t>
            </a:r>
          </a:p>
          <a:p>
            <a:pPr lvl="1"/>
            <a:r>
              <a:rPr lang="en-US" dirty="0"/>
              <a:t>Deals with how a firm will manage each of its major functions such as marketing, finance, and human resources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8217F08-95B8-45CC-98EB-2F6026153CD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5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F04D6F8-52DB-4842-9A2D-9435171C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Corporate Strategies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0DE95F0-A0CA-4CD0-8EFB-CD804E88A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noProof="0" dirty="0"/>
              <a:t>Growth strategy</a:t>
            </a:r>
          </a:p>
          <a:p>
            <a:pPr lvl="1"/>
            <a:r>
              <a:rPr lang="en-US" noProof="0" dirty="0"/>
              <a:t>Focuses on growing and expanding the business</a:t>
            </a:r>
          </a:p>
          <a:p>
            <a:pPr lvl="1"/>
            <a:r>
              <a:rPr lang="en-US" noProof="0" dirty="0"/>
              <a:t>Pursued internally by opening additional locations</a:t>
            </a:r>
          </a:p>
          <a:p>
            <a:pPr lvl="1"/>
            <a:r>
              <a:rPr lang="en-US" noProof="0" dirty="0"/>
              <a:t>Pursued externally through mergers, joint ventures, or acquisitions</a:t>
            </a:r>
          </a:p>
          <a:p>
            <a:pPr lvl="0"/>
            <a:r>
              <a:rPr lang="en-US" b="1" noProof="0" dirty="0"/>
              <a:t>Retrenchment</a:t>
            </a:r>
            <a:r>
              <a:rPr lang="en-US" noProof="0" dirty="0"/>
              <a:t> or </a:t>
            </a:r>
            <a:r>
              <a:rPr lang="en-US" b="1" noProof="0" dirty="0"/>
              <a:t>turnaround strategy</a:t>
            </a:r>
          </a:p>
          <a:p>
            <a:pPr lvl="1"/>
            <a:r>
              <a:rPr lang="en-US" noProof="0" dirty="0"/>
              <a:t>Occurs when an organization finds that its current operations are not effective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FED5901-26FF-4177-8D0B-06206DB188B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/>
              <a:t>LO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618097"/>
      </a:dk1>
      <a:lt1>
        <a:srgbClr val="FFFFFF"/>
      </a:lt1>
      <a:dk2>
        <a:srgbClr val="000000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B46E8B8A076445BCC1E0DDDEF774E9" ma:contentTypeVersion="10" ma:contentTypeDescription="Create a new document." ma:contentTypeScope="" ma:versionID="9d6450809af4595ba2cab2c67aff4e71">
  <xsd:schema xmlns:xsd="http://www.w3.org/2001/XMLSchema" xmlns:xs="http://www.w3.org/2001/XMLSchema" xmlns:p="http://schemas.microsoft.com/office/2006/metadata/properties" xmlns:ns2="2eabc4ae-3dfc-48bf-a7f8-3fb63f2faec4" xmlns:ns3="5b47f0fb-e24d-44b9-89a4-ff46b5ce035f" targetNamespace="http://schemas.microsoft.com/office/2006/metadata/properties" ma:root="true" ma:fieldsID="90a35087c31af91336a9baf8e0d2711c" ns2:_="" ns3:_="">
    <xsd:import namespace="2eabc4ae-3dfc-48bf-a7f8-3fb63f2faec4"/>
    <xsd:import namespace="5b47f0fb-e24d-44b9-89a4-ff46b5ce03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bc4ae-3dfc-48bf-a7f8-3fb63f2fae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7f0fb-e24d-44b9-89a4-ff46b5ce035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69E459-91CE-4410-BBA8-218DE20EAADB}">
  <ds:schemaRefs>
    <ds:schemaRef ds:uri="http://purl.org/dc/terms/"/>
    <ds:schemaRef ds:uri="2eabc4ae-3dfc-48bf-a7f8-3fb63f2faec4"/>
    <ds:schemaRef ds:uri="http://schemas.microsoft.com/office/2006/documentManagement/types"/>
    <ds:schemaRef ds:uri="http://purl.org/dc/dcmitype/"/>
    <ds:schemaRef ds:uri="5b47f0fb-e24d-44b9-89a4-ff46b5ce035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024EBD-9493-4993-9FD5-ED62D0F0F6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bc4ae-3dfc-48bf-a7f8-3fb63f2faec4"/>
    <ds:schemaRef ds:uri="5b47f0fb-e24d-44b9-89a4-ff46b5ce03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23B055-EA89-4FDE-9BCC-5CA94D1251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1633</Words>
  <Application>Microsoft Office PowerPoint</Application>
  <PresentationFormat>On-screen Show (4:3)</PresentationFormat>
  <Paragraphs>239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Arial Narrow</vt:lpstr>
      <vt:lpstr>Calibri</vt:lpstr>
      <vt:lpstr>Franklin Gothic Medium</vt:lpstr>
      <vt:lpstr>Lucida Grande</vt:lpstr>
      <vt:lpstr>Rockwell</vt:lpstr>
      <vt:lpstr>Wingdings</vt:lpstr>
      <vt:lpstr>1_Office Theme</vt:lpstr>
      <vt:lpstr>Chapter 4: The Competitive Environment </vt:lpstr>
      <vt:lpstr>Learning Outcomes</vt:lpstr>
      <vt:lpstr>Competitive Environment</vt:lpstr>
      <vt:lpstr>Strategic Perspective in the Competitive Environment </vt:lpstr>
      <vt:lpstr>Influence of Organizational Purpose and Mission </vt:lpstr>
      <vt:lpstr>Influence of the Top Management Team</vt:lpstr>
      <vt:lpstr>Corporate Governance</vt:lpstr>
      <vt:lpstr>Types of Strategies</vt:lpstr>
      <vt:lpstr>Corporate Strategies</vt:lpstr>
      <vt:lpstr>Corporate Strategies (Continued 1)</vt:lpstr>
      <vt:lpstr>Corporate Strategies (Continued 2)</vt:lpstr>
      <vt:lpstr>Business Strategy</vt:lpstr>
      <vt:lpstr>Defender Strategy</vt:lpstr>
      <vt:lpstr>Prospector Strategy</vt:lpstr>
      <vt:lpstr>Analyzer Strategy</vt:lpstr>
      <vt:lpstr>Specific Competitive Strategies</vt:lpstr>
      <vt:lpstr>Functional Strategies</vt:lpstr>
      <vt:lpstr>Human Resource Strategy Formulation</vt:lpstr>
      <vt:lpstr>Human Resource Strategy Formulation (Continued)</vt:lpstr>
      <vt:lpstr>Basic Components of HR Strategy</vt:lpstr>
      <vt:lpstr>Forms of Organization Design</vt:lpstr>
      <vt:lpstr>Forms of Organization Design (Continued)</vt:lpstr>
      <vt:lpstr>Corporate Culture</vt:lpstr>
      <vt:lpstr>Corporate Culture (Continued)</vt:lpstr>
      <vt:lpstr>Impact of Unionization and Collective Bargaining</vt:lpstr>
      <vt:lpstr>Interpersonal Processes</vt:lpstr>
      <vt:lpstr>Interpersonal Processes (Continued)</vt:lpstr>
      <vt:lpstr>Strategy Implementation</vt:lpstr>
      <vt:lpstr>Evaluating the HR Function in Organizations</vt:lpstr>
      <vt:lpstr>Human Resource Management Practices  That May Lead to Improved Firm Performance</vt:lpstr>
      <vt:lpstr>Key Terms</vt:lpstr>
      <vt:lpstr>Key Terms (Continued)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Alex Mathew</dc:creator>
  <cp:lastModifiedBy>Latoya McLaurin</cp:lastModifiedBy>
  <cp:revision>850</cp:revision>
  <dcterms:created xsi:type="dcterms:W3CDTF">2014-09-25T11:26:47Z</dcterms:created>
  <dcterms:modified xsi:type="dcterms:W3CDTF">2020-01-11T14:40:44Z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0x0101005EB46E8B8A076445BCC1E0DDDEF774E9</vt:lpwstr>
  </property>
</Properties>
</file>