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26"/>
  </p:notesMasterIdLst>
  <p:sldIdLst>
    <p:sldId id="256" r:id="rId2"/>
    <p:sldId id="284" r:id="rId3"/>
    <p:sldId id="301" r:id="rId4"/>
    <p:sldId id="285" r:id="rId5"/>
    <p:sldId id="303" r:id="rId6"/>
    <p:sldId id="304" r:id="rId7"/>
    <p:sldId id="286" r:id="rId8"/>
    <p:sldId id="287" r:id="rId9"/>
    <p:sldId id="288" r:id="rId10"/>
    <p:sldId id="305" r:id="rId11"/>
    <p:sldId id="289" r:id="rId12"/>
    <p:sldId id="290" r:id="rId13"/>
    <p:sldId id="291" r:id="rId14"/>
    <p:sldId id="306" r:id="rId15"/>
    <p:sldId id="307" r:id="rId16"/>
    <p:sldId id="308" r:id="rId17"/>
    <p:sldId id="302" r:id="rId18"/>
    <p:sldId id="309" r:id="rId19"/>
    <p:sldId id="292" r:id="rId20"/>
    <p:sldId id="310" r:id="rId21"/>
    <p:sldId id="293" r:id="rId22"/>
    <p:sldId id="295" r:id="rId23"/>
    <p:sldId id="311" r:id="rId24"/>
    <p:sldId id="312"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dirty="0">
                <a:latin typeface="Arial" charset="0"/>
                <a:ea typeface="ＭＳ Ｐゴシック" charset="0"/>
                <a:cs typeface="+mn-cs"/>
              </a:defRPr>
            </a:lvl1pPr>
          </a:lstStyle>
          <a:p>
            <a:pPr>
              <a:defRPr/>
            </a:pPr>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dirty="0">
                <a:latin typeface="Arial" charset="0"/>
                <a:ea typeface="ＭＳ Ｐゴシック" charset="0"/>
                <a:cs typeface="+mn-cs"/>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dirty="0">
                <a:latin typeface="Arial" charset="0"/>
                <a:ea typeface="ＭＳ Ｐゴシック" charset="0"/>
                <a:cs typeface="+mn-cs"/>
              </a:defRPr>
            </a:lvl1pPr>
          </a:lstStyle>
          <a:p>
            <a:pPr>
              <a:defRPr/>
            </a:pPr>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25F523CB-A6C9-4203-BFF7-FF26C86BFA14}" type="slidenum">
              <a:rPr lang="en-US" altLang="en-US"/>
              <a:pPr/>
              <a:t>‹#›</a:t>
            </a:fld>
            <a:endParaRPr lang="en-US" altLang="en-US"/>
          </a:p>
        </p:txBody>
      </p:sp>
    </p:spTree>
    <p:extLst>
      <p:ext uri="{BB962C8B-B14F-4D97-AF65-F5344CB8AC3E}">
        <p14:creationId xmlns:p14="http://schemas.microsoft.com/office/powerpoint/2010/main" val="37979279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041E889-5F77-4F8E-B011-3C4DC1306BAB}" type="slidenum">
              <a:rPr lang="en-US" altLang="en-US" sz="1200"/>
              <a:pPr/>
              <a:t>1</a:t>
            </a:fld>
            <a:endParaRPr lang="en-US" altLang="en-US" sz="1200"/>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95082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352550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endParaRPr lang="en-US" dirty="0"/>
          </a:p>
        </p:txBody>
      </p:sp>
      <p:sp>
        <p:nvSpPr>
          <p:cNvPr id="5" name="Slide Number Placeholder 4"/>
          <p:cNvSpPr>
            <a:spLocks noGrp="1"/>
          </p:cNvSpPr>
          <p:nvPr>
            <p:ph type="sldNum" sz="quarter" idx="11"/>
          </p:nvPr>
        </p:nvSpPr>
        <p:spPr/>
        <p:txBody>
          <a:bodyPr/>
          <a:lstStyle/>
          <a:p>
            <a:fld id="{103B020F-2BF5-4BCF-BA9F-77391F55D2ED}" type="slidenum">
              <a:rPr lang="en-US" smtClean="0"/>
              <a:t>‹#›</a:t>
            </a:fld>
            <a:endParaRPr lang="en-US"/>
          </a:p>
        </p:txBody>
      </p:sp>
    </p:spTree>
    <p:extLst>
      <p:ext uri="{BB962C8B-B14F-4D97-AF65-F5344CB8AC3E}">
        <p14:creationId xmlns:p14="http://schemas.microsoft.com/office/powerpoint/2010/main" val="2989877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endParaRPr lang="en-US" dirty="0"/>
          </a:p>
        </p:txBody>
      </p:sp>
      <p:sp>
        <p:nvSpPr>
          <p:cNvPr id="5" name="Slide Number Placeholder 4"/>
          <p:cNvSpPr>
            <a:spLocks noGrp="1"/>
          </p:cNvSpPr>
          <p:nvPr>
            <p:ph type="sldNum" sz="quarter" idx="11"/>
          </p:nvPr>
        </p:nvSpPr>
        <p:spPr/>
        <p:txBody>
          <a:bodyPr/>
          <a:lstStyle/>
          <a:p>
            <a:fld id="{103B020F-2BF5-4BCF-BA9F-77391F55D2ED}" type="slidenum">
              <a:rPr lang="en-US" smtClean="0"/>
              <a:t>‹#›</a:t>
            </a:fld>
            <a:endParaRPr lang="en-US"/>
          </a:p>
        </p:txBody>
      </p:sp>
    </p:spTree>
    <p:extLst>
      <p:ext uri="{BB962C8B-B14F-4D97-AF65-F5344CB8AC3E}">
        <p14:creationId xmlns:p14="http://schemas.microsoft.com/office/powerpoint/2010/main" val="3490852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a:t>
            </a:fld>
            <a:endParaRPr lang="en-US"/>
          </a:p>
        </p:txBody>
      </p:sp>
    </p:spTree>
    <p:extLst>
      <p:ext uri="{BB962C8B-B14F-4D97-AF65-F5344CB8AC3E}">
        <p14:creationId xmlns:p14="http://schemas.microsoft.com/office/powerpoint/2010/main" val="2469439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011613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p>
            <a:r>
              <a:rPr lang="en-US"/>
              <a:t>Kavanagh, Human Resource Information Systems 4e. SAGE Publications, 2018.</a:t>
            </a:r>
            <a:endParaRPr lang="en-US" dirty="0"/>
          </a:p>
        </p:txBody>
      </p:sp>
      <p:sp>
        <p:nvSpPr>
          <p:cNvPr id="6" name="Slide Number Placeholder 5"/>
          <p:cNvSpPr>
            <a:spLocks noGrp="1"/>
          </p:cNvSpPr>
          <p:nvPr>
            <p:ph type="sldNum" sz="quarter" idx="11"/>
          </p:nvPr>
        </p:nvSpPr>
        <p:spPr/>
        <p:txBody>
          <a:bodyPr/>
          <a:lstStyle/>
          <a:p>
            <a:fld id="{103B020F-2BF5-4BCF-BA9F-77391F55D2ED}" type="slidenum">
              <a:rPr lang="en-US" smtClean="0"/>
              <a:t>‹#›</a:t>
            </a:fld>
            <a:endParaRPr lang="en-US"/>
          </a:p>
        </p:txBody>
      </p:sp>
    </p:spTree>
    <p:extLst>
      <p:ext uri="{BB962C8B-B14F-4D97-AF65-F5344CB8AC3E}">
        <p14:creationId xmlns:p14="http://schemas.microsoft.com/office/powerpoint/2010/main" val="2406287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p>
            <a:r>
              <a:rPr lang="en-US"/>
              <a:t>Kavanagh, Human Resource Information Systems 4e. SAGE Publications, 2018.</a:t>
            </a:r>
            <a:endParaRPr lang="en-US" dirty="0"/>
          </a:p>
        </p:txBody>
      </p:sp>
      <p:sp>
        <p:nvSpPr>
          <p:cNvPr id="8" name="Slide Number Placeholder 7"/>
          <p:cNvSpPr>
            <a:spLocks noGrp="1"/>
          </p:cNvSpPr>
          <p:nvPr>
            <p:ph type="sldNum" sz="quarter" idx="11"/>
          </p:nvPr>
        </p:nvSpPr>
        <p:spPr/>
        <p:txBody>
          <a:bodyPr/>
          <a:lstStyle/>
          <a:p>
            <a:fld id="{103B020F-2BF5-4BCF-BA9F-77391F55D2ED}" type="slidenum">
              <a:rPr lang="en-US" smtClean="0"/>
              <a:t>‹#›</a:t>
            </a:fld>
            <a:endParaRPr lang="en-US"/>
          </a:p>
        </p:txBody>
      </p:sp>
    </p:spTree>
    <p:extLst>
      <p:ext uri="{BB962C8B-B14F-4D97-AF65-F5344CB8AC3E}">
        <p14:creationId xmlns:p14="http://schemas.microsoft.com/office/powerpoint/2010/main" val="2135703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r>
              <a:rPr lang="en-US"/>
              <a:t>Kavanagh, Human Resource Information Systems 4e. SAGE Publications, 2018.</a:t>
            </a:r>
            <a:endParaRPr lang="en-US" dirty="0"/>
          </a:p>
        </p:txBody>
      </p:sp>
      <p:sp>
        <p:nvSpPr>
          <p:cNvPr id="4" name="Slide Number Placeholder 3"/>
          <p:cNvSpPr>
            <a:spLocks noGrp="1"/>
          </p:cNvSpPr>
          <p:nvPr>
            <p:ph type="sldNum" sz="quarter" idx="11"/>
          </p:nvPr>
        </p:nvSpPr>
        <p:spPr/>
        <p:txBody>
          <a:bodyPr/>
          <a:lstStyle/>
          <a:p>
            <a:fld id="{103B020F-2BF5-4BCF-BA9F-77391F55D2ED}" type="slidenum">
              <a:rPr lang="en-US" smtClean="0"/>
              <a:t>‹#›</a:t>
            </a:fld>
            <a:endParaRPr lang="en-US"/>
          </a:p>
        </p:txBody>
      </p:sp>
    </p:spTree>
    <p:extLst>
      <p:ext uri="{BB962C8B-B14F-4D97-AF65-F5344CB8AC3E}">
        <p14:creationId xmlns:p14="http://schemas.microsoft.com/office/powerpoint/2010/main" val="93146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Kavanagh, Human Resource Information Systems 4e. SAGE Publications, 2018.</a:t>
            </a:r>
            <a:endParaRPr lang="en-US" dirty="0"/>
          </a:p>
        </p:txBody>
      </p:sp>
      <p:sp>
        <p:nvSpPr>
          <p:cNvPr id="3" name="Slide Number Placeholder 2"/>
          <p:cNvSpPr>
            <a:spLocks noGrp="1"/>
          </p:cNvSpPr>
          <p:nvPr>
            <p:ph type="sldNum" sz="quarter" idx="11"/>
          </p:nvPr>
        </p:nvSpPr>
        <p:spPr/>
        <p:txBody>
          <a:bodyPr/>
          <a:lstStyle/>
          <a:p>
            <a:fld id="{103B020F-2BF5-4BCF-BA9F-77391F55D2ED}" type="slidenum">
              <a:rPr lang="en-US" smtClean="0"/>
              <a:t>‹#›</a:t>
            </a:fld>
            <a:endParaRPr lang="en-US"/>
          </a:p>
        </p:txBody>
      </p:sp>
    </p:spTree>
    <p:extLst>
      <p:ext uri="{BB962C8B-B14F-4D97-AF65-F5344CB8AC3E}">
        <p14:creationId xmlns:p14="http://schemas.microsoft.com/office/powerpoint/2010/main" val="310098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Footer Placeholder 4"/>
          <p:cNvSpPr>
            <a:spLocks noGrp="1"/>
          </p:cNvSpPr>
          <p:nvPr>
            <p:ph type="ftr" sz="quarter" idx="10"/>
          </p:nvPr>
        </p:nvSpPr>
        <p:spPr/>
        <p:txBody>
          <a:bodyPr/>
          <a:lstStyle/>
          <a:p>
            <a:r>
              <a:rPr lang="en-US"/>
              <a:t>Kavanagh, Human Resource Information Systems 4e. SAGE Publications, 2018.</a:t>
            </a:r>
            <a:endParaRPr lang="en-US" dirty="0"/>
          </a:p>
        </p:txBody>
      </p:sp>
      <p:sp>
        <p:nvSpPr>
          <p:cNvPr id="6" name="Slide Number Placeholder 5"/>
          <p:cNvSpPr>
            <a:spLocks noGrp="1"/>
          </p:cNvSpPr>
          <p:nvPr>
            <p:ph type="sldNum" sz="quarter" idx="11"/>
          </p:nvPr>
        </p:nvSpPr>
        <p:spPr/>
        <p:txBody>
          <a:bodyPr/>
          <a:lstStyle/>
          <a:p>
            <a:fld id="{103B020F-2BF5-4BCF-BA9F-77391F55D2ED}" type="slidenum">
              <a:rPr lang="en-US" smtClean="0"/>
              <a:t>‹#›</a:t>
            </a:fld>
            <a:endParaRPr lang="en-US"/>
          </a:p>
        </p:txBody>
      </p:sp>
    </p:spTree>
    <p:extLst>
      <p:ext uri="{BB962C8B-B14F-4D97-AF65-F5344CB8AC3E}">
        <p14:creationId xmlns:p14="http://schemas.microsoft.com/office/powerpoint/2010/main" val="1493303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Footer Placeholder 4"/>
          <p:cNvSpPr>
            <a:spLocks noGrp="1"/>
          </p:cNvSpPr>
          <p:nvPr>
            <p:ph type="ftr" sz="quarter" idx="10"/>
          </p:nvPr>
        </p:nvSpPr>
        <p:spPr/>
        <p:txBody>
          <a:bodyPr/>
          <a:lstStyle/>
          <a:p>
            <a:r>
              <a:rPr lang="en-US"/>
              <a:t>Kavanagh, Human Resource Information Systems 4e. SAGE Publications, 2018.</a:t>
            </a:r>
            <a:endParaRPr lang="en-US" dirty="0"/>
          </a:p>
        </p:txBody>
      </p:sp>
      <p:sp>
        <p:nvSpPr>
          <p:cNvPr id="6" name="Slide Number Placeholder 5"/>
          <p:cNvSpPr>
            <a:spLocks noGrp="1"/>
          </p:cNvSpPr>
          <p:nvPr>
            <p:ph type="sldNum" sz="quarter" idx="11"/>
          </p:nvPr>
        </p:nvSpPr>
        <p:spPr/>
        <p:txBody>
          <a:bodyPr/>
          <a:lstStyle/>
          <a:p>
            <a:fld id="{103B020F-2BF5-4BCF-BA9F-77391F55D2ED}" type="slidenum">
              <a:rPr lang="en-US" smtClean="0"/>
              <a:t>‹#›</a:t>
            </a:fld>
            <a:endParaRPr lang="en-US"/>
          </a:p>
        </p:txBody>
      </p:sp>
    </p:spTree>
    <p:extLst>
      <p:ext uri="{BB962C8B-B14F-4D97-AF65-F5344CB8AC3E}">
        <p14:creationId xmlns:p14="http://schemas.microsoft.com/office/powerpoint/2010/main" val="3098121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 name="Rectangle 8"/>
          <p:cNvSpPr/>
          <p:nvPr/>
        </p:nvSpPr>
        <p:spPr>
          <a:xfrm>
            <a:off x="8763000" y="0"/>
            <a:ext cx="381000" cy="3429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endParaRPr>
          </a:p>
        </p:txBody>
      </p:sp>
      <p:sp>
        <p:nvSpPr>
          <p:cNvPr id="11" name="Rectangle 10"/>
          <p:cNvSpPr/>
          <p:nvPr/>
        </p:nvSpPr>
        <p:spPr>
          <a:xfrm>
            <a:off x="8763000" y="3429000"/>
            <a:ext cx="381000" cy="3429000"/>
          </a:xfrm>
          <a:prstGeom prst="rect">
            <a:avLst/>
          </a:prstGeom>
          <a:solidFill>
            <a:srgbClr val="33CCCC"/>
          </a:solidFill>
          <a:ln>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endParaRPr>
          </a:p>
        </p:txBody>
      </p:sp>
      <p:sp>
        <p:nvSpPr>
          <p:cNvPr id="10" name="Rectangle 9"/>
          <p:cNvSpPr/>
          <p:nvPr/>
        </p:nvSpPr>
        <p:spPr>
          <a:xfrm>
            <a:off x="8991600" y="3962400"/>
            <a:ext cx="152400" cy="289560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endParaRPr>
          </a:p>
        </p:txBody>
      </p:sp>
      <p:sp>
        <p:nvSpPr>
          <p:cNvPr id="8" name="Rectangle 7"/>
          <p:cNvSpPr/>
          <p:nvPr/>
        </p:nvSpPr>
        <p:spPr>
          <a:xfrm>
            <a:off x="8991600" y="0"/>
            <a:ext cx="152400" cy="2971800"/>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endParaRPr>
          </a:p>
        </p:txBody>
      </p:sp>
      <p:sp>
        <p:nvSpPr>
          <p:cNvPr id="2" name="Footer Placeholder 1"/>
          <p:cNvSpPr>
            <a:spLocks noGrp="1"/>
          </p:cNvSpPr>
          <p:nvPr>
            <p:ph type="ftr" sz="quarter" idx="3"/>
          </p:nvPr>
        </p:nvSpPr>
        <p:spPr>
          <a:xfrm>
            <a:off x="2743200" y="6356350"/>
            <a:ext cx="3371850" cy="365125"/>
          </a:xfrm>
          <a:prstGeom prst="rect">
            <a:avLst/>
          </a:prstGeom>
        </p:spPr>
        <p:txBody>
          <a:bodyPr vert="horz" lIns="91440" tIns="45720" rIns="91440" bIns="45720" rtlCol="0" anchor="ctr"/>
          <a:lstStyle>
            <a:lvl1pPr algn="ctr">
              <a:defRPr sz="1050">
                <a:solidFill>
                  <a:schemeClr val="tx1"/>
                </a:solidFill>
              </a:defRPr>
            </a:lvl1pPr>
          </a:lstStyle>
          <a:p>
            <a:r>
              <a:rPr lang="en-US"/>
              <a:t>Kavanagh, Human Resource Information Systems 4e. SAGE Publications, 2018.</a:t>
            </a:r>
            <a:endParaRPr lang="en-US" dirty="0"/>
          </a:p>
        </p:txBody>
      </p:sp>
      <p:sp>
        <p:nvSpPr>
          <p:cNvPr id="3" name="Slide Number Placeholder 2"/>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3B020F-2BF5-4BCF-BA9F-77391F55D2ED}" type="slidenum">
              <a:rPr lang="en-US" smtClean="0"/>
              <a:t>‹#›</a:t>
            </a:fld>
            <a:endParaRPr lang="en-US"/>
          </a:p>
        </p:txBody>
      </p:sp>
      <p:sp>
        <p:nvSpPr>
          <p:cNvPr id="13" name="Rectangle 12"/>
          <p:cNvSpPr/>
          <p:nvPr userDrawn="1"/>
        </p:nvSpPr>
        <p:spPr>
          <a:xfrm>
            <a:off x="8763000" y="0"/>
            <a:ext cx="381000" cy="3429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endParaRPr>
          </a:p>
        </p:txBody>
      </p:sp>
      <p:sp>
        <p:nvSpPr>
          <p:cNvPr id="14" name="Rectangle 13"/>
          <p:cNvSpPr/>
          <p:nvPr userDrawn="1"/>
        </p:nvSpPr>
        <p:spPr>
          <a:xfrm>
            <a:off x="8763000" y="3429000"/>
            <a:ext cx="381000" cy="3429000"/>
          </a:xfrm>
          <a:prstGeom prst="rect">
            <a:avLst/>
          </a:prstGeom>
          <a:solidFill>
            <a:srgbClr val="33CCCC"/>
          </a:solidFill>
          <a:ln>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endParaRPr>
          </a:p>
        </p:txBody>
      </p:sp>
      <p:sp>
        <p:nvSpPr>
          <p:cNvPr id="15" name="Rectangle 14"/>
          <p:cNvSpPr/>
          <p:nvPr userDrawn="1"/>
        </p:nvSpPr>
        <p:spPr>
          <a:xfrm>
            <a:off x="8991600" y="3962400"/>
            <a:ext cx="152400" cy="289560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endParaRPr>
          </a:p>
        </p:txBody>
      </p:sp>
      <p:sp>
        <p:nvSpPr>
          <p:cNvPr id="16" name="Rectangle 15"/>
          <p:cNvSpPr/>
          <p:nvPr userDrawn="1"/>
        </p:nvSpPr>
        <p:spPr>
          <a:xfrm>
            <a:off x="8991600" y="0"/>
            <a:ext cx="152400" cy="2971800"/>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endParaRPr>
          </a:p>
        </p:txBody>
      </p:sp>
    </p:spTree>
    <p:extLst>
      <p:ext uri="{BB962C8B-B14F-4D97-AF65-F5344CB8AC3E}">
        <p14:creationId xmlns:p14="http://schemas.microsoft.com/office/powerpoint/2010/main" val="314230755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dt="0"/>
  <p:txStyles>
    <p:titleStyle>
      <a:lvl1pPr algn="ctr" rtl="0" eaLnBrk="1" fontAlgn="base" hangingPunct="1">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2"/>
          <p:cNvSpPr>
            <a:spLocks noGrp="1" noChangeArrowheads="1"/>
          </p:cNvSpPr>
          <p:nvPr>
            <p:ph type="ctrTitle"/>
          </p:nvPr>
        </p:nvSpPr>
        <p:spPr>
          <a:xfrm>
            <a:off x="457200" y="1676400"/>
            <a:ext cx="8305800" cy="1462088"/>
          </a:xfrm>
        </p:spPr>
        <p:txBody>
          <a:bodyPr/>
          <a:lstStyle/>
          <a:p>
            <a:pPr eaLnBrk="1" hangingPunct="1"/>
            <a:r>
              <a:rPr lang="en-US" altLang="en-US"/>
              <a:t>CHAPTER 15</a:t>
            </a:r>
          </a:p>
        </p:txBody>
      </p:sp>
      <p:sp>
        <p:nvSpPr>
          <p:cNvPr id="3074" name="Rectangle 3"/>
          <p:cNvSpPr>
            <a:spLocks noGrp="1" noChangeArrowheads="1"/>
          </p:cNvSpPr>
          <p:nvPr>
            <p:ph type="subTitle" idx="1"/>
          </p:nvPr>
        </p:nvSpPr>
        <p:spPr>
          <a:xfrm>
            <a:off x="0" y="2895600"/>
            <a:ext cx="9144000" cy="1752600"/>
          </a:xfrm>
        </p:spPr>
        <p:txBody>
          <a:bodyPr/>
          <a:lstStyle/>
          <a:p>
            <a:pPr eaLnBrk="1" hangingPunct="1"/>
            <a:r>
              <a:rPr lang="en-US" altLang="en-US" sz="4000">
                <a:solidFill>
                  <a:srgbClr val="0066CC"/>
                </a:solidFill>
              </a:rPr>
              <a:t>HRIS Privacy and Security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p:nvPr>
        </p:nvSpPr>
        <p:spPr/>
        <p:txBody>
          <a:bodyPr/>
          <a:lstStyle/>
          <a:p>
            <a:r>
              <a:rPr lang="en-US" altLang="en-US" dirty="0"/>
              <a:t>COMPONENTS OF INFORMATION SECURITY</a:t>
            </a:r>
          </a:p>
        </p:txBody>
      </p:sp>
      <p:sp>
        <p:nvSpPr>
          <p:cNvPr id="10242" name="Rectangle 3"/>
          <p:cNvSpPr>
            <a:spLocks noGrp="1" noChangeArrowheads="1"/>
          </p:cNvSpPr>
          <p:nvPr>
            <p:ph idx="1"/>
          </p:nvPr>
        </p:nvSpPr>
        <p:spPr/>
        <p:txBody>
          <a:bodyPr/>
          <a:lstStyle/>
          <a:p>
            <a:pPr lvl="1"/>
            <a:r>
              <a:rPr lang="en-US" altLang="en-US" sz="2400" dirty="0"/>
              <a:t>Desired Information Goals – Ensure that data is kept confidential, has not been manipulated, and is available to those who are authorized to access it</a:t>
            </a:r>
          </a:p>
          <a:p>
            <a:pPr lvl="1"/>
            <a:r>
              <a:rPr lang="en-US" altLang="en-US" sz="2400" dirty="0"/>
              <a:t> Countermeasures – Identify mechanisms that can be used to protect data</a:t>
            </a:r>
          </a:p>
          <a:p>
            <a:pPr lvl="1"/>
            <a:r>
              <a:rPr lang="en-US" altLang="en-US" sz="2400" dirty="0"/>
              <a:t> State of Information – Identify the state in which data is currently residing</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10</a:t>
            </a:fld>
            <a:endParaRPr lang="en-US"/>
          </a:p>
        </p:txBody>
      </p:sp>
    </p:spTree>
    <p:extLst>
      <p:ext uri="{BB962C8B-B14F-4D97-AF65-F5344CB8AC3E}">
        <p14:creationId xmlns:p14="http://schemas.microsoft.com/office/powerpoint/2010/main" val="4257734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p:nvPr>
        </p:nvSpPr>
        <p:spPr/>
        <p:txBody>
          <a:bodyPr/>
          <a:lstStyle/>
          <a:p>
            <a:r>
              <a:rPr lang="en-US" altLang="en-US" dirty="0"/>
              <a:t>THE MACUMBER CUBE</a:t>
            </a:r>
          </a:p>
        </p:txBody>
      </p:sp>
      <p:sp>
        <p:nvSpPr>
          <p:cNvPr id="5" name="Footer Placeholder 4"/>
          <p:cNvSpPr>
            <a:spLocks noGrp="1"/>
          </p:cNvSpPr>
          <p:nvPr>
            <p:ph type="ftr" sz="quarter" idx="10"/>
          </p:nvPr>
        </p:nvSpPr>
        <p:spPr/>
        <p:txBody>
          <a:bodyPr/>
          <a:lstStyle/>
          <a:p>
            <a:r>
              <a:rPr lang="en-US"/>
              <a:t>Kavanagh, Human Resource Information Systems 4e. SAGE Publications, 2018.</a:t>
            </a:r>
          </a:p>
        </p:txBody>
      </p:sp>
      <p:sp>
        <p:nvSpPr>
          <p:cNvPr id="6" name="Slide Number Placeholder 5"/>
          <p:cNvSpPr>
            <a:spLocks noGrp="1"/>
          </p:cNvSpPr>
          <p:nvPr>
            <p:ph type="sldNum" sz="quarter" idx="11"/>
          </p:nvPr>
        </p:nvSpPr>
        <p:spPr/>
        <p:txBody>
          <a:bodyPr/>
          <a:lstStyle/>
          <a:p>
            <a:fld id="{103B020F-2BF5-4BCF-BA9F-77391F55D2ED}" type="slidenum">
              <a:rPr lang="en-US" smtClean="0"/>
              <a:t>11</a:t>
            </a:fld>
            <a:endParaRPr lang="en-US"/>
          </a:p>
        </p:txBody>
      </p:sp>
      <p:pic>
        <p:nvPicPr>
          <p:cNvPr id="7" name="Picture 6"/>
          <p:cNvPicPr>
            <a:picLocks noChangeAspect="1"/>
          </p:cNvPicPr>
          <p:nvPr/>
        </p:nvPicPr>
        <p:blipFill>
          <a:blip r:embed="rId2"/>
          <a:stretch>
            <a:fillRect/>
          </a:stretch>
        </p:blipFill>
        <p:spPr>
          <a:xfrm>
            <a:off x="2042181" y="1414884"/>
            <a:ext cx="4773887" cy="471963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p:nvPr>
        </p:nvSpPr>
        <p:spPr/>
        <p:txBody>
          <a:bodyPr/>
          <a:lstStyle/>
          <a:p>
            <a:r>
              <a:rPr lang="en-US" altLang="en-US"/>
              <a:t>SECURITY THREATS: SOURCES</a:t>
            </a:r>
          </a:p>
        </p:txBody>
      </p:sp>
      <p:sp>
        <p:nvSpPr>
          <p:cNvPr id="12290" name="Rectangle 3"/>
          <p:cNvSpPr>
            <a:spLocks noGrp="1" noChangeArrowheads="1"/>
          </p:cNvSpPr>
          <p:nvPr>
            <p:ph idx="1"/>
          </p:nvPr>
        </p:nvSpPr>
        <p:spPr/>
        <p:txBody>
          <a:bodyPr/>
          <a:lstStyle/>
          <a:p>
            <a:r>
              <a:rPr lang="en-US" altLang="en-US"/>
              <a:t>Human error</a:t>
            </a:r>
          </a:p>
          <a:p>
            <a:r>
              <a:rPr lang="en-US" altLang="en-US"/>
              <a:t>Disgruntled employees and ex-employees</a:t>
            </a:r>
          </a:p>
          <a:p>
            <a:r>
              <a:rPr lang="en-US" altLang="en-US"/>
              <a:t>Other “internal” attackers</a:t>
            </a:r>
          </a:p>
          <a:p>
            <a:r>
              <a:rPr lang="en-US" altLang="en-US"/>
              <a:t>External hackers</a:t>
            </a:r>
          </a:p>
          <a:p>
            <a:r>
              <a:rPr lang="en-US" altLang="en-US"/>
              <a:t>Natural disasters</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r>
              <a:rPr lang="en-US" altLang="en-US"/>
              <a:t>SECURITY THREATS: TYPES</a:t>
            </a:r>
          </a:p>
        </p:txBody>
      </p:sp>
      <p:sp>
        <p:nvSpPr>
          <p:cNvPr id="13314" name="Rectangle 3"/>
          <p:cNvSpPr>
            <a:spLocks noGrp="1" noChangeArrowheads="1"/>
          </p:cNvSpPr>
          <p:nvPr>
            <p:ph idx="1"/>
          </p:nvPr>
        </p:nvSpPr>
        <p:spPr/>
        <p:txBody>
          <a:bodyPr/>
          <a:lstStyle/>
          <a:p>
            <a:r>
              <a:rPr lang="en-US" altLang="en-US" sz="2400" dirty="0"/>
              <a:t>Misuse of computer systems</a:t>
            </a:r>
          </a:p>
          <a:p>
            <a:r>
              <a:rPr lang="en-US" altLang="en-US" sz="2400" dirty="0"/>
              <a:t>Extortion</a:t>
            </a:r>
          </a:p>
          <a:p>
            <a:r>
              <a:rPr lang="en-US" altLang="en-US" sz="2400" dirty="0"/>
              <a:t>Theft</a:t>
            </a:r>
          </a:p>
          <a:p>
            <a:r>
              <a:rPr lang="en-US" altLang="en-US" sz="2400" dirty="0"/>
              <a:t>Computer-based fraud</a:t>
            </a:r>
          </a:p>
          <a:p>
            <a:r>
              <a:rPr lang="en-US" altLang="en-US" sz="2400" dirty="0"/>
              <a:t>Cyber-terrorism</a:t>
            </a:r>
          </a:p>
          <a:p>
            <a:r>
              <a:rPr lang="en-US" altLang="en-US" sz="2400" dirty="0"/>
              <a:t>Phishing</a:t>
            </a:r>
          </a:p>
          <a:p>
            <a:r>
              <a:rPr lang="en-US" altLang="en-US" sz="2400" dirty="0"/>
              <a:t>Denial-of-service (</a:t>
            </a:r>
            <a:r>
              <a:rPr lang="en-US" altLang="en-US" sz="2400" dirty="0" err="1"/>
              <a:t>DoS</a:t>
            </a:r>
            <a:r>
              <a:rPr lang="en-US" altLang="en-US" sz="2400" dirty="0"/>
              <a:t>) Software Threats</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r>
              <a:rPr lang="en-US" altLang="en-US"/>
              <a:t>SECURITY THREATS: TYPES</a:t>
            </a:r>
          </a:p>
        </p:txBody>
      </p:sp>
      <p:sp>
        <p:nvSpPr>
          <p:cNvPr id="13314" name="Rectangle 3"/>
          <p:cNvSpPr>
            <a:spLocks noGrp="1" noChangeArrowheads="1"/>
          </p:cNvSpPr>
          <p:nvPr>
            <p:ph idx="1"/>
          </p:nvPr>
        </p:nvSpPr>
        <p:spPr/>
        <p:txBody>
          <a:bodyPr/>
          <a:lstStyle/>
          <a:p>
            <a:r>
              <a:rPr lang="en-US" altLang="en-US" sz="2400" dirty="0"/>
              <a:t>A computer virus is a type of malware that works by inserting a copy of itself onto a computer or device (e.g. smartphone) and then becoming part of another program. It can attach itself to files without the user’</a:t>
            </a:r>
            <a:r>
              <a:rPr lang="en-US" altLang="ja-JP" sz="2400" dirty="0"/>
              <a:t>s knowledge and duplicate itself by executing infected files. When successful, a virus can alter data, erase or damage data, create a nuisance, or inflict other damage.</a:t>
            </a:r>
          </a:p>
          <a:p>
            <a:r>
              <a:rPr lang="en-US" altLang="en-US" sz="2400" dirty="0"/>
              <a:t>Worms are in some ways similar to viruses since they can replicate themselves. However, unlike viruses that require the spreading of an infected file, worms such as Code Red, Slammer, and </a:t>
            </a:r>
            <a:r>
              <a:rPr lang="en-US" altLang="en-US" sz="2400" dirty="0" err="1"/>
              <a:t>MyDoom</a:t>
            </a:r>
            <a:r>
              <a:rPr lang="en-US" altLang="en-US" sz="2400" dirty="0"/>
              <a:t> can spread by themselves without attaching to files.</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14</a:t>
            </a:fld>
            <a:endParaRPr lang="en-US"/>
          </a:p>
        </p:txBody>
      </p:sp>
    </p:spTree>
    <p:extLst>
      <p:ext uri="{BB962C8B-B14F-4D97-AF65-F5344CB8AC3E}">
        <p14:creationId xmlns:p14="http://schemas.microsoft.com/office/powerpoint/2010/main" val="342021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r>
              <a:rPr lang="en-US" altLang="en-US"/>
              <a:t>SECURITY THREATS: TYPES</a:t>
            </a:r>
          </a:p>
        </p:txBody>
      </p:sp>
      <p:sp>
        <p:nvSpPr>
          <p:cNvPr id="13314" name="Rectangle 3"/>
          <p:cNvSpPr>
            <a:spLocks noGrp="1" noChangeArrowheads="1"/>
          </p:cNvSpPr>
          <p:nvPr>
            <p:ph idx="1"/>
          </p:nvPr>
        </p:nvSpPr>
        <p:spPr/>
        <p:txBody>
          <a:bodyPr/>
          <a:lstStyle/>
          <a:p>
            <a:r>
              <a:rPr lang="en-US" altLang="en-US" sz="2400" dirty="0"/>
              <a:t>Spyware is software installed on an unknowing user’</a:t>
            </a:r>
            <a:r>
              <a:rPr lang="en-US" altLang="ja-JP" sz="2400" dirty="0"/>
              <a:t>s computer that gathers information about the user’s activities on the Web (keystrokes, websites visited, et cetera) and transmits it to third parties such as advertisers or attackers.  Problems associated with spyware include potential privacy invasion, appropriation of personal information, and interference with the user’s computer operation.  </a:t>
            </a:r>
          </a:p>
          <a:p>
            <a:r>
              <a:rPr lang="en-US" altLang="en-US" sz="2400" dirty="0"/>
              <a:t>Blended Threats: These threats propagate both as viruses and worms. They can also post themselves on websites for people to download unwittingly.</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15</a:t>
            </a:fld>
            <a:endParaRPr lang="en-US"/>
          </a:p>
        </p:txBody>
      </p:sp>
    </p:spTree>
    <p:extLst>
      <p:ext uri="{BB962C8B-B14F-4D97-AF65-F5344CB8AC3E}">
        <p14:creationId xmlns:p14="http://schemas.microsoft.com/office/powerpoint/2010/main" val="125512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r>
              <a:rPr lang="en-US" altLang="en-US"/>
              <a:t>SECURITY THREATS: TYPES</a:t>
            </a:r>
          </a:p>
        </p:txBody>
      </p:sp>
      <p:sp>
        <p:nvSpPr>
          <p:cNvPr id="13314" name="Rectangle 3"/>
          <p:cNvSpPr>
            <a:spLocks noGrp="1" noChangeArrowheads="1"/>
          </p:cNvSpPr>
          <p:nvPr>
            <p:ph idx="1"/>
          </p:nvPr>
        </p:nvSpPr>
        <p:spPr/>
        <p:txBody>
          <a:bodyPr/>
          <a:lstStyle/>
          <a:p>
            <a:r>
              <a:rPr lang="en-US" altLang="en-US" sz="2000" dirty="0"/>
              <a:t>Trojan is another type of malware that usually hides inside e-mail attachments or files and infects a user’</a:t>
            </a:r>
            <a:r>
              <a:rPr lang="en-US" altLang="ja-JP" sz="2000" dirty="0"/>
              <a:t>s computer when attachments are opened or programs are executed. Trojans are named after the Trojan horse of Greek mythology in that they appear to be something positive but are, in reality, doing something malicious. Unlike viruses and worms, Trojans do not reproduce by infecting other files nor do they self-replicate. Instead, they must be opened on a computer by a user. Some Trojans can work as spyware while others can display a login or install screen and collect personal data such as usernames and passwords, or other forms of identification, such as bank account or credit card numbers. They can also copy files, delete files, uninstall applications using remote access programs on the computers, and format disks without alerting the victim. </a:t>
            </a:r>
          </a:p>
          <a:p>
            <a:endParaRPr lang="en-US" altLang="en-US" sz="2000" dirty="0"/>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16</a:t>
            </a:fld>
            <a:endParaRPr lang="en-US"/>
          </a:p>
        </p:txBody>
      </p:sp>
    </p:spTree>
    <p:extLst>
      <p:ext uri="{BB962C8B-B14F-4D97-AF65-F5344CB8AC3E}">
        <p14:creationId xmlns:p14="http://schemas.microsoft.com/office/powerpoint/2010/main" val="4097855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r>
              <a:rPr lang="en-US" altLang="en-US"/>
              <a:t>SECURITY THREATS: SOFTWARE AS A THREAT</a:t>
            </a:r>
          </a:p>
        </p:txBody>
      </p:sp>
      <p:sp>
        <p:nvSpPr>
          <p:cNvPr id="14338" name="Rectangle 3"/>
          <p:cNvSpPr>
            <a:spLocks noGrp="1" noChangeArrowheads="1"/>
          </p:cNvSpPr>
          <p:nvPr>
            <p:ph idx="1"/>
          </p:nvPr>
        </p:nvSpPr>
        <p:spPr/>
        <p:txBody>
          <a:bodyPr/>
          <a:lstStyle/>
          <a:p>
            <a:r>
              <a:rPr lang="en-US" altLang="en-US" sz="2400" dirty="0"/>
              <a:t>A computer virus is a type of malware that works by inserting a copy of itself onto a computer or device (e.g. smartphone) and then becoming part of another program. It can attach itself to files without the user’s knowledge and duplicate itself by executing infected files. </a:t>
            </a:r>
          </a:p>
          <a:p>
            <a:r>
              <a:rPr lang="en-US" altLang="en-US" sz="2400" dirty="0"/>
              <a:t>Worms such as Code Red, Slammer, and </a:t>
            </a:r>
            <a:r>
              <a:rPr lang="en-US" altLang="en-US" sz="2400" dirty="0" err="1"/>
              <a:t>MyDoom</a:t>
            </a:r>
            <a:r>
              <a:rPr lang="en-US" altLang="en-US" sz="2400" dirty="0"/>
              <a:t> can spread by themselves without attaching to files.</a:t>
            </a:r>
          </a:p>
          <a:p>
            <a:r>
              <a:rPr lang="en-US" altLang="en-US" sz="2400" dirty="0"/>
              <a:t> Spyware is software installed on an unknowing user’s computer that gathers information about the user’s activities on the Web (keystrokes, websites visited, et cetera) and transmits it to third parties such as advertisers or attackers.  </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r>
              <a:rPr lang="en-US" altLang="en-US"/>
              <a:t>SECURITY THREATS: SOFTWARE AS A THREAT</a:t>
            </a:r>
          </a:p>
        </p:txBody>
      </p:sp>
      <p:sp>
        <p:nvSpPr>
          <p:cNvPr id="14338" name="Rectangle 3"/>
          <p:cNvSpPr>
            <a:spLocks noGrp="1" noChangeArrowheads="1"/>
          </p:cNvSpPr>
          <p:nvPr>
            <p:ph idx="1"/>
          </p:nvPr>
        </p:nvSpPr>
        <p:spPr/>
        <p:txBody>
          <a:bodyPr/>
          <a:lstStyle/>
          <a:p>
            <a:r>
              <a:rPr lang="en-US" altLang="en-US" sz="2400" dirty="0"/>
              <a:t>Blended Threats: These threats propagate both as viruses and worms. They can also post themselves on websites for people to download unwittingly.</a:t>
            </a:r>
          </a:p>
          <a:p>
            <a:r>
              <a:rPr lang="en-US" altLang="en-US" sz="2400" dirty="0"/>
              <a:t>Trojan is another type of malware that usually hides inside e-mail attachments or files and infects a user’s computer when attachments are opened or programs are executed. </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18</a:t>
            </a:fld>
            <a:endParaRPr lang="en-US"/>
          </a:p>
        </p:txBody>
      </p:sp>
    </p:spTree>
    <p:extLst>
      <p:ext uri="{BB962C8B-B14F-4D97-AF65-F5344CB8AC3E}">
        <p14:creationId xmlns:p14="http://schemas.microsoft.com/office/powerpoint/2010/main" val="3871129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r>
              <a:rPr lang="en-US" altLang="en-US" dirty="0"/>
              <a:t>INFORMATION POLICY AND MANAGEMENT</a:t>
            </a:r>
          </a:p>
        </p:txBody>
      </p:sp>
      <p:sp>
        <p:nvSpPr>
          <p:cNvPr id="15362" name="Rectangle 3"/>
          <p:cNvSpPr>
            <a:spLocks noGrp="1" noChangeArrowheads="1"/>
          </p:cNvSpPr>
          <p:nvPr>
            <p:ph idx="1"/>
          </p:nvPr>
        </p:nvSpPr>
        <p:spPr/>
        <p:txBody>
          <a:bodyPr/>
          <a:lstStyle/>
          <a:p>
            <a:r>
              <a:rPr lang="en-US" altLang="en-US" sz="2800" dirty="0"/>
              <a:t>Fair information management policies</a:t>
            </a:r>
          </a:p>
          <a:p>
            <a:r>
              <a:rPr lang="en-AU" altLang="en-US" sz="2800" dirty="0"/>
              <a:t>To date, there has been legislation restricting the collection, storage, use, and dissemination of employee information in the public sector (e.g., Privacy Act of 1974), but there is no comprehensive federal legislation on employee information privacy in private-sector organizations.</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p:txBody>
          <a:bodyPr/>
          <a:lstStyle/>
          <a:p>
            <a:r>
              <a:rPr lang="en-US" altLang="en-US" dirty="0"/>
              <a:t>WHY PRIVACY IS CRITICALLY IMPORTANT</a:t>
            </a:r>
          </a:p>
        </p:txBody>
      </p:sp>
      <p:sp>
        <p:nvSpPr>
          <p:cNvPr id="5122" name="Rectangle 3"/>
          <p:cNvSpPr>
            <a:spLocks noGrp="1" noChangeArrowheads="1"/>
          </p:cNvSpPr>
          <p:nvPr>
            <p:ph idx="1"/>
          </p:nvPr>
        </p:nvSpPr>
        <p:spPr/>
        <p:txBody>
          <a:bodyPr/>
          <a:lstStyle/>
          <a:p>
            <a:r>
              <a:rPr lang="en-AU" altLang="en-US" sz="2400" dirty="0"/>
              <a:t>An HRIS includes a great deal of confidential data about employees, such as Social Security numbers, medical data, bank account data, salaries, domestic partner benefits, employment test scores, and performance evaluations.</a:t>
            </a:r>
          </a:p>
          <a:p>
            <a:r>
              <a:rPr lang="en-AU" altLang="en-US" sz="2400" dirty="0"/>
              <a:t>It is critical for organizations to understand and pay close attention to what employee data is collected, stored, manipulated, used, and distributed—when, why, and by whom. </a:t>
            </a:r>
          </a:p>
          <a:p>
            <a:r>
              <a:rPr lang="en-AU" altLang="en-US" sz="2400" dirty="0"/>
              <a:t>Organizations also need to carefully consider the internal and external threats to these data and develop strong information security plans and procedures to protect these data and comply with legislative mandates. </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r>
              <a:rPr lang="en-US" altLang="en-US" dirty="0"/>
              <a:t>INFORMATION POLICY AND MANAGEMENT</a:t>
            </a:r>
          </a:p>
        </p:txBody>
      </p:sp>
      <p:sp>
        <p:nvSpPr>
          <p:cNvPr id="15362" name="Rectangle 3"/>
          <p:cNvSpPr>
            <a:spLocks noGrp="1" noChangeArrowheads="1"/>
          </p:cNvSpPr>
          <p:nvPr>
            <p:ph idx="1"/>
          </p:nvPr>
        </p:nvSpPr>
        <p:spPr/>
        <p:txBody>
          <a:bodyPr/>
          <a:lstStyle/>
          <a:p>
            <a:r>
              <a:rPr lang="en-AU" altLang="en-US" sz="2800" dirty="0"/>
              <a:t>However, one state, California, has recently passed a law that protects the privacy of employee records in private-sector organizations (Privacy Protection in State Constitutions, 2012</a:t>
            </a:r>
          </a:p>
          <a:p>
            <a:r>
              <a:rPr lang="en-AU" altLang="en-US" sz="2800" dirty="0"/>
              <a:t>In addition, multinational organizations should also consider the privacy practices in the countries in which they operate. The challenge for organizations is that every country takes a different perspective on protecting employee information privacy, and your organization will need to be familiar with all the applicable laws in each country in which you operate.</a:t>
            </a:r>
            <a:endParaRPr lang="en-US" altLang="en-US" sz="2800" dirty="0"/>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20</a:t>
            </a:fld>
            <a:endParaRPr lang="en-US"/>
          </a:p>
        </p:txBody>
      </p:sp>
    </p:spTree>
    <p:extLst>
      <p:ext uri="{BB962C8B-B14F-4D97-AF65-F5344CB8AC3E}">
        <p14:creationId xmlns:p14="http://schemas.microsoft.com/office/powerpoint/2010/main" val="3251730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r>
              <a:rPr lang="en-AU" altLang="en-US" dirty="0"/>
              <a:t>PROTECTING EMPLOYEE PRIVACY</a:t>
            </a:r>
            <a:endParaRPr lang="en-US" altLang="en-US" dirty="0"/>
          </a:p>
        </p:txBody>
      </p:sp>
      <p:sp>
        <p:nvSpPr>
          <p:cNvPr id="4" name="Content Placeholder 3"/>
          <p:cNvSpPr>
            <a:spLocks noGrp="1"/>
          </p:cNvSpPr>
          <p:nvPr>
            <p:ph idx="1"/>
          </p:nvPr>
        </p:nvSpPr>
        <p:spPr/>
        <p:txBody>
          <a:bodyPr/>
          <a:lstStyle/>
          <a:p>
            <a:pPr marL="0" indent="0">
              <a:buNone/>
            </a:pPr>
            <a:r>
              <a:rPr lang="en-US" altLang="en-US" dirty="0"/>
              <a:t>“There are few laws governing the storage, use, and dissemination of information in HRIS. Organizations may decrease the degree to which employees perceive that HRIS invades their privacy by establishing fair information management policies and practices.”</a:t>
            </a:r>
          </a:p>
          <a:p>
            <a:endParaRPr lang="en-US" dirty="0"/>
          </a:p>
        </p:txBody>
      </p:sp>
      <p:sp>
        <p:nvSpPr>
          <p:cNvPr id="5" name="Footer Placeholder 4"/>
          <p:cNvSpPr>
            <a:spLocks noGrp="1"/>
          </p:cNvSpPr>
          <p:nvPr>
            <p:ph type="ftr" sz="quarter" idx="10"/>
          </p:nvPr>
        </p:nvSpPr>
        <p:spPr/>
        <p:txBody>
          <a:bodyPr/>
          <a:lstStyle/>
          <a:p>
            <a:r>
              <a:rPr lang="en-US"/>
              <a:t>Kavanagh, Human Resource Information Systems 4e. SAGE Publications, 2018.</a:t>
            </a:r>
          </a:p>
        </p:txBody>
      </p:sp>
      <p:sp>
        <p:nvSpPr>
          <p:cNvPr id="6" name="Slide Number Placeholder 5"/>
          <p:cNvSpPr>
            <a:spLocks noGrp="1"/>
          </p:cNvSpPr>
          <p:nvPr>
            <p:ph type="sldNum" sz="quarter" idx="11"/>
          </p:nvPr>
        </p:nvSpPr>
        <p:spPr/>
        <p:txBody>
          <a:bodyPr/>
          <a:lstStyle/>
          <a:p>
            <a:fld id="{103B020F-2BF5-4BCF-BA9F-77391F55D2ED}" type="slidenum">
              <a:rPr lang="en-US" smtClean="0"/>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AU" altLang="en-US"/>
              <a:t>EFFECTIVE INFORMATION SECURITY PRACTICES</a:t>
            </a:r>
            <a:endParaRPr lang="en-US" altLang="en-US"/>
          </a:p>
        </p:txBody>
      </p:sp>
      <p:sp>
        <p:nvSpPr>
          <p:cNvPr id="17410" name="Rectangle 3"/>
          <p:cNvSpPr>
            <a:spLocks noGrp="1" noChangeArrowheads="1"/>
          </p:cNvSpPr>
          <p:nvPr>
            <p:ph idx="1"/>
          </p:nvPr>
        </p:nvSpPr>
        <p:spPr/>
        <p:txBody>
          <a:bodyPr/>
          <a:lstStyle/>
          <a:p>
            <a:r>
              <a:rPr lang="en-AU" altLang="en-US" dirty="0"/>
              <a:t>Follow established security standards such as ISO/IEC 27000 series.</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AU" altLang="en-US"/>
              <a:t>EFFECTIVE INFORMATION SECURITY PRACTICES</a:t>
            </a:r>
            <a:endParaRPr lang="en-US" altLang="en-US"/>
          </a:p>
        </p:txBody>
      </p:sp>
      <p:sp>
        <p:nvSpPr>
          <p:cNvPr id="17410" name="Rectangle 3"/>
          <p:cNvSpPr>
            <a:spLocks noGrp="1" noChangeArrowheads="1"/>
          </p:cNvSpPr>
          <p:nvPr>
            <p:ph idx="1"/>
          </p:nvPr>
        </p:nvSpPr>
        <p:spPr/>
        <p:txBody>
          <a:bodyPr/>
          <a:lstStyle/>
          <a:p>
            <a:r>
              <a:rPr lang="en-AU" altLang="en-US" dirty="0"/>
              <a:t>Several best practices include these:</a:t>
            </a:r>
            <a:endParaRPr lang="en-US" altLang="en-US" dirty="0"/>
          </a:p>
          <a:p>
            <a:pPr lvl="1"/>
            <a:r>
              <a:rPr lang="en-US" altLang="en-US" dirty="0"/>
              <a:t> Adopt a comprehensive information security and privacy policy.</a:t>
            </a:r>
          </a:p>
          <a:p>
            <a:pPr lvl="1"/>
            <a:r>
              <a:rPr lang="en-US" altLang="en-US" dirty="0"/>
              <a:t> Store sensitive personal data in secure HRIS, and provide appropriate encryption.</a:t>
            </a:r>
          </a:p>
          <a:p>
            <a:pPr lvl="1"/>
            <a:r>
              <a:rPr lang="en-US" altLang="en-US" dirty="0"/>
              <a:t> Dispose of documents properly or restore persistent storage equipment.</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23</a:t>
            </a:fld>
            <a:endParaRPr lang="en-US"/>
          </a:p>
        </p:txBody>
      </p:sp>
    </p:spTree>
    <p:extLst>
      <p:ext uri="{BB962C8B-B14F-4D97-AF65-F5344CB8AC3E}">
        <p14:creationId xmlns:p14="http://schemas.microsoft.com/office/powerpoint/2010/main" val="832293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AU" altLang="en-US"/>
              <a:t>EFFECTIVE INFORMATION SECURITY PRACTICES</a:t>
            </a:r>
            <a:endParaRPr lang="en-US" altLang="en-US"/>
          </a:p>
        </p:txBody>
      </p:sp>
      <p:sp>
        <p:nvSpPr>
          <p:cNvPr id="17410" name="Rectangle 3"/>
          <p:cNvSpPr>
            <a:spLocks noGrp="1" noChangeArrowheads="1"/>
          </p:cNvSpPr>
          <p:nvPr>
            <p:ph idx="1"/>
          </p:nvPr>
        </p:nvSpPr>
        <p:spPr/>
        <p:txBody>
          <a:bodyPr/>
          <a:lstStyle/>
          <a:p>
            <a:pPr lvl="1"/>
            <a:r>
              <a:rPr lang="en-US" altLang="en-US" dirty="0"/>
              <a:t>Build document destruction capabilities into the office infrastructure.</a:t>
            </a:r>
          </a:p>
          <a:p>
            <a:pPr lvl="1"/>
            <a:r>
              <a:rPr lang="en-US" altLang="en-US" dirty="0"/>
              <a:t> Implement and continuously update technical (firewalls, antivirus, antispyware, etc.) and nontechnical (security education, training, and awareness) measures.</a:t>
            </a:r>
            <a:endParaRPr lang="en-AU" altLang="en-US" dirty="0"/>
          </a:p>
          <a:p>
            <a:pPr lvl="1"/>
            <a:r>
              <a:rPr lang="en-AU" altLang="en-US" dirty="0"/>
              <a:t> Conduct privacy “walk-throughs,” and make spot checks on proper information handling</a:t>
            </a:r>
            <a:r>
              <a:rPr lang="en-US" altLang="en-US" dirty="0"/>
              <a:t>.</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24</a:t>
            </a:fld>
            <a:endParaRPr lang="en-US"/>
          </a:p>
        </p:txBody>
      </p:sp>
    </p:spTree>
    <p:extLst>
      <p:ext uri="{BB962C8B-B14F-4D97-AF65-F5344CB8AC3E}">
        <p14:creationId xmlns:p14="http://schemas.microsoft.com/office/powerpoint/2010/main" val="4213673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p:txBody>
          <a:bodyPr/>
          <a:lstStyle/>
          <a:p>
            <a:r>
              <a:rPr lang="en-US" altLang="en-US" dirty="0"/>
              <a:t>WHY PRIVACY IS CRITICALLY IMPORTANT</a:t>
            </a:r>
          </a:p>
        </p:txBody>
      </p:sp>
      <p:sp>
        <p:nvSpPr>
          <p:cNvPr id="6146" name="Rectangle 3"/>
          <p:cNvSpPr>
            <a:spLocks noGrp="1" noChangeArrowheads="1"/>
          </p:cNvSpPr>
          <p:nvPr>
            <p:ph idx="1"/>
          </p:nvPr>
        </p:nvSpPr>
        <p:spPr/>
        <p:txBody>
          <a:bodyPr/>
          <a:lstStyle/>
          <a:p>
            <a:r>
              <a:rPr lang="en-AU" altLang="en-US" sz="2400" dirty="0"/>
              <a:t>However, starting in the 1990s, as computer networks became more common, threats to information security became more involved due to the presence of enterprise-wide systems.</a:t>
            </a:r>
          </a:p>
          <a:p>
            <a:r>
              <a:rPr lang="en-AU" altLang="en-US" sz="2400" dirty="0"/>
              <a:t>There is a growing concern about the extent to which these systems permit users (both inside and outside of the organization) to access a wide array of personal information about employees. As a result, employees may perceive that if these data are accessed by others, the information contained in their employment files may embarrass them or result in negative outcomes (e.g., denial of promotion or challenging job assignment).</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4"/>
          <p:cNvSpPr>
            <a:spLocks noGrp="1" noChangeArrowheads="1"/>
          </p:cNvSpPr>
          <p:nvPr>
            <p:ph type="title"/>
          </p:nvPr>
        </p:nvSpPr>
        <p:spPr/>
        <p:txBody>
          <a:bodyPr/>
          <a:lstStyle/>
          <a:p>
            <a:r>
              <a:rPr lang="en-US" altLang="en-US" dirty="0"/>
              <a:t>WHY PRIVACY IS CRITICALLY IMPORTANT</a:t>
            </a:r>
          </a:p>
        </p:txBody>
      </p:sp>
      <p:sp>
        <p:nvSpPr>
          <p:cNvPr id="7170" name="Rectangle 3"/>
          <p:cNvSpPr>
            <a:spLocks noGrp="1" noChangeArrowheads="1"/>
          </p:cNvSpPr>
          <p:nvPr>
            <p:ph idx="1"/>
          </p:nvPr>
        </p:nvSpPr>
        <p:spPr/>
        <p:txBody>
          <a:bodyPr/>
          <a:lstStyle/>
          <a:p>
            <a:r>
              <a:rPr lang="en-AU" altLang="en-US" sz="2400" dirty="0"/>
              <a:t>Recent research suggests that this concern may be well founded. For example, one report indicated that over 500 million organizational records have been breached since 2005, and there has been a rise in the theft of employment data (Privacy Rights Clearinghouse, 2010).</a:t>
            </a:r>
          </a:p>
          <a:p>
            <a:r>
              <a:rPr lang="en-AU" altLang="en-US" sz="2400" dirty="0"/>
              <a:t>In view of the growing concern about identity theft and the security of employment information in HRIS, a number of states (e.g., AK, CA, FL, HI, IL, LA, MO, NY, SC, WA) passed privacy laws requiring organizations to adopt reasonable security practices to prevent unauthorized access to personal data (Privacy Protections in State Constitutions, 2012).</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4"/>
          <p:cNvSpPr>
            <a:spLocks noGrp="1" noChangeArrowheads="1"/>
          </p:cNvSpPr>
          <p:nvPr>
            <p:ph type="title"/>
          </p:nvPr>
        </p:nvSpPr>
        <p:spPr/>
        <p:txBody>
          <a:bodyPr/>
          <a:lstStyle/>
          <a:p>
            <a:r>
              <a:rPr lang="en-US" altLang="en-US" dirty="0"/>
              <a:t>WHY PRIVACY IS CRITICALLY IMPORTANT</a:t>
            </a:r>
          </a:p>
        </p:txBody>
      </p:sp>
      <p:sp>
        <p:nvSpPr>
          <p:cNvPr id="7170" name="Rectangle 3"/>
          <p:cNvSpPr>
            <a:spLocks noGrp="1" noChangeArrowheads="1"/>
          </p:cNvSpPr>
          <p:nvPr>
            <p:ph idx="1"/>
          </p:nvPr>
        </p:nvSpPr>
        <p:spPr/>
        <p:txBody>
          <a:bodyPr/>
          <a:lstStyle/>
          <a:p>
            <a:r>
              <a:rPr lang="en-AU" altLang="en-US" sz="2400" dirty="0"/>
              <a:t>Despite these new laws, results of surveys revealed that 43% of businesses stated that they did not put any new security solutions in place to prevent the inadvertent release or access to employee data, and almost half did not change any internal policies to ensure that data were secure.</a:t>
            </a:r>
          </a:p>
          <a:p>
            <a:r>
              <a:rPr lang="en-AU" altLang="en-US" sz="2400" dirty="0"/>
              <a:t>The cost of these data breaches can be large. For example, the average cost of a data breach has increased to almost $7 million per firm. </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5</a:t>
            </a:fld>
            <a:endParaRPr lang="en-US"/>
          </a:p>
        </p:txBody>
      </p:sp>
    </p:spTree>
    <p:extLst>
      <p:ext uri="{BB962C8B-B14F-4D97-AF65-F5344CB8AC3E}">
        <p14:creationId xmlns:p14="http://schemas.microsoft.com/office/powerpoint/2010/main" val="2792494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4"/>
          <p:cNvSpPr>
            <a:spLocks noGrp="1" noChangeArrowheads="1"/>
          </p:cNvSpPr>
          <p:nvPr>
            <p:ph type="title"/>
          </p:nvPr>
        </p:nvSpPr>
        <p:spPr/>
        <p:txBody>
          <a:bodyPr/>
          <a:lstStyle/>
          <a:p>
            <a:r>
              <a:rPr lang="en-US" altLang="en-US" dirty="0"/>
              <a:t>WHY PRIVACY IS CRITICALLY IMPORTANT</a:t>
            </a:r>
          </a:p>
        </p:txBody>
      </p:sp>
      <p:sp>
        <p:nvSpPr>
          <p:cNvPr id="7170" name="Rectangle 3"/>
          <p:cNvSpPr>
            <a:spLocks noGrp="1" noChangeArrowheads="1"/>
          </p:cNvSpPr>
          <p:nvPr>
            <p:ph idx="1"/>
          </p:nvPr>
        </p:nvSpPr>
        <p:spPr/>
        <p:txBody>
          <a:bodyPr/>
          <a:lstStyle/>
          <a:p>
            <a:r>
              <a:rPr lang="en-AU" altLang="en-US" sz="2400" dirty="0"/>
              <a:t>Software vendors, such as Oracle, are aware of the potential for security breaches and offer multiple security models (e.g., Standard HRIS Security and Security Groups Enabled Security) that enable an administrator to set up HRIS security specifically for an organization. This means that the software allows companies to determine the kind of data access and responsibility each employee has. </a:t>
            </a:r>
            <a:endParaRPr lang="en-US" altLang="en-US" sz="2400" dirty="0"/>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6</a:t>
            </a:fld>
            <a:endParaRPr lang="en-US"/>
          </a:p>
        </p:txBody>
      </p:sp>
    </p:spTree>
    <p:extLst>
      <p:ext uri="{BB962C8B-B14F-4D97-AF65-F5344CB8AC3E}">
        <p14:creationId xmlns:p14="http://schemas.microsoft.com/office/powerpoint/2010/main" val="554510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p:txBody>
          <a:bodyPr/>
          <a:lstStyle/>
          <a:p>
            <a:r>
              <a:rPr lang="en-US" altLang="en-US" dirty="0"/>
              <a:t>EMPLOYEE PRIVACY ISSUES</a:t>
            </a:r>
          </a:p>
        </p:txBody>
      </p:sp>
      <p:sp>
        <p:nvSpPr>
          <p:cNvPr id="8194" name="Rectangle 3"/>
          <p:cNvSpPr>
            <a:spLocks noGrp="1" noChangeArrowheads="1"/>
          </p:cNvSpPr>
          <p:nvPr>
            <p:ph idx="1"/>
          </p:nvPr>
        </p:nvSpPr>
        <p:spPr/>
        <p:txBody>
          <a:bodyPr/>
          <a:lstStyle/>
          <a:p>
            <a:r>
              <a:rPr lang="en-AU" altLang="en-US" sz="2400" dirty="0"/>
              <a:t>The U.S. Fair </a:t>
            </a:r>
            <a:r>
              <a:rPr lang="en-AU" altLang="en-US" sz="2400" dirty="0" err="1"/>
              <a:t>Labor</a:t>
            </a:r>
            <a:r>
              <a:rPr lang="en-AU" altLang="en-US" sz="2400" dirty="0"/>
              <a:t> Standards Act of 1938 requires employers to maintain basic information on all employees including Social Security number, address, gender, occupation, pay, and hours worked. However, the increased use of HRIS to store these data has prompted concerns about the degree to which these systems have the potential to invade personal privacy.</a:t>
            </a:r>
          </a:p>
          <a:p>
            <a:r>
              <a:rPr lang="en-AU" altLang="en-US" sz="2400" dirty="0"/>
              <a:t>Information privacy has been defined as the “degree to which individuals have control over the collection, storage, access, and release of personal data.”</a:t>
            </a:r>
            <a:endParaRPr lang="en-US" altLang="en-US" sz="2400" dirty="0"/>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ChangeArrowheads="1"/>
          </p:cNvSpPr>
          <p:nvPr>
            <p:ph type="title"/>
          </p:nvPr>
        </p:nvSpPr>
        <p:spPr/>
        <p:txBody>
          <a:bodyPr/>
          <a:lstStyle/>
          <a:p>
            <a:r>
              <a:rPr lang="en-US" altLang="en-US" dirty="0"/>
              <a:t>EMPLOYEE PRIVACY ISSUES</a:t>
            </a:r>
          </a:p>
        </p:txBody>
      </p:sp>
      <p:sp>
        <p:nvSpPr>
          <p:cNvPr id="9218" name="Rectangle 3"/>
          <p:cNvSpPr>
            <a:spLocks noGrp="1" noChangeArrowheads="1"/>
          </p:cNvSpPr>
          <p:nvPr>
            <p:ph idx="1"/>
          </p:nvPr>
        </p:nvSpPr>
        <p:spPr/>
        <p:txBody>
          <a:bodyPr/>
          <a:lstStyle/>
          <a:p>
            <a:r>
              <a:rPr lang="en-US" altLang="en-US" sz="2400" dirty="0"/>
              <a:t>Unauthorized access to information </a:t>
            </a:r>
          </a:p>
          <a:p>
            <a:r>
              <a:rPr lang="en-US" altLang="en-US" sz="2400" dirty="0"/>
              <a:t>Unauthorized Disclosure of Information</a:t>
            </a:r>
          </a:p>
          <a:p>
            <a:r>
              <a:rPr lang="en-AU" altLang="en-US" sz="2400" dirty="0"/>
              <a:t>The unauthorized disclosure of </a:t>
            </a:r>
            <a:r>
              <a:rPr lang="en-US" altLang="en-US" sz="2400" dirty="0"/>
              <a:t>data accuracy problems</a:t>
            </a:r>
          </a:p>
          <a:p>
            <a:r>
              <a:rPr lang="en-US" altLang="en-US" sz="2400" dirty="0"/>
              <a:t>Stigmatization problems </a:t>
            </a:r>
          </a:p>
          <a:p>
            <a:r>
              <a:rPr lang="en-US" altLang="en-US" sz="2400" dirty="0"/>
              <a:t>Use of data in social network websites </a:t>
            </a:r>
          </a:p>
          <a:p>
            <a:r>
              <a:rPr lang="en-US" altLang="en-US" sz="2400" dirty="0"/>
              <a:t>Lack of privacy protection policies</a:t>
            </a:r>
          </a:p>
          <a:p>
            <a:r>
              <a:rPr lang="en-US" altLang="en-US" sz="2400" dirty="0"/>
              <a:t>Despite the widespread use of HRIS and growing concerns about the (a) unauthorized access, (b) unauthorized release, (c) data accuracy, and (d) use of data to stigmatize employees, many companies have not established fair information management policies to control the use and release of employee information.</a:t>
            </a:r>
          </a:p>
          <a:p>
            <a:endParaRPr lang="en-US" altLang="en-US" sz="2400" dirty="0"/>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p:nvPr>
        </p:nvSpPr>
        <p:spPr/>
        <p:txBody>
          <a:bodyPr/>
          <a:lstStyle/>
          <a:p>
            <a:r>
              <a:rPr lang="en-US" altLang="en-US" dirty="0"/>
              <a:t>COMPONENTS OF INFORMATION SECURITY</a:t>
            </a:r>
          </a:p>
        </p:txBody>
      </p:sp>
      <p:sp>
        <p:nvSpPr>
          <p:cNvPr id="10242" name="Rectangle 3"/>
          <p:cNvSpPr>
            <a:spLocks noGrp="1" noChangeArrowheads="1"/>
          </p:cNvSpPr>
          <p:nvPr>
            <p:ph idx="1"/>
          </p:nvPr>
        </p:nvSpPr>
        <p:spPr/>
        <p:txBody>
          <a:bodyPr/>
          <a:lstStyle/>
          <a:p>
            <a:r>
              <a:rPr lang="en-AU" altLang="en-US" sz="2400" dirty="0"/>
              <a:t>The </a:t>
            </a:r>
            <a:r>
              <a:rPr lang="en-AU" altLang="en-US" sz="2400" dirty="0" err="1"/>
              <a:t>McCumber</a:t>
            </a:r>
            <a:r>
              <a:rPr lang="en-AU" altLang="en-US" sz="2400" dirty="0"/>
              <a:t> Cube provides a graphical representation of the architectural approach widely used information security. It examines not only the characteristics of the information to be protected but also the context of the information state. The cube allows an analyst to identify the information flows within an HRIS, view it for important security-relevant factors, and then map the findings to the cube. The cube has three dimensions. If extrapolated, the three dimensions of each axis become a 3 x 3 x 3 cube with 27 cells representing areas that must be addressed to secure a modern-day information system.</a:t>
            </a:r>
          </a:p>
        </p:txBody>
      </p:sp>
      <p:sp>
        <p:nvSpPr>
          <p:cNvPr id="4" name="Footer Placeholder 3"/>
          <p:cNvSpPr>
            <a:spLocks noGrp="1"/>
          </p:cNvSpPr>
          <p:nvPr>
            <p:ph type="ftr" sz="quarter" idx="10"/>
          </p:nvPr>
        </p:nvSpPr>
        <p:spPr/>
        <p:txBody>
          <a:bodyPr/>
          <a:lstStyle/>
          <a:p>
            <a:r>
              <a:rPr lang="en-US"/>
              <a:t>Kavanagh, Human Resource Information Systems 4e. SAGE Publications, 2018.</a:t>
            </a:r>
          </a:p>
        </p:txBody>
      </p:sp>
      <p:sp>
        <p:nvSpPr>
          <p:cNvPr id="5" name="Slide Number Placeholder 4"/>
          <p:cNvSpPr>
            <a:spLocks noGrp="1"/>
          </p:cNvSpPr>
          <p:nvPr>
            <p:ph type="sldNum" sz="quarter" idx="11"/>
          </p:nvPr>
        </p:nvSpPr>
        <p:spPr/>
        <p:txBody>
          <a:bodyPr/>
          <a:lstStyle/>
          <a:p>
            <a:fld id="{103B020F-2BF5-4BCF-BA9F-77391F55D2ED}" type="slidenum">
              <a:rPr lang="en-US" smtClean="0"/>
              <a:t>9</a:t>
            </a:fld>
            <a:endParaRPr lang="en-US"/>
          </a:p>
        </p:txBody>
      </p:sp>
    </p:spTree>
  </p:cSld>
  <p:clrMapOvr>
    <a:masterClrMapping/>
  </p:clrMapOvr>
</p:sld>
</file>

<file path=ppt/theme/theme1.xml><?xml version="1.0" encoding="utf-8"?>
<a:theme xmlns:a="http://schemas.openxmlformats.org/drawingml/2006/main" name="Kavanag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Kavanagh" id="{A85EBC22-2498-4F1D-A19D-A85C40C90245}" vid="{243FF9DB-DB78-487A-A842-2E82D5B2DC1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TotalTime>
  <Words>2103</Words>
  <Application>Microsoft Office PowerPoint</Application>
  <PresentationFormat>On-screen Show (4:3)</PresentationFormat>
  <Paragraphs>130</Paragraphs>
  <Slides>24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Kavanagh</vt:lpstr>
      <vt:lpstr>CHAPTER 15</vt:lpstr>
      <vt:lpstr>WHY PRIVACY IS CRITICALLY IMPORTANT</vt:lpstr>
      <vt:lpstr>WHY PRIVACY IS CRITICALLY IMPORTANT</vt:lpstr>
      <vt:lpstr>WHY PRIVACY IS CRITICALLY IMPORTANT</vt:lpstr>
      <vt:lpstr>WHY PRIVACY IS CRITICALLY IMPORTANT</vt:lpstr>
      <vt:lpstr>WHY PRIVACY IS CRITICALLY IMPORTANT</vt:lpstr>
      <vt:lpstr>EMPLOYEE PRIVACY ISSUES</vt:lpstr>
      <vt:lpstr>EMPLOYEE PRIVACY ISSUES</vt:lpstr>
      <vt:lpstr>COMPONENTS OF INFORMATION SECURITY</vt:lpstr>
      <vt:lpstr>COMPONENTS OF INFORMATION SECURITY</vt:lpstr>
      <vt:lpstr>THE MACUMBER CUBE</vt:lpstr>
      <vt:lpstr>SECURITY THREATS: SOURCES</vt:lpstr>
      <vt:lpstr>SECURITY THREATS: TYPES</vt:lpstr>
      <vt:lpstr>SECURITY THREATS: TYPES</vt:lpstr>
      <vt:lpstr>SECURITY THREATS: TYPES</vt:lpstr>
      <vt:lpstr>SECURITY THREATS: TYPES</vt:lpstr>
      <vt:lpstr>SECURITY THREATS: SOFTWARE AS A THREAT</vt:lpstr>
      <vt:lpstr>SECURITY THREATS: SOFTWARE AS A THREAT</vt:lpstr>
      <vt:lpstr>INFORMATION POLICY AND MANAGEMENT</vt:lpstr>
      <vt:lpstr>INFORMATION POLICY AND MANAGEMENT</vt:lpstr>
      <vt:lpstr>PROTECTING EMPLOYEE PRIVACY</vt:lpstr>
      <vt:lpstr>EFFECTIVE INFORMATION SECURITY PRACTICES</vt:lpstr>
      <vt:lpstr>EFFECTIVE INFORMATION SECURITY PRACTICES</vt:lpstr>
      <vt:lpstr>EFFECTIVE INFORMATION SECURITY PRACTICES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15</dc:title>
  <dc:creator>Sheila Boysen-Rotelli</dc:creator>
  <cp:lastModifiedBy>Walter Frazier</cp:lastModifiedBy>
  <cp:revision>11</cp:revision>
  <dcterms:created xsi:type="dcterms:W3CDTF">2017-05-05T00:56:28Z</dcterms:created>
  <dcterms:modified xsi:type="dcterms:W3CDTF">2021-02-22T05:28:37Z</dcterms:modified>
</cp:coreProperties>
</file>