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2"/>
  </p:notesMasterIdLst>
  <p:sldIdLst>
    <p:sldId id="257" r:id="rId2"/>
    <p:sldId id="258" r:id="rId3"/>
    <p:sldId id="284" r:id="rId4"/>
    <p:sldId id="270" r:id="rId5"/>
    <p:sldId id="265" r:id="rId6"/>
    <p:sldId id="261" r:id="rId7"/>
    <p:sldId id="285" r:id="rId8"/>
    <p:sldId id="286" r:id="rId9"/>
    <p:sldId id="266" r:id="rId10"/>
    <p:sldId id="271" r:id="rId11"/>
    <p:sldId id="287" r:id="rId12"/>
    <p:sldId id="272" r:id="rId13"/>
    <p:sldId id="273" r:id="rId14"/>
    <p:sldId id="288" r:id="rId15"/>
    <p:sldId id="267" r:id="rId16"/>
    <p:sldId id="274" r:id="rId17"/>
    <p:sldId id="289" r:id="rId18"/>
    <p:sldId id="276" r:id="rId19"/>
    <p:sldId id="290" r:id="rId20"/>
    <p:sldId id="291" r:id="rId21"/>
    <p:sldId id="275" r:id="rId22"/>
    <p:sldId id="292" r:id="rId23"/>
    <p:sldId id="277" r:id="rId24"/>
    <p:sldId id="293" r:id="rId25"/>
    <p:sldId id="278" r:id="rId26"/>
    <p:sldId id="279" r:id="rId27"/>
    <p:sldId id="269" r:id="rId28"/>
    <p:sldId id="282" r:id="rId29"/>
    <p:sldId id="283" r:id="rId30"/>
    <p:sldId id="294"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Palermini" initials="SP" lastIdx="3" clrIdx="0">
    <p:extLst>
      <p:ext uri="{19B8F6BF-5375-455C-9EA6-DF929625EA0E}">
        <p15:presenceInfo xmlns:p15="http://schemas.microsoft.com/office/powerpoint/2012/main" userId="S-1-5-21-602089608-2055347256-1435325219-400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A7DFCE"/>
    <a:srgbClr val="7AC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charset="0"/>
                <a:ea typeface="ＭＳ Ｐゴシック" charset="0"/>
                <a:cs typeface="+mn-cs"/>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charset="0"/>
                <a:ea typeface="ＭＳ Ｐゴシック"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ea typeface="ＭＳ Ｐゴシック" charset="0"/>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0BD976E-CF57-4522-BBBE-637D7B696F45}" type="slidenum">
              <a:rPr lang="en-US" altLang="en-US"/>
              <a:pPr/>
              <a:t>‹#›</a:t>
            </a:fld>
            <a:endParaRPr lang="en-US" altLang="en-US"/>
          </a:p>
        </p:txBody>
      </p:sp>
    </p:spTree>
    <p:extLst>
      <p:ext uri="{BB962C8B-B14F-4D97-AF65-F5344CB8AC3E}">
        <p14:creationId xmlns:p14="http://schemas.microsoft.com/office/powerpoint/2010/main" val="1562236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0234B15B-252F-4811-879A-446520E4651A}" type="slidenum">
              <a:rPr lang="en-US" altLang="en-US" sz="1200"/>
              <a:pPr/>
              <a:t>5</a:t>
            </a:fld>
            <a:endParaRPr lang="en-US" altLang="en-US" sz="1200"/>
          </a:p>
        </p:txBody>
      </p:sp>
      <p:sp>
        <p:nvSpPr>
          <p:cNvPr id="7170"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7171"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32539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F9BC615E-2503-4635-B020-FB8970FB6306}" type="slidenum">
              <a:rPr lang="en-US" altLang="en-US" sz="1200"/>
              <a:pPr/>
              <a:t>6</a:t>
            </a:fld>
            <a:endParaRPr lang="en-US" altLang="en-US" sz="1200"/>
          </a:p>
        </p:txBody>
      </p:sp>
      <p:sp>
        <p:nvSpPr>
          <p:cNvPr id="921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9219"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1007202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F9BC615E-2503-4635-B020-FB8970FB6306}" type="slidenum">
              <a:rPr lang="en-US" altLang="en-US" sz="1200"/>
              <a:pPr/>
              <a:t>7</a:t>
            </a:fld>
            <a:endParaRPr lang="en-US" altLang="en-US" sz="1200"/>
          </a:p>
        </p:txBody>
      </p:sp>
      <p:sp>
        <p:nvSpPr>
          <p:cNvPr id="921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9219"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85155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F9BC615E-2503-4635-B020-FB8970FB6306}" type="slidenum">
              <a:rPr lang="en-US" altLang="en-US" sz="1200"/>
              <a:pPr/>
              <a:t>8</a:t>
            </a:fld>
            <a:endParaRPr lang="en-US" altLang="en-US" sz="1200"/>
          </a:p>
        </p:txBody>
      </p:sp>
      <p:sp>
        <p:nvSpPr>
          <p:cNvPr id="921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9219"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74314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F3AA7473-936B-4EB1-A124-B5C729E9BFA1}" type="slidenum">
              <a:rPr lang="en-US" altLang="en-US" sz="1200"/>
              <a:pPr/>
              <a:t>9</a:t>
            </a:fld>
            <a:endParaRPr lang="en-US" altLang="en-US" sz="1200"/>
          </a:p>
        </p:txBody>
      </p:sp>
      <p:sp>
        <p:nvSpPr>
          <p:cNvPr id="15362"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5363"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3121377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6BC5B594-9A84-4293-BED5-54E9EAFD90DA}" type="slidenum">
              <a:rPr lang="en-US" altLang="en-US" sz="1200"/>
              <a:pPr/>
              <a:t>15</a:t>
            </a:fld>
            <a:endParaRPr lang="en-US" altLang="en-US" sz="1200"/>
          </a:p>
        </p:txBody>
      </p:sp>
      <p:sp>
        <p:nvSpPr>
          <p:cNvPr id="20482"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20483"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446311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B6A3A5B7-297F-4414-8137-6C6738F6A822}" type="slidenum">
              <a:rPr lang="en-US" altLang="en-US" sz="1200"/>
              <a:pPr/>
              <a:t>27</a:t>
            </a:fld>
            <a:endParaRPr lang="en-US" altLang="en-US" sz="1200"/>
          </a:p>
        </p:txBody>
      </p:sp>
      <p:sp>
        <p:nvSpPr>
          <p:cNvPr id="30722"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30723"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307365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55810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endParaRPr lang="en-US" dirty="0"/>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67080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endParaRPr lang="en-US" dirty="0"/>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101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59430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4896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19495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p>
            <a:r>
              <a:rPr lang="en-US"/>
              <a:t>Kavanagh, Human Resource Information Systems 4e. SAGE Publications, 2018.</a:t>
            </a:r>
            <a:endParaRPr lang="en-US" dirty="0"/>
          </a:p>
        </p:txBody>
      </p:sp>
      <p:sp>
        <p:nvSpPr>
          <p:cNvPr id="8" name="Slide Number Placeholder 7"/>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49246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Kavanagh, Human Resource Information Systems 4e. SAGE Publications, 2018.</a:t>
            </a:r>
            <a:endParaRPr lang="en-US" dirty="0"/>
          </a:p>
        </p:txBody>
      </p:sp>
      <p:sp>
        <p:nvSpPr>
          <p:cNvPr id="4" name="Slide Number Placeholder 3"/>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71697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Kavanagh, Human Resource Information Systems 4e. SAGE Publications, 2018.</a:t>
            </a:r>
            <a:endParaRPr lang="en-US" dirty="0"/>
          </a:p>
        </p:txBody>
      </p:sp>
      <p:sp>
        <p:nvSpPr>
          <p:cNvPr id="3" name="Slide Number Placeholder 2"/>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566244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52084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65518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 name="Rectangle 8"/>
          <p:cNvSpPr/>
          <p:nvPr/>
        </p:nvSpPr>
        <p:spPr>
          <a:xfrm>
            <a:off x="8763000" y="0"/>
            <a:ext cx="381000" cy="3429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1" name="Rectangle 10"/>
          <p:cNvSpPr/>
          <p:nvPr/>
        </p:nvSpPr>
        <p:spPr>
          <a:xfrm>
            <a:off x="8763000" y="3429000"/>
            <a:ext cx="381000" cy="3429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0" name="Rectangle 9"/>
          <p:cNvSpPr/>
          <p:nvPr/>
        </p:nvSpPr>
        <p:spPr>
          <a:xfrm>
            <a:off x="8991600" y="3962400"/>
            <a:ext cx="152400" cy="2895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8" name="Rectangle 7"/>
          <p:cNvSpPr/>
          <p:nvPr/>
        </p:nvSpPr>
        <p:spPr>
          <a:xfrm>
            <a:off x="8991600" y="0"/>
            <a:ext cx="152400" cy="29718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2" name="Footer Placeholder 1"/>
          <p:cNvSpPr>
            <a:spLocks noGrp="1"/>
          </p:cNvSpPr>
          <p:nvPr>
            <p:ph type="ftr" sz="quarter" idx="3"/>
          </p:nvPr>
        </p:nvSpPr>
        <p:spPr>
          <a:xfrm>
            <a:off x="2743200" y="6356350"/>
            <a:ext cx="3371850" cy="365125"/>
          </a:xfrm>
          <a:prstGeom prst="rect">
            <a:avLst/>
          </a:prstGeom>
        </p:spPr>
        <p:txBody>
          <a:bodyPr vert="horz" lIns="91440" tIns="45720" rIns="91440" bIns="45720" rtlCol="0" anchor="ctr"/>
          <a:lstStyle>
            <a:lvl1pPr algn="ctr">
              <a:defRPr sz="1050">
                <a:solidFill>
                  <a:schemeClr val="tx1"/>
                </a:solidFill>
              </a:defRPr>
            </a:lvl1pPr>
          </a:lstStyle>
          <a:p>
            <a:r>
              <a:rPr lang="en-US"/>
              <a:t>Kavanagh, Human Resource Information Systems 4e. SAGE Publications, 2018.</a:t>
            </a:r>
            <a:endParaRPr lang="en-US"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B020F-2BF5-4BCF-BA9F-77391F55D2ED}" type="slidenum">
              <a:rPr lang="en-US" smtClean="0"/>
              <a:t>‹#›</a:t>
            </a:fld>
            <a:endParaRPr lang="en-US"/>
          </a:p>
        </p:txBody>
      </p:sp>
      <p:sp>
        <p:nvSpPr>
          <p:cNvPr id="13" name="Rectangle 12"/>
          <p:cNvSpPr/>
          <p:nvPr userDrawn="1"/>
        </p:nvSpPr>
        <p:spPr>
          <a:xfrm>
            <a:off x="8763000" y="0"/>
            <a:ext cx="381000" cy="3429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endParaRPr>
          </a:p>
        </p:txBody>
      </p:sp>
      <p:sp>
        <p:nvSpPr>
          <p:cNvPr id="14" name="Rectangle 13"/>
          <p:cNvSpPr/>
          <p:nvPr userDrawn="1"/>
        </p:nvSpPr>
        <p:spPr>
          <a:xfrm>
            <a:off x="8763000" y="3429000"/>
            <a:ext cx="381000" cy="3429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endParaRPr>
          </a:p>
        </p:txBody>
      </p:sp>
      <p:sp>
        <p:nvSpPr>
          <p:cNvPr id="15" name="Rectangle 14"/>
          <p:cNvSpPr/>
          <p:nvPr userDrawn="1"/>
        </p:nvSpPr>
        <p:spPr>
          <a:xfrm>
            <a:off x="8991600" y="3962400"/>
            <a:ext cx="152400" cy="2895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endParaRPr>
          </a:p>
        </p:txBody>
      </p:sp>
      <p:sp>
        <p:nvSpPr>
          <p:cNvPr id="16" name="Rectangle 15"/>
          <p:cNvSpPr/>
          <p:nvPr userDrawn="1"/>
        </p:nvSpPr>
        <p:spPr>
          <a:xfrm>
            <a:off x="8991600" y="0"/>
            <a:ext cx="152400" cy="29718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endParaRPr>
          </a:p>
        </p:txBody>
      </p:sp>
    </p:spTree>
    <p:extLst>
      <p:ext uri="{BB962C8B-B14F-4D97-AF65-F5344CB8AC3E}">
        <p14:creationId xmlns:p14="http://schemas.microsoft.com/office/powerpoint/2010/main" val="42772856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ChangeArrowheads="1"/>
          </p:cNvSpPr>
          <p:nvPr>
            <p:ph type="ctrTitle"/>
          </p:nvPr>
        </p:nvSpPr>
        <p:spPr>
          <a:xfrm>
            <a:off x="609600" y="1828800"/>
            <a:ext cx="7772400" cy="1143000"/>
          </a:xfrm>
        </p:spPr>
        <p:txBody>
          <a:bodyPr/>
          <a:lstStyle/>
          <a:p>
            <a:pPr eaLnBrk="1" hangingPunct="1"/>
            <a:r>
              <a:rPr lang="en-US" altLang="en-US"/>
              <a:t>Chapter 14</a:t>
            </a:r>
          </a:p>
        </p:txBody>
      </p:sp>
      <p:sp>
        <p:nvSpPr>
          <p:cNvPr id="3074" name="Rectangle 3"/>
          <p:cNvSpPr>
            <a:spLocks noGrp="1" noChangeArrowheads="1"/>
          </p:cNvSpPr>
          <p:nvPr>
            <p:ph type="subTitle" idx="1"/>
          </p:nvPr>
        </p:nvSpPr>
        <p:spPr>
          <a:xfrm>
            <a:off x="1371600" y="2971800"/>
            <a:ext cx="6705600" cy="1752600"/>
          </a:xfrm>
        </p:spPr>
        <p:txBody>
          <a:bodyPr/>
          <a:lstStyle/>
          <a:p>
            <a:pPr eaLnBrk="1" hangingPunct="1"/>
            <a:r>
              <a:rPr lang="en-US" altLang="en-US" sz="4000">
                <a:solidFill>
                  <a:srgbClr val="0066CC"/>
                </a:solidFill>
                <a:cs typeface="Times New Roman" panose="02020603050405020304" pitchFamily="18" charset="0"/>
              </a:rPr>
              <a:t>HR Metrics and Workforce Analytics</a:t>
            </a:r>
          </a:p>
          <a:p>
            <a:pPr eaLnBrk="1" hangingPunct="1"/>
            <a:endParaRPr lang="en-US" altLang="en-US" sz="3600" b="1">
              <a:solidFill>
                <a:srgbClr val="0066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en-US" dirty="0"/>
              <a:t>LIMITATION OF METRICS</a:t>
            </a:r>
          </a:p>
        </p:txBody>
      </p:sp>
      <p:sp>
        <p:nvSpPr>
          <p:cNvPr id="16386" name="Rectangle 3"/>
          <p:cNvSpPr>
            <a:spLocks noGrp="1" noChangeArrowheads="1"/>
          </p:cNvSpPr>
          <p:nvPr>
            <p:ph idx="1"/>
          </p:nvPr>
        </p:nvSpPr>
        <p:spPr/>
        <p:txBody>
          <a:bodyPr/>
          <a:lstStyle/>
          <a:p>
            <a:r>
              <a:rPr lang="en-US" altLang="en-US" dirty="0"/>
              <a:t>Many derived solely from accounting systems</a:t>
            </a:r>
          </a:p>
          <a:p>
            <a:r>
              <a:rPr lang="en-US" altLang="en-US" dirty="0"/>
              <a:t>Focus on costs – limited value to strategy</a:t>
            </a:r>
          </a:p>
          <a:p>
            <a:pPr lvl="1"/>
            <a:r>
              <a:rPr lang="en-US" altLang="en-US" dirty="0"/>
              <a:t>If managers are only provided information about costs, with little or no information about benefits, costs are likely to become the primary driver of managerial decisions. This perpetuates the still common perception of HR as a “cost center.”</a:t>
            </a:r>
            <a:endParaRPr lang="en-US" altLang="ja-JP"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en-US" dirty="0"/>
              <a:t>LIMITATION OF METRICS</a:t>
            </a:r>
          </a:p>
        </p:txBody>
      </p:sp>
      <p:sp>
        <p:nvSpPr>
          <p:cNvPr id="16386" name="Rectangle 3"/>
          <p:cNvSpPr>
            <a:spLocks noGrp="1" noChangeArrowheads="1"/>
          </p:cNvSpPr>
          <p:nvPr>
            <p:ph idx="1"/>
          </p:nvPr>
        </p:nvSpPr>
        <p:spPr/>
        <p:txBody>
          <a:bodyPr/>
          <a:lstStyle/>
          <a:p>
            <a:r>
              <a:rPr lang="en-US" altLang="en-US" dirty="0"/>
              <a:t>Tended to aggregate data to the level of the organization. As such, they offer limited information that could be used to identify and diagnose within-organization differences.</a:t>
            </a:r>
          </a:p>
          <a:p>
            <a:r>
              <a:rPr lang="en-US" altLang="en-US" dirty="0"/>
              <a:t>“After the Fact”</a:t>
            </a:r>
          </a:p>
          <a:p>
            <a:pPr lvl="1"/>
            <a:r>
              <a:rPr lang="en-US" altLang="en-US" dirty="0"/>
              <a:t>This results in slow responses to problems or opportunities. Because they provide data “</a:t>
            </a:r>
            <a:r>
              <a:rPr lang="en-US" altLang="ja-JP" dirty="0"/>
              <a:t>after the fact,</a:t>
            </a:r>
            <a:r>
              <a:rPr lang="en-US" altLang="en-US" dirty="0"/>
              <a:t>”</a:t>
            </a:r>
            <a:r>
              <a:rPr lang="en-US" altLang="ja-JP" dirty="0"/>
              <a:t> these are described as </a:t>
            </a:r>
            <a:r>
              <a:rPr lang="en-US" altLang="en-US" dirty="0"/>
              <a:t>“</a:t>
            </a:r>
            <a:r>
              <a:rPr lang="en-US" altLang="ja-JP" dirty="0"/>
              <a:t>feedback</a:t>
            </a:r>
            <a:r>
              <a:rPr lang="en-US" altLang="en-US" dirty="0"/>
              <a:t>”</a:t>
            </a:r>
            <a:r>
              <a:rPr lang="en-US" altLang="ja-JP" dirty="0"/>
              <a:t> metrics. </a:t>
            </a:r>
            <a:endParaRPr lang="en-US" altLang="en-US"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11</a:t>
            </a:fld>
            <a:endParaRPr lang="en-US"/>
          </a:p>
        </p:txBody>
      </p:sp>
    </p:spTree>
    <p:extLst>
      <p:ext uri="{BB962C8B-B14F-4D97-AF65-F5344CB8AC3E}">
        <p14:creationId xmlns:p14="http://schemas.microsoft.com/office/powerpoint/2010/main" val="3934393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tLang="en-US" dirty="0"/>
              <a:t>HR METRICS AND WORKFORCE ANALYTICS</a:t>
            </a:r>
          </a:p>
        </p:txBody>
      </p:sp>
      <p:sp>
        <p:nvSpPr>
          <p:cNvPr id="17410" name="Rectangle 3"/>
          <p:cNvSpPr>
            <a:spLocks noGrp="1" noChangeArrowheads="1"/>
          </p:cNvSpPr>
          <p:nvPr>
            <p:ph idx="1"/>
          </p:nvPr>
        </p:nvSpPr>
        <p:spPr/>
        <p:txBody>
          <a:bodyPr/>
          <a:lstStyle/>
          <a:p>
            <a:r>
              <a:rPr lang="en-US" altLang="en-US"/>
              <a:t>Major distinction between them</a:t>
            </a:r>
          </a:p>
          <a:p>
            <a:pPr lvl="1"/>
            <a:r>
              <a:rPr lang="en-US" altLang="en-US"/>
              <a:t>Metrics are data (numbers) that reflect some detail about given outcomes (e.g., success in recruiting new employees)</a:t>
            </a:r>
          </a:p>
          <a:p>
            <a:pPr lvl="1"/>
            <a:r>
              <a:rPr lang="en-US" altLang="en-US"/>
              <a:t>Metrics reflect characteristics of the organization’s HR programs and activities. </a:t>
            </a:r>
          </a:p>
          <a:p>
            <a:pPr lvl="1"/>
            <a:r>
              <a:rPr lang="en-US" altLang="en-US"/>
              <a:t>Analytics refer to strategies for combining data elements into metrics and for examining relationships or changes in metrics.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en-US" dirty="0"/>
              <a:t>WORKFORCE ANALYTICS</a:t>
            </a:r>
          </a:p>
        </p:txBody>
      </p:sp>
      <p:sp>
        <p:nvSpPr>
          <p:cNvPr id="18434" name="Rectangle 3"/>
          <p:cNvSpPr>
            <a:spLocks noGrp="1" noChangeArrowheads="1"/>
          </p:cNvSpPr>
          <p:nvPr>
            <p:ph idx="1"/>
          </p:nvPr>
        </p:nvSpPr>
        <p:spPr/>
        <p:txBody>
          <a:bodyPr/>
          <a:lstStyle/>
          <a:p>
            <a:r>
              <a:rPr lang="en-US" altLang="en-US" dirty="0"/>
              <a:t>Workforce analytics refer to strategies for combining data elements into metrics and for examining relationships or changes in metrics. Understanding these combinations is done to inform managers about the current or changing state of human capital in an organization in a way that can impact managerial decision making.</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en-US" dirty="0"/>
              <a:t>WORKFORCE ANALYTICS</a:t>
            </a:r>
          </a:p>
        </p:txBody>
      </p:sp>
      <p:sp>
        <p:nvSpPr>
          <p:cNvPr id="18434" name="Rectangle 3"/>
          <p:cNvSpPr>
            <a:spLocks noGrp="1" noChangeArrowheads="1"/>
          </p:cNvSpPr>
          <p:nvPr>
            <p:ph idx="1"/>
          </p:nvPr>
        </p:nvSpPr>
        <p:spPr/>
        <p:txBody>
          <a:bodyPr/>
          <a:lstStyle/>
          <a:p>
            <a:r>
              <a:rPr lang="en-US" altLang="en-US" sz="2800" dirty="0"/>
              <a:t>The importance of this view is that the analytics an organization needs depend on the problems and opportunities that currently face its managers. Understanding what opportunities and problems managers face suggest relevant analyses that can support better decisions. These analyses then determine what metrics the organization needs in order to compute these analyses and how those metrics should be calculated. </a:t>
            </a:r>
          </a:p>
          <a:p>
            <a:endParaRPr lang="en-US" altLang="en-US" sz="2800" dirty="0"/>
          </a:p>
          <a:p>
            <a:endParaRPr lang="en-US" altLang="en-US" sz="28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14</a:t>
            </a:fld>
            <a:endParaRPr lang="en-US"/>
          </a:p>
        </p:txBody>
      </p:sp>
    </p:spTree>
    <p:extLst>
      <p:ext uri="{BB962C8B-B14F-4D97-AF65-F5344CB8AC3E}">
        <p14:creationId xmlns:p14="http://schemas.microsoft.com/office/powerpoint/2010/main" val="3766923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altLang="en-US" dirty="0"/>
              <a:t>HR ACTIVITIES AS PART OF METRICS AND ANALYTICS USAGE</a:t>
            </a:r>
          </a:p>
        </p:txBody>
      </p:sp>
      <p:sp>
        <p:nvSpPr>
          <p:cNvPr id="22531" name="Rectangle 3"/>
          <p:cNvSpPr>
            <a:spLocks noGrp="1" noChangeArrowheads="1"/>
          </p:cNvSpPr>
          <p:nvPr>
            <p:ph idx="1"/>
          </p:nvPr>
        </p:nvSpPr>
        <p:spPr/>
        <p:txBody>
          <a:bodyPr/>
          <a:lstStyle/>
          <a:p>
            <a:r>
              <a:rPr lang="en-US" altLang="en-US" dirty="0"/>
              <a:t>Reporting</a:t>
            </a:r>
          </a:p>
          <a:p>
            <a:r>
              <a:rPr lang="en-US" altLang="en-US" dirty="0"/>
              <a:t>Dashboards</a:t>
            </a:r>
          </a:p>
          <a:p>
            <a:r>
              <a:rPr lang="en-US" altLang="en-US" dirty="0"/>
              <a:t>Benchmarking </a:t>
            </a:r>
          </a:p>
          <a:p>
            <a:r>
              <a:rPr lang="en-US" altLang="en-US" dirty="0"/>
              <a:t>Data mining </a:t>
            </a:r>
          </a:p>
          <a:p>
            <a:r>
              <a:rPr lang="en-US" altLang="en-US" dirty="0"/>
              <a:t>Predictive analyses </a:t>
            </a:r>
          </a:p>
          <a:p>
            <a:r>
              <a:rPr lang="en-US" altLang="en-US" dirty="0"/>
              <a:t>Operational experiments </a:t>
            </a:r>
          </a:p>
          <a:p>
            <a:r>
              <a:rPr lang="en-US" altLang="en-US" dirty="0"/>
              <a:t>Workforce modeling </a:t>
            </a:r>
          </a:p>
          <a:p>
            <a:r>
              <a:rPr lang="en-US" altLang="en-US" dirty="0"/>
              <a:t>Better problem solving and decision making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253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calcmode="lin" valueType="num">
                                      <p:cBhvr>
                                        <p:cTn id="15" dur="500" fill="hold"/>
                                        <p:tgtEl>
                                          <p:spTgt spid="2253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253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25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p:cTn id="23" dur="500" fill="hold"/>
                                        <p:tgtEl>
                                          <p:spTgt spid="2253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253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p:cTn id="31" dur="500" fill="hold"/>
                                        <p:tgtEl>
                                          <p:spTgt spid="2253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253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25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500" fill="hold"/>
                                        <p:tgtEl>
                                          <p:spTgt spid="2253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253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253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22531">
                                            <p:txEl>
                                              <p:pRg st="5" end="5"/>
                                            </p:txEl>
                                          </p:spTgt>
                                        </p:tgtEl>
                                        <p:attrNameLst>
                                          <p:attrName>style.visibility</p:attrName>
                                        </p:attrNameLst>
                                      </p:cBhvr>
                                      <p:to>
                                        <p:strVal val="visible"/>
                                      </p:to>
                                    </p:set>
                                    <p:anim calcmode="lin" valueType="num">
                                      <p:cBhvr>
                                        <p:cTn id="47" dur="500" fill="hold"/>
                                        <p:tgtEl>
                                          <p:spTgt spid="2253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2253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253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22531">
                                            <p:txEl>
                                              <p:pRg st="6" end="6"/>
                                            </p:txEl>
                                          </p:spTgt>
                                        </p:tgtEl>
                                        <p:attrNameLst>
                                          <p:attrName>style.visibility</p:attrName>
                                        </p:attrNameLst>
                                      </p:cBhvr>
                                      <p:to>
                                        <p:strVal val="visible"/>
                                      </p:to>
                                    </p:set>
                                    <p:anim calcmode="lin" valueType="num">
                                      <p:cBhvr>
                                        <p:cTn id="55" dur="500" fill="hold"/>
                                        <p:tgtEl>
                                          <p:spTgt spid="2253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2253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2253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22531">
                                            <p:txEl>
                                              <p:pRg st="7" end="7"/>
                                            </p:txEl>
                                          </p:spTgt>
                                        </p:tgtEl>
                                        <p:attrNameLst>
                                          <p:attrName>style.visibility</p:attrName>
                                        </p:attrNameLst>
                                      </p:cBhvr>
                                      <p:to>
                                        <p:strVal val="visible"/>
                                      </p:to>
                                    </p:set>
                                    <p:anim calcmode="lin" valueType="num">
                                      <p:cBhvr>
                                        <p:cTn id="63" dur="500" fill="hold"/>
                                        <p:tgtEl>
                                          <p:spTgt spid="22531">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22531">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22531">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altLang="en-US" dirty="0"/>
              <a:t>BENCHMARKING</a:t>
            </a:r>
          </a:p>
        </p:txBody>
      </p:sp>
      <p:sp>
        <p:nvSpPr>
          <p:cNvPr id="21506" name="Rectangle 3"/>
          <p:cNvSpPr>
            <a:spLocks noGrp="1" noChangeArrowheads="1"/>
          </p:cNvSpPr>
          <p:nvPr>
            <p:ph idx="1"/>
          </p:nvPr>
        </p:nvSpPr>
        <p:spPr/>
        <p:txBody>
          <a:bodyPr/>
          <a:lstStyle/>
          <a:p>
            <a:r>
              <a:rPr lang="en-US" altLang="en-US" sz="2400" dirty="0"/>
              <a:t>The Saratoga Institute’s benchmarking efforts were the first to develop information on standard HR metrics regarding the use and management of human capital. Benchmarking data is useful in that it provides insights into what is possible. </a:t>
            </a:r>
          </a:p>
          <a:p>
            <a:r>
              <a:rPr lang="en-US" altLang="en-US" sz="2400" dirty="0"/>
              <a:t>However, a challenge in using HR metrics as benchmark data is that an organization’s human resource practices and the use of its HR staff reflect current challenges facing that organization. As a result, most organizations have an HR department, but the specific functions performed by these departments vary widely across organizations.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altLang="en-US" dirty="0"/>
              <a:t>BENCHMARKING</a:t>
            </a:r>
          </a:p>
        </p:txBody>
      </p:sp>
      <p:sp>
        <p:nvSpPr>
          <p:cNvPr id="21506" name="Rectangle 3"/>
          <p:cNvSpPr>
            <a:spLocks noGrp="1" noChangeArrowheads="1"/>
          </p:cNvSpPr>
          <p:nvPr>
            <p:ph idx="1"/>
          </p:nvPr>
        </p:nvSpPr>
        <p:spPr/>
        <p:txBody>
          <a:bodyPr/>
          <a:lstStyle/>
          <a:p>
            <a:r>
              <a:rPr lang="en-US" altLang="en-US" sz="2400" dirty="0"/>
              <a:t>Consequently, direct comparisons of HR benchmarking data from one’s own organization to data from other organizations may not provide realistic guidelines for either goal setting or forecasting the potential effectiveness of remedial actions an organization might undertake.</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17</a:t>
            </a:fld>
            <a:endParaRPr lang="en-US"/>
          </a:p>
        </p:txBody>
      </p:sp>
    </p:spTree>
    <p:extLst>
      <p:ext uri="{BB962C8B-B14F-4D97-AF65-F5344CB8AC3E}">
        <p14:creationId xmlns:p14="http://schemas.microsoft.com/office/powerpoint/2010/main" val="2151883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altLang="en-US" dirty="0"/>
              <a:t>BIG DATA AND DATA MINING</a:t>
            </a:r>
          </a:p>
        </p:txBody>
      </p:sp>
      <p:sp>
        <p:nvSpPr>
          <p:cNvPr id="22530" name="Rectangle 3"/>
          <p:cNvSpPr>
            <a:spLocks noGrp="1" noChangeArrowheads="1"/>
          </p:cNvSpPr>
          <p:nvPr>
            <p:ph idx="1"/>
          </p:nvPr>
        </p:nvSpPr>
        <p:spPr/>
        <p:txBody>
          <a:bodyPr/>
          <a:lstStyle/>
          <a:p>
            <a:r>
              <a:rPr lang="en-US" altLang="en-US" sz="2800" dirty="0"/>
              <a:t>Data mining refers to efforts to identify patterns that exist within data and that may identify unrecognized causal mechanisms that can be used to enhance decision making. </a:t>
            </a:r>
          </a:p>
          <a:p>
            <a:r>
              <a:rPr lang="en-US" altLang="en-US" sz="2800" dirty="0"/>
              <a:t>To identify these causal mechanisms, data mining uses correlation and multiple regression methods to identify patterns of relationships in extremely large datasets.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altLang="en-US" dirty="0"/>
              <a:t>BIG DATA AND DATA MINING</a:t>
            </a:r>
          </a:p>
        </p:txBody>
      </p:sp>
      <p:sp>
        <p:nvSpPr>
          <p:cNvPr id="22530" name="Rectangle 3"/>
          <p:cNvSpPr>
            <a:spLocks noGrp="1" noChangeArrowheads="1"/>
          </p:cNvSpPr>
          <p:nvPr>
            <p:ph idx="1"/>
          </p:nvPr>
        </p:nvSpPr>
        <p:spPr/>
        <p:txBody>
          <a:bodyPr/>
          <a:lstStyle/>
          <a:p>
            <a:r>
              <a:rPr lang="en-US" altLang="en-US" sz="2800" dirty="0"/>
              <a:t>Data mining has a number of important applications, but the caveat with its use is that it can also uncover spurious and nonsensical relationships (e.g., taller employees make better leaders; older employees have longer tenures).</a:t>
            </a:r>
          </a:p>
          <a:p>
            <a:r>
              <a:rPr lang="en-US" altLang="en-US" sz="2800" dirty="0"/>
              <a:t>Current interest in Big Data reflects efforts to analyze the extremely large data sets created by many transaction systems. Often these datasets can be many terabytes (210 gigabytes) or more. </a:t>
            </a:r>
          </a:p>
          <a:p>
            <a:endParaRPr lang="en-US" altLang="en-US" sz="28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19</a:t>
            </a:fld>
            <a:endParaRPr lang="en-US"/>
          </a:p>
        </p:txBody>
      </p:sp>
    </p:spTree>
    <p:extLst>
      <p:ext uri="{BB962C8B-B14F-4D97-AF65-F5344CB8AC3E}">
        <p14:creationId xmlns:p14="http://schemas.microsoft.com/office/powerpoint/2010/main" val="33067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altLang="en-US"/>
              <a:t>TOPIC AND CHAPTER OBJECTIVES</a:t>
            </a:r>
          </a:p>
        </p:txBody>
      </p:sp>
      <p:sp>
        <p:nvSpPr>
          <p:cNvPr id="3" name="Content Placeholder 2"/>
          <p:cNvSpPr>
            <a:spLocks noGrp="1"/>
          </p:cNvSpPr>
          <p:nvPr>
            <p:ph idx="1"/>
          </p:nvPr>
        </p:nvSpPr>
        <p:spPr/>
        <p:txBody>
          <a:bodyPr/>
          <a:lstStyle/>
          <a:p>
            <a:r>
              <a:rPr lang="en-US" dirty="0"/>
              <a:t>Why metrics is a HOT topic</a:t>
            </a:r>
          </a:p>
          <a:p>
            <a:r>
              <a:rPr lang="en-US" dirty="0"/>
              <a:t>Metrics vs. workforce analytics</a:t>
            </a:r>
          </a:p>
          <a:p>
            <a:r>
              <a:rPr lang="en-US" dirty="0"/>
              <a:t>The need for decision making in order for metrics to be effective</a:t>
            </a:r>
          </a:p>
          <a:p>
            <a:r>
              <a:rPr lang="en-US" dirty="0"/>
              <a:t>The limitations of the traditional HR metrics </a:t>
            </a:r>
          </a:p>
          <a:p>
            <a:r>
              <a:rPr lang="en-US" dirty="0"/>
              <a:t>The role of benchmarking</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pPr/>
              <a:t>2</a:t>
            </a:fld>
            <a:endParaRPr lang="en-US"/>
          </a:p>
        </p:txBody>
      </p:sp>
      <p:sp>
        <p:nvSpPr>
          <p:cNvPr id="4098" name="Text Box 4"/>
          <p:cNvSpPr txBox="1">
            <a:spLocks noChangeArrowheads="1"/>
          </p:cNvSpPr>
          <p:nvPr/>
        </p:nvSpPr>
        <p:spPr bwMode="auto">
          <a:xfrm>
            <a:off x="250825" y="563563"/>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endParaRPr lang="en-US" altLang="en-US" sz="1400">
              <a:solidFill>
                <a:srgbClr val="363656"/>
              </a:solidFill>
              <a:latin typeface="Times New Roman" panose="02020603050405020304" pitchFamily="18" charset="0"/>
            </a:endParaRPr>
          </a:p>
        </p:txBody>
      </p:sp>
    </p:spTree>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altLang="en-US" dirty="0"/>
              <a:t>BIG DATA AND DATA MINING</a:t>
            </a:r>
          </a:p>
        </p:txBody>
      </p:sp>
      <p:sp>
        <p:nvSpPr>
          <p:cNvPr id="22530" name="Rectangle 3"/>
          <p:cNvSpPr>
            <a:spLocks noGrp="1" noChangeArrowheads="1"/>
          </p:cNvSpPr>
          <p:nvPr>
            <p:ph idx="1"/>
          </p:nvPr>
        </p:nvSpPr>
        <p:spPr/>
        <p:txBody>
          <a:bodyPr/>
          <a:lstStyle/>
          <a:p>
            <a:r>
              <a:rPr lang="en-US" altLang="en-US" sz="2800" dirty="0"/>
              <a:t>Many web-based applications and transaction sites, like those generated by Amazon.com, Google, and many social media sites, generate large numbers of transactions.</a:t>
            </a:r>
          </a:p>
          <a:p>
            <a:r>
              <a:rPr lang="en-US" altLang="en-US" sz="2800" dirty="0"/>
              <a:t>Efforts in Big Data reflect attempts to mine these very large data sets for patterns that can provide additional insight for managers about customer preferences or process characteristics that managers can use to drive greater sales, increase customer satisfaction, and reduce costs. </a:t>
            </a:r>
          </a:p>
          <a:p>
            <a:endParaRPr lang="en-US" altLang="en-US" sz="2800" dirty="0"/>
          </a:p>
          <a:p>
            <a:endParaRPr lang="en-US" altLang="en-US" sz="28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20</a:t>
            </a:fld>
            <a:endParaRPr lang="en-US"/>
          </a:p>
        </p:txBody>
      </p:sp>
    </p:spTree>
    <p:extLst>
      <p:ext uri="{BB962C8B-B14F-4D97-AF65-F5344CB8AC3E}">
        <p14:creationId xmlns:p14="http://schemas.microsoft.com/office/powerpoint/2010/main" val="2756458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altLang="en-US" dirty="0"/>
              <a:t>PREDICTIVE ANALYSIS/SCORECARDS</a:t>
            </a:r>
          </a:p>
        </p:txBody>
      </p:sp>
      <p:sp>
        <p:nvSpPr>
          <p:cNvPr id="23554" name="Rectangle 3"/>
          <p:cNvSpPr>
            <a:spLocks noGrp="1" noChangeArrowheads="1"/>
          </p:cNvSpPr>
          <p:nvPr>
            <p:ph idx="1"/>
          </p:nvPr>
        </p:nvSpPr>
        <p:spPr/>
        <p:txBody>
          <a:bodyPr/>
          <a:lstStyle/>
          <a:p>
            <a:r>
              <a:rPr lang="en-US" altLang="en-US" sz="2800" dirty="0"/>
              <a:t>Predictive analysis involves attempts to develop models of organizational systems that can be used to predict future outcomes and understand the consequences of hypothetical changes in organizations.</a:t>
            </a:r>
          </a:p>
          <a:p>
            <a:pPr lvl="1"/>
            <a:r>
              <a:rPr lang="en-US" altLang="en-US" sz="2400" dirty="0"/>
              <a:t>For example, if the organization discovered a correlation between employee job satisfaction and turnover, HR could use these data to suggest modifications to the employees’ work situation or their benefits.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altLang="en-US" dirty="0"/>
              <a:t>PREDICTIVE ANALYSIS/SCORECARDS</a:t>
            </a:r>
          </a:p>
        </p:txBody>
      </p:sp>
      <p:sp>
        <p:nvSpPr>
          <p:cNvPr id="23554" name="Rectangle 3"/>
          <p:cNvSpPr>
            <a:spLocks noGrp="1" noChangeArrowheads="1"/>
          </p:cNvSpPr>
          <p:nvPr>
            <p:ph idx="1"/>
          </p:nvPr>
        </p:nvSpPr>
        <p:spPr/>
        <p:txBody>
          <a:bodyPr/>
          <a:lstStyle/>
          <a:p>
            <a:r>
              <a:rPr lang="en-US" altLang="en-US" sz="2400" dirty="0"/>
              <a:t>Efforts to develop balanced scorecards are examples of elementary predictive systems. They involve identifying leading indicators of important organizational outcomes and the nature of the relationships expected to lead to them. </a:t>
            </a:r>
          </a:p>
          <a:p>
            <a:r>
              <a:rPr lang="en-US" altLang="en-US" sz="2400" dirty="0"/>
              <a:t>Engaging in efforts to test the assumptions in these models over time can lead to enhancements in the quality of the models’ underlying predictive analyses, either by identifying additional leading indicators or better specifying the nature of the relationships between predictors and outcomes.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22</a:t>
            </a:fld>
            <a:endParaRPr lang="en-US"/>
          </a:p>
        </p:txBody>
      </p:sp>
    </p:spTree>
    <p:extLst>
      <p:ext uri="{BB962C8B-B14F-4D97-AF65-F5344CB8AC3E}">
        <p14:creationId xmlns:p14="http://schemas.microsoft.com/office/powerpoint/2010/main" val="141105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altLang="en-US" dirty="0"/>
              <a:t>OPERATIONAL EXPERIMENTS</a:t>
            </a:r>
          </a:p>
        </p:txBody>
      </p:sp>
      <p:sp>
        <p:nvSpPr>
          <p:cNvPr id="24578" name="Rectangle 3"/>
          <p:cNvSpPr>
            <a:spLocks noGrp="1" noChangeArrowheads="1"/>
          </p:cNvSpPr>
          <p:nvPr>
            <p:ph idx="1"/>
          </p:nvPr>
        </p:nvSpPr>
        <p:spPr/>
        <p:txBody>
          <a:bodyPr/>
          <a:lstStyle/>
          <a:p>
            <a:r>
              <a:rPr lang="en-US" altLang="en-US" sz="2400" dirty="0"/>
              <a:t>The evidence-based management movement argues that managers should base their decisions on data drawn from the organization and evidence about the actual functioning of its systems rather than using personal philosophies or untested personal models or assumptions about “how things work.” One of the most effective methods for developing the evidence on which to base decisions is through operational experiments conducted within the organization. </a:t>
            </a:r>
          </a:p>
        </p:txBody>
      </p:sp>
      <p:sp>
        <p:nvSpPr>
          <p:cNvPr id="24579" name="Footer Placeholder 16"/>
          <p:cNvSpPr txBox="1">
            <a:spLocks noGrp="1"/>
          </p:cNvSpPr>
          <p:nvPr/>
        </p:nvSpPr>
        <p:spPr bwMode="auto">
          <a:xfrm>
            <a:off x="304800" y="6324600"/>
            <a:ext cx="601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n-US" altLang="en-US" sz="1100"/>
              <a:t>Michael J. Kavanagh and Richard D. Johnson - Human Resource Information Systems: Basics, Applications, and Future Directions, 3e © 2012 SAGE Publications, Inc.</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altLang="en-US" dirty="0"/>
              <a:t>OPERATIONAL EXPERIMENTS</a:t>
            </a:r>
          </a:p>
        </p:txBody>
      </p:sp>
      <p:sp>
        <p:nvSpPr>
          <p:cNvPr id="24578" name="Rectangle 3"/>
          <p:cNvSpPr>
            <a:spLocks noGrp="1" noChangeArrowheads="1"/>
          </p:cNvSpPr>
          <p:nvPr>
            <p:ph idx="1"/>
          </p:nvPr>
        </p:nvSpPr>
        <p:spPr/>
        <p:txBody>
          <a:bodyPr/>
          <a:lstStyle/>
          <a:p>
            <a:r>
              <a:rPr lang="en-US" altLang="en-US" sz="2400" dirty="0"/>
              <a:t>Google uses operational experiments to test the effectiveness of the ad words used on its website. Rather than simply relying on intuition or “expert judgment” about which ad wording is more effective, it creates an experiment. It configures its site to alternate the presentation of competing ad text to visitors to its site and then tracks the number of “click-</a:t>
            </a:r>
            <a:r>
              <a:rPr lang="en-US" altLang="en-US" sz="2400" dirty="0" err="1"/>
              <a:t>throughs</a:t>
            </a:r>
            <a:r>
              <a:rPr lang="en-US" altLang="en-US" sz="2400" dirty="0"/>
              <a:t>” on the ad for a period of time. Given the large number of daily hits, Google can get objective data on the effectiveness of the various ads in a relatively short time and then adopt the ad wording demonstrated to be most effective.</a:t>
            </a:r>
          </a:p>
        </p:txBody>
      </p:sp>
      <p:sp>
        <p:nvSpPr>
          <p:cNvPr id="24579" name="Footer Placeholder 16"/>
          <p:cNvSpPr txBox="1">
            <a:spLocks noGrp="1"/>
          </p:cNvSpPr>
          <p:nvPr/>
        </p:nvSpPr>
        <p:spPr bwMode="auto">
          <a:xfrm>
            <a:off x="304800" y="6324600"/>
            <a:ext cx="601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r>
              <a:rPr lang="en-US" altLang="en-US" sz="1100"/>
              <a:t>Michael J. Kavanagh and Richard D. Johnson - Human Resource Information Systems: Basics, Applications, and Future Directions, 3e © 2012 SAGE Publications, Inc.</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24</a:t>
            </a:fld>
            <a:endParaRPr lang="en-US"/>
          </a:p>
        </p:txBody>
      </p:sp>
    </p:spTree>
    <p:extLst>
      <p:ext uri="{BB962C8B-B14F-4D97-AF65-F5344CB8AC3E}">
        <p14:creationId xmlns:p14="http://schemas.microsoft.com/office/powerpoint/2010/main" val="3770613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altLang="en-US" dirty="0"/>
              <a:t>WORKFORCE MODELING</a:t>
            </a:r>
          </a:p>
        </p:txBody>
      </p:sp>
      <p:sp>
        <p:nvSpPr>
          <p:cNvPr id="25602" name="Rectangle 3"/>
          <p:cNvSpPr>
            <a:spLocks noGrp="1" noChangeArrowheads="1"/>
          </p:cNvSpPr>
          <p:nvPr>
            <p:ph idx="1"/>
          </p:nvPr>
        </p:nvSpPr>
        <p:spPr/>
        <p:txBody>
          <a:bodyPr/>
          <a:lstStyle/>
          <a:p>
            <a:r>
              <a:rPr lang="en-US" altLang="en-US" sz="2800"/>
              <a:t>Workforce modeling attempts to understand how an organization’s human capital needs would change as a function of some expected change in the organization’s environment. This change may be a shift in the demand for the organization’s product, entry into a new market, divestiture of one of the organization’s businesses, or a pending acquisition of or merger with another organization.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altLang="en-US" dirty="0"/>
              <a:t>DASHBOARDS AND INFOGRAPHS</a:t>
            </a:r>
          </a:p>
        </p:txBody>
      </p:sp>
      <p:sp>
        <p:nvSpPr>
          <p:cNvPr id="26626" name="Rectangle 3"/>
          <p:cNvSpPr>
            <a:spLocks noGrp="1" noChangeArrowheads="1"/>
          </p:cNvSpPr>
          <p:nvPr>
            <p:ph idx="1"/>
          </p:nvPr>
        </p:nvSpPr>
        <p:spPr/>
        <p:txBody>
          <a:bodyPr/>
          <a:lstStyle/>
          <a:p>
            <a:r>
              <a:rPr lang="en-US" altLang="en-US" sz="2400"/>
              <a:t>Dashboards are a component of reporting. Dashboards reflect efforts to align real-time analysis of organizational and HR processes, as well as an increased capacity to aggregate organizational data.</a:t>
            </a:r>
          </a:p>
          <a:p>
            <a:r>
              <a:rPr lang="en-US" altLang="en-US" sz="2400"/>
              <a:t>In many instances, pictures can provide a more compelling way to present the story resulting from an analysis, particularly when that story is based on complex analyses that build upon insights from a number of different data sources. Infographs combine a number of data elements, often incorporating pictures, figures, tables, and text to help tell a story more effectively than can be done by any of these elements.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altLang="en-US"/>
              <a:t>USING METRICS AND ANALYTICS FOR MEASUREMENT</a:t>
            </a:r>
          </a:p>
        </p:txBody>
      </p:sp>
      <p:sp>
        <p:nvSpPr>
          <p:cNvPr id="26627" name="Rectangle 3"/>
          <p:cNvSpPr>
            <a:spLocks noGrp="1" noChangeArrowheads="1"/>
          </p:cNvSpPr>
          <p:nvPr>
            <p:ph idx="1"/>
          </p:nvPr>
        </p:nvSpPr>
        <p:spPr/>
        <p:txBody>
          <a:bodyPr/>
          <a:lstStyle/>
          <a:p>
            <a:r>
              <a:rPr lang="en-US" altLang="en-US" dirty="0"/>
              <a:t>Getting Started – Determine problem and organizational outcomes</a:t>
            </a:r>
          </a:p>
          <a:p>
            <a:r>
              <a:rPr lang="en-US" altLang="en-US" dirty="0"/>
              <a:t>Identify the “why” of addressing problem</a:t>
            </a:r>
          </a:p>
          <a:p>
            <a:r>
              <a:rPr lang="en-US" altLang="en-US" dirty="0"/>
              <a:t>Put HR metrics and analytics in context</a:t>
            </a:r>
          </a:p>
          <a:p>
            <a:r>
              <a:rPr lang="en-US" altLang="en-US" dirty="0"/>
              <a:t>Reporting results to managerial decision-makers</a:t>
            </a:r>
          </a:p>
          <a:p>
            <a:pPr lvl="1"/>
            <a:r>
              <a:rPr lang="en-US" altLang="en-US" dirty="0"/>
              <a:t>Push methods</a:t>
            </a:r>
          </a:p>
          <a:p>
            <a:pPr lvl="1"/>
            <a:r>
              <a:rPr lang="en-US" altLang="en-US" dirty="0"/>
              <a:t>Pull methods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662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66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 calcmode="lin" valueType="num">
                                      <p:cBhvr>
                                        <p:cTn id="15" dur="500" fill="hold"/>
                                        <p:tgtEl>
                                          <p:spTgt spid="2662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662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66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 calcmode="lin" valueType="num">
                                      <p:cBhvr>
                                        <p:cTn id="23" dur="500" fill="hold"/>
                                        <p:tgtEl>
                                          <p:spTgt spid="2662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662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66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p:cTn id="31" dur="500" fill="hold"/>
                                        <p:tgtEl>
                                          <p:spTgt spid="2662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662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6627">
                                            <p:txEl>
                                              <p:pRg st="3" end="3"/>
                                            </p:txEl>
                                          </p:spTgt>
                                        </p:tgtEl>
                                        <p:attrNameLst>
                                          <p:attrName>ppt_h</p:attrName>
                                        </p:attrNameLst>
                                      </p:cBhvr>
                                      <p:tavLst>
                                        <p:tav tm="0">
                                          <p:val>
                                            <p:strVal val="#ppt_h"/>
                                          </p:val>
                                        </p:tav>
                                        <p:tav tm="100000">
                                          <p:val>
                                            <p:strVal val="#ppt_h"/>
                                          </p:val>
                                        </p:tav>
                                      </p:tavLst>
                                    </p:anim>
                                  </p:childTnLst>
                                </p:cTn>
                              </p:par>
                              <p:par>
                                <p:cTn id="35" presetID="17" presetClass="entr" presetSubtype="2" fill="hold" grpId="0" nodeType="withEffect">
                                  <p:stCondLst>
                                    <p:cond delay="0"/>
                                  </p:stCondLst>
                                  <p:childTnLst>
                                    <p:set>
                                      <p:cBhvr>
                                        <p:cTn id="36" dur="1" fill="hold">
                                          <p:stCondLst>
                                            <p:cond delay="0"/>
                                          </p:stCondLst>
                                        </p:cTn>
                                        <p:tgtEl>
                                          <p:spTgt spid="26627">
                                            <p:txEl>
                                              <p:pRg st="4" end="4"/>
                                            </p:txEl>
                                          </p:spTgt>
                                        </p:tgtEl>
                                        <p:attrNameLst>
                                          <p:attrName>style.visibility</p:attrName>
                                        </p:attrNameLst>
                                      </p:cBhvr>
                                      <p:to>
                                        <p:strVal val="visible"/>
                                      </p:to>
                                    </p:set>
                                    <p:anim calcmode="lin" valueType="num">
                                      <p:cBhvr>
                                        <p:cTn id="37" dur="500" fill="hold"/>
                                        <p:tgtEl>
                                          <p:spTgt spid="26627">
                                            <p:txEl>
                                              <p:pRg st="4" end="4"/>
                                            </p:txEl>
                                          </p:spTgt>
                                        </p:tgtEl>
                                        <p:attrNameLst>
                                          <p:attrName>ppt_x</p:attrName>
                                        </p:attrNameLst>
                                      </p:cBhvr>
                                      <p:tavLst>
                                        <p:tav tm="0">
                                          <p:val>
                                            <p:strVal val="#ppt_x+#ppt_w/2"/>
                                          </p:val>
                                        </p:tav>
                                        <p:tav tm="100000">
                                          <p:val>
                                            <p:strVal val="#ppt_x"/>
                                          </p:val>
                                        </p:tav>
                                      </p:tavLst>
                                    </p:anim>
                                    <p:anim calcmode="lin" valueType="num">
                                      <p:cBhvr>
                                        <p:cTn id="38" dur="500" fill="hold"/>
                                        <p:tgtEl>
                                          <p:spTgt spid="26627">
                                            <p:txEl>
                                              <p:pRg st="4" end="4"/>
                                            </p:txEl>
                                          </p:spTgt>
                                        </p:tgtEl>
                                        <p:attrNameLst>
                                          <p:attrName>ppt_y</p:attrName>
                                        </p:attrNameLst>
                                      </p:cBhvr>
                                      <p:tavLst>
                                        <p:tav tm="0">
                                          <p:val>
                                            <p:strVal val="#ppt_y"/>
                                          </p:val>
                                        </p:tav>
                                        <p:tav tm="100000">
                                          <p:val>
                                            <p:strVal val="#ppt_y"/>
                                          </p:val>
                                        </p:tav>
                                      </p:tavLst>
                                    </p:anim>
                                    <p:anim calcmode="lin" valueType="num">
                                      <p:cBhvr>
                                        <p:cTn id="39"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6627">
                                            <p:txEl>
                                              <p:pRg st="4" end="4"/>
                                            </p:txEl>
                                          </p:spTgt>
                                        </p:tgtEl>
                                        <p:attrNameLst>
                                          <p:attrName>ppt_h</p:attrName>
                                        </p:attrNameLst>
                                      </p:cBhvr>
                                      <p:tavLst>
                                        <p:tav tm="0">
                                          <p:val>
                                            <p:strVal val="#ppt_h"/>
                                          </p:val>
                                        </p:tav>
                                        <p:tav tm="100000">
                                          <p:val>
                                            <p:strVal val="#ppt_h"/>
                                          </p:val>
                                        </p:tav>
                                      </p:tavLst>
                                    </p:anim>
                                  </p:childTnLst>
                                </p:cTn>
                              </p:par>
                              <p:par>
                                <p:cTn id="41" presetID="17" presetClass="entr" presetSubtype="2" fill="hold" grpId="0" nodeType="withEffect">
                                  <p:stCondLst>
                                    <p:cond delay="0"/>
                                  </p:stCondLst>
                                  <p:childTnLst>
                                    <p:set>
                                      <p:cBhvr>
                                        <p:cTn id="42" dur="1" fill="hold">
                                          <p:stCondLst>
                                            <p:cond delay="0"/>
                                          </p:stCondLst>
                                        </p:cTn>
                                        <p:tgtEl>
                                          <p:spTgt spid="26627">
                                            <p:txEl>
                                              <p:pRg st="5" end="5"/>
                                            </p:txEl>
                                          </p:spTgt>
                                        </p:tgtEl>
                                        <p:attrNameLst>
                                          <p:attrName>style.visibility</p:attrName>
                                        </p:attrNameLst>
                                      </p:cBhvr>
                                      <p:to>
                                        <p:strVal val="visible"/>
                                      </p:to>
                                    </p:set>
                                    <p:anim calcmode="lin" valueType="num">
                                      <p:cBhvr>
                                        <p:cTn id="43" dur="500" fill="hold"/>
                                        <p:tgtEl>
                                          <p:spTgt spid="26627">
                                            <p:txEl>
                                              <p:pRg st="5" end="5"/>
                                            </p:txEl>
                                          </p:spTgt>
                                        </p:tgtEl>
                                        <p:attrNameLst>
                                          <p:attrName>ppt_x</p:attrName>
                                        </p:attrNameLst>
                                      </p:cBhvr>
                                      <p:tavLst>
                                        <p:tav tm="0">
                                          <p:val>
                                            <p:strVal val="#ppt_x+#ppt_w/2"/>
                                          </p:val>
                                        </p:tav>
                                        <p:tav tm="100000">
                                          <p:val>
                                            <p:strVal val="#ppt_x"/>
                                          </p:val>
                                        </p:tav>
                                      </p:tavLst>
                                    </p:anim>
                                    <p:anim calcmode="lin" valueType="num">
                                      <p:cBhvr>
                                        <p:cTn id="44" dur="500" fill="hold"/>
                                        <p:tgtEl>
                                          <p:spTgt spid="26627">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2662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altLang="en-US" dirty="0"/>
              <a:t>REMEMBER</a:t>
            </a:r>
          </a:p>
        </p:txBody>
      </p:sp>
      <p:sp>
        <p:nvSpPr>
          <p:cNvPr id="31746" name="Rectangle 3"/>
          <p:cNvSpPr>
            <a:spLocks noGrp="1" noChangeArrowheads="1"/>
          </p:cNvSpPr>
          <p:nvPr>
            <p:ph idx="1"/>
          </p:nvPr>
        </p:nvSpPr>
        <p:spPr/>
        <p:txBody>
          <a:bodyPr/>
          <a:lstStyle/>
          <a:p>
            <a:r>
              <a:rPr lang="en-US" altLang="en-US"/>
              <a:t>Don’t “do metrics”</a:t>
            </a:r>
          </a:p>
          <a:p>
            <a:r>
              <a:rPr lang="en-US" altLang="en-US"/>
              <a:t>Bigger is not always better</a:t>
            </a:r>
          </a:p>
          <a:p>
            <a:r>
              <a:rPr lang="en-US" altLang="en-US"/>
              <a:t>HR metrics and analytics is a journey—not a destination</a:t>
            </a:r>
          </a:p>
          <a:p>
            <a:r>
              <a:rPr lang="en-US" altLang="en-US"/>
              <a:t>Be willing to learn</a:t>
            </a:r>
          </a:p>
          <a:p>
            <a:r>
              <a:rPr lang="en-US" altLang="en-US"/>
              <a:t>Avoid the temptation to measure everything aggressively</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altLang="en-US" dirty="0"/>
              <a:t>THE FUTURE? IS NOW</a:t>
            </a:r>
          </a:p>
        </p:txBody>
      </p:sp>
      <p:sp>
        <p:nvSpPr>
          <p:cNvPr id="32770" name="Rectangle 3"/>
          <p:cNvSpPr>
            <a:spLocks noGrp="1" noChangeArrowheads="1"/>
          </p:cNvSpPr>
          <p:nvPr>
            <p:ph idx="1"/>
          </p:nvPr>
        </p:nvSpPr>
        <p:spPr/>
        <p:txBody>
          <a:bodyPr/>
          <a:lstStyle/>
          <a:p>
            <a:r>
              <a:rPr lang="en-US" altLang="en-US" sz="2800" dirty="0"/>
              <a:t>A definite competitive advantage</a:t>
            </a:r>
          </a:p>
          <a:p>
            <a:r>
              <a:rPr lang="en-US" altLang="en-US" sz="2800" dirty="0"/>
              <a:t>Tools exists TODAY</a:t>
            </a:r>
          </a:p>
          <a:p>
            <a:r>
              <a:rPr lang="en-US" altLang="en-US" sz="2800" dirty="0"/>
              <a:t>Computing infrastructure is in place</a:t>
            </a:r>
          </a:p>
          <a:p>
            <a:r>
              <a:rPr lang="en-US" altLang="en-US" sz="2800" dirty="0"/>
              <a:t>Cloud makes it accessible all the time</a:t>
            </a:r>
          </a:p>
          <a:p>
            <a:r>
              <a:rPr lang="en-US" altLang="en-US" sz="2800" dirty="0"/>
              <a:t>Vendors are building better templates of dashboards </a:t>
            </a:r>
          </a:p>
          <a:p>
            <a:r>
              <a:rPr lang="en-US" altLang="en-US" sz="2800" dirty="0"/>
              <a:t>Vendors integrating metrics in standard product deliverables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altLang="en-US"/>
              <a:t>TOPIC AND CHAPTER OBJECTIVES</a:t>
            </a:r>
          </a:p>
        </p:txBody>
      </p:sp>
      <p:sp>
        <p:nvSpPr>
          <p:cNvPr id="3" name="Content Placeholder 2"/>
          <p:cNvSpPr>
            <a:spLocks noGrp="1"/>
          </p:cNvSpPr>
          <p:nvPr>
            <p:ph idx="1"/>
          </p:nvPr>
        </p:nvSpPr>
        <p:spPr/>
        <p:txBody>
          <a:bodyPr/>
          <a:lstStyle/>
          <a:p>
            <a:r>
              <a:rPr lang="en-US" dirty="0"/>
              <a:t>Understanding: data mining and other related workforce analytics activities and presentations</a:t>
            </a:r>
          </a:p>
          <a:p>
            <a:r>
              <a:rPr lang="en-US" dirty="0"/>
              <a:t>HR dashboards</a:t>
            </a:r>
          </a:p>
          <a:p>
            <a:r>
              <a:rPr lang="en-US" dirty="0"/>
              <a:t>The needed organization impact of metrics and workforce analytics</a:t>
            </a:r>
          </a:p>
          <a:p>
            <a:r>
              <a:rPr lang="en-US" dirty="0"/>
              <a:t>What HRIS does to support workforce analytics/metrics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pPr/>
              <a:t>3</a:t>
            </a:fld>
            <a:endParaRPr lang="en-US"/>
          </a:p>
        </p:txBody>
      </p:sp>
      <p:sp>
        <p:nvSpPr>
          <p:cNvPr id="4098" name="Text Box 4"/>
          <p:cNvSpPr txBox="1">
            <a:spLocks noChangeArrowheads="1"/>
          </p:cNvSpPr>
          <p:nvPr/>
        </p:nvSpPr>
        <p:spPr bwMode="auto">
          <a:xfrm>
            <a:off x="250825" y="563563"/>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endParaRPr lang="en-US" altLang="en-US" sz="1400">
              <a:solidFill>
                <a:srgbClr val="363656"/>
              </a:solidFill>
              <a:latin typeface="Times New Roman" panose="02020603050405020304" pitchFamily="18" charset="0"/>
            </a:endParaRPr>
          </a:p>
        </p:txBody>
      </p:sp>
    </p:spTree>
    <p:extLst>
      <p:ext uri="{BB962C8B-B14F-4D97-AF65-F5344CB8AC3E}">
        <p14:creationId xmlns:p14="http://schemas.microsoft.com/office/powerpoint/2010/main" val="3315957123"/>
      </p:ext>
    </p:extLst>
  </p:cSld>
  <p:clrMapOvr>
    <a:masterClrMapping/>
  </p:clrMapOvr>
  <p:transition>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altLang="en-US" dirty="0"/>
              <a:t>THE FUTURE? IS NOW</a:t>
            </a:r>
          </a:p>
        </p:txBody>
      </p:sp>
      <p:sp>
        <p:nvSpPr>
          <p:cNvPr id="32770" name="Rectangle 3"/>
          <p:cNvSpPr>
            <a:spLocks noGrp="1" noChangeArrowheads="1"/>
          </p:cNvSpPr>
          <p:nvPr>
            <p:ph idx="1"/>
          </p:nvPr>
        </p:nvSpPr>
        <p:spPr/>
        <p:txBody>
          <a:bodyPr/>
          <a:lstStyle/>
          <a:p>
            <a:r>
              <a:rPr lang="en-US" altLang="en-US" sz="2800" dirty="0"/>
              <a:t>By using HR metrics and workforce analytics, decision-makers will acquire the ability to more effectively manage and improve HR programs and processes, as well as to improve the effectiveness of HRIS use. Using this acquired ability, managerial decision-makers may be able to modify entire employment systems to manage the company’s human capital more effectively.</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30</a:t>
            </a:fld>
            <a:endParaRPr lang="en-US"/>
          </a:p>
        </p:txBody>
      </p:sp>
    </p:spTree>
    <p:extLst>
      <p:ext uri="{BB962C8B-B14F-4D97-AF65-F5344CB8AC3E}">
        <p14:creationId xmlns:p14="http://schemas.microsoft.com/office/powerpoint/2010/main" val="373701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altLang="en-US"/>
              <a:t>Brief History of Metrics</a:t>
            </a:r>
          </a:p>
        </p:txBody>
      </p:sp>
      <p:sp>
        <p:nvSpPr>
          <p:cNvPr id="5122" name="Rectangle 3"/>
          <p:cNvSpPr>
            <a:spLocks noGrp="1" noChangeArrowheads="1"/>
          </p:cNvSpPr>
          <p:nvPr>
            <p:ph idx="1"/>
          </p:nvPr>
        </p:nvSpPr>
        <p:spPr/>
        <p:txBody>
          <a:bodyPr/>
          <a:lstStyle/>
          <a:p>
            <a:r>
              <a:rPr lang="en-US" altLang="en-US"/>
              <a:t>Days of scientific management – Taylor, and Organizational Psychology – 1911–1913</a:t>
            </a:r>
          </a:p>
          <a:p>
            <a:r>
              <a:rPr lang="en-US" altLang="en-US"/>
              <a:t>Saratoga Institute List / SHRM</a:t>
            </a:r>
          </a:p>
          <a:p>
            <a:r>
              <a:rPr lang="en-US" altLang="en-US"/>
              <a:t>Kaplan Nortan – balanced scorecard</a:t>
            </a:r>
          </a:p>
          <a:p>
            <a:r>
              <a:rPr lang="en-US" altLang="en-US"/>
              <a:t>Lean manufacturing</a:t>
            </a:r>
          </a:p>
          <a:p>
            <a:r>
              <a:rPr lang="en-US" altLang="en-US"/>
              <a:t>Six Sigma</a:t>
            </a:r>
          </a:p>
          <a:p>
            <a:endParaRPr lang="en-US" altLang="en-US"/>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en-US" altLang="en-US"/>
              <a:t>MAIN OBJECTIVE OF HR METRICS AND WORKFORCE ANALYTICS </a:t>
            </a:r>
          </a:p>
        </p:txBody>
      </p:sp>
      <p:sp>
        <p:nvSpPr>
          <p:cNvPr id="18435" name="Rectangle 3"/>
          <p:cNvSpPr>
            <a:spLocks noGrp="1" noChangeArrowheads="1"/>
          </p:cNvSpPr>
          <p:nvPr>
            <p:ph idx="1"/>
          </p:nvPr>
        </p:nvSpPr>
        <p:spPr/>
        <p:txBody>
          <a:bodyPr/>
          <a:lstStyle/>
          <a:p>
            <a:r>
              <a:rPr lang="en-US" altLang="en-US" dirty="0"/>
              <a:t>HR metrics and analytics compose an information system</a:t>
            </a:r>
          </a:p>
          <a:p>
            <a:r>
              <a:rPr lang="en-US" altLang="en-US" dirty="0"/>
              <a:t>Managers make different and better decisions as a result of information</a:t>
            </a:r>
          </a:p>
          <a:p>
            <a:r>
              <a:rPr lang="en-US" altLang="en-US" dirty="0"/>
              <a:t>Decisions have an impact on company’s strategy and goals</a:t>
            </a:r>
          </a:p>
          <a:p>
            <a:r>
              <a:rPr lang="en-US" altLang="en-US" dirty="0"/>
              <a:t>Causes demand for more metrics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p:cTn id="15" dur="500" fill="hold"/>
                                        <p:tgtEl>
                                          <p:spTgt spid="1843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p:cTn id="23" dur="500" fill="hold"/>
                                        <p:tgtEl>
                                          <p:spTgt spid="1843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p:cTn id="31" dur="500" fill="hold"/>
                                        <p:tgtEl>
                                          <p:spTgt spid="1843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843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en-US" dirty="0"/>
              <a:t>25 OF 30 SUGGESTED HR METRICS – SARATOGA/SHRM</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6</a:t>
            </a:fld>
            <a:endParaRPr lang="en-US"/>
          </a:p>
        </p:txBody>
      </p:sp>
      <p:pic>
        <p:nvPicPr>
          <p:cNvPr id="7" name="Picture 6"/>
          <p:cNvPicPr>
            <a:picLocks noChangeAspect="1"/>
          </p:cNvPicPr>
          <p:nvPr/>
        </p:nvPicPr>
        <p:blipFill>
          <a:blip r:embed="rId3"/>
          <a:stretch>
            <a:fillRect/>
          </a:stretch>
        </p:blipFill>
        <p:spPr>
          <a:xfrm>
            <a:off x="428625" y="1600200"/>
            <a:ext cx="8001000" cy="378835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en-US" dirty="0"/>
              <a:t>25 OF 30 SUGGESTED HR METRICS – SARATOGA/SHRM</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7</a:t>
            </a:fld>
            <a:endParaRPr lang="en-US"/>
          </a:p>
        </p:txBody>
      </p:sp>
      <p:pic>
        <p:nvPicPr>
          <p:cNvPr id="2" name="Picture 1"/>
          <p:cNvPicPr>
            <a:picLocks noChangeAspect="1"/>
          </p:cNvPicPr>
          <p:nvPr/>
        </p:nvPicPr>
        <p:blipFill>
          <a:blip r:embed="rId3"/>
          <a:stretch>
            <a:fillRect/>
          </a:stretch>
        </p:blipFill>
        <p:spPr>
          <a:xfrm>
            <a:off x="428626" y="1885706"/>
            <a:ext cx="8001000" cy="3593992"/>
          </a:xfrm>
          <a:prstGeom prst="rect">
            <a:avLst/>
          </a:prstGeom>
        </p:spPr>
      </p:pic>
    </p:spTree>
    <p:extLst>
      <p:ext uri="{BB962C8B-B14F-4D97-AF65-F5344CB8AC3E}">
        <p14:creationId xmlns:p14="http://schemas.microsoft.com/office/powerpoint/2010/main" val="26048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en-US" dirty="0"/>
              <a:t>25 OF 30 SUGGESTED HR METRICS – SARATOGA/SHRM</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8</a:t>
            </a:fld>
            <a:endParaRPr lang="en-US"/>
          </a:p>
        </p:txBody>
      </p:sp>
      <p:pic>
        <p:nvPicPr>
          <p:cNvPr id="2" name="Picture 1"/>
          <p:cNvPicPr>
            <a:picLocks noChangeAspect="1"/>
          </p:cNvPicPr>
          <p:nvPr/>
        </p:nvPicPr>
        <p:blipFill>
          <a:blip r:embed="rId3"/>
          <a:stretch>
            <a:fillRect/>
          </a:stretch>
        </p:blipFill>
        <p:spPr>
          <a:xfrm>
            <a:off x="428625" y="2082294"/>
            <a:ext cx="8041569" cy="3175506"/>
          </a:xfrm>
          <a:prstGeom prst="rect">
            <a:avLst/>
          </a:prstGeom>
        </p:spPr>
      </p:pic>
    </p:spTree>
    <p:extLst>
      <p:ext uri="{BB962C8B-B14F-4D97-AF65-F5344CB8AC3E}">
        <p14:creationId xmlns:p14="http://schemas.microsoft.com/office/powerpoint/2010/main" val="45909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br>
              <a:rPr lang="en-US" altLang="en-US"/>
            </a:br>
            <a:r>
              <a:rPr lang="en-US" altLang="en-US"/>
              <a:t>USING HR METRICS AND WORKFORCE ANALYTICS</a:t>
            </a:r>
            <a:br>
              <a:rPr lang="en-US" altLang="en-US"/>
            </a:br>
            <a:endParaRPr lang="en-US" altLang="en-US"/>
          </a:p>
        </p:txBody>
      </p:sp>
      <p:sp>
        <p:nvSpPr>
          <p:cNvPr id="20483" name="Rectangle 3"/>
          <p:cNvSpPr>
            <a:spLocks noGrp="1" noChangeArrowheads="1"/>
          </p:cNvSpPr>
          <p:nvPr>
            <p:ph idx="1"/>
          </p:nvPr>
        </p:nvSpPr>
        <p:spPr/>
        <p:txBody>
          <a:bodyPr/>
          <a:lstStyle/>
          <a:p>
            <a:r>
              <a:rPr lang="en-US" altLang="en-US" dirty="0"/>
              <a:t>Metrics are data that reflect descriptive detail about organizational outcomes or processes.</a:t>
            </a:r>
          </a:p>
          <a:p>
            <a:r>
              <a:rPr lang="en-US" altLang="en-US" dirty="0"/>
              <a:t>Analytics refer to strategies for combining data elements into metrics for examining relationships.</a:t>
            </a:r>
          </a:p>
          <a:p>
            <a:r>
              <a:rPr lang="en-US" altLang="en-US" dirty="0"/>
              <a:t>Understanding these combinations help managers make more informed and better decisions.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fill="hold"/>
                                        <p:tgtEl>
                                          <p:spTgt spid="2048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048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048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 calcmode="lin" valueType="num">
                                      <p:cBhvr>
                                        <p:cTn id="15" dur="500" fill="hold"/>
                                        <p:tgtEl>
                                          <p:spTgt spid="20483">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048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48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20483">
                                            <p:txEl>
                                              <p:pRg st="2" end="2"/>
                                            </p:txEl>
                                          </p:spTgt>
                                        </p:tgtEl>
                                        <p:attrNameLst>
                                          <p:attrName>style.visibility</p:attrName>
                                        </p:attrNameLst>
                                      </p:cBhvr>
                                      <p:to>
                                        <p:strVal val="visible"/>
                                      </p:to>
                                    </p:set>
                                    <p:anim calcmode="lin" valueType="num">
                                      <p:cBhvr>
                                        <p:cTn id="23" dur="500" fill="hold"/>
                                        <p:tgtEl>
                                          <p:spTgt spid="20483">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048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theme/theme1.xml><?xml version="1.0" encoding="utf-8"?>
<a:theme xmlns:a="http://schemas.openxmlformats.org/drawingml/2006/main" name="Kavanag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avanagh" id="{A85EBC22-2498-4F1D-A19D-A85C40C90245}" vid="{243FF9DB-DB78-487A-A842-2E82D5B2DC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2069</Words>
  <Application>Microsoft Office PowerPoint</Application>
  <PresentationFormat>On-screen Show (4:3)</PresentationFormat>
  <Paragraphs>175</Paragraphs>
  <Slides>30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Tahoma</vt:lpstr>
      <vt:lpstr>Times New Roman</vt:lpstr>
      <vt:lpstr>Kavanagh</vt:lpstr>
      <vt:lpstr>Chapter 14</vt:lpstr>
      <vt:lpstr>TOPIC AND CHAPTER OBJECTIVES</vt:lpstr>
      <vt:lpstr>TOPIC AND CHAPTER OBJECTIVES</vt:lpstr>
      <vt:lpstr>Brief History of Metrics</vt:lpstr>
      <vt:lpstr>MAIN OBJECTIVE OF HR METRICS AND WORKFORCE ANALYTICS </vt:lpstr>
      <vt:lpstr>25 OF 30 SUGGESTED HR METRICS – SARATOGA/SHRM</vt:lpstr>
      <vt:lpstr>25 OF 30 SUGGESTED HR METRICS – SARATOGA/SHRM</vt:lpstr>
      <vt:lpstr>25 OF 30 SUGGESTED HR METRICS – SARATOGA/SHRM</vt:lpstr>
      <vt:lpstr> USING HR METRICS AND WORKFORCE ANALYTICS </vt:lpstr>
      <vt:lpstr>LIMITATION OF METRICS</vt:lpstr>
      <vt:lpstr>LIMITATION OF METRICS</vt:lpstr>
      <vt:lpstr>HR METRICS AND WORKFORCE ANALYTICS</vt:lpstr>
      <vt:lpstr>WORKFORCE ANALYTICS</vt:lpstr>
      <vt:lpstr>WORKFORCE ANALYTICS</vt:lpstr>
      <vt:lpstr>HR ACTIVITIES AS PART OF METRICS AND ANALYTICS USAGE</vt:lpstr>
      <vt:lpstr>BENCHMARKING</vt:lpstr>
      <vt:lpstr>BENCHMARKING</vt:lpstr>
      <vt:lpstr>BIG DATA AND DATA MINING</vt:lpstr>
      <vt:lpstr>BIG DATA AND DATA MINING</vt:lpstr>
      <vt:lpstr>BIG DATA AND DATA MINING</vt:lpstr>
      <vt:lpstr>PREDICTIVE ANALYSIS/SCORECARDS</vt:lpstr>
      <vt:lpstr>PREDICTIVE ANALYSIS/SCORECARDS</vt:lpstr>
      <vt:lpstr>OPERATIONAL EXPERIMENTS</vt:lpstr>
      <vt:lpstr>OPERATIONAL EXPERIMENTS</vt:lpstr>
      <vt:lpstr>WORKFORCE MODELING</vt:lpstr>
      <vt:lpstr>DASHBOARDS AND INFOGRAPHS</vt:lpstr>
      <vt:lpstr>USING METRICS AND ANALYTICS FOR MEASUREMENT</vt:lpstr>
      <vt:lpstr>REMEMBER</vt:lpstr>
      <vt:lpstr>THE FUTURE? IS NOW</vt:lpstr>
      <vt:lpstr>THE FUTURE? IS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creator>Sheila Boysen-Rotelli</dc:creator>
  <cp:lastModifiedBy>Walter Frazier</cp:lastModifiedBy>
  <cp:revision>19</cp:revision>
  <dcterms:created xsi:type="dcterms:W3CDTF">2017-05-05T00:45:05Z</dcterms:created>
  <dcterms:modified xsi:type="dcterms:W3CDTF">2021-02-18T22:17:07Z</dcterms:modified>
</cp:coreProperties>
</file>