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54" autoAdjust="0"/>
    <p:restoredTop sz="87617" autoAdjust="0"/>
  </p:normalViewPr>
  <p:slideViewPr>
    <p:cSldViewPr snapToGrid="0">
      <p:cViewPr varScale="1">
        <p:scale>
          <a:sx n="89" d="100"/>
          <a:sy n="89" d="100"/>
        </p:scale>
        <p:origin x="192"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94C59-1AA3-4583-A218-DD368CD918A6}" type="datetimeFigureOut">
              <a:rPr lang="en-US" smtClean="0"/>
              <a:t>2/17/21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EBF5D-8AA9-4097-A1D5-65BF6E1E2D44}" type="slidenum">
              <a:rPr lang="en-US" smtClean="0"/>
              <a:t>‹#›</a:t>
            </a:fld>
            <a:endParaRPr lang="en-US"/>
          </a:p>
        </p:txBody>
      </p:sp>
    </p:spTree>
    <p:extLst>
      <p:ext uri="{BB962C8B-B14F-4D97-AF65-F5344CB8AC3E}">
        <p14:creationId xmlns:p14="http://schemas.microsoft.com/office/powerpoint/2010/main" val="1677011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1</a:t>
            </a:fld>
            <a:endParaRPr lang="en-US"/>
          </a:p>
        </p:txBody>
      </p:sp>
    </p:spTree>
    <p:extLst>
      <p:ext uri="{BB962C8B-B14F-4D97-AF65-F5344CB8AC3E}">
        <p14:creationId xmlns:p14="http://schemas.microsoft.com/office/powerpoint/2010/main" val="3432197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there has been an enduring concern </a:t>
            </a:r>
            <a:r>
              <a:rPr lang="en-US" sz="1200" b="0" i="0" kern="1200" dirty="0">
                <a:solidFill>
                  <a:schemeClr val="tx1"/>
                </a:solidFill>
                <a:effectLst/>
                <a:latin typeface="+mn-lt"/>
                <a:ea typeface="+mn-ea"/>
                <a:cs typeface="+mn-cs"/>
              </a:rPr>
              <a:t>that child welfare services are disproportionately directed toward members of ethnic and racial minorities,</a:t>
            </a:r>
            <a:r>
              <a:rPr lang="en-US" sz="1200" b="0" i="0" kern="1200" baseline="0" dirty="0">
                <a:solidFill>
                  <a:schemeClr val="tx1"/>
                </a:solidFill>
                <a:effectLst/>
                <a:latin typeface="+mn-lt"/>
                <a:ea typeface="+mn-ea"/>
                <a:cs typeface="+mn-cs"/>
              </a:rPr>
              <a:t> the program has tried to address the implement measures to achieve equitable services for all communities</a:t>
            </a:r>
            <a:r>
              <a:rPr lang="en-US" sz="1200" b="0" i="0" kern="1200" dirty="0">
                <a:solidFill>
                  <a:schemeClr val="tx1"/>
                </a:solidFill>
                <a:effectLst/>
                <a:latin typeface="+mn-lt"/>
                <a:ea typeface="+mn-ea"/>
                <a:cs typeface="+mn-cs"/>
              </a:rPr>
              <a:t>. For instance, both</a:t>
            </a:r>
            <a:r>
              <a:rPr lang="en-US" sz="1200" b="0" i="0" kern="1200" baseline="0" dirty="0">
                <a:solidFill>
                  <a:schemeClr val="tx1"/>
                </a:solidFill>
                <a:effectLst/>
                <a:latin typeface="+mn-lt"/>
                <a:ea typeface="+mn-ea"/>
                <a:cs typeface="+mn-cs"/>
              </a:rPr>
              <a:t> the </a:t>
            </a:r>
            <a:r>
              <a:rPr lang="en-US" sz="1200" b="0" i="0" kern="1200" baseline="0" dirty="0" err="1">
                <a:solidFill>
                  <a:schemeClr val="tx1"/>
                </a:solidFill>
                <a:effectLst/>
                <a:latin typeface="+mn-lt"/>
                <a:ea typeface="+mn-ea"/>
                <a:cs typeface="+mn-cs"/>
              </a:rPr>
              <a:t>progra</a:t>
            </a:r>
            <a:r>
              <a:rPr lang="en-US" sz="1200" b="0" i="0" kern="1200" baseline="0" dirty="0">
                <a:solidFill>
                  <a:schemeClr val="tx1"/>
                </a:solidFill>
                <a:effectLst/>
                <a:latin typeface="+mn-lt"/>
                <a:ea typeface="+mn-ea"/>
                <a:cs typeface="+mn-cs"/>
              </a:rPr>
              <a:t> and the policy p</a:t>
            </a:r>
            <a:r>
              <a:rPr lang="en-US" dirty="0"/>
              <a:t>rovide quick reporting lines in all communities for cases of child abuse to ensure that all ethnic groups benefit</a:t>
            </a:r>
            <a:r>
              <a:rPr lang="en-US" baseline="0" dirty="0"/>
              <a:t> from its services</a:t>
            </a:r>
            <a:r>
              <a:rPr lang="en-US" dirty="0"/>
              <a:t>.</a:t>
            </a:r>
          </a:p>
          <a:p>
            <a:r>
              <a:rPr lang="en-US" baseline="0" dirty="0"/>
              <a:t>They have also m</a:t>
            </a:r>
            <a:r>
              <a:rPr lang="en-US" dirty="0"/>
              <a:t>ade child welfare services accessible to all communities by establishing rehabilitation institutions throughout the country.</a:t>
            </a:r>
          </a:p>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10</a:t>
            </a:fld>
            <a:endParaRPr lang="en-US"/>
          </a:p>
        </p:txBody>
      </p:sp>
    </p:spTree>
    <p:extLst>
      <p:ext uri="{BB962C8B-B14F-4D97-AF65-F5344CB8AC3E}">
        <p14:creationId xmlns:p14="http://schemas.microsoft.com/office/powerpoint/2010/main" val="3600416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issue of inequality has been a major concern</a:t>
            </a:r>
            <a:r>
              <a:rPr lang="en-US" baseline="0" dirty="0"/>
              <a:t> in the child welfare services. However, the program and the policy have both introduced laws that </a:t>
            </a:r>
            <a:r>
              <a:rPr lang="en-US" dirty="0">
                <a:solidFill>
                  <a:schemeClr val="tx1"/>
                </a:solidFill>
              </a:rPr>
              <a:t>forbid states and other federal funded bodies from denying, delaying, or discriminating during placement of children into foster care or adoption, along racial or ethnic lines.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11</a:t>
            </a:fld>
            <a:endParaRPr lang="en-US"/>
          </a:p>
        </p:txBody>
      </p:sp>
    </p:spTree>
    <p:extLst>
      <p:ext uri="{BB962C8B-B14F-4D97-AF65-F5344CB8AC3E}">
        <p14:creationId xmlns:p14="http://schemas.microsoft.com/office/powerpoint/2010/main" val="1015624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Social work practice in the field of child welfare involves the provision of child welfare services. Child welfare services in the United States are a response to society's commitment to protecting children from maltreatment by their primary caregivers. This commitment and early social work responses emerged in the context of what has been referred to as the “child saving movement.” Prior to that time, children were considered the property of their parents; parents were generally allowed to treat their children as they wished.</a:t>
            </a:r>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2</a:t>
            </a:fld>
            <a:endParaRPr lang="en-US"/>
          </a:p>
        </p:txBody>
      </p:sp>
    </p:spTree>
    <p:extLst>
      <p:ext uri="{BB962C8B-B14F-4D97-AF65-F5344CB8AC3E}">
        <p14:creationId xmlns:p14="http://schemas.microsoft.com/office/powerpoint/2010/main" val="78631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 the history of the United States, the child welfare system has evolved according to changing beliefs and attitudes about what role government should play in the protection and care of abused and neglected children. Early government interventions on behalf of children needing care were characterized more by practical concerns about meeting the physical needs of children than by concern about the negative impacts of abuse and neglect on children’s development. As public awareness about child abuse and the damage it caused grew, the importance of child protection received greater attention by government officials.</a:t>
            </a:r>
          </a:p>
          <a:p>
            <a:r>
              <a:rPr lang="en-US" dirty="0"/>
              <a:t>In the 1700s, orphans and children whose parents could not care for them were often simply indentured to work for other families. By the early 1800s, private religious and charitable organizations had established the first orphanages. Half a century later, out of concern about the effects of growing up in orphanages, private agencies began the practice of placing orphans with foster families. However, prospective families were rarely screened, and agencies seldom monitored placements. By the early 1900s, the first state laws to prevent child abuse and neglect were passed, the first national conference on the needs of dependent children was convened, and the first federal children’s bureau was established. </a:t>
            </a:r>
          </a:p>
        </p:txBody>
      </p:sp>
      <p:sp>
        <p:nvSpPr>
          <p:cNvPr id="4" name="Slide Number Placeholder 3"/>
          <p:cNvSpPr>
            <a:spLocks noGrp="1"/>
          </p:cNvSpPr>
          <p:nvPr>
            <p:ph type="sldNum" sz="quarter" idx="10"/>
          </p:nvPr>
        </p:nvSpPr>
        <p:spPr/>
        <p:txBody>
          <a:bodyPr/>
          <a:lstStyle/>
          <a:p>
            <a:fld id="{108EBF5D-8AA9-4097-A1D5-65BF6E1E2D44}" type="slidenum">
              <a:rPr lang="en-US" smtClean="0"/>
              <a:t>3</a:t>
            </a:fld>
            <a:endParaRPr lang="en-US"/>
          </a:p>
        </p:txBody>
      </p:sp>
    </p:spTree>
    <p:extLst>
      <p:ext uri="{BB962C8B-B14F-4D97-AF65-F5344CB8AC3E}">
        <p14:creationId xmlns:p14="http://schemas.microsoft.com/office/powerpoint/2010/main" val="117735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welfare community has moved from acknowledging the problem of racial and ethnic disproportionality and disparity in the child welfare system to formulating and implementing possible solutions. As jurisdictions and agencies evaluate their systems to identify where and how disproportionality and disparity are occurring, they are seeking changes that show promise for their own populations. Prevention and early intervention services can strengthen families and decrease the number of children entering care, regardless of race or ethnicity. The implementation of evidence-based prevention and early intervention services, however, is often inadequate (</a:t>
            </a:r>
            <a:r>
              <a:rPr lang="en-US" dirty="0" err="1"/>
              <a:t>Pecora</a:t>
            </a:r>
            <a:r>
              <a:rPr lang="en-US" dirty="0"/>
              <a:t> et al., 2014).</a:t>
            </a:r>
          </a:p>
        </p:txBody>
      </p:sp>
      <p:sp>
        <p:nvSpPr>
          <p:cNvPr id="4" name="Slide Number Placeholder 3"/>
          <p:cNvSpPr>
            <a:spLocks noGrp="1"/>
          </p:cNvSpPr>
          <p:nvPr>
            <p:ph type="sldNum" sz="quarter" idx="10"/>
          </p:nvPr>
        </p:nvSpPr>
        <p:spPr/>
        <p:txBody>
          <a:bodyPr/>
          <a:lstStyle/>
          <a:p>
            <a:fld id="{108EBF5D-8AA9-4097-A1D5-65BF6E1E2D44}" type="slidenum">
              <a:rPr lang="en-US" smtClean="0"/>
              <a:t>4</a:t>
            </a:fld>
            <a:endParaRPr lang="en-US"/>
          </a:p>
        </p:txBody>
      </p:sp>
    </p:spTree>
    <p:extLst>
      <p:ext uri="{BB962C8B-B14F-4D97-AF65-F5344CB8AC3E}">
        <p14:creationId xmlns:p14="http://schemas.microsoft.com/office/powerpoint/2010/main" val="171090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Child Protective Services Law (CPSL)</a:t>
            </a:r>
          </a:p>
          <a:p>
            <a:r>
              <a:rPr lang="en-US" sz="1200" b="0" i="0" kern="1200" dirty="0">
                <a:solidFill>
                  <a:schemeClr val="tx1"/>
                </a:solidFill>
                <a:effectLst/>
                <a:latin typeface="+mn-lt"/>
                <a:ea typeface="+mn-ea"/>
                <a:cs typeface="+mn-cs"/>
              </a:rPr>
              <a:t>The Pennsylvania Child Protective Services Law (CPSL) encourages more complete reporting of suspected child abuse. It involves law enforcement agencies in responding to child abuse and establishes protective services in each county for the purpose of:</a:t>
            </a:r>
          </a:p>
          <a:p>
            <a:r>
              <a:rPr lang="en-US" sz="1200" b="0" i="0" kern="1200" dirty="0">
                <a:solidFill>
                  <a:schemeClr val="tx1"/>
                </a:solidFill>
                <a:effectLst/>
                <a:latin typeface="+mn-lt"/>
                <a:ea typeface="+mn-ea"/>
                <a:cs typeface="+mn-cs"/>
              </a:rPr>
              <a:t>Investigating the reports swiftly and competently;</a:t>
            </a:r>
          </a:p>
          <a:p>
            <a:r>
              <a:rPr lang="en-US" sz="1200" b="0" i="0" kern="1200" dirty="0">
                <a:solidFill>
                  <a:schemeClr val="tx1"/>
                </a:solidFill>
                <a:effectLst/>
                <a:latin typeface="+mn-lt"/>
                <a:ea typeface="+mn-ea"/>
                <a:cs typeface="+mn-cs"/>
              </a:rPr>
              <a:t>Providing protection for children from further abuse;</a:t>
            </a:r>
          </a:p>
          <a:p>
            <a:r>
              <a:rPr lang="en-US" sz="1200" b="0" i="0" kern="1200" dirty="0">
                <a:solidFill>
                  <a:schemeClr val="tx1"/>
                </a:solidFill>
                <a:effectLst/>
                <a:latin typeface="+mn-lt"/>
                <a:ea typeface="+mn-ea"/>
                <a:cs typeface="+mn-cs"/>
              </a:rPr>
              <a:t>Providing rehabilitative services for children and parents involved to ensure the child’s wellbeing; and</a:t>
            </a:r>
          </a:p>
          <a:p>
            <a:r>
              <a:rPr lang="en-US" sz="1200" b="0" i="0" kern="1200" dirty="0">
                <a:solidFill>
                  <a:schemeClr val="tx1"/>
                </a:solidFill>
                <a:effectLst/>
                <a:latin typeface="+mn-lt"/>
                <a:ea typeface="+mn-ea"/>
                <a:cs typeface="+mn-cs"/>
              </a:rPr>
              <a:t>Preserving, stabilizing, and protecting the integrity of family life wherever appropriate, or to provide another alternative permanent family when the unity of the family cannot be maintained. (PDHS, 2016)</a:t>
            </a:r>
          </a:p>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5</a:t>
            </a:fld>
            <a:endParaRPr lang="en-US"/>
          </a:p>
        </p:txBody>
      </p:sp>
    </p:spTree>
    <p:extLst>
      <p:ext uri="{BB962C8B-B14F-4D97-AF65-F5344CB8AC3E}">
        <p14:creationId xmlns:p14="http://schemas.microsoft.com/office/powerpoint/2010/main" val="316147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CPSL is to provide the following services:</a:t>
            </a:r>
          </a:p>
          <a:p>
            <a:r>
              <a:rPr lang="en-US" dirty="0">
                <a:solidFill>
                  <a:schemeClr val="tx1"/>
                </a:solidFill>
              </a:rPr>
              <a:t>Investigating the reports swiftly and competently;</a:t>
            </a:r>
          </a:p>
          <a:p>
            <a:r>
              <a:rPr lang="en-US" dirty="0">
                <a:solidFill>
                  <a:schemeClr val="tx1"/>
                </a:solidFill>
              </a:rPr>
              <a:t>Providing protection for children from further abuse;</a:t>
            </a:r>
          </a:p>
          <a:p>
            <a:r>
              <a:rPr lang="en-US" dirty="0">
                <a:solidFill>
                  <a:schemeClr val="tx1"/>
                </a:solidFill>
              </a:rPr>
              <a:t>Providing rehabilitative services for children and parents involved to ensure the child’s wellbeing; and</a:t>
            </a:r>
          </a:p>
          <a:p>
            <a:r>
              <a:rPr lang="en-US" dirty="0">
                <a:solidFill>
                  <a:schemeClr val="tx1"/>
                </a:solidFill>
              </a:rPr>
              <a:t>Preserving, stabilizing, and protecting the integrity of family life wherever appropriate, or to provide another alternative permanent family when the unity of the family cannot be maintained. (PDHS, 2016)</a:t>
            </a:r>
          </a:p>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6</a:t>
            </a:fld>
            <a:endParaRPr lang="en-US"/>
          </a:p>
        </p:txBody>
      </p:sp>
    </p:spTree>
    <p:extLst>
      <p:ext uri="{BB962C8B-B14F-4D97-AF65-F5344CB8AC3E}">
        <p14:creationId xmlns:p14="http://schemas.microsoft.com/office/powerpoint/2010/main" val="735383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welfare policy and the Pennsylvania CPLS program have been instrumental in dealing with the issue of child abuse.</a:t>
            </a:r>
          </a:p>
          <a:p>
            <a:r>
              <a:rPr lang="en-US" dirty="0"/>
              <a:t>Since they were introduced, they have saved thousands of children and given them proper care.</a:t>
            </a:r>
          </a:p>
          <a:p>
            <a:r>
              <a:rPr lang="en-US" dirty="0"/>
              <a:t>However, both policies have some advantages and disadvantages as discussed in the following slides: </a:t>
            </a:r>
          </a:p>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7</a:t>
            </a:fld>
            <a:endParaRPr lang="en-US"/>
          </a:p>
        </p:txBody>
      </p:sp>
    </p:spTree>
    <p:extLst>
      <p:ext uri="{BB962C8B-B14F-4D97-AF65-F5344CB8AC3E}">
        <p14:creationId xmlns:p14="http://schemas.microsoft.com/office/powerpoint/2010/main" val="1936818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Advantages </a:t>
            </a:r>
          </a:p>
          <a:p>
            <a:r>
              <a:rPr lang="en-US" sz="1200" b="0" i="0" kern="1200" dirty="0">
                <a:solidFill>
                  <a:schemeClr val="tx1"/>
                </a:solidFill>
                <a:effectLst/>
                <a:latin typeface="+mn-lt"/>
                <a:ea typeface="+mn-ea"/>
                <a:cs typeface="+mn-cs"/>
              </a:rPr>
              <a:t>The policy</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provides funding and technical assistance to different communities in the operation of child and family service programs. It</a:t>
            </a:r>
            <a:r>
              <a:rPr lang="en-US" sz="1200" b="0" i="0" kern="1200" baseline="0" dirty="0">
                <a:solidFill>
                  <a:schemeClr val="tx1"/>
                </a:solidFill>
                <a:effectLst/>
                <a:latin typeface="+mn-lt"/>
                <a:ea typeface="+mn-ea"/>
                <a:cs typeface="+mn-cs"/>
              </a:rPr>
              <a:t> also</a:t>
            </a:r>
            <a:r>
              <a:rPr lang="en-US" sz="1200" b="0" i="0" kern="1200" dirty="0">
                <a:solidFill>
                  <a:schemeClr val="tx1"/>
                </a:solidFill>
                <a:effectLst/>
                <a:latin typeface="+mn-lt"/>
                <a:ea typeface="+mn-ea"/>
                <a:cs typeface="+mn-cs"/>
              </a:rPr>
              <a:t> privileges the importance of heritage and culture in the provision of child welfare services. Child welfare system prohibit states and other entities that receive federal funding and are involved in foster care or adoption placement from delaying, denying or otherwise discriminating when making a foster care or adoption placement decision on the basis of the parent or child's race, color or national origin.</a:t>
            </a:r>
          </a:p>
          <a:p>
            <a:r>
              <a:rPr lang="en-US" sz="1200" b="1" i="0" kern="1200" dirty="0">
                <a:solidFill>
                  <a:schemeClr val="tx1"/>
                </a:solidFill>
                <a:effectLst/>
                <a:latin typeface="+mn-lt"/>
                <a:ea typeface="+mn-ea"/>
                <a:cs typeface="+mn-cs"/>
              </a:rPr>
              <a:t>Disadvantages </a:t>
            </a:r>
          </a:p>
          <a:p>
            <a:r>
              <a:rPr lang="en-US" sz="1200" b="0" i="0" kern="1200" dirty="0">
                <a:solidFill>
                  <a:schemeClr val="tx1"/>
                </a:solidFill>
                <a:effectLst/>
                <a:latin typeface="+mn-lt"/>
                <a:ea typeface="+mn-ea"/>
                <a:cs typeface="+mn-cs"/>
              </a:rPr>
              <a:t>There are cases of inadequate</a:t>
            </a:r>
            <a:r>
              <a:rPr lang="en-US" sz="1200" b="0" i="0" kern="1200" baseline="0" dirty="0">
                <a:solidFill>
                  <a:schemeClr val="tx1"/>
                </a:solidFill>
                <a:effectLst/>
                <a:latin typeface="+mn-lt"/>
                <a:ea typeface="+mn-ea"/>
                <a:cs typeface="+mn-cs"/>
              </a:rPr>
              <a:t> implementation of the child welfare laws as well as funding.</a:t>
            </a:r>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8</a:t>
            </a:fld>
            <a:endParaRPr lang="en-US"/>
          </a:p>
        </p:txBody>
      </p:sp>
    </p:spTree>
    <p:extLst>
      <p:ext uri="{BB962C8B-B14F-4D97-AF65-F5344CB8AC3E}">
        <p14:creationId xmlns:p14="http://schemas.microsoft.com/office/powerpoint/2010/main" val="38680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0"/>
              </a:spcAft>
              <a:buClr>
                <a:srgbClr val="40BAD2"/>
              </a:buClr>
              <a:buSzTx/>
              <a:buFont typeface="Wingdings 2" pitchFamily="18" charset="2"/>
              <a:buNone/>
              <a:tabLst/>
              <a:defRPr/>
            </a:pPr>
            <a:r>
              <a:rPr kumimoji="0" lang="en-US" sz="2000" b="1" i="0" u="none" strike="noStrike" kern="1200" cap="none" spc="0" normalizeH="0" baseline="0" noProof="0" dirty="0">
                <a:ln>
                  <a:noFill/>
                </a:ln>
                <a:solidFill>
                  <a:srgbClr val="000000">
                    <a:lumMod val="65000"/>
                    <a:lumOff val="35000"/>
                  </a:srgbClr>
                </a:solidFill>
                <a:effectLst/>
                <a:uLnTx/>
                <a:uFillTx/>
                <a:latin typeface="Corbel" panose="020B0503020204020204"/>
                <a:ea typeface="+mn-ea"/>
                <a:cs typeface="+mn-cs"/>
              </a:rPr>
              <a:t>Advantages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services of CPSL have been made easily available in each county of the Pennsylvania state for so that it benefits every community residing within the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lumMod val="65000"/>
                    <a:lumOff val="35000"/>
                  </a:srgbClr>
                </a:solidFill>
                <a:effectLst/>
                <a:uLnTx/>
                <a:uFillTx/>
                <a:latin typeface="Corbel" panose="020B0503020204020204"/>
                <a:ea typeface="+mn-ea"/>
                <a:cs typeface="+mn-cs"/>
              </a:rPr>
              <a:t>Disadvantages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Investigations sometimes take longer to complete to decide the fate of the allegedly abused children.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108EBF5D-8AA9-4097-A1D5-65BF6E1E2D44}" type="slidenum">
              <a:rPr lang="en-US" smtClean="0"/>
              <a:t>9</a:t>
            </a:fld>
            <a:endParaRPr lang="en-US"/>
          </a:p>
        </p:txBody>
      </p:sp>
    </p:spTree>
    <p:extLst>
      <p:ext uri="{BB962C8B-B14F-4D97-AF65-F5344CB8AC3E}">
        <p14:creationId xmlns:p14="http://schemas.microsoft.com/office/powerpoint/2010/main" val="735429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2/17/21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2/17/21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os.pa.gov/ProfessionalLicensing/BoardsCommissions/Pages/Programs-and-Policie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Social Welfare Policy: Child Welfare</a:t>
            </a:r>
          </a:p>
        </p:txBody>
      </p:sp>
      <p:sp>
        <p:nvSpPr>
          <p:cNvPr id="3" name="Subtitle 2"/>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val="234052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the Program and Policy Address Social Justice Principles</a:t>
            </a:r>
          </a:p>
        </p:txBody>
      </p:sp>
      <p:sp>
        <p:nvSpPr>
          <p:cNvPr id="3" name="Content Placeholder 2"/>
          <p:cNvSpPr>
            <a:spLocks noGrp="1"/>
          </p:cNvSpPr>
          <p:nvPr>
            <p:ph idx="1"/>
          </p:nvPr>
        </p:nvSpPr>
        <p:spPr/>
        <p:txBody>
          <a:bodyPr/>
          <a:lstStyle/>
          <a:p>
            <a:pPr>
              <a:lnSpc>
                <a:spcPct val="150000"/>
              </a:lnSpc>
            </a:pPr>
            <a:r>
              <a:rPr lang="en-US" dirty="0"/>
              <a:t>Both the policy and the program provide quick reporting lines in all communities for cases of child abuse to ensure that all ethnic groups benefit from its services.</a:t>
            </a:r>
          </a:p>
          <a:p>
            <a:pPr>
              <a:lnSpc>
                <a:spcPct val="150000"/>
              </a:lnSpc>
            </a:pPr>
            <a:r>
              <a:rPr lang="en-US" dirty="0"/>
              <a:t>They have also made child welfare services accessible to all communities by establishing rehabilitation institutions throughout the country (child welfare policy), and the state (CPSL).</a:t>
            </a:r>
          </a:p>
          <a:p>
            <a:pPr>
              <a:lnSpc>
                <a:spcPct val="150000"/>
              </a:lnSpc>
            </a:pPr>
            <a:endParaRPr lang="en-US" dirty="0"/>
          </a:p>
        </p:txBody>
      </p:sp>
    </p:spTree>
    <p:extLst>
      <p:ext uri="{BB962C8B-B14F-4D97-AF65-F5344CB8AC3E}">
        <p14:creationId xmlns:p14="http://schemas.microsoft.com/office/powerpoint/2010/main" val="426776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the Program and Policy Address Inequality and Poverty</a:t>
            </a:r>
          </a:p>
        </p:txBody>
      </p:sp>
      <p:sp>
        <p:nvSpPr>
          <p:cNvPr id="3" name="Content Placeholder 2"/>
          <p:cNvSpPr>
            <a:spLocks noGrp="1"/>
          </p:cNvSpPr>
          <p:nvPr>
            <p:ph idx="1"/>
          </p:nvPr>
        </p:nvSpPr>
        <p:spPr/>
        <p:txBody>
          <a:bodyPr/>
          <a:lstStyle/>
          <a:p>
            <a:pPr>
              <a:lnSpc>
                <a:spcPct val="150000"/>
              </a:lnSpc>
            </a:pPr>
            <a:r>
              <a:rPr lang="en-US" dirty="0">
                <a:solidFill>
                  <a:schemeClr val="tx1">
                    <a:lumMod val="50000"/>
                    <a:lumOff val="50000"/>
                  </a:schemeClr>
                </a:solidFill>
              </a:rPr>
              <a:t>The issue of inequality has been a major concern in the child welfare services. However, the program and the policy have both introduced laws that forbid states and other federal funded bodies from denying, delaying, or discriminating during placement of children into foster care or adoption, along racial or ethnic lines.</a:t>
            </a:r>
          </a:p>
          <a:p>
            <a:pPr>
              <a:lnSpc>
                <a:spcPct val="150000"/>
              </a:lnSpc>
            </a:pPr>
            <a:endParaRPr lang="en-US" dirty="0"/>
          </a:p>
        </p:txBody>
      </p:sp>
    </p:spTree>
    <p:extLst>
      <p:ext uri="{BB962C8B-B14F-4D97-AF65-F5344CB8AC3E}">
        <p14:creationId xmlns:p14="http://schemas.microsoft.com/office/powerpoint/2010/main" val="1336968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r>
              <a:rPr lang="en-US" dirty="0"/>
              <a:t> </a:t>
            </a:r>
          </a:p>
        </p:txBody>
      </p:sp>
      <p:sp>
        <p:nvSpPr>
          <p:cNvPr id="3" name="Content Placeholder 2"/>
          <p:cNvSpPr>
            <a:spLocks noGrp="1"/>
          </p:cNvSpPr>
          <p:nvPr>
            <p:ph idx="1"/>
          </p:nvPr>
        </p:nvSpPr>
        <p:spPr/>
        <p:txBody>
          <a:bodyPr>
            <a:normAutofit lnSpcReduction="10000"/>
          </a:bodyPr>
          <a:lstStyle/>
          <a:p>
            <a:r>
              <a:rPr lang="en-US" dirty="0"/>
              <a:t>Child Welfare Information Gateway. (2016). Racial disproportionality and disparity in child welfare. Washington, DC: U.S. Department of Health and Human Services, Children’s Bureau.</a:t>
            </a:r>
          </a:p>
          <a:p>
            <a:endParaRPr lang="en-US" dirty="0"/>
          </a:p>
          <a:p>
            <a:r>
              <a:rPr lang="en-US" dirty="0" err="1"/>
              <a:t>Pecora</a:t>
            </a:r>
            <a:r>
              <a:rPr lang="en-US" dirty="0"/>
              <a:t>, P. J., Sanders, D., Wilson, D., English, D., Puckett, A., &amp; </a:t>
            </a:r>
            <a:r>
              <a:rPr lang="en-US" dirty="0" err="1"/>
              <a:t>Rudlang-Perman</a:t>
            </a:r>
            <a:r>
              <a:rPr lang="en-US" dirty="0"/>
              <a:t>, K. (2014). Addressing common forms of child maltreatment: Evidence-informed interventions and gaps in current knowledge. Child &amp; Family Social Work, 19, 321–332.</a:t>
            </a:r>
          </a:p>
          <a:p>
            <a:endParaRPr lang="en-US" dirty="0"/>
          </a:p>
          <a:p>
            <a:r>
              <a:rPr lang="en-US" dirty="0"/>
              <a:t>Programs and Policies. (n.d.). Retrieved February 02, 2021, from </a:t>
            </a:r>
            <a:r>
              <a:rPr lang="en-US" dirty="0">
                <a:hlinkClick r:id="rId2"/>
              </a:rPr>
              <a:t>https://www.dos.pa.gov/ProfessionalLicensing/BoardsCommissions/Pages/Programs-and-Policies.aspx</a:t>
            </a:r>
            <a:endParaRPr lang="en-US" dirty="0"/>
          </a:p>
          <a:p>
            <a:endParaRPr lang="en-US" dirty="0"/>
          </a:p>
          <a:p>
            <a:r>
              <a:rPr lang="en-US" dirty="0"/>
              <a:t>Woodside, M. R., &amp; </a:t>
            </a:r>
            <a:r>
              <a:rPr lang="en-US" dirty="0" err="1"/>
              <a:t>McClam</a:t>
            </a:r>
            <a:r>
              <a:rPr lang="en-US" dirty="0"/>
              <a:t>, T. (</a:t>
            </a:r>
            <a:r>
              <a:rPr lang="en-US" dirty="0" err="1"/>
              <a:t>n.d.</a:t>
            </a:r>
            <a:r>
              <a:rPr lang="en-US" dirty="0"/>
              <a:t>). An Introduction to Human Services (9th ed.)</a:t>
            </a:r>
          </a:p>
        </p:txBody>
      </p:sp>
    </p:spTree>
    <p:extLst>
      <p:ext uri="{BB962C8B-B14F-4D97-AF65-F5344CB8AC3E}">
        <p14:creationId xmlns:p14="http://schemas.microsoft.com/office/powerpoint/2010/main" val="85035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Child Welfare: Purpose and Main Components</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Child welfare services is one of the social welfare policies in U.S., which provides services to protect children from different kind of threats. </a:t>
            </a:r>
          </a:p>
          <a:p>
            <a:r>
              <a:rPr lang="en-US" dirty="0">
                <a:solidFill>
                  <a:schemeClr val="tx1">
                    <a:lumMod val="50000"/>
                    <a:lumOff val="50000"/>
                  </a:schemeClr>
                </a:solidFill>
              </a:rPr>
              <a:t>The role of child welfare services is to respond to the commitment of society commitment to shelter children from abuse by their primary caregivers. </a:t>
            </a:r>
          </a:p>
          <a:p>
            <a:r>
              <a:rPr lang="en-US" dirty="0">
                <a:solidFill>
                  <a:schemeClr val="tx1">
                    <a:lumMod val="50000"/>
                    <a:lumOff val="50000"/>
                  </a:schemeClr>
                </a:solidFill>
              </a:rPr>
              <a:t>This commitment emerged from the “child saving movement,” which intervenes to save children from abusive families. </a:t>
            </a:r>
          </a:p>
          <a:p>
            <a:endParaRPr lang="en-US" dirty="0"/>
          </a:p>
        </p:txBody>
      </p:sp>
    </p:spTree>
    <p:extLst>
      <p:ext uri="{BB962C8B-B14F-4D97-AF65-F5344CB8AC3E}">
        <p14:creationId xmlns:p14="http://schemas.microsoft.com/office/powerpoint/2010/main" val="284104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Brief History of Child Welfare</a:t>
            </a:r>
          </a:p>
        </p:txBody>
      </p:sp>
      <p:sp>
        <p:nvSpPr>
          <p:cNvPr id="3" name="Content Placeholder 2"/>
          <p:cNvSpPr>
            <a:spLocks noGrp="1"/>
          </p:cNvSpPr>
          <p:nvPr>
            <p:ph idx="1"/>
          </p:nvPr>
        </p:nvSpPr>
        <p:spPr/>
        <p:txBody>
          <a:bodyPr>
            <a:normAutofit/>
          </a:bodyPr>
          <a:lstStyle/>
          <a:p>
            <a:r>
              <a:rPr lang="en-US" dirty="0"/>
              <a:t>The child welfare policy has evolved over the years with changing attitudes and beliefs about the role of the government in protecting and caring for abused and neglected children. </a:t>
            </a:r>
          </a:p>
          <a:p>
            <a:r>
              <a:rPr lang="en-US" dirty="0"/>
              <a:t>1700s: Orphans and underprivileged children were offered to work as house helps for other families. </a:t>
            </a:r>
          </a:p>
          <a:p>
            <a:r>
              <a:rPr lang="en-US" dirty="0"/>
              <a:t>1800s: Charitable organizations and private religious groups established orphanages for the first time. </a:t>
            </a:r>
          </a:p>
          <a:p>
            <a:r>
              <a:rPr lang="en-US" dirty="0"/>
              <a:t>1850s: Private agencies initiated the foster families. </a:t>
            </a:r>
          </a:p>
          <a:p>
            <a:r>
              <a:rPr lang="en-US" dirty="0"/>
              <a:t>1900s: Some state governments passed the first laws to protect children from abuse and neglect. Later, the federal government established a children’s bureau for the same purpose.  </a:t>
            </a:r>
          </a:p>
          <a:p>
            <a:endParaRPr lang="en-US" dirty="0"/>
          </a:p>
        </p:txBody>
      </p:sp>
    </p:spTree>
    <p:extLst>
      <p:ext uri="{BB962C8B-B14F-4D97-AF65-F5344CB8AC3E}">
        <p14:creationId xmlns:p14="http://schemas.microsoft.com/office/powerpoint/2010/main" val="276787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Child Welfare Promotes Social Justice And Responds to Inequality And Institutional Discrimination</a:t>
            </a:r>
          </a:p>
        </p:txBody>
      </p:sp>
      <p:sp>
        <p:nvSpPr>
          <p:cNvPr id="3" name="Content Placeholder 2"/>
          <p:cNvSpPr>
            <a:spLocks noGrp="1"/>
          </p:cNvSpPr>
          <p:nvPr>
            <p:ph idx="1"/>
          </p:nvPr>
        </p:nvSpPr>
        <p:spPr/>
        <p:txBody>
          <a:bodyPr/>
          <a:lstStyle/>
          <a:p>
            <a:r>
              <a:rPr lang="en-US" dirty="0"/>
              <a:t>The child welfare policy acknowledges the racial and ethnic disparity problem in the social welfare system, and acts by developing and implementing effective solutions. </a:t>
            </a:r>
          </a:p>
          <a:p>
            <a:r>
              <a:rPr lang="en-US" dirty="0"/>
              <a:t>Some of the ways through which the policy has responded to this problem include:</a:t>
            </a:r>
          </a:p>
          <a:p>
            <a:r>
              <a:rPr lang="en-US" dirty="0"/>
              <a:t>Introducing prevention and early intervention services.</a:t>
            </a:r>
          </a:p>
          <a:p>
            <a:r>
              <a:rPr lang="en-US" dirty="0"/>
              <a:t>Providing quick reporting lines in all communities for cases of child abuse.</a:t>
            </a:r>
          </a:p>
          <a:p>
            <a:r>
              <a:rPr lang="en-US" dirty="0"/>
              <a:t>Making child welfare services accessible to all communities by establishing rehabilitation institutions throughout the country.</a:t>
            </a:r>
          </a:p>
          <a:p>
            <a:endParaRPr lang="en-US" dirty="0"/>
          </a:p>
        </p:txBody>
      </p:sp>
    </p:spTree>
    <p:extLst>
      <p:ext uri="{BB962C8B-B14F-4D97-AF65-F5344CB8AC3E}">
        <p14:creationId xmlns:p14="http://schemas.microsoft.com/office/powerpoint/2010/main" val="19334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Child Protective Services Law (CPSL) of Pennsylvania </a:t>
            </a:r>
            <a:br>
              <a:rPr lang="en-US" b="1" dirty="0"/>
            </a:br>
            <a:endParaRPr lang="en-US" dirty="0"/>
          </a:p>
        </p:txBody>
      </p:sp>
      <p:sp>
        <p:nvSpPr>
          <p:cNvPr id="3" name="Content Placeholder 2"/>
          <p:cNvSpPr>
            <a:spLocks noGrp="1"/>
          </p:cNvSpPr>
          <p:nvPr>
            <p:ph idx="1"/>
          </p:nvPr>
        </p:nvSpPr>
        <p:spPr/>
        <p:txBody>
          <a:bodyPr/>
          <a:lstStyle/>
          <a:p>
            <a:pPr>
              <a:lnSpc>
                <a:spcPct val="150000"/>
              </a:lnSpc>
            </a:pPr>
            <a:r>
              <a:rPr lang="en-US" dirty="0">
                <a:solidFill>
                  <a:schemeClr val="tx1">
                    <a:lumMod val="50000"/>
                    <a:lumOff val="50000"/>
                  </a:schemeClr>
                </a:solidFill>
              </a:rPr>
              <a:t>The Child Protective Services Law (CPSL) supports more reporting of issues related to child abuse. </a:t>
            </a:r>
          </a:p>
          <a:p>
            <a:pPr>
              <a:lnSpc>
                <a:spcPct val="150000"/>
              </a:lnSpc>
            </a:pPr>
            <a:r>
              <a:rPr lang="en-US" dirty="0">
                <a:solidFill>
                  <a:schemeClr val="tx1">
                    <a:lumMod val="50000"/>
                    <a:lumOff val="50000"/>
                  </a:schemeClr>
                </a:solidFill>
              </a:rPr>
              <a:t>It works together with law enforcement agencies in the state to respond to cases of mistreatment of children or neglect by establishing protective facilities in each county.</a:t>
            </a: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426543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Child Protective Services Law (CPSL) of Pennsylvania </a:t>
            </a:r>
            <a:br>
              <a:rPr lang="en-US" b="1" dirty="0"/>
            </a:br>
            <a:endParaRPr lang="en-US" dirty="0"/>
          </a:p>
        </p:txBody>
      </p:sp>
      <p:sp>
        <p:nvSpPr>
          <p:cNvPr id="3" name="Content Placeholder 2"/>
          <p:cNvSpPr>
            <a:spLocks noGrp="1"/>
          </p:cNvSpPr>
          <p:nvPr>
            <p:ph idx="1"/>
          </p:nvPr>
        </p:nvSpPr>
        <p:spPr/>
        <p:txBody>
          <a:bodyPr/>
          <a:lstStyle/>
          <a:p>
            <a:pPr>
              <a:lnSpc>
                <a:spcPct val="150000"/>
              </a:lnSpc>
            </a:pPr>
            <a:r>
              <a:rPr lang="en-US" dirty="0">
                <a:solidFill>
                  <a:schemeClr val="tx1">
                    <a:lumMod val="50000"/>
                    <a:lumOff val="50000"/>
                  </a:schemeClr>
                </a:solidFill>
              </a:rPr>
              <a:t>The purpose of CPSL is to provide the following services:</a:t>
            </a:r>
          </a:p>
          <a:p>
            <a:pPr lvl="1">
              <a:lnSpc>
                <a:spcPct val="150000"/>
              </a:lnSpc>
            </a:pPr>
            <a:r>
              <a:rPr lang="en-US" dirty="0">
                <a:solidFill>
                  <a:schemeClr val="tx1">
                    <a:lumMod val="50000"/>
                    <a:lumOff val="50000"/>
                  </a:schemeClr>
                </a:solidFill>
              </a:rPr>
              <a:t>Ensuring swift and complete investigations of child abuse reports.</a:t>
            </a:r>
          </a:p>
          <a:p>
            <a:pPr lvl="1">
              <a:lnSpc>
                <a:spcPct val="150000"/>
              </a:lnSpc>
            </a:pPr>
            <a:r>
              <a:rPr lang="en-US" dirty="0">
                <a:solidFill>
                  <a:schemeClr val="tx1">
                    <a:lumMod val="50000"/>
                    <a:lumOff val="50000"/>
                  </a:schemeClr>
                </a:solidFill>
              </a:rPr>
              <a:t>Protection the victim children from being abused further in foster care homes. </a:t>
            </a:r>
          </a:p>
          <a:p>
            <a:pPr lvl="1">
              <a:lnSpc>
                <a:spcPct val="150000"/>
              </a:lnSpc>
            </a:pPr>
            <a:r>
              <a:rPr lang="en-US" dirty="0">
                <a:solidFill>
                  <a:schemeClr val="tx1">
                    <a:lumMod val="50000"/>
                    <a:lumOff val="50000"/>
                  </a:schemeClr>
                </a:solidFill>
              </a:rPr>
              <a:t>Rehabilitating children as well as parents involved in the abuse to safeguard the wellbeing of the child.</a:t>
            </a:r>
          </a:p>
          <a:p>
            <a:pPr lvl="1">
              <a:lnSpc>
                <a:spcPct val="150000"/>
              </a:lnSpc>
            </a:pPr>
            <a:r>
              <a:rPr lang="en-US" dirty="0">
                <a:solidFill>
                  <a:schemeClr val="tx1">
                    <a:lumMod val="50000"/>
                    <a:lumOff val="50000"/>
                  </a:schemeClr>
                </a:solidFill>
              </a:rPr>
              <a:t>The program targets children between 0 and 18 years old.</a:t>
            </a:r>
          </a:p>
          <a:p>
            <a:pPr lvl="1">
              <a:lnSpc>
                <a:spcPct val="150000"/>
              </a:lnSpc>
            </a:pPr>
            <a:r>
              <a:rPr lang="en-US" dirty="0">
                <a:solidFill>
                  <a:schemeClr val="tx1">
                    <a:lumMod val="50000"/>
                    <a:lumOff val="50000"/>
                  </a:schemeClr>
                </a:solidFill>
              </a:rPr>
              <a:t>It is accessible to the residents of the state of Pennsylvania. </a:t>
            </a:r>
          </a:p>
        </p:txBody>
      </p:sp>
    </p:spTree>
    <p:extLst>
      <p:ext uri="{BB962C8B-B14F-4D97-AF65-F5344CB8AC3E}">
        <p14:creationId xmlns:p14="http://schemas.microsoft.com/office/powerpoint/2010/main" val="2807830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Strengths and Weaknesses of the Child Welfare Policy and CPSL</a:t>
            </a:r>
          </a:p>
        </p:txBody>
      </p:sp>
      <p:sp>
        <p:nvSpPr>
          <p:cNvPr id="3" name="Content Placeholder 2"/>
          <p:cNvSpPr>
            <a:spLocks noGrp="1"/>
          </p:cNvSpPr>
          <p:nvPr>
            <p:ph idx="1"/>
          </p:nvPr>
        </p:nvSpPr>
        <p:spPr/>
        <p:txBody>
          <a:bodyPr/>
          <a:lstStyle/>
          <a:p>
            <a:pPr>
              <a:lnSpc>
                <a:spcPct val="150000"/>
              </a:lnSpc>
            </a:pPr>
            <a:r>
              <a:rPr lang="en-US" dirty="0">
                <a:solidFill>
                  <a:schemeClr val="tx1">
                    <a:lumMod val="50000"/>
                    <a:lumOff val="50000"/>
                  </a:schemeClr>
                </a:solidFill>
              </a:rPr>
              <a:t>The child welfare policy and the Pennsylvania CPLS program have been instrumental in dealing with the issue of child abuse.</a:t>
            </a:r>
          </a:p>
          <a:p>
            <a:pPr>
              <a:lnSpc>
                <a:spcPct val="150000"/>
              </a:lnSpc>
            </a:pPr>
            <a:r>
              <a:rPr lang="en-US" dirty="0">
                <a:solidFill>
                  <a:schemeClr val="tx1">
                    <a:lumMod val="50000"/>
                    <a:lumOff val="50000"/>
                  </a:schemeClr>
                </a:solidFill>
              </a:rPr>
              <a:t>Since they were introduced, they have saved thousands of children and given them proper care.</a:t>
            </a:r>
          </a:p>
          <a:p>
            <a:pPr>
              <a:lnSpc>
                <a:spcPct val="150000"/>
              </a:lnSpc>
            </a:pPr>
            <a:r>
              <a:rPr lang="en-US" dirty="0">
                <a:solidFill>
                  <a:schemeClr val="tx1">
                    <a:lumMod val="50000"/>
                    <a:lumOff val="50000"/>
                  </a:schemeClr>
                </a:solidFill>
              </a:rPr>
              <a:t>However, both policies have some advantages and disadvantages as discussed in the following slides: </a:t>
            </a:r>
          </a:p>
        </p:txBody>
      </p:sp>
    </p:spTree>
    <p:extLst>
      <p:ext uri="{BB962C8B-B14F-4D97-AF65-F5344CB8AC3E}">
        <p14:creationId xmlns:p14="http://schemas.microsoft.com/office/powerpoint/2010/main" val="74870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Child Welfare Policy</a:t>
            </a:r>
          </a:p>
        </p:txBody>
      </p:sp>
      <p:sp>
        <p:nvSpPr>
          <p:cNvPr id="5" name="Text Placeholder 4"/>
          <p:cNvSpPr>
            <a:spLocks noGrp="1"/>
          </p:cNvSpPr>
          <p:nvPr>
            <p:ph type="body" idx="1"/>
          </p:nvPr>
        </p:nvSpPr>
        <p:spPr>
          <a:xfrm>
            <a:off x="3867912" y="762000"/>
            <a:ext cx="3474720" cy="787400"/>
          </a:xfrm>
        </p:spPr>
        <p:txBody>
          <a:bodyPr/>
          <a:lstStyle/>
          <a:p>
            <a:r>
              <a:rPr lang="en-US" dirty="0"/>
              <a:t>Advantages </a:t>
            </a:r>
          </a:p>
        </p:txBody>
      </p:sp>
      <p:sp>
        <p:nvSpPr>
          <p:cNvPr id="6" name="Content Placeholder 5"/>
          <p:cNvSpPr>
            <a:spLocks noGrp="1"/>
          </p:cNvSpPr>
          <p:nvPr>
            <p:ph sz="half" idx="2"/>
          </p:nvPr>
        </p:nvSpPr>
        <p:spPr>
          <a:xfrm>
            <a:off x="3867912" y="1930936"/>
            <a:ext cx="3474720" cy="4177764"/>
          </a:xfrm>
        </p:spPr>
        <p:txBody>
          <a:bodyPr>
            <a:normAutofit fontScale="92500" lnSpcReduction="20000"/>
          </a:bodyPr>
          <a:lstStyle/>
          <a:p>
            <a:r>
              <a:rPr lang="en-US" dirty="0">
                <a:solidFill>
                  <a:schemeClr val="tx1">
                    <a:lumMod val="50000"/>
                    <a:lumOff val="50000"/>
                  </a:schemeClr>
                </a:solidFill>
              </a:rPr>
              <a:t>The policy funds different family service programs in all communities.</a:t>
            </a:r>
          </a:p>
          <a:p>
            <a:r>
              <a:rPr lang="en-US" dirty="0">
                <a:solidFill>
                  <a:schemeClr val="tx1">
                    <a:lumMod val="50000"/>
                    <a:lumOff val="50000"/>
                  </a:schemeClr>
                </a:solidFill>
              </a:rPr>
              <a:t>It also provides technical assistance. </a:t>
            </a:r>
          </a:p>
          <a:p>
            <a:r>
              <a:rPr lang="en-US" dirty="0">
                <a:solidFill>
                  <a:schemeClr val="tx1">
                    <a:lumMod val="50000"/>
                    <a:lumOff val="50000"/>
                  </a:schemeClr>
                </a:solidFill>
              </a:rPr>
              <a:t>The policy acknowledges the significance of culture and heritage in providing child welfare services. </a:t>
            </a:r>
          </a:p>
          <a:p>
            <a:r>
              <a:rPr lang="en-US" dirty="0">
                <a:solidFill>
                  <a:schemeClr val="tx1">
                    <a:lumMod val="50000"/>
                    <a:lumOff val="50000"/>
                  </a:schemeClr>
                </a:solidFill>
              </a:rPr>
              <a:t>It forbids states and other bodies that are funded by the federal government from denying, delaying, or discriminating during placement of children into foster care or adoption, along racial or ethnic lines.</a:t>
            </a:r>
          </a:p>
          <a:p>
            <a:pPr marL="0" indent="0">
              <a:buNone/>
            </a:pPr>
            <a:endParaRPr lang="en-US" dirty="0"/>
          </a:p>
        </p:txBody>
      </p:sp>
      <p:sp>
        <p:nvSpPr>
          <p:cNvPr id="7" name="Text Placeholder 6"/>
          <p:cNvSpPr>
            <a:spLocks noGrp="1"/>
          </p:cNvSpPr>
          <p:nvPr>
            <p:ph type="body" sz="quarter" idx="3"/>
          </p:nvPr>
        </p:nvSpPr>
        <p:spPr>
          <a:xfrm>
            <a:off x="7818463" y="762001"/>
            <a:ext cx="3474720" cy="787400"/>
          </a:xfrm>
        </p:spPr>
        <p:txBody>
          <a:bodyPr/>
          <a:lstStyle/>
          <a:p>
            <a:r>
              <a:rPr lang="en-US" dirty="0"/>
              <a:t>Disadvantages </a:t>
            </a:r>
          </a:p>
        </p:txBody>
      </p:sp>
      <p:sp>
        <p:nvSpPr>
          <p:cNvPr id="8" name="Content Placeholder 7"/>
          <p:cNvSpPr>
            <a:spLocks noGrp="1"/>
          </p:cNvSpPr>
          <p:nvPr>
            <p:ph sz="quarter" idx="4"/>
          </p:nvPr>
        </p:nvSpPr>
        <p:spPr>
          <a:xfrm>
            <a:off x="7818463" y="1549400"/>
            <a:ext cx="3474720" cy="4404896"/>
          </a:xfrm>
        </p:spPr>
        <p:txBody>
          <a:bodyPr/>
          <a:lstStyle/>
          <a:p>
            <a:r>
              <a:rPr lang="en-US" dirty="0">
                <a:solidFill>
                  <a:schemeClr val="tx1">
                    <a:lumMod val="50000"/>
                    <a:lumOff val="50000"/>
                  </a:schemeClr>
                </a:solidFill>
              </a:rPr>
              <a:t>Although the child welfare laws are clear about what is required by all involved in protecting abused and neglected children, sometimes these laws are not implemented adequately. </a:t>
            </a:r>
          </a:p>
          <a:p>
            <a:r>
              <a:rPr lang="en-US" dirty="0">
                <a:solidFill>
                  <a:schemeClr val="tx1">
                    <a:lumMod val="50000"/>
                    <a:lumOff val="50000"/>
                  </a:schemeClr>
                </a:solidFill>
              </a:rPr>
              <a:t>Some organizations and states have also complained of delayed funding.</a:t>
            </a:r>
          </a:p>
          <a:p>
            <a:endParaRPr lang="en-US" dirty="0"/>
          </a:p>
        </p:txBody>
      </p:sp>
    </p:spTree>
    <p:extLst>
      <p:ext uri="{BB962C8B-B14F-4D97-AF65-F5344CB8AC3E}">
        <p14:creationId xmlns:p14="http://schemas.microsoft.com/office/powerpoint/2010/main" val="385904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Child Protective Services Law (CPSL)</a:t>
            </a:r>
            <a:endParaRPr lang="en-US" dirty="0"/>
          </a:p>
        </p:txBody>
      </p:sp>
      <p:sp>
        <p:nvSpPr>
          <p:cNvPr id="4" name="Text Placeholder 3"/>
          <p:cNvSpPr>
            <a:spLocks noGrp="1"/>
          </p:cNvSpPr>
          <p:nvPr>
            <p:ph type="body" idx="1"/>
          </p:nvPr>
        </p:nvSpPr>
        <p:spPr/>
        <p:txBody>
          <a:bodyPr/>
          <a:lstStyle/>
          <a:p>
            <a:r>
              <a:rPr lang="en-US" dirty="0"/>
              <a:t>Advantages </a:t>
            </a:r>
          </a:p>
        </p:txBody>
      </p:sp>
      <p:sp>
        <p:nvSpPr>
          <p:cNvPr id="5" name="Content Placeholder 4"/>
          <p:cNvSpPr>
            <a:spLocks noGrp="1"/>
          </p:cNvSpPr>
          <p:nvPr>
            <p:ph sz="half" idx="2"/>
          </p:nvPr>
        </p:nvSpPr>
        <p:spPr>
          <a:xfrm>
            <a:off x="3867912" y="1930936"/>
            <a:ext cx="3474720" cy="3085564"/>
          </a:xfrm>
        </p:spPr>
        <p:txBody>
          <a:bodyPr>
            <a:normAutofit/>
          </a:bodyPr>
          <a:lstStyle/>
          <a:p>
            <a:pPr>
              <a:lnSpc>
                <a:spcPct val="150000"/>
              </a:lnSpc>
            </a:pPr>
            <a:r>
              <a:rPr lang="en-US" dirty="0"/>
              <a:t>The services of CPSL have been made easily available in each county of the Pennsylvania state for so that it benefits every community residing within the state. </a:t>
            </a:r>
          </a:p>
        </p:txBody>
      </p:sp>
      <p:sp>
        <p:nvSpPr>
          <p:cNvPr id="6" name="Text Placeholder 5"/>
          <p:cNvSpPr>
            <a:spLocks noGrp="1"/>
          </p:cNvSpPr>
          <p:nvPr>
            <p:ph type="body" sz="quarter" idx="3"/>
          </p:nvPr>
        </p:nvSpPr>
        <p:spPr/>
        <p:txBody>
          <a:bodyPr/>
          <a:lstStyle/>
          <a:p>
            <a:r>
              <a:rPr lang="en-US" dirty="0"/>
              <a:t>Disadvantages </a:t>
            </a:r>
          </a:p>
        </p:txBody>
      </p:sp>
      <p:sp>
        <p:nvSpPr>
          <p:cNvPr id="7" name="Content Placeholder 6"/>
          <p:cNvSpPr>
            <a:spLocks noGrp="1"/>
          </p:cNvSpPr>
          <p:nvPr>
            <p:ph sz="quarter" idx="4"/>
          </p:nvPr>
        </p:nvSpPr>
        <p:spPr>
          <a:xfrm>
            <a:off x="7818463" y="1930936"/>
            <a:ext cx="3474720" cy="2120364"/>
          </a:xfrm>
        </p:spPr>
        <p:txBody>
          <a:bodyPr>
            <a:normAutofit/>
          </a:bodyPr>
          <a:lstStyle/>
          <a:p>
            <a:pPr>
              <a:lnSpc>
                <a:spcPct val="150000"/>
              </a:lnSpc>
            </a:pPr>
            <a:r>
              <a:rPr lang="en-US" dirty="0"/>
              <a:t>Investigations sometimes take longer to complete to decide the fate of the allegedly abused children. </a:t>
            </a:r>
          </a:p>
        </p:txBody>
      </p:sp>
    </p:spTree>
    <p:extLst>
      <p:ext uri="{BB962C8B-B14F-4D97-AF65-F5344CB8AC3E}">
        <p14:creationId xmlns:p14="http://schemas.microsoft.com/office/powerpoint/2010/main" val="12541946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7195</TotalTime>
  <Words>1907</Words>
  <Application>Microsoft Macintosh PowerPoint</Application>
  <PresentationFormat>Widescreen</PresentationFormat>
  <Paragraphs>99</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Corbel</vt:lpstr>
      <vt:lpstr>Wingdings 2</vt:lpstr>
      <vt:lpstr>Frame</vt:lpstr>
      <vt:lpstr>Social Welfare Policy: Child Welfare</vt:lpstr>
      <vt:lpstr>Child Welfare: Purpose and Main Components</vt:lpstr>
      <vt:lpstr>Brief History of Child Welfare</vt:lpstr>
      <vt:lpstr>How Child Welfare Promotes Social Justice And Responds to Inequality And Institutional Discrimination</vt:lpstr>
      <vt:lpstr>Child Protective Services Law (CPSL) of Pennsylvania  </vt:lpstr>
      <vt:lpstr>Child Protective Services Law (CPSL) of Pennsylvania  </vt:lpstr>
      <vt:lpstr>Strengths and Weaknesses of the Child Welfare Policy and CPSL</vt:lpstr>
      <vt:lpstr>Child Welfare Policy</vt:lpstr>
      <vt:lpstr>Child Protective Services Law (CPSL)</vt:lpstr>
      <vt:lpstr>How the Program and Policy Address Social Justice Principles</vt:lpstr>
      <vt:lpstr>How the Program and Policy Address Inequality and Poverty</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Policy: Child Welfare</dc:title>
  <dc:creator>user</dc:creator>
  <cp:lastModifiedBy>2̛̀͆̓ͣͬ͛̀̏̿̀ͨͫͣ͌̈́̑́҉̷̶ D͜҉͓̣̠̦̪̱̦͍̘̦̜͙̮̯ͅ</cp:lastModifiedBy>
  <cp:revision>208</cp:revision>
  <dcterms:created xsi:type="dcterms:W3CDTF">2021-01-31T10:46:23Z</dcterms:created>
  <dcterms:modified xsi:type="dcterms:W3CDTF">2021-02-17T19:16:37Z</dcterms:modified>
</cp:coreProperties>
</file>