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86" r:id="rId4"/>
  </p:sldMasterIdLst>
  <p:notesMasterIdLst>
    <p:notesMasterId r:id="rId55"/>
  </p:notesMasterIdLst>
  <p:sldIdLst>
    <p:sldId id="308" r:id="rId5"/>
    <p:sldId id="301" r:id="rId6"/>
    <p:sldId id="260" r:id="rId7"/>
    <p:sldId id="309" r:id="rId8"/>
    <p:sldId id="261" r:id="rId9"/>
    <p:sldId id="262" r:id="rId10"/>
    <p:sldId id="319" r:id="rId11"/>
    <p:sldId id="321" r:id="rId12"/>
    <p:sldId id="320" r:id="rId13"/>
    <p:sldId id="265" r:id="rId14"/>
    <p:sldId id="266" r:id="rId15"/>
    <p:sldId id="267" r:id="rId16"/>
    <p:sldId id="268" r:id="rId17"/>
    <p:sldId id="269" r:id="rId18"/>
    <p:sldId id="270" r:id="rId19"/>
    <p:sldId id="271" r:id="rId20"/>
    <p:sldId id="272" r:id="rId21"/>
    <p:sldId id="275" r:id="rId22"/>
    <p:sldId id="276" r:id="rId23"/>
    <p:sldId id="274" r:id="rId24"/>
    <p:sldId id="280" r:id="rId25"/>
    <p:sldId id="281" r:id="rId26"/>
    <p:sldId id="324" r:id="rId27"/>
    <p:sldId id="282" r:id="rId28"/>
    <p:sldId id="283" r:id="rId29"/>
    <p:sldId id="284" r:id="rId30"/>
    <p:sldId id="302" r:id="rId31"/>
    <p:sldId id="303" r:id="rId32"/>
    <p:sldId id="314" r:id="rId33"/>
    <p:sldId id="285" r:id="rId34"/>
    <p:sldId id="325" r:id="rId35"/>
    <p:sldId id="286" r:id="rId36"/>
    <p:sldId id="287" r:id="rId37"/>
    <p:sldId id="288" r:id="rId38"/>
    <p:sldId id="326" r:id="rId39"/>
    <p:sldId id="289" r:id="rId40"/>
    <p:sldId id="290" r:id="rId41"/>
    <p:sldId id="291" r:id="rId42"/>
    <p:sldId id="295" r:id="rId43"/>
    <p:sldId id="315" r:id="rId44"/>
    <p:sldId id="296" r:id="rId45"/>
    <p:sldId id="297" r:id="rId46"/>
    <p:sldId id="317" r:id="rId47"/>
    <p:sldId id="318" r:id="rId48"/>
    <p:sldId id="294" r:id="rId49"/>
    <p:sldId id="304" r:id="rId50"/>
    <p:sldId id="305" r:id="rId51"/>
    <p:sldId id="327" r:id="rId52"/>
    <p:sldId id="306" r:id="rId53"/>
    <p:sldId id="307" r:id="rId54"/>
  </p:sldIdLst>
  <p:sldSz cx="9144000" cy="6858000" type="screen4x3"/>
  <p:notesSz cx="6858000" cy="9144000"/>
  <p:custDataLst>
    <p:tags r:id="rId56"/>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F8F"/>
    <a:srgbClr val="444B5A"/>
    <a:srgbClr val="DDCA79"/>
    <a:srgbClr val="D13333"/>
    <a:srgbClr val="8D96B1"/>
    <a:srgbClr val="584361"/>
    <a:srgbClr val="003366"/>
    <a:srgbClr val="C4884C"/>
    <a:srgbClr val="9AA7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37" autoAdjust="0"/>
    <p:restoredTop sz="82226" autoAdjust="0"/>
  </p:normalViewPr>
  <p:slideViewPr>
    <p:cSldViewPr>
      <p:cViewPr varScale="1">
        <p:scale>
          <a:sx n="109" d="100"/>
          <a:sy n="109" d="100"/>
        </p:scale>
        <p:origin x="183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ltLang="zh-TW"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ltLang="zh-TW"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ltLang="zh-TW"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EBF6367-89ED-40D8-BB4D-ACD5B2FCA8BD}" type="slidenum">
              <a:rPr lang="zh-TW" altLang="en-US"/>
              <a:pPr>
                <a:defRPr/>
              </a:pPr>
              <a:t>‹#›</a:t>
            </a:fld>
            <a:endParaRPr lang="en-US" altLang="zh-TW" dirty="0"/>
          </a:p>
        </p:txBody>
      </p:sp>
    </p:spTree>
    <p:extLst>
      <p:ext uri="{BB962C8B-B14F-4D97-AF65-F5344CB8AC3E}">
        <p14:creationId xmlns:p14="http://schemas.microsoft.com/office/powerpoint/2010/main" val="3435564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BF6367-89ED-40D8-BB4D-ACD5B2FCA8BD}" type="slidenum">
              <a:rPr lang="zh-TW" altLang="en-US" smtClean="0"/>
              <a:pPr>
                <a:defRPr/>
              </a:pPr>
              <a:t>8</a:t>
            </a:fld>
            <a:endParaRPr lang="en-US" altLang="zh-TW" dirty="0"/>
          </a:p>
        </p:txBody>
      </p:sp>
    </p:spTree>
    <p:extLst>
      <p:ext uri="{BB962C8B-B14F-4D97-AF65-F5344CB8AC3E}">
        <p14:creationId xmlns:p14="http://schemas.microsoft.com/office/powerpoint/2010/main" val="170181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BF6367-89ED-40D8-BB4D-ACD5B2FCA8BD}" type="slidenum">
              <a:rPr lang="zh-TW" altLang="en-US" smtClean="0"/>
              <a:pPr>
                <a:defRPr/>
              </a:pPr>
              <a:t>17</a:t>
            </a:fld>
            <a:endParaRPr lang="en-US" altLang="zh-TW" dirty="0"/>
          </a:p>
        </p:txBody>
      </p:sp>
    </p:spTree>
    <p:extLst>
      <p:ext uri="{BB962C8B-B14F-4D97-AF65-F5344CB8AC3E}">
        <p14:creationId xmlns:p14="http://schemas.microsoft.com/office/powerpoint/2010/main" val="365481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1EBF6367-89ED-40D8-BB4D-ACD5B2FCA8BD}" type="slidenum">
              <a:rPr lang="zh-TW" altLang="en-US" smtClean="0"/>
              <a:pPr>
                <a:defRPr/>
              </a:pPr>
              <a:t>18</a:t>
            </a:fld>
            <a:endParaRPr lang="en-US" altLang="zh-TW" dirty="0"/>
          </a:p>
        </p:txBody>
      </p:sp>
    </p:spTree>
    <p:extLst>
      <p:ext uri="{BB962C8B-B14F-4D97-AF65-F5344CB8AC3E}">
        <p14:creationId xmlns:p14="http://schemas.microsoft.com/office/powerpoint/2010/main" val="429050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1EBF6367-89ED-40D8-BB4D-ACD5B2FCA8BD}" type="slidenum">
              <a:rPr lang="zh-TW" altLang="en-US" smtClean="0"/>
              <a:pPr>
                <a:defRPr/>
              </a:pPr>
              <a:t>19</a:t>
            </a:fld>
            <a:endParaRPr lang="en-US" altLang="zh-TW" dirty="0"/>
          </a:p>
        </p:txBody>
      </p:sp>
    </p:spTree>
    <p:extLst>
      <p:ext uri="{BB962C8B-B14F-4D97-AF65-F5344CB8AC3E}">
        <p14:creationId xmlns:p14="http://schemas.microsoft.com/office/powerpoint/2010/main" val="3961842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4"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5" name="TextBox 4"/>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558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81731896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12215878"/>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18863478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bove text">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7089691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or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20711" y="228600"/>
            <a:ext cx="9185423" cy="609600"/>
          </a:xfrm>
          <a:prstGeom prst="rect">
            <a:avLst/>
          </a:prstGeom>
        </p:spPr>
        <p:txBody>
          <a:bodyPr/>
          <a:lstStyle>
            <a:lvl1pPr>
              <a:defRPr sz="3600">
                <a:solidFill>
                  <a:srgbClr val="033F8F"/>
                </a:solidFill>
              </a:defRPr>
            </a:lvl1pPr>
          </a:lstStyle>
          <a:p>
            <a:r>
              <a:rPr lang="en-US" dirty="0"/>
              <a:t>Click to edit Master title style</a:t>
            </a:r>
          </a:p>
        </p:txBody>
      </p:sp>
      <p:sp>
        <p:nvSpPr>
          <p:cNvPr id="5" name="Text Placeholder 6"/>
          <p:cNvSpPr>
            <a:spLocks noGrp="1"/>
          </p:cNvSpPr>
          <p:nvPr>
            <p:ph type="body" sz="quarter" idx="10"/>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3706843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 Placeholder 6"/>
          <p:cNvSpPr>
            <a:spLocks noGrp="1"/>
          </p:cNvSpPr>
          <p:nvPr>
            <p:ph type="body" sz="quarter" idx="10"/>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5738742"/>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rgbClr val="033F8F"/>
                </a:solidFill>
              </a:defRPr>
            </a:lvl1pPr>
          </a:lstStyle>
          <a:p>
            <a:r>
              <a:rPr lang="en-US" dirty="0"/>
              <a:t>Click to edit Master title style</a:t>
            </a:r>
          </a:p>
        </p:txBody>
      </p:sp>
      <p:sp>
        <p:nvSpPr>
          <p:cNvPr id="5" name="Text Placeholder 3"/>
          <p:cNvSpPr>
            <a:spLocks noGrp="1"/>
          </p:cNvSpPr>
          <p:nvPr>
            <p:ph type="body" sz="quarter" idx="1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a:t>Click to edit Master text styles</a:t>
            </a:r>
          </a:p>
        </p:txBody>
      </p:sp>
      <p:sp>
        <p:nvSpPr>
          <p:cNvPr id="8" name="Text Placeholder 7"/>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3037685455"/>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00927717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33F8F"/>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033F8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dirty="0"/>
            </a:lvl1pPr>
          </a:lstStyle>
          <a:p>
            <a:pPr>
              <a:defRPr/>
            </a:pPr>
            <a:endParaRPr lang="en-US" altLang="zh-TW"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a:lvl1pPr>
          </a:lstStyle>
          <a:p>
            <a:pPr>
              <a:defRPr/>
            </a:pPr>
            <a:endParaRPr lang="en-US" altLang="zh-TW"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E82EEA0-343E-4E06-B8B6-7DDCB0F2F2A5}" type="slidenum">
              <a:rPr lang="en-US" altLang="en-US"/>
              <a:pPr>
                <a:defRPr/>
              </a:pPr>
              <a:t>‹#›</a:t>
            </a:fld>
            <a:endParaRPr lang="en-US" altLang="en-US" dirty="0"/>
          </a:p>
        </p:txBody>
      </p:sp>
    </p:spTree>
    <p:extLst>
      <p:ext uri="{BB962C8B-B14F-4D97-AF65-F5344CB8AC3E}">
        <p14:creationId xmlns:p14="http://schemas.microsoft.com/office/powerpoint/2010/main" val="3923612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188"/>
            <a:ext cx="8229600" cy="1143000"/>
          </a:xfrm>
          <a:prstGeom prst="rect">
            <a:avLst/>
          </a:prstGeom>
        </p:spPr>
        <p:txBody>
          <a:bodyPr/>
          <a:lstStyle>
            <a:lvl1pPr>
              <a:defRPr>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180975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dirty="0"/>
            </a:lvl1pPr>
          </a:lstStyle>
          <a:p>
            <a:pPr>
              <a:defRPr/>
            </a:pPr>
            <a:endParaRPr lang="en-US" altLang="zh-TW"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a:lvl1pPr>
          </a:lstStyle>
          <a:p>
            <a:pPr>
              <a:defRPr/>
            </a:pPr>
            <a:endParaRPr lang="en-US" altLang="zh-TW"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C09957-F579-4C30-BF54-9BB0CE4CE2B2}" type="slidenum">
              <a:rPr lang="en-US" altLang="en-US"/>
              <a:pPr>
                <a:defRPr/>
              </a:pPr>
              <a:t>‹#›</a:t>
            </a:fld>
            <a:endParaRPr lang="en-US" altLang="en-US" dirty="0"/>
          </a:p>
        </p:txBody>
      </p:sp>
    </p:spTree>
    <p:extLst>
      <p:ext uri="{BB962C8B-B14F-4D97-AF65-F5344CB8AC3E}">
        <p14:creationId xmlns:p14="http://schemas.microsoft.com/office/powerpoint/2010/main" val="3583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4"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5" name="TextBox 4"/>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806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3"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56420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3" name="Rectangle 2"/>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tx1"/>
              </a:solidFill>
            </a:endParaRPr>
          </a:p>
        </p:txBody>
      </p:sp>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1842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ctrTitle"/>
          </p:nvPr>
        </p:nvSpPr>
        <p:spPr>
          <a:xfrm>
            <a:off x="0" y="2130426"/>
            <a:ext cx="9144000" cy="1470025"/>
          </a:xfrm>
          <a:prstGeom prst="rect">
            <a:avLst/>
          </a:prstGeom>
        </p:spPr>
        <p:txBody>
          <a:bodyPr/>
          <a:lstStyle>
            <a:lvl1pPr>
              <a:defRPr sz="4800">
                <a:solidFill>
                  <a:srgbClr val="033F8F"/>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033F8F"/>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7305357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rgbClr val="033F8F"/>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36991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096000" y="6429375"/>
            <a:ext cx="3048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4572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en-US" altLang="en-US" sz="800" dirty="0">
                <a:solidFill>
                  <a:schemeClr val="bg1"/>
                </a:solidFill>
              </a:rPr>
              <a:t>Insert Photo Credit Here</a:t>
            </a:r>
          </a:p>
        </p:txBody>
      </p:sp>
      <p:sp>
        <p:nvSpPr>
          <p:cNvPr id="2" name="Title 1"/>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rgbClr val="033F8F"/>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1926621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rgbClr val="033F8F"/>
                </a:solidFill>
                <a:latin typeface="+mj-lt"/>
              </a:defRPr>
            </a:lvl1pPr>
          </a:lstStyle>
          <a:p>
            <a:r>
              <a:rPr lang="en-US" dirty="0"/>
              <a:t>Click to edit Master title style</a:t>
            </a:r>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a:t>Click to edit Master text styles</a:t>
            </a:r>
          </a:p>
        </p:txBody>
      </p:sp>
      <p:sp>
        <p:nvSpPr>
          <p:cNvPr id="7" name="Text Placeholder 3"/>
          <p:cNvSpPr>
            <a:spLocks noGrp="1"/>
          </p:cNvSpPr>
          <p:nvPr>
            <p:ph type="body" sz="quarter" idx="12"/>
          </p:nvPr>
        </p:nvSpPr>
        <p:spPr>
          <a:xfrm>
            <a:off x="5445125" y="6488875"/>
            <a:ext cx="1371600" cy="99950"/>
          </a:xfrm>
          <a:prstGeom prst="rect">
            <a:avLst/>
          </a:prstGeom>
        </p:spPr>
        <p:txBody>
          <a:bodyPr lIns="0" tIns="0" rIns="0" bIns="0"/>
          <a:lstStyle>
            <a:lvl1pPr marL="0" indent="0" algn="ctr">
              <a:buNone/>
              <a:defRPr sz="800"/>
            </a:lvl1pPr>
          </a:lstStyle>
          <a:p>
            <a:pPr lvl="0"/>
            <a:r>
              <a:rPr lang="en-US"/>
              <a:t>Click to edit Master text styles</a:t>
            </a:r>
          </a:p>
        </p:txBody>
      </p:sp>
    </p:spTree>
    <p:extLst>
      <p:ext uri="{BB962C8B-B14F-4D97-AF65-F5344CB8AC3E}">
        <p14:creationId xmlns:p14="http://schemas.microsoft.com/office/powerpoint/2010/main" val="233152271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rgbClr val="033F8F"/>
                </a:solidFill>
              </a:defRPr>
            </a:lvl1pPr>
          </a:lstStyle>
          <a:p>
            <a:r>
              <a:rPr lang="en-US" dirty="0"/>
              <a:t>Click to edit Master title style</a:t>
            </a:r>
          </a:p>
        </p:txBody>
      </p:sp>
      <p:sp>
        <p:nvSpPr>
          <p:cNvPr id="3" name="Content Placeholder 2"/>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a:t>Click to edit Master text styles</a:t>
            </a:r>
          </a:p>
        </p:txBody>
      </p:sp>
      <p:sp>
        <p:nvSpPr>
          <p:cNvPr id="7" name="Text Placeholder 3"/>
          <p:cNvSpPr>
            <a:spLocks noGrp="1"/>
          </p:cNvSpPr>
          <p:nvPr>
            <p:ph type="body" sz="quarter" idx="16"/>
          </p:nvPr>
        </p:nvSpPr>
        <p:spPr>
          <a:xfrm>
            <a:off x="3886200" y="6553200"/>
            <a:ext cx="1371600" cy="99950"/>
          </a:xfrm>
          <a:prstGeom prst="rect">
            <a:avLst/>
          </a:prstGeom>
        </p:spPr>
        <p:txBody>
          <a:bodyPr lIns="0" tIns="0" rIns="0" bIns="0"/>
          <a:lstStyle>
            <a:lvl1pPr marL="0" indent="0" algn="ctr">
              <a:buNone/>
              <a:defRPr sz="800"/>
            </a:lvl1pPr>
          </a:lstStyle>
          <a:p>
            <a:pPr lvl="0"/>
            <a:r>
              <a:rPr lang="en-US"/>
              <a:t>Click to edit Master text styles</a:t>
            </a:r>
          </a:p>
        </p:txBody>
      </p:sp>
    </p:spTree>
    <p:extLst>
      <p:ext uri="{BB962C8B-B14F-4D97-AF65-F5344CB8AC3E}">
        <p14:creationId xmlns:p14="http://schemas.microsoft.com/office/powerpoint/2010/main" val="426530032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11" descr="Tagline: Because learning changes everythin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3975" y="6265863"/>
            <a:ext cx="32226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53975" y="6525661"/>
            <a:ext cx="7705725" cy="17145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defRPr/>
            </a:pPr>
            <a:r>
              <a:rPr lang="en-IN" sz="900" dirty="0">
                <a:solidFill>
                  <a:schemeClr val="tx1"/>
                </a:solidFill>
                <a:latin typeface="Times New Roman" panose="02020603050405020304" pitchFamily="18" charset="0"/>
                <a:cs typeface="Times New Roman" panose="02020603050405020304" pitchFamily="18" charset="0"/>
              </a:rPr>
              <a:t>© 2018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US" sz="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466966"/>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 id="2147484003" r:id="rId17"/>
    <p:sldLayoutId id="2147484004" r:id="rId18"/>
    <p:sldLayoutId id="2147484005" r:id="rId1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33F8F"/>
        </a:solidFill>
        <a:effectLst/>
      </p:bgPr>
    </p:bg>
    <p:spTree>
      <p:nvGrpSpPr>
        <p:cNvPr id="1" name=""/>
        <p:cNvGrpSpPr/>
        <p:nvPr/>
      </p:nvGrpSpPr>
      <p:grpSpPr>
        <a:xfrm>
          <a:off x="0" y="0"/>
          <a:ext cx="0" cy="0"/>
          <a:chOff x="0" y="0"/>
          <a:chExt cx="0" cy="0"/>
        </a:xfrm>
      </p:grpSpPr>
      <p:sp>
        <p:nvSpPr>
          <p:cNvPr id="10" name="Rectangle 9" descr="Null"/>
          <p:cNvSpPr/>
          <p:nvPr/>
        </p:nvSpPr>
        <p:spPr>
          <a:xfrm>
            <a:off x="0" y="2162175"/>
            <a:ext cx="9144000" cy="2587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9" name="Oval 8" descr="Null"/>
          <p:cNvSpPr/>
          <p:nvPr/>
        </p:nvSpPr>
        <p:spPr>
          <a:xfrm>
            <a:off x="1069975" y="55563"/>
            <a:ext cx="6858000" cy="6802437"/>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n>
                <a:solidFill>
                  <a:prstClr val="black"/>
                </a:solidFill>
              </a:ln>
              <a:solidFill>
                <a:prstClr val="white"/>
              </a:solidFill>
            </a:endParaRPr>
          </a:p>
        </p:txBody>
      </p:sp>
      <p:pic>
        <p:nvPicPr>
          <p:cNvPr id="2" name="Picture 1" descr="Null"/>
          <p:cNvPicPr>
            <a:picLocks noChangeAspect="1"/>
          </p:cNvPicPr>
          <p:nvPr/>
        </p:nvPicPr>
        <p:blipFill>
          <a:blip r:embed="rId2"/>
          <a:stretch>
            <a:fillRect/>
          </a:stretch>
        </p:blipFill>
        <p:spPr>
          <a:xfrm>
            <a:off x="2743200" y="1338352"/>
            <a:ext cx="3324225" cy="4235269"/>
          </a:xfrm>
          <a:prstGeom prst="rect">
            <a:avLst/>
          </a:prstGeom>
        </p:spPr>
      </p:pic>
      <p:sp>
        <p:nvSpPr>
          <p:cNvPr id="3" name="Title 2" hidden="1"/>
          <p:cNvSpPr>
            <a:spLocks noGrp="1"/>
          </p:cNvSpPr>
          <p:nvPr>
            <p:ph type="title"/>
          </p:nvPr>
        </p:nvSpPr>
        <p:spPr/>
        <p:txBody>
          <a:bodyPr/>
          <a:lstStyle/>
          <a:p>
            <a:r>
              <a:rPr lang="en-US" dirty="0"/>
              <a:t>International Management</a:t>
            </a:r>
          </a:p>
        </p:txBody>
      </p:sp>
      <p:sp>
        <p:nvSpPr>
          <p:cNvPr id="6"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53788" y="6528547"/>
            <a:ext cx="9144000" cy="17145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defRPr/>
            </a:pPr>
            <a:r>
              <a:rPr lang="en-IN" sz="900" dirty="0">
                <a:solidFill>
                  <a:prstClr val="black"/>
                </a:solidFill>
                <a:latin typeface="Times New Roman" panose="02020603050405020304" pitchFamily="18" charset="0"/>
                <a:cs typeface="Times New Roman" panose="02020603050405020304" pitchFamily="18" charset="0"/>
              </a:rPr>
              <a:t>© 2018 by McGraw-Hill Education. This is proprietary material solely for authorized instructor use. Not authorized for sale or distribution in any manner. This document may not be copied, scanned, duplicated, forwarded, distributed, or posted on a website, in whole or part.</a:t>
            </a:r>
            <a:endParaRPr lang="en-US" sz="9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IN" sz="3600" dirty="0"/>
              <a:t>Cultural Impact on International Management: </a:t>
            </a:r>
            <a:r>
              <a:rPr lang="en-US" altLang="zh-TW" sz="3600" dirty="0"/>
              <a:t>Safety versus Risk</a:t>
            </a:r>
          </a:p>
        </p:txBody>
      </p:sp>
      <p:sp>
        <p:nvSpPr>
          <p:cNvPr id="34819" name="Rectangle 3"/>
          <p:cNvSpPr>
            <a:spLocks noGrp="1" noChangeArrowheads="1"/>
          </p:cNvSpPr>
          <p:nvPr>
            <p:ph idx="1"/>
          </p:nvPr>
        </p:nvSpPr>
        <p:spPr/>
        <p:txBody>
          <a:bodyPr/>
          <a:lstStyle/>
          <a:p>
            <a:pPr eaLnBrk="1" hangingPunct="1"/>
            <a:r>
              <a:rPr lang="en-US" altLang="zh-TW" dirty="0"/>
              <a:t>Organizational decision makers are risk-averse and have great difficulty with conditions of uncertainty in some societies</a:t>
            </a:r>
          </a:p>
          <a:p>
            <a:pPr eaLnBrk="1" hangingPunct="1"/>
            <a:r>
              <a:rPr lang="en-US" altLang="zh-TW" dirty="0"/>
              <a:t>Some societies encourage risk taking and decision making under uncertainty is common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IN" sz="3200" dirty="0"/>
              <a:t>Cultural Impact on International Management: </a:t>
            </a:r>
            <a:r>
              <a:rPr lang="en-US" altLang="zh-TW" sz="3200" dirty="0"/>
              <a:t>Individual versus Group Rewards</a:t>
            </a:r>
          </a:p>
        </p:txBody>
      </p:sp>
      <p:sp>
        <p:nvSpPr>
          <p:cNvPr id="35843" name="Rectangle 3"/>
          <p:cNvSpPr>
            <a:spLocks noGrp="1" noChangeArrowheads="1"/>
          </p:cNvSpPr>
          <p:nvPr>
            <p:ph idx="1"/>
          </p:nvPr>
        </p:nvSpPr>
        <p:spPr/>
        <p:txBody>
          <a:bodyPr/>
          <a:lstStyle/>
          <a:p>
            <a:pPr eaLnBrk="1" hangingPunct="1"/>
            <a:r>
              <a:rPr lang="en-US" altLang="zh-TW" dirty="0"/>
              <a:t>Individual rewards - Given to personnel who do outstanding work in the form of bonuses and commissions</a:t>
            </a:r>
          </a:p>
          <a:p>
            <a:pPr eaLnBrk="1" hangingPunct="1"/>
            <a:r>
              <a:rPr lang="en-US" altLang="zh-TW" dirty="0"/>
              <a:t>Group rewards - Required by cultural norms, and individual rewards are frowned upon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IN" sz="3200" dirty="0"/>
              <a:t>Cultural Impact on International Management: </a:t>
            </a:r>
            <a:r>
              <a:rPr lang="en-US" altLang="zh-TW" sz="3200" dirty="0"/>
              <a:t>Informal versus Formal Procedures</a:t>
            </a:r>
            <a:endParaRPr lang="en-US" altLang="zh-TW" sz="1800" dirty="0"/>
          </a:p>
        </p:txBody>
      </p:sp>
      <p:sp>
        <p:nvSpPr>
          <p:cNvPr id="36867" name="Rectangle 3"/>
          <p:cNvSpPr>
            <a:spLocks noGrp="1" noChangeArrowheads="1"/>
          </p:cNvSpPr>
          <p:nvPr>
            <p:ph idx="1"/>
          </p:nvPr>
        </p:nvSpPr>
        <p:spPr/>
        <p:txBody>
          <a:bodyPr/>
          <a:lstStyle/>
          <a:p>
            <a:pPr eaLnBrk="1" hangingPunct="1"/>
            <a:r>
              <a:rPr lang="en-US" altLang="zh-TW" dirty="0"/>
              <a:t>Informal societies - Much is accomplished through informal means </a:t>
            </a:r>
          </a:p>
          <a:p>
            <a:pPr eaLnBrk="1" hangingPunct="1"/>
            <a:r>
              <a:rPr lang="en-US" altLang="zh-TW" dirty="0"/>
              <a:t>Formal societies - Formal procedures are set forth and followed rigidly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IN" sz="3200" dirty="0"/>
              <a:t>Cultural Impact on International Management: </a:t>
            </a:r>
            <a:r>
              <a:rPr lang="en-IN" altLang="zh-TW" sz="3200" dirty="0"/>
              <a:t>High versus Low Organizational Loyalty</a:t>
            </a:r>
          </a:p>
        </p:txBody>
      </p:sp>
      <p:sp>
        <p:nvSpPr>
          <p:cNvPr id="37891" name="Rectangle 3"/>
          <p:cNvSpPr>
            <a:spLocks noGrp="1" noChangeArrowheads="1"/>
          </p:cNvSpPr>
          <p:nvPr>
            <p:ph idx="1"/>
          </p:nvPr>
        </p:nvSpPr>
        <p:spPr/>
        <p:txBody>
          <a:bodyPr/>
          <a:lstStyle/>
          <a:p>
            <a:pPr eaLnBrk="1" hangingPunct="1"/>
            <a:r>
              <a:rPr lang="en-US" altLang="zh-TW" dirty="0"/>
              <a:t>High loyalty - People identify very strongly with their organization or employer</a:t>
            </a:r>
          </a:p>
          <a:p>
            <a:pPr eaLnBrk="1" hangingPunct="1"/>
            <a:r>
              <a:rPr lang="en-US" altLang="zh-TW" dirty="0"/>
              <a:t>Low loyalty - People identify with their occupational group</a:t>
            </a:r>
          </a:p>
          <a:p>
            <a:pPr lvl="1" eaLnBrk="1" hangingPunct="1"/>
            <a:r>
              <a:rPr lang="en-US" altLang="zh-TW" dirty="0"/>
              <a:t>Such as engineer or mechanic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IN" sz="3200" dirty="0"/>
              <a:t>Cultural Impact on International Management: </a:t>
            </a:r>
            <a:r>
              <a:rPr lang="en-US" altLang="zh-TW" sz="3200" dirty="0"/>
              <a:t>Cooperation versus Competition</a:t>
            </a:r>
          </a:p>
        </p:txBody>
      </p:sp>
      <p:sp>
        <p:nvSpPr>
          <p:cNvPr id="38915" name="Rectangle 3"/>
          <p:cNvSpPr>
            <a:spLocks noGrp="1" noChangeArrowheads="1"/>
          </p:cNvSpPr>
          <p:nvPr>
            <p:ph idx="1"/>
          </p:nvPr>
        </p:nvSpPr>
        <p:spPr/>
        <p:txBody>
          <a:bodyPr/>
          <a:lstStyle/>
          <a:p>
            <a:pPr eaLnBrk="1" hangingPunct="1"/>
            <a:r>
              <a:rPr lang="en-US" altLang="zh-TW" dirty="0"/>
              <a:t>Some societies encourage cooperation between their people</a:t>
            </a:r>
          </a:p>
          <a:p>
            <a:pPr eaLnBrk="1" hangingPunct="1"/>
            <a:r>
              <a:rPr lang="en-US" altLang="zh-TW" dirty="0"/>
              <a:t>Others societies encourage competition between their people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IN" sz="3200" dirty="0"/>
              <a:t>Cultural Impact on International Management: </a:t>
            </a:r>
            <a:r>
              <a:rPr lang="en-US" altLang="zh-TW" sz="3200" dirty="0"/>
              <a:t>Short-term versus Long-term Horizons</a:t>
            </a:r>
          </a:p>
        </p:txBody>
      </p:sp>
      <p:sp>
        <p:nvSpPr>
          <p:cNvPr id="39939" name="Rectangle 3"/>
          <p:cNvSpPr>
            <a:spLocks noGrp="1" noChangeArrowheads="1"/>
          </p:cNvSpPr>
          <p:nvPr>
            <p:ph idx="1"/>
          </p:nvPr>
        </p:nvSpPr>
        <p:spPr/>
        <p:txBody>
          <a:bodyPr/>
          <a:lstStyle/>
          <a:p>
            <a:pPr eaLnBrk="1" hangingPunct="1"/>
            <a:r>
              <a:rPr lang="en-US" altLang="zh-TW" dirty="0"/>
              <a:t>Some cultures focus most heavily on short-term horizons</a:t>
            </a:r>
          </a:p>
          <a:p>
            <a:pPr lvl="1" eaLnBrk="1" hangingPunct="1"/>
            <a:r>
              <a:rPr lang="en-US" altLang="zh-TW" dirty="0"/>
              <a:t>Such as short-range goals of profit and efficiency</a:t>
            </a:r>
          </a:p>
          <a:p>
            <a:pPr eaLnBrk="1" hangingPunct="1"/>
            <a:r>
              <a:rPr lang="en-US" altLang="zh-TW" dirty="0"/>
              <a:t>Some cultures are more interested in long-range goals</a:t>
            </a:r>
          </a:p>
          <a:p>
            <a:pPr lvl="1" eaLnBrk="1" hangingPunct="1"/>
            <a:r>
              <a:rPr lang="en-US" altLang="zh-TW" dirty="0"/>
              <a:t>Such as market share and technological developments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IN" sz="3600" dirty="0"/>
              <a:t>Cultural Impact on International Management: </a:t>
            </a:r>
            <a:r>
              <a:rPr lang="en-US" altLang="zh-TW" sz="3600" dirty="0"/>
              <a:t>Stability versus Innovation</a:t>
            </a:r>
          </a:p>
        </p:txBody>
      </p:sp>
      <p:sp>
        <p:nvSpPr>
          <p:cNvPr id="40963" name="Rectangle 3"/>
          <p:cNvSpPr>
            <a:spLocks noGrp="1" noChangeArrowheads="1"/>
          </p:cNvSpPr>
          <p:nvPr>
            <p:ph idx="1"/>
          </p:nvPr>
        </p:nvSpPr>
        <p:spPr/>
        <p:txBody>
          <a:bodyPr/>
          <a:lstStyle/>
          <a:p>
            <a:pPr eaLnBrk="1" hangingPunct="1"/>
            <a:r>
              <a:rPr lang="en-US" altLang="zh-TW" dirty="0"/>
              <a:t>Culture of some countries encourages stability and resistance to change</a:t>
            </a:r>
          </a:p>
          <a:p>
            <a:pPr eaLnBrk="1" hangingPunct="1"/>
            <a:r>
              <a:rPr lang="en-US" altLang="zh-TW" dirty="0"/>
              <a:t>Culture of others puts high value on innovation and change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zh-TW" dirty="0"/>
              <a:t>Figure 4.1 - Model of Culture</a:t>
            </a:r>
          </a:p>
        </p:txBody>
      </p:sp>
      <p:pic>
        <p:nvPicPr>
          <p:cNvPr id="41987" name="Content Placeholder 1" descr="This figure illustrates a model of culture. &#10;There are three concentric circles. &#10;The outer circle reads the explicit artifacts and products of the society. &#10;The middle circle reads the norms and values that guide the society.&#10;The inner circle reads the implicit, basic assumptions that guide people's behavior.&#10;" title="Figure 4.1 - Model of Culture"/>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381250" y="1752600"/>
            <a:ext cx="4381500" cy="428625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TW" dirty="0"/>
              <a:t>Figure 4.2 - Comparing Cultures as Overlapping Normal Distributions</a:t>
            </a:r>
          </a:p>
        </p:txBody>
      </p:sp>
      <p:pic>
        <p:nvPicPr>
          <p:cNvPr id="45059" name="Content Placeholder 1" descr="This slide illustrates a graph that compares culture as overlapping normal distributions. There are two curves, one represents French culture and the other represents U.S. culture. The normal distribution curves for the two cultures show a limited overlap." title="Figure 4.2 - Comparing Cultures as Normal Distributi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7400" y="2514600"/>
            <a:ext cx="5382376" cy="308653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TW" dirty="0"/>
              <a:t>Figure 4.3 - Stereotyping from Cultural Extremes</a:t>
            </a:r>
          </a:p>
        </p:txBody>
      </p:sp>
      <p:pic>
        <p:nvPicPr>
          <p:cNvPr id="46083" name="Content Placeholder 1" descr="This figure is comparing stereotyping from culture extremes. There are two curves, one representing French culture and the other representing U.S. culture. &#10;The tail-ends of the two curves that overlap show the stereotypical views held by members of one culture about the other.&#10;The Americans see the French as arrogant, flamboyant, hierarchical, and emotional.&#10;The French see the Americans as naïve, aggressive, unprincipled, and workaholic." title="Figure 4.3 - Stereotyping from Cultural Extrem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2133600"/>
            <a:ext cx="5391902" cy="3839111"/>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eaLnBrk="1" hangingPunct="1"/>
            <a:r>
              <a:rPr lang="en-US" altLang="en-US" dirty="0"/>
              <a:t>Chapter 4</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a:t>The Meanings and Dimensions </a:t>
            </a:r>
            <a:br>
              <a:rPr lang="en-US" dirty="0"/>
            </a:br>
            <a:r>
              <a:rPr lang="en-US" dirty="0"/>
              <a:t>of Culture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TW" dirty="0"/>
              <a:t>Values</a:t>
            </a:r>
          </a:p>
        </p:txBody>
      </p:sp>
      <p:sp>
        <p:nvSpPr>
          <p:cNvPr id="44035" name="Rectangle 3"/>
          <p:cNvSpPr>
            <a:spLocks noGrp="1" noChangeArrowheads="1"/>
          </p:cNvSpPr>
          <p:nvPr>
            <p:ph idx="1"/>
          </p:nvPr>
        </p:nvSpPr>
        <p:spPr/>
        <p:txBody>
          <a:bodyPr>
            <a:noAutofit/>
          </a:bodyPr>
          <a:lstStyle/>
          <a:p>
            <a:pPr eaLnBrk="1" hangingPunct="1"/>
            <a:r>
              <a:rPr lang="en-US" altLang="zh-TW" dirty="0"/>
              <a:t>Basic convictions that people have about:</a:t>
            </a:r>
          </a:p>
          <a:p>
            <a:pPr lvl="1" eaLnBrk="1" hangingPunct="1"/>
            <a:r>
              <a:rPr lang="en-US" altLang="zh-TW" dirty="0"/>
              <a:t>Right and wrong</a:t>
            </a:r>
          </a:p>
          <a:p>
            <a:pPr lvl="1" eaLnBrk="1" hangingPunct="1"/>
            <a:r>
              <a:rPr lang="en-US" altLang="zh-TW" dirty="0"/>
              <a:t>Good and bad</a:t>
            </a:r>
          </a:p>
          <a:p>
            <a:pPr lvl="1" eaLnBrk="1" hangingPunct="1"/>
            <a:r>
              <a:rPr lang="en-US" altLang="zh-TW" dirty="0"/>
              <a:t>Important and unimportant</a:t>
            </a:r>
          </a:p>
          <a:p>
            <a:pPr eaLnBrk="1" hangingPunct="1"/>
            <a:r>
              <a:rPr lang="en-US" altLang="zh-TW" dirty="0"/>
              <a:t>Learned from the culture in which an individual is reared</a:t>
            </a:r>
          </a:p>
          <a:p>
            <a:pPr eaLnBrk="1" hangingPunct="1"/>
            <a:r>
              <a:rPr lang="en-US" altLang="zh-TW" dirty="0"/>
              <a:t>Differences in cultural values may result in varying management practices</a:t>
            </a:r>
          </a:p>
          <a:p>
            <a:pPr lvl="1" eaLnBrk="1" hangingPunct="1"/>
            <a:endParaRPr lang="en-US" altLang="zh-TW"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zh-TW" dirty="0"/>
              <a:t>Hofstede’s Cultural Dimensions</a:t>
            </a:r>
          </a:p>
        </p:txBody>
      </p:sp>
      <p:sp>
        <p:nvSpPr>
          <p:cNvPr id="25604" name="Rectangle 3"/>
          <p:cNvSpPr>
            <a:spLocks noGrp="1" noChangeArrowheads="1"/>
          </p:cNvSpPr>
          <p:nvPr>
            <p:ph idx="1"/>
          </p:nvPr>
        </p:nvSpPr>
        <p:spPr/>
        <p:txBody>
          <a:bodyPr rtlCol="0">
            <a:normAutofit/>
          </a:bodyPr>
          <a:lstStyle/>
          <a:p>
            <a:pPr eaLnBrk="1" fontAlgn="auto" hangingPunct="1">
              <a:spcAft>
                <a:spcPts val="0"/>
              </a:spcAft>
              <a:defRPr/>
            </a:pPr>
            <a:r>
              <a:rPr lang="en-US" altLang="zh-TW" dirty="0"/>
              <a:t>Power distance</a:t>
            </a:r>
          </a:p>
          <a:p>
            <a:pPr eaLnBrk="1" fontAlgn="auto" hangingPunct="1">
              <a:spcAft>
                <a:spcPts val="0"/>
              </a:spcAft>
              <a:defRPr/>
            </a:pPr>
            <a:r>
              <a:rPr lang="en-US" altLang="zh-TW" dirty="0"/>
              <a:t>Uncertainty avoidance</a:t>
            </a:r>
          </a:p>
          <a:p>
            <a:pPr eaLnBrk="1" fontAlgn="auto" hangingPunct="1">
              <a:spcAft>
                <a:spcPts val="0"/>
              </a:spcAft>
              <a:defRPr/>
            </a:pPr>
            <a:r>
              <a:rPr lang="en-US" altLang="zh-TW" dirty="0"/>
              <a:t>Individualism and collectivism</a:t>
            </a:r>
          </a:p>
          <a:p>
            <a:pPr eaLnBrk="1" fontAlgn="auto" hangingPunct="1">
              <a:spcAft>
                <a:spcPts val="0"/>
              </a:spcAft>
              <a:defRPr/>
            </a:pPr>
            <a:r>
              <a:rPr lang="en-US" altLang="zh-TW" dirty="0"/>
              <a:t>Masculinity and femininity</a:t>
            </a:r>
          </a:p>
          <a:p>
            <a:pPr eaLnBrk="1" fontAlgn="auto" hangingPunct="1">
              <a:spcAft>
                <a:spcPts val="0"/>
              </a:spcAft>
              <a:defRPr/>
            </a:pPr>
            <a:r>
              <a:rPr lang="en-US" altLang="zh-TW" dirty="0"/>
              <a:t>Time orientation</a:t>
            </a:r>
          </a:p>
          <a:p>
            <a:pPr eaLnBrk="1" fontAlgn="auto" hangingPunct="1">
              <a:spcAft>
                <a:spcPts val="0"/>
              </a:spcAft>
              <a:defRPr/>
            </a:pPr>
            <a:r>
              <a:rPr lang="en-US" altLang="zh-TW" dirty="0"/>
              <a:t>Indulgence versus restraint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zh-TW" dirty="0"/>
              <a:t>Power Distance</a:t>
            </a:r>
          </a:p>
        </p:txBody>
      </p:sp>
      <p:sp>
        <p:nvSpPr>
          <p:cNvPr id="50179" name="Rectangle 3"/>
          <p:cNvSpPr>
            <a:spLocks noGrp="1" noChangeArrowheads="1"/>
          </p:cNvSpPr>
          <p:nvPr>
            <p:ph idx="1"/>
          </p:nvPr>
        </p:nvSpPr>
        <p:spPr/>
        <p:txBody>
          <a:bodyPr/>
          <a:lstStyle/>
          <a:p>
            <a:pPr eaLnBrk="1" hangingPunct="1"/>
            <a:r>
              <a:rPr lang="en-US" altLang="zh-TW" dirty="0"/>
              <a:t>Extent to which less powerful members accept that power is distributed unequally</a:t>
            </a:r>
          </a:p>
          <a:p>
            <a:pPr lvl="1" eaLnBrk="1" hangingPunct="1"/>
            <a:r>
              <a:rPr lang="en-US" altLang="zh-TW" dirty="0"/>
              <a:t>High-power-distance countries</a:t>
            </a:r>
          </a:p>
          <a:p>
            <a:pPr lvl="2" eaLnBrk="1" hangingPunct="1"/>
            <a:r>
              <a:rPr lang="en-US" altLang="zh-TW" dirty="0"/>
              <a:t>People blindly obey superiors</a:t>
            </a:r>
          </a:p>
          <a:p>
            <a:pPr lvl="2" eaLnBrk="1" hangingPunct="1"/>
            <a:r>
              <a:rPr lang="en-US" dirty="0"/>
              <a:t>Centralized with tall organizational structures</a:t>
            </a:r>
            <a:endParaRPr lang="en-US" altLang="zh-TW" dirty="0"/>
          </a:p>
          <a:p>
            <a:pPr lvl="2" eaLnBrk="1" hangingPunct="1"/>
            <a:r>
              <a:rPr lang="en-US" altLang="zh-TW" dirty="0"/>
              <a:t>Examples - Mexico, South Korea, and India</a:t>
            </a:r>
          </a:p>
          <a:p>
            <a:pPr lvl="1" eaLnBrk="1" hangingPunct="1"/>
            <a:r>
              <a:rPr lang="en-US" altLang="zh-TW" dirty="0"/>
              <a:t>Low-power-distance countries</a:t>
            </a:r>
          </a:p>
          <a:p>
            <a:pPr lvl="2" eaLnBrk="1" hangingPunct="1"/>
            <a:r>
              <a:rPr lang="en-US" dirty="0"/>
              <a:t>Decentralized with flatter organizational structures</a:t>
            </a:r>
            <a:endParaRPr lang="en-US" altLang="zh-TW" dirty="0"/>
          </a:p>
          <a:p>
            <a:pPr lvl="2" eaLnBrk="1" hangingPunct="1"/>
            <a:r>
              <a:rPr lang="en-US" altLang="zh-TW" dirty="0"/>
              <a:t>Have smaller ratio of supervisor to employee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zh-TW" dirty="0"/>
              <a:t>Uncertainty Avoidance</a:t>
            </a:r>
          </a:p>
        </p:txBody>
      </p:sp>
      <p:sp>
        <p:nvSpPr>
          <p:cNvPr id="27652" name="Rectangle 3"/>
          <p:cNvSpPr>
            <a:spLocks noGrp="1" noChangeArrowheads="1"/>
          </p:cNvSpPr>
          <p:nvPr>
            <p:ph idx="1"/>
          </p:nvPr>
        </p:nvSpPr>
        <p:spPr/>
        <p:txBody>
          <a:bodyPr rtlCol="0">
            <a:noAutofit/>
          </a:bodyPr>
          <a:lstStyle/>
          <a:p>
            <a:pPr eaLnBrk="1" fontAlgn="auto" hangingPunct="1">
              <a:spcAft>
                <a:spcPts val="0"/>
              </a:spcAft>
              <a:defRPr/>
            </a:pPr>
            <a:r>
              <a:rPr lang="en-US" altLang="zh-TW" dirty="0"/>
              <a:t>Extent to which people feel threatened by ambiguous situations and have created beliefs and institutions that try to avoid these</a:t>
            </a:r>
          </a:p>
          <a:p>
            <a:pPr lvl="1" eaLnBrk="1" fontAlgn="auto" hangingPunct="1">
              <a:spcAft>
                <a:spcPts val="0"/>
              </a:spcAft>
              <a:defRPr/>
            </a:pPr>
            <a:r>
              <a:rPr lang="en-US" altLang="zh-TW" dirty="0"/>
              <a:t>High-uncertainty-avoidance countries</a:t>
            </a:r>
          </a:p>
          <a:p>
            <a:pPr lvl="2" eaLnBrk="1" fontAlgn="auto" hangingPunct="1">
              <a:spcAft>
                <a:spcPts val="0"/>
              </a:spcAft>
              <a:defRPr/>
            </a:pPr>
            <a:r>
              <a:rPr lang="en-US" altLang="zh-TW" dirty="0"/>
              <a:t>High need for security and strong belief in experts and their knowledge</a:t>
            </a:r>
          </a:p>
          <a:p>
            <a:pPr lvl="2" eaLnBrk="1" fontAlgn="auto" hangingPunct="1">
              <a:spcAft>
                <a:spcPts val="0"/>
              </a:spcAft>
              <a:defRPr/>
            </a:pPr>
            <a:r>
              <a:rPr lang="en-US" altLang="zh-TW" dirty="0"/>
              <a:t>Highly structured organizational activities, more written rules, and less managerial risk taking </a:t>
            </a:r>
          </a:p>
        </p:txBody>
      </p:sp>
    </p:spTree>
    <p:extLst>
      <p:ext uri="{BB962C8B-B14F-4D97-AF65-F5344CB8AC3E}">
        <p14:creationId xmlns:p14="http://schemas.microsoft.com/office/powerpoint/2010/main" val="4059912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zh-TW" dirty="0"/>
              <a:t>Uncertainty Avoidance </a:t>
            </a:r>
            <a:r>
              <a:rPr lang="en-US" altLang="zh-TW" sz="2000" dirty="0"/>
              <a:t>(continued)</a:t>
            </a:r>
          </a:p>
        </p:txBody>
      </p:sp>
      <p:sp>
        <p:nvSpPr>
          <p:cNvPr id="27652" name="Rectangle 3"/>
          <p:cNvSpPr>
            <a:spLocks noGrp="1" noChangeArrowheads="1"/>
          </p:cNvSpPr>
          <p:nvPr>
            <p:ph idx="1"/>
          </p:nvPr>
        </p:nvSpPr>
        <p:spPr/>
        <p:txBody>
          <a:bodyPr rtlCol="0">
            <a:noAutofit/>
          </a:bodyPr>
          <a:lstStyle/>
          <a:p>
            <a:pPr lvl="1" eaLnBrk="1" fontAlgn="auto" hangingPunct="1">
              <a:spcAft>
                <a:spcPts val="0"/>
              </a:spcAft>
              <a:defRPr/>
            </a:pPr>
            <a:r>
              <a:rPr lang="en-US" altLang="zh-TW" dirty="0"/>
              <a:t>Low-uncertainty-avoidance countries</a:t>
            </a:r>
          </a:p>
          <a:p>
            <a:pPr lvl="2" eaLnBrk="1" fontAlgn="auto" hangingPunct="1">
              <a:spcAft>
                <a:spcPts val="0"/>
              </a:spcAft>
              <a:defRPr/>
            </a:pPr>
            <a:r>
              <a:rPr lang="en-US" altLang="zh-TW" dirty="0"/>
              <a:t>Less structured organizational activities, fewer written rules, more managerial risk taking, higher labor turnover, and more ambitious employees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zh-TW" dirty="0"/>
              <a:t>Individualism and Collectivism</a:t>
            </a:r>
          </a:p>
        </p:txBody>
      </p:sp>
      <p:sp>
        <p:nvSpPr>
          <p:cNvPr id="28676"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Individualism</a:t>
            </a:r>
            <a:r>
              <a:rPr lang="en-US" altLang="zh-TW" dirty="0"/>
              <a:t>: Tendency of people to look after themselves and immediate family only</a:t>
            </a:r>
          </a:p>
          <a:p>
            <a:pPr lvl="1" eaLnBrk="1" fontAlgn="auto" hangingPunct="1">
              <a:spcAft>
                <a:spcPts val="0"/>
              </a:spcAft>
              <a:defRPr/>
            </a:pPr>
            <a:r>
              <a:rPr lang="en-US" altLang="zh-TW" dirty="0"/>
              <a:t>Highly individualistic countries - Wealthier, support the Protestant work ethic, have greater individual initiative, and promote based on market value </a:t>
            </a:r>
          </a:p>
          <a:p>
            <a:pPr eaLnBrk="1" fontAlgn="auto" hangingPunct="1">
              <a:spcAft>
                <a:spcPts val="0"/>
              </a:spcAft>
              <a:defRPr/>
            </a:pPr>
            <a:r>
              <a:rPr lang="en-US" altLang="zh-TW" b="1" dirty="0"/>
              <a:t>Collectivism</a:t>
            </a:r>
            <a:r>
              <a:rPr lang="en-US" altLang="zh-TW" dirty="0"/>
              <a:t>:</a:t>
            </a:r>
            <a:r>
              <a:rPr lang="en-US" altLang="zh-TW" b="1" dirty="0"/>
              <a:t> </a:t>
            </a:r>
            <a:r>
              <a:rPr lang="en-US" altLang="zh-TW" dirty="0"/>
              <a:t>Tendency of people to belong to groups and to look after each other in exchange for loyalty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zh-TW" dirty="0"/>
              <a:t>Masculinity and Femininity</a:t>
            </a:r>
          </a:p>
        </p:txBody>
      </p:sp>
      <p:sp>
        <p:nvSpPr>
          <p:cNvPr id="29700"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Masculinity</a:t>
            </a:r>
            <a:r>
              <a:rPr lang="en-US" altLang="zh-TW" dirty="0"/>
              <a:t>: Dominant social values are success, money, and things</a:t>
            </a:r>
          </a:p>
          <a:p>
            <a:pPr eaLnBrk="1" fontAlgn="auto" hangingPunct="1">
              <a:spcAft>
                <a:spcPts val="0"/>
              </a:spcAft>
              <a:defRPr/>
            </a:pPr>
            <a:r>
              <a:rPr lang="en-US" altLang="zh-TW" b="1" dirty="0"/>
              <a:t>Femininity</a:t>
            </a:r>
            <a:r>
              <a:rPr lang="en-US" altLang="zh-TW" dirty="0"/>
              <a:t>:</a:t>
            </a:r>
            <a:r>
              <a:rPr lang="en-US" altLang="zh-TW" b="1" dirty="0"/>
              <a:t> </a:t>
            </a:r>
            <a:r>
              <a:rPr lang="en-US" altLang="zh-TW" dirty="0"/>
              <a:t>Dominant social values are caring for others and quality of life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zh-TW" dirty="0"/>
              <a:t>Time Orientation </a:t>
            </a:r>
            <a:endParaRPr lang="en-US" altLang="en-US" dirty="0"/>
          </a:p>
        </p:txBody>
      </p:sp>
      <p:sp>
        <p:nvSpPr>
          <p:cNvPr id="54275" name="Rectangle 3"/>
          <p:cNvSpPr>
            <a:spLocks noGrp="1" noChangeArrowheads="1"/>
          </p:cNvSpPr>
          <p:nvPr>
            <p:ph idx="1"/>
          </p:nvPr>
        </p:nvSpPr>
        <p:spPr/>
        <p:txBody>
          <a:bodyPr/>
          <a:lstStyle/>
          <a:p>
            <a:pPr eaLnBrk="1" hangingPunct="1"/>
            <a:r>
              <a:rPr lang="en-US" altLang="zh-TW" dirty="0"/>
              <a:t>Defined as dealing with society’s search for virtue</a:t>
            </a:r>
          </a:p>
          <a:p>
            <a:pPr lvl="1" eaLnBrk="1" hangingPunct="1"/>
            <a:r>
              <a:rPr lang="en-US" altLang="zh-TW" dirty="0"/>
              <a:t>Long-term-oriented societies</a:t>
            </a:r>
            <a:r>
              <a:rPr lang="en-US" altLang="zh-TW" b="1" dirty="0"/>
              <a:t> </a:t>
            </a:r>
            <a:r>
              <a:rPr lang="en-US" altLang="zh-TW" dirty="0"/>
              <a:t>-</a:t>
            </a:r>
            <a:r>
              <a:rPr lang="en-US" altLang="zh-TW" b="1" dirty="0"/>
              <a:t> </a:t>
            </a:r>
            <a:r>
              <a:rPr lang="en-US" altLang="zh-TW" dirty="0"/>
              <a:t>Focus on the future and on achieving long-term results, are able to adapt traditions when conditions change, and tend to save and invest</a:t>
            </a:r>
          </a:p>
          <a:p>
            <a:pPr lvl="1" eaLnBrk="1" hangingPunct="1"/>
            <a:r>
              <a:rPr lang="en-US" altLang="zh-TW" dirty="0"/>
              <a:t>Short-term-oriented societies - Focus on quick results, do not tend to save, believe in absolutes, and value stability and leisure</a:t>
            </a:r>
          </a:p>
          <a:p>
            <a:pPr lvl="1" eaLnBrk="1" hangingPunct="1"/>
            <a:endParaRPr lang="en-US" altLang="zh-TW" dirty="0"/>
          </a:p>
          <a:p>
            <a:pPr eaLnBrk="1" hangingPunct="1"/>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zh-TW" dirty="0"/>
              <a:t>Indulgence versus Restraint </a:t>
            </a:r>
            <a:endParaRPr lang="en-US" altLang="en-US" dirty="0"/>
          </a:p>
        </p:txBody>
      </p:sp>
      <p:sp>
        <p:nvSpPr>
          <p:cNvPr id="67587" name="Rectangle 3"/>
          <p:cNvSpPr>
            <a:spLocks noGrp="1" noChangeArrowheads="1"/>
          </p:cNvSpPr>
          <p:nvPr>
            <p:ph idx="1"/>
          </p:nvPr>
        </p:nvSpPr>
        <p:spPr/>
        <p:txBody>
          <a:bodyPr rtlCol="0">
            <a:noAutofit/>
          </a:bodyPr>
          <a:lstStyle/>
          <a:p>
            <a:pPr marL="514350" indent="-457200" eaLnBrk="1" fontAlgn="auto" hangingPunct="1">
              <a:spcAft>
                <a:spcPts val="0"/>
              </a:spcAft>
              <a:defRPr/>
            </a:pPr>
            <a:r>
              <a:rPr lang="en-US" altLang="zh-TW" dirty="0"/>
              <a:t>Indulgent societies encourage instant gratification of natural human needs</a:t>
            </a:r>
          </a:p>
          <a:p>
            <a:pPr marL="914400" lvl="1" indent="-457200" eaLnBrk="1" fontAlgn="auto" hangingPunct="1">
              <a:spcAft>
                <a:spcPts val="0"/>
              </a:spcAft>
              <a:defRPr/>
            </a:pPr>
            <a:r>
              <a:rPr lang="en-US" altLang="zh-TW" dirty="0"/>
              <a:t>Perceived happiness, life in control, positive emotions, and satisfaction of basic needs</a:t>
            </a:r>
          </a:p>
          <a:p>
            <a:pPr marL="514350" indent="-457200" eaLnBrk="1" fontAlgn="auto" hangingPunct="1">
              <a:spcAft>
                <a:spcPts val="0"/>
              </a:spcAft>
              <a:defRPr/>
            </a:pPr>
            <a:r>
              <a:rPr lang="en-US" altLang="zh-TW" dirty="0"/>
              <a:t>Restrained cultures regulate and control behavior based on social norms</a:t>
            </a:r>
          </a:p>
          <a:p>
            <a:pPr marL="914400" lvl="1" indent="-457200" eaLnBrk="1" fontAlgn="auto" hangingPunct="1">
              <a:spcAft>
                <a:spcPts val="0"/>
              </a:spcAft>
              <a:defRPr/>
            </a:pPr>
            <a:r>
              <a:rPr lang="en-US" altLang="zh-TW" dirty="0"/>
              <a:t>Less happiness, sense of helplessness, less likely to remember positive emotions, and unmet basic needs</a:t>
            </a:r>
          </a:p>
          <a:p>
            <a:pPr lvl="1" eaLnBrk="1" fontAlgn="auto" hangingPunct="1">
              <a:spcAft>
                <a:spcPts val="0"/>
              </a:spcAft>
              <a:defRPr/>
            </a:pPr>
            <a:endParaRPr lang="en-US" altLang="zh-TW" dirty="0"/>
          </a:p>
          <a:p>
            <a:pPr eaLnBrk="1" fontAlgn="auto" hangingPunct="1">
              <a:spcAft>
                <a:spcPts val="0"/>
              </a:spcAft>
              <a:defRPr/>
            </a:pP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Trompenaars’s Cultural Dimensions</a:t>
            </a:r>
          </a:p>
        </p:txBody>
      </p:sp>
      <p:sp>
        <p:nvSpPr>
          <p:cNvPr id="3" name="Content Placeholder 2"/>
          <p:cNvSpPr>
            <a:spLocks noGrp="1"/>
          </p:cNvSpPr>
          <p:nvPr>
            <p:ph idx="1"/>
          </p:nvPr>
        </p:nvSpPr>
        <p:spPr/>
        <p:txBody>
          <a:bodyPr/>
          <a:lstStyle/>
          <a:p>
            <a:r>
              <a:rPr lang="en-US" dirty="0"/>
              <a:t>Universalism versus particularism</a:t>
            </a:r>
          </a:p>
          <a:p>
            <a:r>
              <a:rPr lang="en-US" dirty="0"/>
              <a:t>Individualism versus communitarianism</a:t>
            </a:r>
          </a:p>
          <a:p>
            <a:r>
              <a:rPr lang="en-US" dirty="0"/>
              <a:t>Neutral versus emotional</a:t>
            </a:r>
          </a:p>
          <a:p>
            <a:r>
              <a:rPr lang="en-US" dirty="0"/>
              <a:t>Specific versus diffuse</a:t>
            </a:r>
          </a:p>
          <a:p>
            <a:r>
              <a:rPr lang="en-US" dirty="0"/>
              <a:t>Achievement versus ascription</a:t>
            </a:r>
          </a:p>
          <a:p>
            <a:r>
              <a:rPr lang="en-US" dirty="0"/>
              <a:t>Time</a:t>
            </a:r>
          </a:p>
          <a:p>
            <a:r>
              <a:rPr lang="en-US" dirty="0"/>
              <a:t>Environment</a:t>
            </a:r>
          </a:p>
          <a:p>
            <a:endParaRPr lang="en-US" dirty="0"/>
          </a:p>
        </p:txBody>
      </p:sp>
    </p:spTree>
    <p:extLst>
      <p:ext uri="{BB962C8B-B14F-4D97-AF65-F5344CB8AC3E}">
        <p14:creationId xmlns:p14="http://schemas.microsoft.com/office/powerpoint/2010/main" val="129922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TW" dirty="0"/>
              <a:t>Learning Objectives</a:t>
            </a:r>
          </a:p>
        </p:txBody>
      </p:sp>
      <p:sp>
        <p:nvSpPr>
          <p:cNvPr id="5124" name="Rectangle 3"/>
          <p:cNvSpPr>
            <a:spLocks noGrp="1" noChangeArrowheads="1"/>
          </p:cNvSpPr>
          <p:nvPr>
            <p:ph idx="1"/>
          </p:nvPr>
        </p:nvSpPr>
        <p:spPr/>
        <p:txBody>
          <a:bodyPr rtlCol="0">
            <a:noAutofit/>
          </a:bodyPr>
          <a:lstStyle/>
          <a:p>
            <a:pPr eaLnBrk="1" fontAlgn="auto" hangingPunct="1">
              <a:spcAft>
                <a:spcPts val="0"/>
              </a:spcAft>
              <a:defRPr/>
            </a:pPr>
            <a:r>
              <a:rPr lang="en-US" altLang="zh-TW" dirty="0"/>
              <a:t>Define the</a:t>
            </a:r>
            <a:r>
              <a:rPr lang="en-US" altLang="zh-TW" dirty="0">
                <a:solidFill>
                  <a:srgbClr val="FF0000"/>
                </a:solidFill>
              </a:rPr>
              <a:t> </a:t>
            </a:r>
            <a:r>
              <a:rPr lang="en-US" altLang="zh-TW" dirty="0"/>
              <a:t>term culture, and discuss some of the comparative ways of differentiating cultures</a:t>
            </a:r>
          </a:p>
          <a:p>
            <a:pPr eaLnBrk="1" fontAlgn="auto" hangingPunct="1">
              <a:spcAft>
                <a:spcPts val="0"/>
              </a:spcAft>
              <a:defRPr/>
            </a:pPr>
            <a:r>
              <a:rPr lang="en-US" altLang="zh-TW" dirty="0"/>
              <a:t>Describe the concept of cultural values, and relate some of the international differences, similarities, and changes occurring in terms of both work and managerial values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zh-TW" dirty="0"/>
              <a:t>Universalism versus Particularism</a:t>
            </a:r>
          </a:p>
        </p:txBody>
      </p:sp>
      <p:sp>
        <p:nvSpPr>
          <p:cNvPr id="30724"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Universalism</a:t>
            </a:r>
            <a:r>
              <a:rPr lang="en-US" altLang="zh-TW" dirty="0"/>
              <a:t>: Belief that ideas and practices can be applied everywhere without modification</a:t>
            </a:r>
          </a:p>
          <a:p>
            <a:pPr lvl="1" eaLnBrk="1" fontAlgn="auto" hangingPunct="1">
              <a:spcAft>
                <a:spcPts val="0"/>
              </a:spcAft>
              <a:defRPr/>
            </a:pPr>
            <a:r>
              <a:rPr lang="en-US" altLang="zh-TW" dirty="0"/>
              <a:t>Countries with high universalism - Formal rules and close adherence to business contracts</a:t>
            </a:r>
          </a:p>
          <a:p>
            <a:pPr lvl="2" eaLnBrk="1" fontAlgn="auto" hangingPunct="1">
              <a:spcAft>
                <a:spcPts val="0"/>
              </a:spcAft>
              <a:defRPr/>
            </a:pPr>
            <a:r>
              <a:rPr lang="en-US" altLang="zh-TW" dirty="0"/>
              <a:t>U.S., UK, Germany, Sweden, and Australia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57200"/>
            <a:ext cx="8229600" cy="1143000"/>
          </a:xfrm>
        </p:spPr>
        <p:txBody>
          <a:bodyPr/>
          <a:lstStyle/>
          <a:p>
            <a:pPr eaLnBrk="1" hangingPunct="1"/>
            <a:r>
              <a:rPr lang="en-US" altLang="zh-TW" dirty="0"/>
              <a:t>Universalism versus Particularism </a:t>
            </a:r>
            <a:r>
              <a:rPr lang="en-US" altLang="zh-TW" sz="2000" dirty="0"/>
              <a:t>(continued)</a:t>
            </a:r>
          </a:p>
        </p:txBody>
      </p:sp>
      <p:sp>
        <p:nvSpPr>
          <p:cNvPr id="30724"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Particularism</a:t>
            </a:r>
            <a:r>
              <a:rPr lang="en-US" altLang="zh-TW" dirty="0"/>
              <a:t>: Belief that circumstances dictate how ideas and practices should be applied</a:t>
            </a:r>
          </a:p>
          <a:p>
            <a:pPr lvl="1" eaLnBrk="1" fontAlgn="auto" hangingPunct="1">
              <a:spcAft>
                <a:spcPts val="0"/>
              </a:spcAft>
              <a:defRPr/>
            </a:pPr>
            <a:r>
              <a:rPr lang="en-US" altLang="zh-TW" dirty="0"/>
              <a:t>Countries with high particularism - Legal contracts are modified and the way deals are executed change as people get to know each other </a:t>
            </a:r>
          </a:p>
          <a:p>
            <a:pPr lvl="2" eaLnBrk="1" fontAlgn="auto" hangingPunct="1">
              <a:spcAft>
                <a:spcPts val="0"/>
              </a:spcAft>
              <a:defRPr/>
            </a:pPr>
            <a:r>
              <a:rPr lang="en-US" altLang="zh-TW" dirty="0"/>
              <a:t>China, Indonesia, and Venezuela</a:t>
            </a:r>
          </a:p>
        </p:txBody>
      </p:sp>
    </p:spTree>
    <p:extLst>
      <p:ext uri="{BB962C8B-B14F-4D97-AF65-F5344CB8AC3E}">
        <p14:creationId xmlns:p14="http://schemas.microsoft.com/office/powerpoint/2010/main" val="27462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zh-TW" dirty="0"/>
              <a:t>Individualism versus Communitarianism</a:t>
            </a:r>
          </a:p>
        </p:txBody>
      </p:sp>
      <p:sp>
        <p:nvSpPr>
          <p:cNvPr id="57347" name="Rectangle 3"/>
          <p:cNvSpPr>
            <a:spLocks noGrp="1" noChangeArrowheads="1"/>
          </p:cNvSpPr>
          <p:nvPr>
            <p:ph idx="1"/>
          </p:nvPr>
        </p:nvSpPr>
        <p:spPr/>
        <p:txBody>
          <a:bodyPr/>
          <a:lstStyle/>
          <a:p>
            <a:pPr marL="514350" indent="-457200" eaLnBrk="1" hangingPunct="1"/>
            <a:r>
              <a:rPr lang="en-US" altLang="zh-TW" dirty="0"/>
              <a:t>Individualism -</a:t>
            </a:r>
            <a:r>
              <a:rPr lang="en-US" altLang="zh-TW" b="1" dirty="0"/>
              <a:t> </a:t>
            </a:r>
            <a:r>
              <a:rPr lang="en-US" altLang="zh-TW" dirty="0"/>
              <a:t>People regard themselves as individuals</a:t>
            </a:r>
          </a:p>
          <a:p>
            <a:pPr lvl="1" eaLnBrk="1" hangingPunct="1"/>
            <a:r>
              <a:rPr lang="en-US" altLang="zh-TW" dirty="0"/>
              <a:t>Stress personal and individual matters and assume personal responsibility</a:t>
            </a:r>
          </a:p>
          <a:p>
            <a:pPr marL="514350" indent="-457200" eaLnBrk="1" hangingPunct="1"/>
            <a:r>
              <a:rPr lang="en-US" altLang="zh-TW" b="1" dirty="0"/>
              <a:t>Communitarianism</a:t>
            </a:r>
            <a:r>
              <a:rPr lang="en-US" altLang="zh-TW" dirty="0"/>
              <a:t>:</a:t>
            </a:r>
            <a:r>
              <a:rPr lang="en-US" altLang="zh-TW" b="1" dirty="0"/>
              <a:t> </a:t>
            </a:r>
            <a:r>
              <a:rPr lang="en-US" altLang="zh-TW" dirty="0"/>
              <a:t>People regard themselves as part of a group</a:t>
            </a:r>
          </a:p>
          <a:p>
            <a:pPr lvl="1" eaLnBrk="1" hangingPunct="1"/>
            <a:r>
              <a:rPr lang="en-US" altLang="zh-TW" dirty="0"/>
              <a:t>Value group-related issues, achieve in groups, and assume joint responsibility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zh-TW" dirty="0"/>
              <a:t>Neutral Culture versus Emotional Culture</a:t>
            </a:r>
          </a:p>
        </p:txBody>
      </p:sp>
      <p:sp>
        <p:nvSpPr>
          <p:cNvPr id="58371" name="Rectangle 3"/>
          <p:cNvSpPr>
            <a:spLocks noGrp="1" noChangeArrowheads="1"/>
          </p:cNvSpPr>
          <p:nvPr>
            <p:ph idx="1"/>
          </p:nvPr>
        </p:nvSpPr>
        <p:spPr/>
        <p:txBody>
          <a:bodyPr/>
          <a:lstStyle/>
          <a:p>
            <a:pPr eaLnBrk="1" hangingPunct="1"/>
            <a:r>
              <a:rPr lang="en-US" altLang="zh-TW" b="1" dirty="0"/>
              <a:t>Neutral</a:t>
            </a:r>
            <a:r>
              <a:rPr lang="en-US" altLang="zh-TW" dirty="0"/>
              <a:t>: Emotions are held in check</a:t>
            </a:r>
          </a:p>
          <a:p>
            <a:pPr lvl="1" eaLnBrk="1" hangingPunct="1"/>
            <a:r>
              <a:rPr lang="en-US" altLang="zh-TW" dirty="0"/>
              <a:t>High-neutral cultures - People act stoically and maintain composure</a:t>
            </a:r>
          </a:p>
          <a:p>
            <a:pPr eaLnBrk="1" hangingPunct="1"/>
            <a:r>
              <a:rPr lang="en-US" altLang="zh-TW" b="1" dirty="0"/>
              <a:t>Emotional</a:t>
            </a:r>
            <a:r>
              <a:rPr lang="en-US" altLang="zh-TW" dirty="0"/>
              <a:t>:</a:t>
            </a:r>
            <a:r>
              <a:rPr lang="en-US" altLang="zh-TW" b="1" dirty="0"/>
              <a:t> </a:t>
            </a:r>
            <a:r>
              <a:rPr lang="en-US" altLang="zh-TW" dirty="0"/>
              <a:t>Emotions are expressed openly and naturally</a:t>
            </a:r>
          </a:p>
          <a:p>
            <a:pPr lvl="1" eaLnBrk="1" hangingPunct="1"/>
            <a:r>
              <a:rPr lang="en-US" altLang="zh-TW" dirty="0"/>
              <a:t>High-emotional cultures - People smile a lot, talk loudly, and greet each other with enthusiasm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en-US" altLang="zh-TW" dirty="0"/>
              <a:t>Specific versus Diffuse</a:t>
            </a:r>
          </a:p>
        </p:txBody>
      </p:sp>
      <p:sp>
        <p:nvSpPr>
          <p:cNvPr id="33796"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Specific culture</a:t>
            </a:r>
            <a:endParaRPr lang="en-US" altLang="zh-TW" dirty="0"/>
          </a:p>
          <a:p>
            <a:pPr lvl="1" eaLnBrk="1" fontAlgn="auto" hangingPunct="1">
              <a:spcAft>
                <a:spcPts val="0"/>
              </a:spcAft>
              <a:defRPr/>
            </a:pPr>
            <a:r>
              <a:rPr lang="en-US" altLang="zh-TW" dirty="0"/>
              <a:t>Large public space is shared with others and small private space is guarded closely and shared with only close friends</a:t>
            </a:r>
          </a:p>
          <a:p>
            <a:pPr lvl="1" eaLnBrk="1" fontAlgn="auto" hangingPunct="1">
              <a:spcAft>
                <a:spcPts val="0"/>
              </a:spcAft>
              <a:defRPr/>
            </a:pPr>
            <a:r>
              <a:rPr lang="en-US" altLang="zh-TW" dirty="0"/>
              <a:t>People are open and extroverted and have a strong separation of work and personal life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en-US" altLang="zh-TW" dirty="0"/>
              <a:t>Specific versus Diffuse </a:t>
            </a:r>
            <a:r>
              <a:rPr lang="en-US" altLang="zh-TW" sz="2000" dirty="0"/>
              <a:t>(continued)</a:t>
            </a:r>
          </a:p>
        </p:txBody>
      </p:sp>
      <p:sp>
        <p:nvSpPr>
          <p:cNvPr id="33796" name="Rectangle 3"/>
          <p:cNvSpPr>
            <a:spLocks noGrp="1" noChangeArrowheads="1"/>
          </p:cNvSpPr>
          <p:nvPr>
            <p:ph idx="1"/>
          </p:nvPr>
        </p:nvSpPr>
        <p:spPr/>
        <p:txBody>
          <a:bodyPr rtlCol="0">
            <a:noAutofit/>
          </a:bodyPr>
          <a:lstStyle/>
          <a:p>
            <a:pPr eaLnBrk="1" fontAlgn="auto" hangingPunct="1">
              <a:spcAft>
                <a:spcPts val="0"/>
              </a:spcAft>
              <a:defRPr/>
            </a:pPr>
            <a:r>
              <a:rPr lang="en-US" altLang="zh-TW" b="1" dirty="0"/>
              <a:t>Diffuse culture</a:t>
            </a:r>
            <a:endParaRPr lang="en-US" altLang="zh-TW" dirty="0"/>
          </a:p>
          <a:p>
            <a:pPr lvl="1" eaLnBrk="1" fontAlgn="auto" hangingPunct="1">
              <a:spcAft>
                <a:spcPts val="0"/>
              </a:spcAft>
              <a:defRPr/>
            </a:pPr>
            <a:r>
              <a:rPr lang="en-US" altLang="zh-TW" dirty="0"/>
              <a:t>Public and private spaces are similar in size</a:t>
            </a:r>
          </a:p>
          <a:p>
            <a:pPr lvl="1" eaLnBrk="1" fontAlgn="auto" hangingPunct="1">
              <a:spcAft>
                <a:spcPts val="0"/>
              </a:spcAft>
              <a:defRPr/>
            </a:pPr>
            <a:r>
              <a:rPr lang="en-US" altLang="zh-TW" dirty="0"/>
              <a:t>Public space is guarded because entry into public space affords entry into private space</a:t>
            </a:r>
          </a:p>
          <a:p>
            <a:pPr lvl="1" eaLnBrk="1" fontAlgn="auto" hangingPunct="1">
              <a:spcAft>
                <a:spcPts val="0"/>
              </a:spcAft>
              <a:defRPr/>
            </a:pPr>
            <a:r>
              <a:rPr lang="en-US" altLang="zh-TW" dirty="0"/>
              <a:t>People are indirect and introverted and work and private life are closely linked</a:t>
            </a:r>
          </a:p>
        </p:txBody>
      </p:sp>
    </p:spTree>
    <p:extLst>
      <p:ext uri="{BB962C8B-B14F-4D97-AF65-F5344CB8AC3E}">
        <p14:creationId xmlns:p14="http://schemas.microsoft.com/office/powerpoint/2010/main" val="3045709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zh-TW" dirty="0"/>
              <a:t>Achievement versus Ascription</a:t>
            </a:r>
          </a:p>
        </p:txBody>
      </p:sp>
      <p:sp>
        <p:nvSpPr>
          <p:cNvPr id="60419" name="Rectangle 3"/>
          <p:cNvSpPr>
            <a:spLocks noGrp="1" noChangeArrowheads="1"/>
          </p:cNvSpPr>
          <p:nvPr>
            <p:ph idx="1"/>
          </p:nvPr>
        </p:nvSpPr>
        <p:spPr/>
        <p:txBody>
          <a:bodyPr/>
          <a:lstStyle/>
          <a:p>
            <a:pPr eaLnBrk="1" hangingPunct="1"/>
            <a:r>
              <a:rPr lang="en-US" altLang="zh-TW" b="1" dirty="0"/>
              <a:t>Achievement culture</a:t>
            </a:r>
            <a:r>
              <a:rPr lang="en-US" altLang="zh-TW" dirty="0"/>
              <a:t>:</a:t>
            </a:r>
            <a:r>
              <a:rPr lang="en-US" altLang="zh-TW" b="1" dirty="0"/>
              <a:t> </a:t>
            </a:r>
            <a:r>
              <a:rPr lang="en-US" altLang="zh-TW" dirty="0"/>
              <a:t>People are accorded status based on how well they perform their functions </a:t>
            </a:r>
          </a:p>
          <a:p>
            <a:pPr lvl="1" eaLnBrk="1" hangingPunct="1"/>
            <a:r>
              <a:rPr lang="en-US" altLang="zh-TW" dirty="0"/>
              <a:t>High status is given to high achievers </a:t>
            </a:r>
          </a:p>
          <a:p>
            <a:pPr eaLnBrk="1" hangingPunct="1"/>
            <a:r>
              <a:rPr lang="en-US" altLang="zh-TW" b="1" dirty="0"/>
              <a:t>Ascription culture</a:t>
            </a:r>
            <a:r>
              <a:rPr lang="en-US" altLang="zh-TW" dirty="0"/>
              <a:t>:</a:t>
            </a:r>
            <a:r>
              <a:rPr lang="en-US" altLang="zh-TW" b="1" dirty="0"/>
              <a:t> </a:t>
            </a:r>
            <a:r>
              <a:rPr lang="en-US" altLang="zh-TW" dirty="0"/>
              <a:t>Status is attributed based on who or what a person is </a:t>
            </a:r>
          </a:p>
          <a:p>
            <a:pPr lvl="1" eaLnBrk="1" hangingPunct="1"/>
            <a:r>
              <a:rPr lang="en-US" altLang="zh-TW" dirty="0"/>
              <a:t>Status is based on age, gender, or social connections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zh-TW" dirty="0"/>
              <a:t>Time Orientation</a:t>
            </a:r>
          </a:p>
        </p:txBody>
      </p:sp>
      <p:sp>
        <p:nvSpPr>
          <p:cNvPr id="35844" name="Rectangle 3"/>
          <p:cNvSpPr>
            <a:spLocks noGrp="1" noChangeArrowheads="1"/>
          </p:cNvSpPr>
          <p:nvPr>
            <p:ph idx="1"/>
          </p:nvPr>
        </p:nvSpPr>
        <p:spPr/>
        <p:txBody>
          <a:bodyPr rtlCol="0">
            <a:noAutofit/>
          </a:bodyPr>
          <a:lstStyle/>
          <a:p>
            <a:pPr marL="514350" indent="-457200" eaLnBrk="1" fontAlgn="auto" hangingPunct="1">
              <a:spcAft>
                <a:spcPts val="0"/>
              </a:spcAft>
              <a:defRPr/>
            </a:pPr>
            <a:r>
              <a:rPr lang="en-US" altLang="zh-TW" dirty="0"/>
              <a:t>Sequential -</a:t>
            </a:r>
            <a:r>
              <a:rPr lang="en-US" altLang="zh-TW" b="1" dirty="0"/>
              <a:t> </a:t>
            </a:r>
            <a:r>
              <a:rPr lang="en-US" altLang="zh-TW" dirty="0"/>
              <a:t>Only one activity at a time, appointments are kept strictly, and plans are followed as laid out </a:t>
            </a:r>
          </a:p>
          <a:p>
            <a:pPr marL="514350" indent="-457200" eaLnBrk="1" fontAlgn="auto" hangingPunct="1">
              <a:spcAft>
                <a:spcPts val="0"/>
              </a:spcAft>
              <a:defRPr/>
            </a:pPr>
            <a:r>
              <a:rPr lang="en-US" altLang="zh-TW" dirty="0"/>
              <a:t>Synchronous - Multitasking, appointments are approximate and easily changed, and schedules are subordinate to relationships </a:t>
            </a:r>
          </a:p>
          <a:p>
            <a:pPr marL="514350" indent="-457200" eaLnBrk="1" fontAlgn="auto" hangingPunct="1">
              <a:spcAft>
                <a:spcPts val="0"/>
              </a:spcAft>
              <a:defRPr/>
            </a:pPr>
            <a:r>
              <a:rPr lang="en-US" altLang="zh-TW" dirty="0"/>
              <a:t>Cultures can be past- or present-oriented or future-oriented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zh-TW" dirty="0"/>
              <a:t>Dealing with Environment</a:t>
            </a:r>
          </a:p>
        </p:txBody>
      </p:sp>
      <p:sp>
        <p:nvSpPr>
          <p:cNvPr id="62467" name="Rectangle 3"/>
          <p:cNvSpPr>
            <a:spLocks noGrp="1" noChangeArrowheads="1"/>
          </p:cNvSpPr>
          <p:nvPr>
            <p:ph idx="1"/>
          </p:nvPr>
        </p:nvSpPr>
        <p:spPr/>
        <p:txBody>
          <a:bodyPr/>
          <a:lstStyle/>
          <a:p>
            <a:pPr eaLnBrk="1" hangingPunct="1"/>
            <a:r>
              <a:rPr lang="en-US" altLang="zh-TW" dirty="0"/>
              <a:t>Inner-directed - People believe in controlling outcomes </a:t>
            </a:r>
          </a:p>
          <a:p>
            <a:pPr lvl="1" eaLnBrk="1" hangingPunct="1"/>
            <a:r>
              <a:rPr lang="en-US" altLang="zh-TW" dirty="0"/>
              <a:t>Dominant attitude toward environment</a:t>
            </a:r>
          </a:p>
          <a:p>
            <a:pPr eaLnBrk="1" hangingPunct="1"/>
            <a:r>
              <a:rPr lang="en-US" altLang="zh-TW" dirty="0"/>
              <a:t>Outer-directed - People believe in letting things take their own course </a:t>
            </a:r>
          </a:p>
          <a:p>
            <a:pPr lvl="1" eaLnBrk="1" hangingPunct="1"/>
            <a:r>
              <a:rPr lang="en-US" altLang="zh-TW" dirty="0"/>
              <a:t>Flexible attitude, characterized by a willingness to compromise and maintain harmony with nature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dirty="0"/>
              <a:t>GLOBE Project</a:t>
            </a:r>
          </a:p>
        </p:txBody>
      </p:sp>
      <p:sp>
        <p:nvSpPr>
          <p:cNvPr id="37891" name="Content Placeholder 2"/>
          <p:cNvSpPr>
            <a:spLocks noGrp="1"/>
          </p:cNvSpPr>
          <p:nvPr>
            <p:ph idx="1"/>
          </p:nvPr>
        </p:nvSpPr>
        <p:spPr/>
        <p:txBody>
          <a:bodyPr rtlCol="0">
            <a:noAutofit/>
          </a:bodyPr>
          <a:lstStyle/>
          <a:p>
            <a:pPr eaLnBrk="1" fontAlgn="auto" hangingPunct="1">
              <a:spcAft>
                <a:spcPts val="0"/>
              </a:spcAft>
              <a:defRPr/>
            </a:pPr>
            <a:r>
              <a:rPr lang="en-US" altLang="en-US" dirty="0"/>
              <a:t>GLOBE - Global Leadership and Organizational Behavior Effectiveness</a:t>
            </a:r>
          </a:p>
          <a:p>
            <a:pPr eaLnBrk="1" fontAlgn="auto" hangingPunct="1">
              <a:spcAft>
                <a:spcPts val="0"/>
              </a:spcAft>
              <a:defRPr/>
            </a:pPr>
            <a:r>
              <a:rPr lang="en-US" altLang="en-US" dirty="0"/>
              <a:t>Extends and integrates previous analyses of cultural attributes and variables</a:t>
            </a:r>
          </a:p>
          <a:p>
            <a:pPr eaLnBrk="1" fontAlgn="auto" hangingPunct="1">
              <a:spcAft>
                <a:spcPts val="0"/>
              </a:spcAft>
              <a:defRPr/>
            </a:pPr>
            <a:r>
              <a:rPr lang="en-US" altLang="en-US" dirty="0"/>
              <a:t>Evaluates nine different cultural attributes using middle managers from different organizations in many countries</a:t>
            </a:r>
            <a:endParaRPr lang="en-US" altLang="zh-TW"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TW" dirty="0"/>
              <a:t>Learning Objectives </a:t>
            </a:r>
            <a:r>
              <a:rPr lang="en-US" altLang="zh-TW" sz="2000" dirty="0"/>
              <a:t>(continued)</a:t>
            </a:r>
          </a:p>
        </p:txBody>
      </p:sp>
      <p:sp>
        <p:nvSpPr>
          <p:cNvPr id="5124" name="Rectangle 3"/>
          <p:cNvSpPr>
            <a:spLocks noGrp="1" noChangeArrowheads="1"/>
          </p:cNvSpPr>
          <p:nvPr>
            <p:ph idx="1"/>
          </p:nvPr>
        </p:nvSpPr>
        <p:spPr/>
        <p:txBody>
          <a:bodyPr rtlCol="0">
            <a:noAutofit/>
          </a:bodyPr>
          <a:lstStyle/>
          <a:p>
            <a:pPr eaLnBrk="1" fontAlgn="auto" hangingPunct="1">
              <a:spcAft>
                <a:spcPts val="0"/>
              </a:spcAft>
              <a:defRPr/>
            </a:pPr>
            <a:r>
              <a:rPr lang="en-US" altLang="zh-TW" dirty="0"/>
              <a:t>Identify the major dimensions of culture relevant to work settings, and discuss their effects on behavior in an international environment</a:t>
            </a:r>
          </a:p>
          <a:p>
            <a:pPr eaLnBrk="1" fontAlgn="auto" hangingPunct="1">
              <a:spcAft>
                <a:spcPts val="0"/>
              </a:spcAft>
              <a:defRPr/>
            </a:pPr>
            <a:r>
              <a:rPr lang="en-US" altLang="zh-TW" dirty="0"/>
              <a:t>Discuss the value of country cluster analysis and relational orientations in developing effective international management practices</a:t>
            </a:r>
          </a:p>
        </p:txBody>
      </p:sp>
    </p:spTree>
    <p:extLst>
      <p:ext uri="{BB962C8B-B14F-4D97-AF65-F5344CB8AC3E}">
        <p14:creationId xmlns:p14="http://schemas.microsoft.com/office/powerpoint/2010/main" val="1487672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GLOBE Project</a:t>
            </a:r>
          </a:p>
        </p:txBody>
      </p:sp>
      <p:sp>
        <p:nvSpPr>
          <p:cNvPr id="3" name="Content Placeholder 2"/>
          <p:cNvSpPr>
            <a:spLocks noGrp="1"/>
          </p:cNvSpPr>
          <p:nvPr>
            <p:ph idx="1"/>
          </p:nvPr>
        </p:nvSpPr>
        <p:spPr/>
        <p:txBody>
          <a:bodyPr/>
          <a:lstStyle/>
          <a:p>
            <a:r>
              <a:rPr lang="en-IN" dirty="0"/>
              <a:t>First two phases - </a:t>
            </a:r>
            <a:r>
              <a:rPr lang="en-US" altLang="en-US" dirty="0"/>
              <a:t>Evaluate nine different cultural attributes using middle managers from different organizations in many countries</a:t>
            </a:r>
            <a:endParaRPr lang="en-IN" dirty="0"/>
          </a:p>
          <a:p>
            <a:pPr lvl="1"/>
            <a:r>
              <a:rPr lang="en-IN" dirty="0"/>
              <a:t>Scholars surveyed managers in financial services, food processing, and telecommunications industries</a:t>
            </a:r>
          </a:p>
          <a:p>
            <a:r>
              <a:rPr lang="en-IN" dirty="0"/>
              <a:t>Third phase - Examines the interactions of culture and leadership in upper-level management positions</a:t>
            </a:r>
          </a:p>
        </p:txBody>
      </p:sp>
    </p:spTree>
    <p:extLst>
      <p:ext uri="{BB962C8B-B14F-4D97-AF65-F5344CB8AC3E}">
        <p14:creationId xmlns:p14="http://schemas.microsoft.com/office/powerpoint/2010/main" val="3578335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IN" altLang="en-US" dirty="0"/>
              <a:t>GLOBE's Cultural Dimensions</a:t>
            </a:r>
          </a:p>
        </p:txBody>
      </p:sp>
      <p:sp>
        <p:nvSpPr>
          <p:cNvPr id="38915" name="Content Placeholder 2"/>
          <p:cNvSpPr>
            <a:spLocks noGrp="1"/>
          </p:cNvSpPr>
          <p:nvPr>
            <p:ph idx="1"/>
          </p:nvPr>
        </p:nvSpPr>
        <p:spPr/>
        <p:txBody>
          <a:bodyPr/>
          <a:lstStyle/>
          <a:p>
            <a:r>
              <a:rPr lang="en-US" altLang="en-US" dirty="0"/>
              <a:t>Uncertainty avoidance</a:t>
            </a:r>
          </a:p>
          <a:p>
            <a:r>
              <a:rPr lang="en-US" altLang="en-US" dirty="0"/>
              <a:t>Power distance</a:t>
            </a:r>
          </a:p>
          <a:p>
            <a:r>
              <a:rPr lang="en-US" altLang="en-US" dirty="0"/>
              <a:t>Collectivism I: Societal collectivism</a:t>
            </a:r>
          </a:p>
          <a:p>
            <a:r>
              <a:rPr lang="en-US" altLang="en-US" dirty="0"/>
              <a:t>Collectivism II: In-group collectivism</a:t>
            </a:r>
          </a:p>
          <a:p>
            <a:r>
              <a:rPr lang="en-US" altLang="en-US" dirty="0"/>
              <a:t>Gender egalitarianism</a:t>
            </a:r>
          </a:p>
          <a:p>
            <a:r>
              <a:rPr lang="en-US" altLang="en-US" dirty="0"/>
              <a:t>Assertiveness</a:t>
            </a:r>
          </a:p>
          <a:p>
            <a:r>
              <a:rPr lang="en-US" altLang="en-US" dirty="0"/>
              <a:t>Future, performance, and humane orientations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dirty="0"/>
              <a:t>GLOBE Country Analysis</a:t>
            </a:r>
          </a:p>
        </p:txBody>
      </p:sp>
      <p:sp>
        <p:nvSpPr>
          <p:cNvPr id="39939" name="Content Placeholder 2"/>
          <p:cNvSpPr>
            <a:spLocks noGrp="1"/>
          </p:cNvSpPr>
          <p:nvPr>
            <p:ph idx="1"/>
          </p:nvPr>
        </p:nvSpPr>
        <p:spPr/>
        <p:txBody>
          <a:bodyPr rtlCol="0">
            <a:noAutofit/>
          </a:bodyPr>
          <a:lstStyle/>
          <a:p>
            <a:pPr eaLnBrk="1" fontAlgn="auto" hangingPunct="1">
              <a:spcAft>
                <a:spcPts val="0"/>
              </a:spcAft>
              <a:defRPr/>
            </a:pPr>
            <a:r>
              <a:rPr lang="en-US" altLang="en-US" dirty="0"/>
              <a:t>Corresponds with those of Hofstede and Trompenaars</a:t>
            </a:r>
          </a:p>
          <a:p>
            <a:pPr lvl="1" eaLnBrk="1" fontAlgn="auto" hangingPunct="1">
              <a:spcAft>
                <a:spcPts val="0"/>
              </a:spcAft>
              <a:defRPr/>
            </a:pPr>
            <a:r>
              <a:rPr lang="en-US" altLang="en-US" dirty="0"/>
              <a:t>Variations - Variable definitions and methodology</a:t>
            </a:r>
          </a:p>
          <a:p>
            <a:pPr eaLnBrk="1" fontAlgn="auto" hangingPunct="1">
              <a:spcAft>
                <a:spcPts val="0"/>
              </a:spcAft>
              <a:defRPr/>
            </a:pPr>
            <a:r>
              <a:rPr lang="en-US" altLang="en-US" dirty="0"/>
              <a:t>GLOBE provides a current comprehensive overview of general stereotypes that can be analyzed for greater insight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Be the Management Consultant</a:t>
            </a:r>
            <a:endParaRPr lang="en-US" dirty="0"/>
          </a:p>
        </p:txBody>
      </p:sp>
      <p:sp>
        <p:nvSpPr>
          <p:cNvPr id="3" name="Content Placeholder 2"/>
          <p:cNvSpPr>
            <a:spLocks noGrp="1"/>
          </p:cNvSpPr>
          <p:nvPr>
            <p:ph idx="1"/>
          </p:nvPr>
        </p:nvSpPr>
        <p:spPr/>
        <p:txBody>
          <a:bodyPr/>
          <a:lstStyle/>
          <a:p>
            <a:r>
              <a:rPr lang="en-IN" dirty="0"/>
              <a:t>As a consultant looking for opportunities in Africa, how would you gauge the prospects of moving a business into South Africa? </a:t>
            </a:r>
          </a:p>
          <a:p>
            <a:r>
              <a:rPr lang="en-IN" dirty="0"/>
              <a:t>What are your immediate concerns about this move? What are the pros and cons of opportunities in South Africa? </a:t>
            </a:r>
          </a:p>
          <a:p>
            <a:endParaRPr lang="en-US" dirty="0"/>
          </a:p>
        </p:txBody>
      </p:sp>
    </p:spTree>
    <p:extLst>
      <p:ext uri="{BB962C8B-B14F-4D97-AF65-F5344CB8AC3E}">
        <p14:creationId xmlns:p14="http://schemas.microsoft.com/office/powerpoint/2010/main" val="3240757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Be the Management Consultant </a:t>
            </a:r>
            <a:r>
              <a:rPr lang="en-IN" sz="2000" dirty="0"/>
              <a:t>(continued)</a:t>
            </a:r>
            <a:endParaRPr lang="en-US" sz="2000" dirty="0"/>
          </a:p>
        </p:txBody>
      </p:sp>
      <p:sp>
        <p:nvSpPr>
          <p:cNvPr id="3" name="Content Placeholder 2"/>
          <p:cNvSpPr>
            <a:spLocks noGrp="1"/>
          </p:cNvSpPr>
          <p:nvPr>
            <p:ph idx="1"/>
          </p:nvPr>
        </p:nvSpPr>
        <p:spPr/>
        <p:txBody>
          <a:bodyPr/>
          <a:lstStyle/>
          <a:p>
            <a:r>
              <a:rPr lang="en-IN" dirty="0"/>
              <a:t>How does the fact that traditional South African companies are increasing their presence in other African countries factor into your decision?</a:t>
            </a:r>
            <a:endParaRPr lang="en-US" dirty="0"/>
          </a:p>
        </p:txBody>
      </p:sp>
    </p:spTree>
    <p:extLst>
      <p:ext uri="{BB962C8B-B14F-4D97-AF65-F5344CB8AC3E}">
        <p14:creationId xmlns:p14="http://schemas.microsoft.com/office/powerpoint/2010/main" val="9315378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zh-TW" dirty="0"/>
              <a:t>Review and Discuss</a:t>
            </a:r>
          </a:p>
        </p:txBody>
      </p:sp>
      <p:sp>
        <p:nvSpPr>
          <p:cNvPr id="43012" name="Rectangle 3"/>
          <p:cNvSpPr>
            <a:spLocks noGrp="1" noChangeArrowheads="1"/>
          </p:cNvSpPr>
          <p:nvPr>
            <p:ph idx="1"/>
          </p:nvPr>
        </p:nvSpPr>
        <p:spPr/>
        <p:txBody>
          <a:bodyPr rtlCol="0">
            <a:noAutofit/>
          </a:bodyPr>
          <a:lstStyle/>
          <a:p>
            <a:pPr marL="514350" indent="-514350" eaLnBrk="1" fontAlgn="auto" hangingPunct="1">
              <a:spcAft>
                <a:spcPts val="0"/>
              </a:spcAft>
              <a:buFont typeface="+mj-lt"/>
              <a:buAutoNum type="arabicPeriod"/>
              <a:defRPr/>
            </a:pPr>
            <a:r>
              <a:rPr lang="en-US" altLang="zh-TW" dirty="0"/>
              <a:t>What is meant by the term culture?</a:t>
            </a:r>
          </a:p>
          <a:p>
            <a:pPr lvl="1" eaLnBrk="1" fontAlgn="auto" hangingPunct="1">
              <a:spcAft>
                <a:spcPts val="0"/>
              </a:spcAft>
              <a:defRPr/>
            </a:pPr>
            <a:r>
              <a:rPr lang="en-US" altLang="zh-TW" dirty="0"/>
              <a:t>In what way can measuring attitudes about the following help differentiate between cultures: centralized or decentralized decision making, safety or risk, individual or group rewards, high or low organizational loyalty, cooperation or competition? </a:t>
            </a:r>
          </a:p>
          <a:p>
            <a:pPr lvl="2" eaLnBrk="1" fontAlgn="auto" hangingPunct="1">
              <a:spcAft>
                <a:spcPts val="0"/>
              </a:spcAft>
              <a:defRPr/>
            </a:pPr>
            <a:r>
              <a:rPr lang="en-US" altLang="zh-TW" dirty="0"/>
              <a:t>Use these attitudes to compare the United States, Germany, and Japan, and based on your comparisons, what conclusions can you draw regarding the impact of culture on behavior? </a:t>
            </a:r>
          </a:p>
          <a:p>
            <a:pPr eaLnBrk="1" fontAlgn="auto" hangingPunct="1">
              <a:spcAft>
                <a:spcPts val="0"/>
              </a:spcAft>
              <a:defRPr/>
            </a:pPr>
            <a:endParaRPr lang="en-US" altLang="zh-TW"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zh-TW" dirty="0"/>
              <a:t>Review and Discuss </a:t>
            </a:r>
            <a:r>
              <a:rPr lang="en-US" altLang="zh-TW" sz="2000" dirty="0"/>
              <a:t>(continued 1)</a:t>
            </a:r>
            <a:endParaRPr lang="en-US" altLang="en-US" sz="2000" dirty="0"/>
          </a:p>
        </p:txBody>
      </p:sp>
      <p:sp>
        <p:nvSpPr>
          <p:cNvPr id="68611" name="Rectangle 3"/>
          <p:cNvSpPr>
            <a:spLocks noGrp="1" noChangeArrowheads="1"/>
          </p:cNvSpPr>
          <p:nvPr>
            <p:ph idx="1"/>
          </p:nvPr>
        </p:nvSpPr>
        <p:spPr/>
        <p:txBody>
          <a:bodyPr rtlCol="0">
            <a:normAutofit/>
          </a:bodyPr>
          <a:lstStyle/>
          <a:p>
            <a:pPr marL="514350" indent="-514350" eaLnBrk="1" fontAlgn="auto" hangingPunct="1">
              <a:spcAft>
                <a:spcPts val="0"/>
              </a:spcAft>
              <a:buFont typeface="+mj-lt"/>
              <a:buAutoNum type="arabicPeriod" startAt="2"/>
              <a:defRPr/>
            </a:pPr>
            <a:r>
              <a:rPr lang="en-US" altLang="zh-TW" dirty="0"/>
              <a:t>What is meant by the term value? </a:t>
            </a:r>
          </a:p>
          <a:p>
            <a:pPr lvl="1" eaLnBrk="1" fontAlgn="auto" hangingPunct="1">
              <a:spcAft>
                <a:spcPts val="0"/>
              </a:spcAft>
              <a:defRPr/>
            </a:pPr>
            <a:r>
              <a:rPr lang="en-US" altLang="zh-TW" dirty="0"/>
              <a:t>Are cultural values the same worldwide, or are there marked differences? </a:t>
            </a:r>
          </a:p>
          <a:p>
            <a:pPr lvl="1" eaLnBrk="1" fontAlgn="auto" hangingPunct="1">
              <a:spcAft>
                <a:spcPts val="0"/>
              </a:spcAft>
              <a:defRPr/>
            </a:pPr>
            <a:r>
              <a:rPr lang="en-US" altLang="zh-TW" dirty="0"/>
              <a:t>Are these values changing over time, or are they fairly constant? </a:t>
            </a:r>
          </a:p>
          <a:p>
            <a:pPr lvl="1" eaLnBrk="1" fontAlgn="auto" hangingPunct="1">
              <a:spcAft>
                <a:spcPts val="0"/>
              </a:spcAft>
              <a:defRPr/>
            </a:pPr>
            <a:r>
              <a:rPr lang="en-US" altLang="zh-TW" dirty="0"/>
              <a:t>How does your answer relate to the role of values in a culture? </a:t>
            </a:r>
          </a:p>
          <a:p>
            <a:pPr eaLnBrk="1" fontAlgn="auto" hangingPunct="1">
              <a:spcAft>
                <a:spcPts val="0"/>
              </a:spcAft>
              <a:defRPr/>
            </a:pPr>
            <a:endParaRPr lang="en-US"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zh-TW" dirty="0"/>
              <a:t>Review and Discuss </a:t>
            </a:r>
            <a:r>
              <a:rPr lang="en-US" altLang="zh-TW" sz="2000" dirty="0"/>
              <a:t>(continued 2)</a:t>
            </a:r>
            <a:endParaRPr lang="en-US" altLang="en-US" sz="2000" dirty="0"/>
          </a:p>
        </p:txBody>
      </p:sp>
      <p:sp>
        <p:nvSpPr>
          <p:cNvPr id="69635" name="Rectangle 3"/>
          <p:cNvSpPr>
            <a:spLocks noGrp="1" noChangeArrowheads="1"/>
          </p:cNvSpPr>
          <p:nvPr>
            <p:ph idx="1"/>
          </p:nvPr>
        </p:nvSpPr>
        <p:spPr/>
        <p:txBody>
          <a:bodyPr rtlCol="0">
            <a:noAutofit/>
          </a:bodyPr>
          <a:lstStyle/>
          <a:p>
            <a:pPr marL="514350" indent="-514350" eaLnBrk="1" fontAlgn="auto" hangingPunct="1">
              <a:spcAft>
                <a:spcPts val="0"/>
              </a:spcAft>
              <a:buFont typeface="+mj-lt"/>
              <a:buAutoNum type="arabicPeriod" startAt="3"/>
              <a:defRPr/>
            </a:pPr>
            <a:r>
              <a:rPr lang="en-US" altLang="zh-TW" dirty="0"/>
              <a:t>What are the four major dimensions of culture studied by Geert Hofstede?</a:t>
            </a:r>
          </a:p>
          <a:p>
            <a:pPr lvl="1" eaLnBrk="1" fontAlgn="auto" hangingPunct="1">
              <a:spcAft>
                <a:spcPts val="0"/>
              </a:spcAft>
              <a:defRPr/>
            </a:pPr>
            <a:r>
              <a:rPr lang="en-US" altLang="zh-TW" dirty="0"/>
              <a:t>Identify and describe each</a:t>
            </a:r>
          </a:p>
          <a:p>
            <a:pPr lvl="1" eaLnBrk="1" fontAlgn="auto" hangingPunct="1">
              <a:spcAft>
                <a:spcPts val="0"/>
              </a:spcAft>
              <a:defRPr/>
            </a:pPr>
            <a:r>
              <a:rPr lang="en-US" altLang="zh-TW" dirty="0"/>
              <a:t>What is the cultural profile of the United States? Of Asian countries? Of Latin American countries? Of Latin European countries? </a:t>
            </a:r>
          </a:p>
          <a:p>
            <a:pPr lvl="2" eaLnBrk="1" fontAlgn="auto" hangingPunct="1">
              <a:spcAft>
                <a:spcPts val="0"/>
              </a:spcAft>
              <a:defRPr/>
            </a:pPr>
            <a:r>
              <a:rPr lang="en-US" altLang="zh-TW" dirty="0"/>
              <a:t>Based on your comparisons of these four profiles, what conclusions can you draw regarding cultural challenges facing individuals in one group when they interact with individuals in one of the other groups?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zh-TW" dirty="0"/>
              <a:t>Review and Discuss </a:t>
            </a:r>
            <a:r>
              <a:rPr lang="en-US" altLang="zh-TW" sz="2000" dirty="0"/>
              <a:t>(continued 3)</a:t>
            </a:r>
            <a:endParaRPr lang="en-US" altLang="en-US" sz="2000" dirty="0"/>
          </a:p>
        </p:txBody>
      </p:sp>
      <p:sp>
        <p:nvSpPr>
          <p:cNvPr id="69635" name="Rectangle 3"/>
          <p:cNvSpPr>
            <a:spLocks noGrp="1" noChangeArrowheads="1"/>
          </p:cNvSpPr>
          <p:nvPr>
            <p:ph idx="1"/>
          </p:nvPr>
        </p:nvSpPr>
        <p:spPr/>
        <p:txBody>
          <a:bodyPr rtlCol="0">
            <a:noAutofit/>
          </a:bodyPr>
          <a:lstStyle/>
          <a:p>
            <a:pPr lvl="2" eaLnBrk="1" fontAlgn="auto" hangingPunct="1">
              <a:spcAft>
                <a:spcPts val="0"/>
              </a:spcAft>
              <a:defRPr/>
            </a:pPr>
            <a:r>
              <a:rPr lang="en-US" altLang="zh-TW" dirty="0"/>
              <a:t>Why do you think Hofstede added the fifth dimension of time orientation and the sixth dimension related to indulgence versus restraint? </a:t>
            </a:r>
          </a:p>
          <a:p>
            <a:pPr marL="514350" indent="-514350" eaLnBrk="1" fontAlgn="auto" hangingPunct="1">
              <a:spcAft>
                <a:spcPts val="0"/>
              </a:spcAft>
              <a:buFont typeface="+mj-lt"/>
              <a:buAutoNum type="arabicPeriod" startAt="4"/>
              <a:defRPr/>
            </a:pPr>
            <a:r>
              <a:rPr lang="en-IN" altLang="zh-TW" dirty="0"/>
              <a:t>As people engage in more international travel and become more familiar with other countries, will cultural differences decline as a roadblock to international understanding, or will they continue to be a major barrier?</a:t>
            </a:r>
          </a:p>
          <a:p>
            <a:pPr lvl="1" eaLnBrk="1" fontAlgn="auto" hangingPunct="1">
              <a:spcAft>
                <a:spcPts val="0"/>
              </a:spcAft>
              <a:defRPr/>
            </a:pPr>
            <a:r>
              <a:rPr lang="en-IN" altLang="zh-TW" dirty="0"/>
              <a:t>Defend your answer</a:t>
            </a:r>
            <a:endParaRPr lang="en-US" altLang="zh-TW" dirty="0"/>
          </a:p>
          <a:p>
            <a:pPr eaLnBrk="1" fontAlgn="auto" hangingPunct="1">
              <a:spcAft>
                <a:spcPts val="0"/>
              </a:spcAft>
              <a:defRPr/>
            </a:pPr>
            <a:endParaRPr lang="en-US" altLang="en-US" dirty="0"/>
          </a:p>
        </p:txBody>
      </p:sp>
    </p:spTree>
    <p:extLst>
      <p:ext uri="{BB962C8B-B14F-4D97-AF65-F5344CB8AC3E}">
        <p14:creationId xmlns:p14="http://schemas.microsoft.com/office/powerpoint/2010/main" val="1593641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zh-TW" dirty="0"/>
              <a:t>Review and Discuss </a:t>
            </a:r>
            <a:r>
              <a:rPr lang="en-US" altLang="zh-TW" sz="2000" dirty="0"/>
              <a:t>(continued 4)</a:t>
            </a:r>
            <a:endParaRPr lang="en-US" altLang="en-US" sz="2000" dirty="0"/>
          </a:p>
        </p:txBody>
      </p:sp>
      <p:sp>
        <p:nvSpPr>
          <p:cNvPr id="70659" name="Rectangle 3"/>
          <p:cNvSpPr>
            <a:spLocks noGrp="1" noChangeArrowheads="1"/>
          </p:cNvSpPr>
          <p:nvPr>
            <p:ph idx="1"/>
          </p:nvPr>
        </p:nvSpPr>
        <p:spPr/>
        <p:txBody>
          <a:bodyPr rtlCol="0">
            <a:normAutofit/>
          </a:bodyPr>
          <a:lstStyle/>
          <a:p>
            <a:pPr marL="514350" indent="-514350" eaLnBrk="1" fontAlgn="auto" hangingPunct="1">
              <a:spcAft>
                <a:spcPts val="0"/>
              </a:spcAft>
              <a:buFont typeface="+mj-lt"/>
              <a:buAutoNum type="arabicPeriod" startAt="5"/>
              <a:defRPr/>
            </a:pPr>
            <a:r>
              <a:rPr lang="en-US" altLang="zh-TW" dirty="0"/>
              <a:t>What are the characteristics of each of the following pairs of cultural characteristics derived from Trompenaars’s research: universalism vs. particularism, neutral vs. emotional, specific vs. diffuse, achievement vs. ascription? </a:t>
            </a:r>
          </a:p>
          <a:p>
            <a:pPr marL="914400" lvl="1" indent="-514350" eaLnBrk="1" fontAlgn="auto" hangingPunct="1">
              <a:spcAft>
                <a:spcPts val="0"/>
              </a:spcAft>
              <a:defRPr/>
            </a:pPr>
            <a:r>
              <a:rPr lang="en-US" altLang="zh-TW" dirty="0"/>
              <a:t>Compare and contrast each pair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zh-TW" dirty="0"/>
              <a:t>Culture</a:t>
            </a:r>
          </a:p>
        </p:txBody>
      </p:sp>
      <p:sp>
        <p:nvSpPr>
          <p:cNvPr id="29699" name="Rectangle 3"/>
          <p:cNvSpPr>
            <a:spLocks noGrp="1" noChangeArrowheads="1"/>
          </p:cNvSpPr>
          <p:nvPr>
            <p:ph idx="1"/>
          </p:nvPr>
        </p:nvSpPr>
        <p:spPr/>
        <p:txBody>
          <a:bodyPr/>
          <a:lstStyle/>
          <a:p>
            <a:pPr eaLnBrk="1" hangingPunct="1">
              <a:defRPr/>
            </a:pPr>
            <a:r>
              <a:rPr lang="en-US" altLang="zh-TW" dirty="0"/>
              <a:t>Acquired knowledge that people use to interpret experience and generate social behavior</a:t>
            </a:r>
          </a:p>
          <a:p>
            <a:pPr lvl="1" eaLnBrk="1" hangingPunct="1">
              <a:defRPr/>
            </a:pPr>
            <a:r>
              <a:rPr lang="en-US" altLang="zh-TW" dirty="0"/>
              <a:t>Forms values</a:t>
            </a:r>
          </a:p>
          <a:p>
            <a:pPr lvl="1" eaLnBrk="1" hangingPunct="1">
              <a:defRPr/>
            </a:pPr>
            <a:r>
              <a:rPr lang="en-US" altLang="zh-TW" dirty="0"/>
              <a:t>Creates attitudes </a:t>
            </a:r>
          </a:p>
          <a:p>
            <a:pPr lvl="1" eaLnBrk="1" hangingPunct="1">
              <a:defRPr/>
            </a:pPr>
            <a:r>
              <a:rPr lang="en-US" altLang="zh-TW" dirty="0"/>
              <a:t>Influences behavior</a:t>
            </a:r>
          </a:p>
          <a:p>
            <a:pPr marL="0" indent="0" eaLnBrk="1" hangingPunct="1">
              <a:buFont typeface="Arial" panose="020B0604020202020204" pitchFamily="34" charset="0"/>
              <a:buNone/>
              <a:defRPr/>
            </a:pPr>
            <a:endParaRPr lang="zh-TW"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zh-TW" dirty="0"/>
              <a:t>Review and Discuss </a:t>
            </a:r>
            <a:r>
              <a:rPr lang="en-US" altLang="zh-TW" sz="2000" dirty="0"/>
              <a:t>(continued 5)</a:t>
            </a:r>
            <a:endParaRPr lang="en-US" altLang="en-US" sz="2000" dirty="0"/>
          </a:p>
        </p:txBody>
      </p:sp>
      <p:sp>
        <p:nvSpPr>
          <p:cNvPr id="71683" name="Rectangle 3"/>
          <p:cNvSpPr>
            <a:spLocks noGrp="1" noChangeArrowheads="1"/>
          </p:cNvSpPr>
          <p:nvPr>
            <p:ph idx="1"/>
          </p:nvPr>
        </p:nvSpPr>
        <p:spPr/>
        <p:txBody>
          <a:bodyPr rtlCol="0">
            <a:normAutofit/>
          </a:bodyPr>
          <a:lstStyle/>
          <a:p>
            <a:pPr marL="514350" indent="-514350" eaLnBrk="1" fontAlgn="auto" hangingPunct="1">
              <a:spcAft>
                <a:spcPts val="0"/>
              </a:spcAft>
              <a:buFont typeface="+mj-lt"/>
              <a:buAutoNum type="arabicPeriod" startAt="6"/>
              <a:defRPr/>
            </a:pPr>
            <a:r>
              <a:rPr lang="en-US" altLang="zh-TW" dirty="0"/>
              <a:t>How did project GLOBE build on and extend Hofstede’s analysis? What unique contributions are associated with project GLOBE?</a:t>
            </a:r>
          </a:p>
          <a:p>
            <a:pPr marL="514350" indent="-514350" eaLnBrk="1" fontAlgn="auto" hangingPunct="1">
              <a:spcAft>
                <a:spcPts val="0"/>
              </a:spcAft>
              <a:buFont typeface="+mj-lt"/>
              <a:buAutoNum type="arabicPeriod" startAt="6"/>
              <a:defRPr/>
            </a:pPr>
            <a:r>
              <a:rPr lang="en-US" altLang="en-US" dirty="0"/>
              <a:t>In what way is time a cultural factor? In what way is the need to control the environment a cultural factor? </a:t>
            </a:r>
          </a:p>
          <a:p>
            <a:pPr lvl="1" eaLnBrk="1" fontAlgn="auto" hangingPunct="1">
              <a:spcAft>
                <a:spcPts val="0"/>
              </a:spcAft>
              <a:defRPr/>
            </a:pPr>
            <a:r>
              <a:rPr lang="en-US" altLang="en-US" dirty="0"/>
              <a:t>Give an example for each</a:t>
            </a:r>
          </a:p>
          <a:p>
            <a:pPr eaLnBrk="1" fontAlgn="auto" hangingPunct="1">
              <a:spcAft>
                <a:spcPts val="0"/>
              </a:spcAft>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zh-TW" dirty="0"/>
              <a:t>Characteristics of Culture</a:t>
            </a:r>
            <a:endParaRPr lang="en-US" altLang="zh-TW" sz="2000" dirty="0"/>
          </a:p>
        </p:txBody>
      </p:sp>
      <p:sp>
        <p:nvSpPr>
          <p:cNvPr id="31747" name="Rectangle 3"/>
          <p:cNvSpPr>
            <a:spLocks noGrp="1" noChangeArrowheads="1"/>
          </p:cNvSpPr>
          <p:nvPr>
            <p:ph idx="1"/>
          </p:nvPr>
        </p:nvSpPr>
        <p:spPr/>
        <p:txBody>
          <a:bodyPr/>
          <a:lstStyle/>
          <a:p>
            <a:pPr eaLnBrk="1" hangingPunct="1"/>
            <a:r>
              <a:rPr lang="en-US" altLang="zh-TW" dirty="0"/>
              <a:t>Learned</a:t>
            </a:r>
          </a:p>
          <a:p>
            <a:pPr eaLnBrk="1" hangingPunct="1"/>
            <a:r>
              <a:rPr lang="en-US" altLang="zh-TW" dirty="0"/>
              <a:t>Shared</a:t>
            </a:r>
          </a:p>
          <a:p>
            <a:pPr eaLnBrk="1" hangingPunct="1"/>
            <a:r>
              <a:rPr lang="en-US" altLang="zh-TW" dirty="0"/>
              <a:t>Transgenerational</a:t>
            </a:r>
          </a:p>
          <a:p>
            <a:pPr eaLnBrk="1" hangingPunct="1"/>
            <a:r>
              <a:rPr lang="en-US" altLang="zh-TW" dirty="0"/>
              <a:t>Symbolic</a:t>
            </a:r>
          </a:p>
          <a:p>
            <a:pPr eaLnBrk="1" hangingPunct="1"/>
            <a:r>
              <a:rPr lang="en-US" altLang="zh-TW" dirty="0"/>
              <a:t>Patterned</a:t>
            </a:r>
          </a:p>
          <a:p>
            <a:pPr eaLnBrk="1" hangingPunct="1"/>
            <a:r>
              <a:rPr lang="en-US" altLang="zh-TW" dirty="0"/>
              <a:t>Adaptive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Areas Affected by Culture</a:t>
            </a:r>
          </a:p>
        </p:txBody>
      </p:sp>
      <p:sp>
        <p:nvSpPr>
          <p:cNvPr id="3" name="Content Placeholder 2"/>
          <p:cNvSpPr>
            <a:spLocks noGrp="1"/>
          </p:cNvSpPr>
          <p:nvPr>
            <p:ph idx="1"/>
          </p:nvPr>
        </p:nvSpPr>
        <p:spPr/>
        <p:txBody>
          <a:bodyPr/>
          <a:lstStyle/>
          <a:p>
            <a:r>
              <a:rPr lang="en-IN" dirty="0"/>
              <a:t>Technology transfer</a:t>
            </a:r>
          </a:p>
          <a:p>
            <a:r>
              <a:rPr lang="en-IN" dirty="0"/>
              <a:t>Managerial attitudes</a:t>
            </a:r>
          </a:p>
          <a:p>
            <a:r>
              <a:rPr lang="en-IN" dirty="0"/>
              <a:t>Managerial ideology</a:t>
            </a:r>
          </a:p>
          <a:p>
            <a:r>
              <a:rPr lang="en-IN" dirty="0"/>
              <a:t>Business-government relations</a:t>
            </a:r>
          </a:p>
          <a:p>
            <a:r>
              <a:rPr lang="en-IN" dirty="0"/>
              <a:t>Human thinking and behavior</a:t>
            </a:r>
          </a:p>
        </p:txBody>
      </p:sp>
    </p:spTree>
    <p:extLst>
      <p:ext uri="{BB962C8B-B14F-4D97-AF65-F5344CB8AC3E}">
        <p14:creationId xmlns:p14="http://schemas.microsoft.com/office/powerpoint/2010/main" val="24829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zh-TW" dirty="0"/>
              <a:t>Priorities of Cultural Values</a:t>
            </a:r>
          </a:p>
        </p:txBody>
      </p:sp>
      <p:graphicFrame>
        <p:nvGraphicFramePr>
          <p:cNvPr id="4" name="Content Placeholder 3" descr="This table provides information regarding priorities of culture values. It has 3 columns and 11 rows. The header of column 1 reads United States, the header of column 2 reads Japan, and the header of column 3 reads Arab countries.&#10;In row 2, column 1 reads freedom, column 2 reads belonging, and column 3 reads family security.&#10;In row 3, column 1 reads independence, column 2 reads group harmony, and column 3 reads family harmony.&#10;In row 4, column 1 reads self-reliance, column 2 reads collectiveness, and column 3 reads parental guidance.&#10;In row 5, column 1 reads equality, column 2 reads age or seniority, and column 3 reads age.&#10;In row 6, column 1 reads individuality, column 2 reads group consensus, and column 3 reads authority.&#10;In row 7, column 1 reads competition, column 2 reads cooperation, and column 3 reads compromise.&#10;In row 8, column 1 reads efficiency, column 2 reads quality, and column 3 reads devotion.&#10;In row 9, column 1 reads time, column 2 reads patience, and column 3 reads patience.&#10;In row 10, column 1 reads directness, column 2 reads indirectness, and column 3 reads indirectness.&#10;In row 11, column 1 reads openness, column 2 reads go-between, and column 3 reads hospitality." title="Priorities of Cultural Values"/>
          <p:cNvGraphicFramePr>
            <a:graphicFrameLocks noGrp="1"/>
          </p:cNvGraphicFramePr>
          <p:nvPr>
            <p:ph idx="1"/>
            <p:extLst>
              <p:ext uri="{D42A27DB-BD31-4B8C-83A1-F6EECF244321}">
                <p14:modId xmlns:p14="http://schemas.microsoft.com/office/powerpoint/2010/main" val="2989482795"/>
              </p:ext>
            </p:extLst>
          </p:nvPr>
        </p:nvGraphicFramePr>
        <p:xfrm>
          <a:off x="457200" y="1809750"/>
          <a:ext cx="8229600" cy="419481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solidFill>
                            <a:srgbClr val="033F8F"/>
                          </a:solidFill>
                        </a:rPr>
                        <a:t>United States</a:t>
                      </a:r>
                    </a:p>
                  </a:txBody>
                  <a:tcPr/>
                </a:tc>
                <a:tc>
                  <a:txBody>
                    <a:bodyPr/>
                    <a:lstStyle/>
                    <a:p>
                      <a:r>
                        <a:rPr lang="en-US" dirty="0">
                          <a:solidFill>
                            <a:srgbClr val="033F8F"/>
                          </a:solidFill>
                        </a:rPr>
                        <a:t>Japan</a:t>
                      </a:r>
                    </a:p>
                  </a:txBody>
                  <a:tcPr/>
                </a:tc>
                <a:tc>
                  <a:txBody>
                    <a:bodyPr/>
                    <a:lstStyle/>
                    <a:p>
                      <a:r>
                        <a:rPr lang="en-US" dirty="0">
                          <a:solidFill>
                            <a:srgbClr val="033F8F"/>
                          </a:solidFill>
                        </a:rPr>
                        <a:t>Arab Countries</a:t>
                      </a:r>
                    </a:p>
                  </a:txBody>
                  <a:tcPr/>
                </a:tc>
                <a:extLst>
                  <a:ext uri="{0D108BD9-81ED-4DB2-BD59-A6C34878D82A}">
                    <a16:rowId xmlns:a16="http://schemas.microsoft.com/office/drawing/2014/main" val="10000"/>
                  </a:ext>
                </a:extLst>
              </a:tr>
              <a:tr h="486410">
                <a:tc>
                  <a:txBody>
                    <a:bodyPr/>
                    <a:lstStyle/>
                    <a:p>
                      <a:r>
                        <a:rPr lang="en-IN" dirty="0"/>
                        <a:t>Freedom</a:t>
                      </a:r>
                    </a:p>
                  </a:txBody>
                  <a:tcPr/>
                </a:tc>
                <a:tc>
                  <a:txBody>
                    <a:bodyPr/>
                    <a:lstStyle/>
                    <a:p>
                      <a:r>
                        <a:rPr lang="en-US" dirty="0"/>
                        <a:t>Belonging </a:t>
                      </a:r>
                    </a:p>
                  </a:txBody>
                  <a:tcPr/>
                </a:tc>
                <a:tc>
                  <a:txBody>
                    <a:bodyPr/>
                    <a:lstStyle/>
                    <a:p>
                      <a:r>
                        <a:rPr lang="en-US" dirty="0"/>
                        <a:t>Family security</a:t>
                      </a:r>
                    </a:p>
                  </a:txBody>
                  <a:tcPr/>
                </a:tc>
                <a:extLst>
                  <a:ext uri="{0D108BD9-81ED-4DB2-BD59-A6C34878D82A}">
                    <a16:rowId xmlns:a16="http://schemas.microsoft.com/office/drawing/2014/main" val="10001"/>
                  </a:ext>
                </a:extLst>
              </a:tr>
              <a:tr h="370840">
                <a:tc>
                  <a:txBody>
                    <a:bodyPr/>
                    <a:lstStyle/>
                    <a:p>
                      <a:r>
                        <a:rPr lang="en-IN" dirty="0"/>
                        <a:t>Independence</a:t>
                      </a:r>
                      <a:endParaRPr lang="en-US" dirty="0"/>
                    </a:p>
                  </a:txBody>
                  <a:tcPr/>
                </a:tc>
                <a:tc>
                  <a:txBody>
                    <a:bodyPr/>
                    <a:lstStyle/>
                    <a:p>
                      <a:r>
                        <a:rPr lang="en-US" dirty="0"/>
                        <a:t>Group harmony</a:t>
                      </a:r>
                    </a:p>
                  </a:txBody>
                  <a:tcPr/>
                </a:tc>
                <a:tc>
                  <a:txBody>
                    <a:bodyPr/>
                    <a:lstStyle/>
                    <a:p>
                      <a:r>
                        <a:rPr lang="en-US" dirty="0"/>
                        <a:t>Family harmony</a:t>
                      </a:r>
                    </a:p>
                  </a:txBody>
                  <a:tcPr/>
                </a:tc>
                <a:extLst>
                  <a:ext uri="{0D108BD9-81ED-4DB2-BD59-A6C34878D82A}">
                    <a16:rowId xmlns:a16="http://schemas.microsoft.com/office/drawing/2014/main" val="10002"/>
                  </a:ext>
                </a:extLst>
              </a:tr>
              <a:tr h="370840">
                <a:tc>
                  <a:txBody>
                    <a:bodyPr/>
                    <a:lstStyle/>
                    <a:p>
                      <a:r>
                        <a:rPr lang="en-IN" dirty="0"/>
                        <a:t>Self-reliance</a:t>
                      </a:r>
                      <a:endParaRPr lang="en-US" dirty="0"/>
                    </a:p>
                  </a:txBody>
                  <a:tcPr/>
                </a:tc>
                <a:tc>
                  <a:txBody>
                    <a:bodyPr/>
                    <a:lstStyle/>
                    <a:p>
                      <a:r>
                        <a:rPr lang="en-US" dirty="0"/>
                        <a:t>Collectiveness </a:t>
                      </a:r>
                    </a:p>
                  </a:txBody>
                  <a:tcPr/>
                </a:tc>
                <a:tc>
                  <a:txBody>
                    <a:bodyPr/>
                    <a:lstStyle/>
                    <a:p>
                      <a:r>
                        <a:rPr lang="en-US" dirty="0"/>
                        <a:t>Parental guidance</a:t>
                      </a:r>
                    </a:p>
                  </a:txBody>
                  <a:tcPr/>
                </a:tc>
                <a:extLst>
                  <a:ext uri="{0D108BD9-81ED-4DB2-BD59-A6C34878D82A}">
                    <a16:rowId xmlns:a16="http://schemas.microsoft.com/office/drawing/2014/main" val="10003"/>
                  </a:ext>
                </a:extLst>
              </a:tr>
              <a:tr h="370840">
                <a:tc>
                  <a:txBody>
                    <a:bodyPr/>
                    <a:lstStyle/>
                    <a:p>
                      <a:r>
                        <a:rPr lang="en-IN" dirty="0"/>
                        <a:t>Equality</a:t>
                      </a:r>
                      <a:endParaRPr lang="en-US" dirty="0"/>
                    </a:p>
                  </a:txBody>
                  <a:tcPr/>
                </a:tc>
                <a:tc>
                  <a:txBody>
                    <a:bodyPr/>
                    <a:lstStyle/>
                    <a:p>
                      <a:r>
                        <a:rPr lang="en-US" dirty="0"/>
                        <a:t>Age/seniority </a:t>
                      </a:r>
                    </a:p>
                  </a:txBody>
                  <a:tcPr/>
                </a:tc>
                <a:tc>
                  <a:txBody>
                    <a:bodyPr/>
                    <a:lstStyle/>
                    <a:p>
                      <a:r>
                        <a:rPr lang="en-US" dirty="0"/>
                        <a:t>Age</a:t>
                      </a:r>
                    </a:p>
                  </a:txBody>
                  <a:tcPr/>
                </a:tc>
                <a:extLst>
                  <a:ext uri="{0D108BD9-81ED-4DB2-BD59-A6C34878D82A}">
                    <a16:rowId xmlns:a16="http://schemas.microsoft.com/office/drawing/2014/main" val="10004"/>
                  </a:ext>
                </a:extLst>
              </a:tr>
              <a:tr h="370840">
                <a:tc>
                  <a:txBody>
                    <a:bodyPr/>
                    <a:lstStyle/>
                    <a:p>
                      <a:r>
                        <a:rPr lang="en-US" dirty="0"/>
                        <a:t>Individuality</a:t>
                      </a:r>
                    </a:p>
                  </a:txBody>
                  <a:tcPr/>
                </a:tc>
                <a:tc>
                  <a:txBody>
                    <a:bodyPr/>
                    <a:lstStyle/>
                    <a:p>
                      <a:r>
                        <a:rPr lang="en-US" dirty="0"/>
                        <a:t>Group consensus</a:t>
                      </a:r>
                    </a:p>
                  </a:txBody>
                  <a:tcPr/>
                </a:tc>
                <a:tc>
                  <a:txBody>
                    <a:bodyPr/>
                    <a:lstStyle/>
                    <a:p>
                      <a:r>
                        <a:rPr lang="en-US" dirty="0"/>
                        <a:t>Authority</a:t>
                      </a:r>
                    </a:p>
                  </a:txBody>
                  <a:tcPr/>
                </a:tc>
                <a:extLst>
                  <a:ext uri="{0D108BD9-81ED-4DB2-BD59-A6C34878D82A}">
                    <a16:rowId xmlns:a16="http://schemas.microsoft.com/office/drawing/2014/main" val="10005"/>
                  </a:ext>
                </a:extLst>
              </a:tr>
              <a:tr h="370840">
                <a:tc>
                  <a:txBody>
                    <a:bodyPr/>
                    <a:lstStyle/>
                    <a:p>
                      <a:r>
                        <a:rPr lang="en-US" dirty="0"/>
                        <a:t>Competition</a:t>
                      </a:r>
                    </a:p>
                  </a:txBody>
                  <a:tcPr/>
                </a:tc>
                <a:tc>
                  <a:txBody>
                    <a:bodyPr/>
                    <a:lstStyle/>
                    <a:p>
                      <a:r>
                        <a:rPr lang="en-US" dirty="0"/>
                        <a:t>Cooperation</a:t>
                      </a:r>
                    </a:p>
                  </a:txBody>
                  <a:tcPr/>
                </a:tc>
                <a:tc>
                  <a:txBody>
                    <a:bodyPr/>
                    <a:lstStyle/>
                    <a:p>
                      <a:r>
                        <a:rPr lang="en-US" dirty="0"/>
                        <a:t>Compromise</a:t>
                      </a:r>
                    </a:p>
                  </a:txBody>
                  <a:tcPr/>
                </a:tc>
                <a:extLst>
                  <a:ext uri="{0D108BD9-81ED-4DB2-BD59-A6C34878D82A}">
                    <a16:rowId xmlns:a16="http://schemas.microsoft.com/office/drawing/2014/main" val="10006"/>
                  </a:ext>
                </a:extLst>
              </a:tr>
              <a:tr h="370840">
                <a:tc>
                  <a:txBody>
                    <a:bodyPr/>
                    <a:lstStyle/>
                    <a:p>
                      <a:r>
                        <a:rPr lang="en-US" dirty="0"/>
                        <a:t>Efficiency</a:t>
                      </a:r>
                    </a:p>
                  </a:txBody>
                  <a:tcPr/>
                </a:tc>
                <a:tc>
                  <a:txBody>
                    <a:bodyPr/>
                    <a:lstStyle/>
                    <a:p>
                      <a:r>
                        <a:rPr lang="en-US" dirty="0"/>
                        <a:t>Quality</a:t>
                      </a:r>
                    </a:p>
                  </a:txBody>
                  <a:tcPr/>
                </a:tc>
                <a:tc>
                  <a:txBody>
                    <a:bodyPr/>
                    <a:lstStyle/>
                    <a:p>
                      <a:r>
                        <a:rPr lang="en-US" dirty="0"/>
                        <a:t>Devotion</a:t>
                      </a:r>
                    </a:p>
                  </a:txBody>
                  <a:tcPr/>
                </a:tc>
                <a:extLst>
                  <a:ext uri="{0D108BD9-81ED-4DB2-BD59-A6C34878D82A}">
                    <a16:rowId xmlns:a16="http://schemas.microsoft.com/office/drawing/2014/main" val="10007"/>
                  </a:ext>
                </a:extLst>
              </a:tr>
              <a:tr h="370840">
                <a:tc>
                  <a:txBody>
                    <a:bodyPr/>
                    <a:lstStyle/>
                    <a:p>
                      <a:r>
                        <a:rPr lang="en-US" dirty="0"/>
                        <a:t>Time</a:t>
                      </a:r>
                    </a:p>
                  </a:txBody>
                  <a:tcPr/>
                </a:tc>
                <a:tc>
                  <a:txBody>
                    <a:bodyPr/>
                    <a:lstStyle/>
                    <a:p>
                      <a:r>
                        <a:rPr lang="en-US" dirty="0"/>
                        <a:t>Patience</a:t>
                      </a:r>
                    </a:p>
                  </a:txBody>
                  <a:tcPr/>
                </a:tc>
                <a:tc>
                  <a:txBody>
                    <a:bodyPr/>
                    <a:lstStyle/>
                    <a:p>
                      <a:r>
                        <a:rPr lang="en-US" dirty="0"/>
                        <a:t>Patience</a:t>
                      </a:r>
                    </a:p>
                  </a:txBody>
                  <a:tcPr/>
                </a:tc>
                <a:extLst>
                  <a:ext uri="{0D108BD9-81ED-4DB2-BD59-A6C34878D82A}">
                    <a16:rowId xmlns:a16="http://schemas.microsoft.com/office/drawing/2014/main" val="10008"/>
                  </a:ext>
                </a:extLst>
              </a:tr>
              <a:tr h="370840">
                <a:tc>
                  <a:txBody>
                    <a:bodyPr/>
                    <a:lstStyle/>
                    <a:p>
                      <a:r>
                        <a:rPr lang="en-US" dirty="0"/>
                        <a:t>Directness</a:t>
                      </a:r>
                    </a:p>
                  </a:txBody>
                  <a:tcPr/>
                </a:tc>
                <a:tc>
                  <a:txBody>
                    <a:bodyPr/>
                    <a:lstStyle/>
                    <a:p>
                      <a:r>
                        <a:rPr lang="en-US" dirty="0"/>
                        <a:t>Indirectness</a:t>
                      </a:r>
                    </a:p>
                  </a:txBody>
                  <a:tcPr/>
                </a:tc>
                <a:tc>
                  <a:txBody>
                    <a:bodyPr/>
                    <a:lstStyle/>
                    <a:p>
                      <a:r>
                        <a:rPr lang="en-US" dirty="0"/>
                        <a:t>Indirectness</a:t>
                      </a:r>
                    </a:p>
                  </a:txBody>
                  <a:tcPr/>
                </a:tc>
                <a:extLst>
                  <a:ext uri="{0D108BD9-81ED-4DB2-BD59-A6C34878D82A}">
                    <a16:rowId xmlns:a16="http://schemas.microsoft.com/office/drawing/2014/main" val="10009"/>
                  </a:ext>
                </a:extLst>
              </a:tr>
              <a:tr h="370840">
                <a:tc>
                  <a:txBody>
                    <a:bodyPr/>
                    <a:lstStyle/>
                    <a:p>
                      <a:r>
                        <a:rPr lang="en-US" dirty="0"/>
                        <a:t>Openness</a:t>
                      </a:r>
                    </a:p>
                  </a:txBody>
                  <a:tcPr/>
                </a:tc>
                <a:tc>
                  <a:txBody>
                    <a:bodyPr/>
                    <a:lstStyle/>
                    <a:p>
                      <a:r>
                        <a:rPr lang="en-US" dirty="0"/>
                        <a:t>Go-between</a:t>
                      </a:r>
                    </a:p>
                  </a:txBody>
                  <a:tcPr/>
                </a:tc>
                <a:tc>
                  <a:txBody>
                    <a:bodyPr/>
                    <a:lstStyle/>
                    <a:p>
                      <a:r>
                        <a:rPr lang="en-US" dirty="0"/>
                        <a:t>Hospitality</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5914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000" dirty="0"/>
              <a:t>Cultural Impact on International Management: Centralized versus Decentralized Decision Making </a:t>
            </a:r>
          </a:p>
        </p:txBody>
      </p:sp>
      <p:sp>
        <p:nvSpPr>
          <p:cNvPr id="3" name="Content Placeholder 2"/>
          <p:cNvSpPr>
            <a:spLocks noGrp="1"/>
          </p:cNvSpPr>
          <p:nvPr>
            <p:ph idx="1"/>
          </p:nvPr>
        </p:nvSpPr>
        <p:spPr/>
        <p:txBody>
          <a:bodyPr/>
          <a:lstStyle/>
          <a:p>
            <a:r>
              <a:rPr lang="en-IN" dirty="0"/>
              <a:t>Centralized - Top managers make all important organizational decisions</a:t>
            </a:r>
          </a:p>
          <a:p>
            <a:r>
              <a:rPr lang="en-IN" dirty="0"/>
              <a:t>Decentralized - Decisions are diffused throughout the enterprise</a:t>
            </a:r>
          </a:p>
          <a:p>
            <a:pPr lvl="1"/>
            <a:r>
              <a:rPr lang="en-IN" dirty="0"/>
              <a:t>Middle- and lower-level managers actively participate in and make key decisions</a:t>
            </a:r>
          </a:p>
          <a:p>
            <a:endParaRPr lang="en-IN" dirty="0"/>
          </a:p>
        </p:txBody>
      </p:sp>
    </p:spTree>
    <p:extLst>
      <p:ext uri="{BB962C8B-B14F-4D97-AF65-F5344CB8AC3E}">
        <p14:creationId xmlns:p14="http://schemas.microsoft.com/office/powerpoint/2010/main" val="2342221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00&quot;/&gt;&lt;/object&gt;&lt;object type=&quot;3&quot; unique_id=&quot;10005&quot;&gt;&lt;property id=&quot;20148&quot; value=&quot;5&quot;/&gt;&lt;property id=&quot;20300&quot; value=&quot;Slide 2&quot;/&gt;&lt;property id=&quot;20307&quot; value=&quot;301&quot;/&gt;&lt;/object&gt;&lt;object type=&quot;3&quot; unique_id=&quot;10006&quot;&gt;&lt;property id=&quot;20148&quot; value=&quot;5&quot;/&gt;&lt;property id=&quot;20300&quot; value=&quot;Slide 3 - &amp;quot;The Meanings and Dimensions &amp;#x0D;&amp;#x0A;of Culture&amp;quot;&quot;/&gt;&lt;property id=&quot;20307&quot; value=&quot;260&quot;/&gt;&lt;/object&gt;&lt;object type=&quot;3&quot; unique_id=&quot;10007&quot;&gt;&lt;property id=&quot;20148&quot; value=&quot;5&quot;/&gt;&lt;property id=&quot;20300&quot; value=&quot;Slide 4 - &amp;quot;The Nature of Culture&amp;quot;&quot;/&gt;&lt;property id=&quot;20307&quot; value=&quot;261&quot;/&gt;&lt;/object&gt;&lt;object type=&quot;3&quot; unique_id=&quot;10008&quot;&gt;&lt;property id=&quot;20148&quot; value=&quot;5&quot;/&gt;&lt;property id=&quot;20300&quot; value=&quot;Slide 5 - &amp;quot;The Nature of Culture&amp;quot;&quot;/&gt;&lt;property id=&quot;20307&quot; value=&quot;262&quot;/&gt;&lt;/object&gt;&lt;object type=&quot;3&quot; unique_id=&quot;10009&quot;&gt;&lt;property id=&quot;20148&quot; value=&quot;5&quot;/&gt;&lt;property id=&quot;20300&quot; value=&quot;Slide 6 - &amp;quot;Priorities of Cultural Values&amp;quot;&quot;/&gt;&lt;property id=&quot;20307&quot; value=&quot;263&quot;/&gt;&lt;/object&gt;&lt;object type=&quot;3&quot; unique_id=&quot;10010&quot;&gt;&lt;property id=&quot;20148&quot; value=&quot;5&quot;/&gt;&lt;property id=&quot;20300&quot; value=&quot;Slide 7 - &amp;quot;Cultural Diversity &amp;#x0D;&amp;#x0A;How Culture Affects Managerial Approaches&amp;quot;&quot;/&gt;&lt;property id=&quot;20307&quot; value=&quot;264&quot;/&gt;&lt;/object&gt;&lt;object type=&quot;3&quot; unique_id=&quot;10011&quot;&gt;&lt;property id=&quot;20148&quot; value=&quot;5&quot;/&gt;&lt;property id=&quot;20300&quot; value=&quot;Slide 8 - &amp;quot;Cultural Diversity &amp;#x0D;&amp;#x0A;How Culture Affects Managerial Approaches&amp;quot;&quot;/&gt;&lt;property id=&quot;20307&quot; value=&quot;265&quot;/&gt;&lt;/object&gt;&lt;object type=&quot;3&quot; unique_id=&quot;10012&quot;&gt;&lt;property id=&quot;20148&quot; value=&quot;5&quot;/&gt;&lt;property id=&quot;20300&quot; value=&quot;Slide 9 - &amp;quot;Cultural Diversity &amp;#x0D;&amp;#x0A;How Culture Affects Managerial Approaches&amp;quot;&quot;/&gt;&lt;property id=&quot;20307&quot; value=&quot;266&quot;/&gt;&lt;/object&gt;&lt;object type=&quot;3&quot; unique_id=&quot;10013&quot;&gt;&lt;property id=&quot;20148&quot; value=&quot;5&quot;/&gt;&lt;property id=&quot;20300&quot; value=&quot;Slide 10 - &amp;quot;Cultural Diversity &amp;#x0D;&amp;#x0A;How Culture Affects Managerial Approaches&amp;quot;&quot;/&gt;&lt;property id=&quot;20307&quot; value=&quot;267&quot;/&gt;&lt;/object&gt;&lt;object type=&quot;3&quot; unique_id=&quot;10014&quot;&gt;&lt;property id=&quot;20148&quot; value=&quot;5&quot;/&gt;&lt;property id=&quot;20300&quot; value=&quot;Slide 11 - &amp;quot;Cultural Diversity &amp;#x0D;&amp;#x0A;How Culture Affects Managerial Approaches&amp;quot;&quot;/&gt;&lt;property id=&quot;20307&quot; value=&quot;268&quot;/&gt;&lt;/object&gt;&lt;object type=&quot;3&quot; unique_id=&quot;10015&quot;&gt;&lt;property id=&quot;20148&quot; value=&quot;5&quot;/&gt;&lt;property id=&quot;20300&quot; value=&quot;Slide 12 - &amp;quot;Cultural Diversity &amp;#x0D;&amp;#x0A;How Culture Affects Managerial Approaches&amp;quot;&quot;/&gt;&lt;property id=&quot;20307&quot; value=&quot;269&quot;/&gt;&lt;/object&gt;&lt;object type=&quot;3&quot; unique_id=&quot;10016&quot;&gt;&lt;property id=&quot;20148&quot; value=&quot;5&quot;/&gt;&lt;property id=&quot;20300&quot; value=&quot;Slide 13 - &amp;quot;Cultural Diversity &amp;#x0D;&amp;#x0A;How Culture Affects Managerial Approaches&amp;quot;&quot;/&gt;&lt;property id=&quot;20307&quot; value=&quot;270&quot;/&gt;&lt;/object&gt;&lt;object type=&quot;3&quot; unique_id=&quot;10017&quot;&gt;&lt;property id=&quot;20148&quot; value=&quot;5&quot;/&gt;&lt;property id=&quot;20300&quot; value=&quot;Slide 14 - &amp;quot;Cultural Diversity &amp;#x0D;&amp;#x0A;How Culture Affects Managerial Approaches&amp;quot;&quot;/&gt;&lt;property id=&quot;20307&quot; value=&quot;271&quot;/&gt;&lt;/object&gt;&lt;object type=&quot;3&quot; unique_id=&quot;10018&quot;&gt;&lt;property id=&quot;20148&quot; value=&quot;5&quot;/&gt;&lt;property id=&quot;20300&quot; value=&quot;Slide 15 - &amp;quot;A Model of Culture&amp;quot;&quot;/&gt;&lt;property id=&quot;20307&quot; value=&quot;272&quot;/&gt;&lt;/object&gt;&lt;object type=&quot;3&quot; unique_id=&quot;10019&quot;&gt;&lt;property id=&quot;20148&quot; value=&quot;5&quot;/&gt;&lt;property id=&quot;20300&quot; value=&quot;Slide 16 - &amp;quot;Business Customs in South Africa&amp;quot;&quot;/&gt;&lt;property id=&quot;20307&quot; value=&quot;273&quot;/&gt;&lt;/object&gt;&lt;object type=&quot;3&quot; unique_id=&quot;10020&quot;&gt;&lt;property id=&quot;20148&quot; value=&quot;5&quot;/&gt;&lt;property id=&quot;20300&quot; value=&quot;Slide 17 - &amp;quot;Values in Culture&amp;quot;&quot;/&gt;&lt;property id=&quot;20307&quot; value=&quot;274&quot;/&gt;&lt;/object&gt;&lt;object type=&quot;3&quot; unique_id=&quot;10021&quot;&gt;&lt;property id=&quot;20148&quot; value=&quot;5&quot;/&gt;&lt;property id=&quot;20300&quot; value=&quot;Slide 18 - &amp;quot;Comparing Cultures as Overlapping Normal Distributions&amp;quot;&quot;/&gt;&lt;property id=&quot;20307&quot; value=&quot;275&quot;/&gt;&lt;/object&gt;&lt;object type=&quot;3&quot; unique_id=&quot;10022&quot;&gt;&lt;property id=&quot;20148&quot; value=&quot;5&quot;/&gt;&lt;property id=&quot;20300&quot; value=&quot;Slide 19 - &amp;quot;Stereotyping from the Cultural Extremes&amp;quot;&quot;/&gt;&lt;property id=&quot;20307&quot; value=&quot;276&quot;/&gt;&lt;/object&gt;&lt;object type=&quot;3&quot; unique_id=&quot;10023&quot;&gt;&lt;property id=&quot;20148&quot; value=&quot;5&quot;/&gt;&lt;property id=&quot;20300&quot; value=&quot;Slide 20 - &amp;quot;U.S. Values and Possible Alternatives&amp;quot;&quot;/&gt;&lt;property id=&quot;20307&quot; value=&quot;277&quot;/&gt;&lt;/object&gt;&lt;object type=&quot;3&quot; unique_id=&quot;10024&quot;&gt;&lt;property id=&quot;20148&quot; value=&quot;5&quot;/&gt;&lt;property id=&quot;20300&quot; value=&quot;Slide 21 - &amp;quot;Value Similarities and Differences &amp;#x0D;&amp;#x0A;Across Cultures&amp;quot;&quot;/&gt;&lt;property id=&quot;20307&quot; value=&quot;279&quot;/&gt;&lt;/object&gt;&lt;object type=&quot;3&quot; unique_id=&quot;10025&quot;&gt;&lt;property id=&quot;20148&quot; value=&quot;5&quot;/&gt;&lt;property id=&quot;20300&quot; value=&quot;Slide 22 - &amp;quot;Hofstede’s Cultural Dimensions&amp;quot;&quot;/&gt;&lt;property id=&quot;20307&quot; value=&quot;280&quot;/&gt;&lt;/object&gt;&lt;object type=&quot;3&quot; unique_id=&quot;10026&quot;&gt;&lt;property id=&quot;20148&quot; value=&quot;5&quot;/&gt;&lt;property id=&quot;20300&quot; value=&quot;Slide 23 - &amp;quot;Hofstede’s Cultural Dimensions&amp;quot;&quot;/&gt;&lt;property id=&quot;20307&quot; value=&quot;281&quot;/&gt;&lt;/object&gt;&lt;object type=&quot;3&quot; unique_id=&quot;10027&quot;&gt;&lt;property id=&quot;20148&quot; value=&quot;5&quot;/&gt;&lt;property id=&quot;20300&quot; value=&quot;Slide 24 - &amp;quot;Hofstede’s Cultural Dimensions&amp;quot;&quot;/&gt;&lt;property id=&quot;20307&quot; value=&quot;282&quot;/&gt;&lt;/object&gt;&lt;object type=&quot;3&quot; unique_id=&quot;10028&quot;&gt;&lt;property id=&quot;20148&quot; value=&quot;5&quot;/&gt;&lt;property id=&quot;20300&quot; value=&quot;Slide 25 - &amp;quot;Hofstede’s Cultural Dimensions&amp;quot;&quot;/&gt;&lt;property id=&quot;20307&quot; value=&quot;283&quot;/&gt;&lt;/object&gt;&lt;object type=&quot;3&quot; unique_id=&quot;10029&quot;&gt;&lt;property id=&quot;20148&quot; value=&quot;5&quot;/&gt;&lt;property id=&quot;20300&quot; value=&quot;Slide 26 - &amp;quot;Hofstede’s Cultural Dimensions&amp;quot;&quot;/&gt;&lt;property id=&quot;20307&quot; value=&quot;284&quot;/&gt;&lt;/object&gt;&lt;object type=&quot;3&quot; unique_id=&quot;10030&quot;&gt;&lt;property id=&quot;20148&quot; value=&quot;5&quot;/&gt;&lt;property id=&quot;20300&quot; value=&quot;Slide 27 - &amp;quot;Trompenaars’ Cultural Dimensions&amp;quot;&quot;/&gt;&lt;property id=&quot;20307&quot; value=&quot;285&quot;/&gt;&lt;/object&gt;&lt;object type=&quot;3&quot; unique_id=&quot;10031&quot;&gt;&lt;property id=&quot;20148&quot; value=&quot;5&quot;/&gt;&lt;property id=&quot;20300&quot; value=&quot;Slide 28 - &amp;quot;Trompenaars’ Cultural Dimensions&amp;quot;&quot;/&gt;&lt;property id=&quot;20307&quot; value=&quot;286&quot;/&gt;&lt;/object&gt;&lt;object type=&quot;3&quot; unique_id=&quot;10032&quot;&gt;&lt;property id=&quot;20148&quot; value=&quot;5&quot;/&gt;&lt;property id=&quot;20300&quot; value=&quot;Slide 29 - &amp;quot;Trompenaars’ Cultural Dimensions&amp;quot;&quot;/&gt;&lt;property id=&quot;20307&quot; value=&quot;287&quot;/&gt;&lt;/object&gt;&lt;object type=&quot;3&quot; unique_id=&quot;10033&quot;&gt;&lt;property id=&quot;20148&quot; value=&quot;5&quot;/&gt;&lt;property id=&quot;20300&quot; value=&quot;Slide 30 - &amp;quot;Trompenaars’ Cultural Dimensions&amp;quot;&quot;/&gt;&lt;property id=&quot;20307&quot; value=&quot;288&quot;/&gt;&lt;/object&gt;&lt;object type=&quot;3&quot; unique_id=&quot;10034&quot;&gt;&lt;property id=&quot;20148&quot; value=&quot;5&quot;/&gt;&lt;property id=&quot;20300&quot; value=&quot;Slide 31 - &amp;quot;Trompenaars’ Cultural Dimensions&amp;quot;&quot;/&gt;&lt;property id=&quot;20307&quot; value=&quot;289&quot;/&gt;&lt;/object&gt;&lt;object type=&quot;3&quot; unique_id=&quot;10035&quot;&gt;&lt;property id=&quot;20148&quot; value=&quot;5&quot;/&gt;&lt;property id=&quot;20300&quot; value=&quot;Slide 32 - &amp;quot;Trompenaars’ Cultural Dimensions&amp;quot;&quot;/&gt;&lt;property id=&quot;20307&quot; value=&quot;290&quot;/&gt;&lt;/object&gt;&lt;object type=&quot;3&quot; unique_id=&quot;10036&quot;&gt;&lt;property id=&quot;20148&quot; value=&quot;5&quot;/&gt;&lt;property id=&quot;20300&quot; value=&quot;Slide 33 - &amp;quot;Trompenaars’ Cultural Dimensions&amp;quot;&quot;/&gt;&lt;property id=&quot;20307&quot; value=&quot;291&quot;/&gt;&lt;/object&gt;&lt;object type=&quot;3&quot; unique_id=&quot;10037&quot;&gt;&lt;property id=&quot;20148&quot; value=&quot;5&quot;/&gt;&lt;property id=&quot;20300&quot; value=&quot;Slide 34 - &amp;quot;Integrating Culture and Management: The GLOBE Project&amp;quot;&quot;/&gt;&lt;property id=&quot;20307&quot; value=&quot;295&quot;/&gt;&lt;/object&gt;&lt;object type=&quot;3&quot; unique_id=&quot;10038&quot;&gt;&lt;property id=&quot;20148&quot; value=&quot;5&quot;/&gt;&lt;property id=&quot;20300&quot; value=&quot;Slide 35 - &amp;quot;The GLOBE Project&amp;quot;&quot;/&gt;&lt;property id=&quot;20307&quot; value=&quot;296&quot;/&gt;&lt;/object&gt;&lt;object type=&quot;3&quot; unique_id=&quot;10039&quot;&gt;&lt;property id=&quot;20148&quot; value=&quot;5&quot;/&gt;&lt;property id=&quot;20300&quot; value=&quot;Slide 36 - &amp;quot;GLOBE Country Analysis&amp;quot;&quot;/&gt;&lt;property id=&quot;20307&quot; value=&quot;297&quot;/&gt;&lt;/object&gt;&lt;object type=&quot;3&quot; unique_id=&quot;10040&quot;&gt;&lt;property id=&quot;20148&quot; value=&quot;5&quot;/&gt;&lt;property id=&quot;20300&quot; value=&quot;Slide 37 - &amp;quot;GLOBE Cultural Variable Results &amp;quot;&quot;/&gt;&lt;property id=&quot;20307&quot; value=&quot;292&quot;/&gt;&lt;/object&gt;&lt;object type=&quot;3&quot; unique_id=&quot;10041&quot;&gt;&lt;property id=&quot;20148&quot; value=&quot;5&quot;/&gt;&lt;property id=&quot;20300&quot; value=&quot;Slide 38 - &amp;quot;GLOBE Analysis: &amp;#x0D;&amp;#x0A;Managerial Perspectives in &amp;#x0D;&amp;#x0A;the United States and Brazil&amp;quot;&quot;/&gt;&lt;property id=&quot;20307&quot; value=&quot;293&quot;/&gt;&lt;/object&gt;&lt;object type=&quot;3&quot; unique_id=&quot;10042&quot;&gt;&lt;property id=&quot;20148&quot; value=&quot;5&quot;/&gt;&lt;property id=&quot;20300&quot; value=&quot;Slide 39 - &amp;quot;Review and Discuss&amp;quot;&quot;/&gt;&lt;property id=&quot;20307&quot; value=&quot;294&quot;/&gt;&lt;/object&gt;&lt;/object&gt;&lt;/object&gt;&lt;/database&gt;"/>
  <p:tag name="SECTOMILLISECCONVERTED" val="1"/>
</p:tagLst>
</file>

<file path=ppt/theme/theme1.xml><?xml version="1.0" encoding="utf-8"?>
<a:theme xmlns:a="http://schemas.openxmlformats.org/drawingml/2006/main" name="MHHE_Accessible_PPT_Template-v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48022EABF1754A9167513451C89C8D" ma:contentTypeVersion="12" ma:contentTypeDescription="Create a new document." ma:contentTypeScope="" ma:versionID="5e8ebc9fbf051b152142daed7967be2d">
  <xsd:schema xmlns:xsd="http://www.w3.org/2001/XMLSchema" xmlns:xs="http://www.w3.org/2001/XMLSchema" xmlns:p="http://schemas.microsoft.com/office/2006/metadata/properties" xmlns:ns2="3b891efd-a537-4e57-a9a6-7bde74ae8a20" xmlns:ns3="b7fbc176-c5f2-4fe2-83e2-528516b9f35d" targetNamespace="http://schemas.microsoft.com/office/2006/metadata/properties" ma:root="true" ma:fieldsID="13b4ca41856fb5641c90f51b10f9775e" ns2:_="" ns3:_="">
    <xsd:import namespace="3b891efd-a537-4e57-a9a6-7bde74ae8a20"/>
    <xsd:import namespace="b7fbc176-c5f2-4fe2-83e2-528516b9f35d"/>
    <xsd:element name="properties">
      <xsd:complexType>
        <xsd:sequence>
          <xsd:element name="documentManagement">
            <xsd:complexType>
              <xsd:all>
                <xsd:element ref="ns2:SharedWithUsers" minOccurs="0"/>
                <xsd:element ref="ns2:SharedWithDetails" minOccurs="0"/>
                <xsd:element ref="ns3:ozku" minOccurs="0"/>
                <xsd:element ref="ns3:Check_x0020_in_x0020_comments" minOccurs="0"/>
                <xsd:element ref="ns3:Check_x0020_in_x0020_comments_x003a_Text"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91efd-a537-4e57-a9a6-7bde74ae8a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7fbc176-c5f2-4fe2-83e2-528516b9f35d" elementFormDefault="qualified">
    <xsd:import namespace="http://schemas.microsoft.com/office/2006/documentManagement/types"/>
    <xsd:import namespace="http://schemas.microsoft.com/office/infopath/2007/PartnerControls"/>
    <xsd:element name="ozku" ma:index="10" nillable="true" ma:displayName="Text" ma:internalName="ozku">
      <xsd:simpleType>
        <xsd:restriction base="dms:Text"/>
      </xsd:simpleType>
    </xsd:element>
    <xsd:element name="Check_x0020_in_x0020_comments" ma:index="11" nillable="true" ma:displayName="Check in comments" ma:description="Check in comments" ma:list="{b7fbc176-c5f2-4fe2-83e2-528516b9f35d}" ma:internalName="Check_x0020_in_x0020_comments" ma:readOnly="false" ma:showField="_UIVersionString">
      <xsd:simpleType>
        <xsd:restriction base="dms:Lookup"/>
      </xsd:simpleType>
    </xsd:element>
    <xsd:element name="Check_x0020_in_x0020_comments_x003a_Text" ma:index="12" nillable="true" ma:displayName="Check in comments:Text" ma:list="{b7fbc176-c5f2-4fe2-83e2-528516b9f35d}" ma:internalName="Check_x0020_in_x0020_comments_x003a_Text" ma:readOnly="true" ma:showField="ozku" ma:web="3b891efd-a537-4e57-a9a6-7bde74ae8a20">
      <xsd:simpleType>
        <xsd:restriction base="dms:Lookup"/>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heck_x0020_in_x0020_comments xmlns="b7fbc176-c5f2-4fe2-83e2-528516b9f35d" xsi:nil="true"/>
    <ozku xmlns="b7fbc176-c5f2-4fe2-83e2-528516b9f35d" xsi:nil="true"/>
  </documentManagement>
</p:properties>
</file>

<file path=customXml/itemProps1.xml><?xml version="1.0" encoding="utf-8"?>
<ds:datastoreItem xmlns:ds="http://schemas.openxmlformats.org/officeDocument/2006/customXml" ds:itemID="{80130DC8-3790-4595-8CB2-B1B94AD07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91efd-a537-4e57-a9a6-7bde74ae8a20"/>
    <ds:schemaRef ds:uri="b7fbc176-c5f2-4fe2-83e2-528516b9f3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841745-523D-42CF-843B-717E4B21A84B}">
  <ds:schemaRefs>
    <ds:schemaRef ds:uri="http://schemas.microsoft.com/sharepoint/v3/contenttype/forms"/>
  </ds:schemaRefs>
</ds:datastoreItem>
</file>

<file path=customXml/itemProps3.xml><?xml version="1.0" encoding="utf-8"?>
<ds:datastoreItem xmlns:ds="http://schemas.openxmlformats.org/officeDocument/2006/customXml" ds:itemID="{6DCA8ACE-DCFC-472E-8B70-E1429080B39B}">
  <ds:schemaRefs>
    <ds:schemaRef ds:uri="http://www.w3.org/XML/1998/namespace"/>
    <ds:schemaRef ds:uri="http://schemas.microsoft.com/office/infopath/2007/PartnerControls"/>
    <ds:schemaRef ds:uri="http://purl.org/dc/dcmitype/"/>
    <ds:schemaRef ds:uri="http://purl.org/dc/terms/"/>
    <ds:schemaRef ds:uri="http://schemas.openxmlformats.org/package/2006/metadata/core-properties"/>
    <ds:schemaRef ds:uri="b7fbc176-c5f2-4fe2-83e2-528516b9f35d"/>
    <ds:schemaRef ds:uri="http://schemas.microsoft.com/office/2006/documentManagement/types"/>
    <ds:schemaRef ds:uri="3b891efd-a537-4e57-a9a6-7bde74ae8a20"/>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3173</TotalTime>
  <Words>1955</Words>
  <Application>Microsoft Office PowerPoint</Application>
  <PresentationFormat>On-screen Show (4:3)</PresentationFormat>
  <Paragraphs>243</Paragraphs>
  <Slides>50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ArumSans Bold</vt:lpstr>
      <vt:lpstr>ArumSans Regular</vt:lpstr>
      <vt:lpstr>Calibri</vt:lpstr>
      <vt:lpstr>Times New Roman</vt:lpstr>
      <vt:lpstr>MHHE_Accessible_PPT_Template-v3</vt:lpstr>
      <vt:lpstr>International Management</vt:lpstr>
      <vt:lpstr>Chapter 4</vt:lpstr>
      <vt:lpstr>Learning Objectives</vt:lpstr>
      <vt:lpstr>Learning Objectives (continued)</vt:lpstr>
      <vt:lpstr>Culture</vt:lpstr>
      <vt:lpstr>Characteristics of Culture</vt:lpstr>
      <vt:lpstr>Areas Affected by Culture</vt:lpstr>
      <vt:lpstr>Priorities of Cultural Values</vt:lpstr>
      <vt:lpstr>Cultural Impact on International Management: Centralized versus Decentralized Decision Making </vt:lpstr>
      <vt:lpstr>Cultural Impact on International Management: Safety versus Risk</vt:lpstr>
      <vt:lpstr>Cultural Impact on International Management: Individual versus Group Rewards</vt:lpstr>
      <vt:lpstr>Cultural Impact on International Management: Informal versus Formal Procedures</vt:lpstr>
      <vt:lpstr>Cultural Impact on International Management: High versus Low Organizational Loyalty</vt:lpstr>
      <vt:lpstr>Cultural Impact on International Management: Cooperation versus Competition</vt:lpstr>
      <vt:lpstr>Cultural Impact on International Management: Short-term versus Long-term Horizons</vt:lpstr>
      <vt:lpstr>Cultural Impact on International Management: Stability versus Innovation</vt:lpstr>
      <vt:lpstr>Figure 4.1 - Model of Culture</vt:lpstr>
      <vt:lpstr>Figure 4.2 - Comparing Cultures as Overlapping Normal Distributions</vt:lpstr>
      <vt:lpstr>Figure 4.3 - Stereotyping from Cultural Extremes</vt:lpstr>
      <vt:lpstr>Values</vt:lpstr>
      <vt:lpstr>Hofstede’s Cultural Dimensions</vt:lpstr>
      <vt:lpstr>Power Distance</vt:lpstr>
      <vt:lpstr>Uncertainty Avoidance</vt:lpstr>
      <vt:lpstr>Uncertainty Avoidance (continued)</vt:lpstr>
      <vt:lpstr>Individualism and Collectivism</vt:lpstr>
      <vt:lpstr>Masculinity and Femininity</vt:lpstr>
      <vt:lpstr>Time Orientation </vt:lpstr>
      <vt:lpstr>Indulgence versus Restraint </vt:lpstr>
      <vt:lpstr>Trompenaars’s Cultural Dimensions</vt:lpstr>
      <vt:lpstr>Universalism versus Particularism</vt:lpstr>
      <vt:lpstr>Universalism versus Particularism (continued)</vt:lpstr>
      <vt:lpstr>Individualism versus Communitarianism</vt:lpstr>
      <vt:lpstr>Neutral Culture versus Emotional Culture</vt:lpstr>
      <vt:lpstr>Specific versus Diffuse</vt:lpstr>
      <vt:lpstr>Specific versus Diffuse (continued)</vt:lpstr>
      <vt:lpstr>Achievement versus Ascription</vt:lpstr>
      <vt:lpstr>Time Orientation</vt:lpstr>
      <vt:lpstr>Dealing with Environment</vt:lpstr>
      <vt:lpstr>GLOBE Project</vt:lpstr>
      <vt:lpstr>Phases of GLOBE Project</vt:lpstr>
      <vt:lpstr>GLOBE's Cultural Dimensions</vt:lpstr>
      <vt:lpstr>GLOBE Country Analysis</vt:lpstr>
      <vt:lpstr>Be the Management Consultant</vt:lpstr>
      <vt:lpstr>Be the Management Consultant (continued)</vt:lpstr>
      <vt:lpstr>Review and Discuss</vt:lpstr>
      <vt:lpstr>Review and Discuss (continued 1)</vt:lpstr>
      <vt:lpstr>Review and Discuss (continued 2)</vt:lpstr>
      <vt:lpstr>Review and Discuss (continued 3)</vt:lpstr>
      <vt:lpstr>Review and Discuss (continued 4)</vt:lpstr>
      <vt:lpstr>Review and Discuss (continued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Eliswa</dc:creator>
  <cp:lastModifiedBy>Abdullah T. Alotaibi</cp:lastModifiedBy>
  <cp:revision>280</cp:revision>
  <cp:lastPrinted>1601-01-01T00:00:00Z</cp:lastPrinted>
  <dcterms:created xsi:type="dcterms:W3CDTF">1601-01-01T00:00:00Z</dcterms:created>
  <dcterms:modified xsi:type="dcterms:W3CDTF">2021-02-10T07:40:16Z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0x0101009D48022EABF1754A9167513451C89C8D</vt:lpwstr>
  </property>
</Properties>
</file>