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6" r:id="rId4"/>
  </p:sldMasterIdLst>
  <p:notesMasterIdLst>
    <p:notesMasterId r:id="rId55"/>
  </p:notesMasterIdLst>
  <p:handoutMasterIdLst>
    <p:handoutMasterId r:id="rId56"/>
  </p:handoutMasterIdLst>
  <p:sldIdLst>
    <p:sldId id="301" r:id="rId5"/>
    <p:sldId id="294" r:id="rId6"/>
    <p:sldId id="316" r:id="rId7"/>
    <p:sldId id="302" r:id="rId8"/>
    <p:sldId id="257" r:id="rId9"/>
    <p:sldId id="258" r:id="rId10"/>
    <p:sldId id="303" r:id="rId11"/>
    <p:sldId id="318" r:id="rId12"/>
    <p:sldId id="266" r:id="rId13"/>
    <p:sldId id="319" r:id="rId14"/>
    <p:sldId id="305" r:id="rId15"/>
    <p:sldId id="320" r:id="rId16"/>
    <p:sldId id="304" r:id="rId17"/>
    <p:sldId id="321" r:id="rId18"/>
    <p:sldId id="267" r:id="rId19"/>
    <p:sldId id="263" r:id="rId20"/>
    <p:sldId id="264" r:id="rId21"/>
    <p:sldId id="306" r:id="rId22"/>
    <p:sldId id="261" r:id="rId23"/>
    <p:sldId id="292" r:id="rId24"/>
    <p:sldId id="323" r:id="rId25"/>
    <p:sldId id="298" r:id="rId26"/>
    <p:sldId id="322" r:id="rId27"/>
    <p:sldId id="324" r:id="rId28"/>
    <p:sldId id="296" r:id="rId29"/>
    <p:sldId id="308" r:id="rId30"/>
    <p:sldId id="272" r:id="rId31"/>
    <p:sldId id="283" r:id="rId32"/>
    <p:sldId id="325" r:id="rId33"/>
    <p:sldId id="326" r:id="rId34"/>
    <p:sldId id="309" r:id="rId35"/>
    <p:sldId id="295" r:id="rId36"/>
    <p:sldId id="275" r:id="rId37"/>
    <p:sldId id="313" r:id="rId38"/>
    <p:sldId id="282" r:id="rId39"/>
    <p:sldId id="277" r:id="rId40"/>
    <p:sldId id="327" r:id="rId41"/>
    <p:sldId id="278" r:id="rId42"/>
    <p:sldId id="279" r:id="rId43"/>
    <p:sldId id="328" r:id="rId44"/>
    <p:sldId id="329" r:id="rId45"/>
    <p:sldId id="330" r:id="rId46"/>
    <p:sldId id="331" r:id="rId47"/>
    <p:sldId id="332" r:id="rId48"/>
    <p:sldId id="333" r:id="rId49"/>
    <p:sldId id="286" r:id="rId50"/>
    <p:sldId id="317" r:id="rId51"/>
    <p:sldId id="314" r:id="rId52"/>
    <p:sldId id="300" r:id="rId53"/>
    <p:sldId id="315"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ita G Kurup" initials="NGK" lastIdx="1" clrIdx="0">
    <p:extLst>
      <p:ext uri="{19B8F6BF-5375-455C-9EA6-DF929625EA0E}">
        <p15:presenceInfo xmlns:p15="http://schemas.microsoft.com/office/powerpoint/2012/main" userId="Nikita G Kur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F8F"/>
    <a:srgbClr val="FFFFFF"/>
    <a:srgbClr val="000000"/>
    <a:srgbClr val="9AA7CC"/>
    <a:srgbClr val="DDCA79"/>
    <a:srgbClr val="D13333"/>
    <a:srgbClr val="8D96B1"/>
    <a:srgbClr val="444B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27717" autoAdjust="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4D4EBF-1C67-443A-B5D3-05166F51AA6E}"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GB"/>
        </a:p>
      </dgm:t>
    </dgm:pt>
    <dgm:pt modelId="{E9C0B537-2EA2-42D9-8B04-1DF4152F6FBD}">
      <dgm:prSet custT="1"/>
      <dgm:spPr>
        <a:solidFill>
          <a:srgbClr val="033F8F"/>
        </a:solidFill>
        <a:ln>
          <a:solidFill>
            <a:srgbClr val="033F8F"/>
          </a:solidFill>
        </a:ln>
      </dgm:spPr>
      <dgm:t>
        <a:bodyPr/>
        <a:lstStyle/>
        <a:p>
          <a:pPr rtl="0"/>
          <a:r>
            <a:rPr lang="en-GB" sz="2600" dirty="0"/>
            <a:t>CSR</a:t>
          </a:r>
          <a:endParaRPr lang="en-IN" sz="2600" dirty="0"/>
        </a:p>
      </dgm:t>
      <dgm:extLst>
        <a:ext uri="{E40237B7-FDA0-4F09-8148-C483321AD2D9}">
          <dgm14:cNvPr xmlns:dgm14="http://schemas.microsoft.com/office/drawing/2010/diagram" id="0" name="" descr="The slide contains two rectangular boxes. &#10;&#10;Starting from the left, the header of the first box reads CSR and two points are listed under the header. The first point reads actions taken by a firm to benefit society beyond the requirements of the law and the direct interests of the firm, and the second point reads based more on voluntary actions.&#10;&#10;The header of the second box reads ethics and two points are listed under the header. The first point reads study of or the learning process involved in understanding morality, and the second point reads area of ethics has a lawful component and implies right and wrong in a legal sense.&#10;" title="Corporate Social Responsibility (CSR) versus Ethics "/>
        </a:ext>
      </dgm:extLst>
    </dgm:pt>
    <dgm:pt modelId="{54B21093-6888-478A-A471-174345C214EB}" type="parTrans" cxnId="{46717295-16D1-4C93-B916-C74C06CBFE25}">
      <dgm:prSet/>
      <dgm:spPr/>
      <dgm:t>
        <a:bodyPr/>
        <a:lstStyle/>
        <a:p>
          <a:endParaRPr lang="en-GB"/>
        </a:p>
      </dgm:t>
    </dgm:pt>
    <dgm:pt modelId="{7643F82B-E8D6-4E03-AA89-3A338E06FADE}" type="sibTrans" cxnId="{46717295-16D1-4C93-B916-C74C06CBFE25}">
      <dgm:prSet/>
      <dgm:spPr/>
      <dgm:t>
        <a:bodyPr/>
        <a:lstStyle/>
        <a:p>
          <a:endParaRPr lang="en-GB"/>
        </a:p>
      </dgm:t>
    </dgm:pt>
    <dgm:pt modelId="{B98424CE-9A1E-41E0-A84D-F3BA51F4C5C6}">
      <dgm:prSet/>
      <dgm:spPr>
        <a:noFill/>
        <a:ln>
          <a:solidFill>
            <a:srgbClr val="033F8F">
              <a:alpha val="90000"/>
            </a:srgbClr>
          </a:solidFill>
        </a:ln>
      </dgm:spPr>
      <dgm:t>
        <a:bodyPr/>
        <a:lstStyle/>
        <a:p>
          <a:pPr rtl="0">
            <a:lnSpc>
              <a:spcPct val="100000"/>
            </a:lnSpc>
          </a:pPr>
          <a:r>
            <a:rPr lang="en-GB" dirty="0"/>
            <a:t>Actions taken by a firm to benefit society beyond the requirements of the law and the direct interests of the firm </a:t>
          </a:r>
          <a:endParaRPr lang="en-IN" dirty="0"/>
        </a:p>
      </dgm:t>
      <dgm:extLst>
        <a:ext uri="{E40237B7-FDA0-4F09-8148-C483321AD2D9}">
          <dgm14:cNvPr xmlns:dgm14="http://schemas.microsoft.com/office/drawing/2010/diagram" id="0" name="" descr="The slide contains two rectangular boxes. &#10;&#10;Starting from the left, the header of the first box reads CSR and two points are listed under the header. The first point reads actions taken by a firm to benefit society beyond the requirements of the law and the direct interests of the firm, and the second point reads based more on voluntary actions.&#10;&#10;The header of the second box reads ethics and two points are listed under the header. The first point reads study of or the learning process involved in understanding morality, and the second point reads area of ethics has a lawful component and implies right and wrong in a legal sense.&#10;" title="Corporate Social Responsibility (CSR) versus Ethics "/>
        </a:ext>
      </dgm:extLst>
    </dgm:pt>
    <dgm:pt modelId="{B0AC86E6-39C4-4268-B93B-5799B653E692}" type="parTrans" cxnId="{A6ACC52C-CF74-421E-B5B8-F818FCAF17B0}">
      <dgm:prSet/>
      <dgm:spPr/>
      <dgm:t>
        <a:bodyPr/>
        <a:lstStyle/>
        <a:p>
          <a:endParaRPr lang="en-GB"/>
        </a:p>
      </dgm:t>
    </dgm:pt>
    <dgm:pt modelId="{D8D89AC4-822E-48BA-B155-05090307883C}" type="sibTrans" cxnId="{A6ACC52C-CF74-421E-B5B8-F818FCAF17B0}">
      <dgm:prSet/>
      <dgm:spPr/>
      <dgm:t>
        <a:bodyPr/>
        <a:lstStyle/>
        <a:p>
          <a:endParaRPr lang="en-GB"/>
        </a:p>
      </dgm:t>
    </dgm:pt>
    <dgm:pt modelId="{5AAC4407-67DA-4B57-9EE9-207EA2C7D76D}">
      <dgm:prSet/>
      <dgm:spPr>
        <a:noFill/>
        <a:ln>
          <a:solidFill>
            <a:srgbClr val="033F8F">
              <a:alpha val="90000"/>
            </a:srgbClr>
          </a:solidFill>
        </a:ln>
      </dgm:spPr>
      <dgm:t>
        <a:bodyPr/>
        <a:lstStyle/>
        <a:p>
          <a:pPr rtl="0">
            <a:lnSpc>
              <a:spcPct val="100000"/>
            </a:lnSpc>
          </a:pPr>
          <a:r>
            <a:rPr lang="en-IN" dirty="0"/>
            <a:t>Based more on voluntary actions</a:t>
          </a:r>
        </a:p>
      </dgm:t>
    </dgm:pt>
    <dgm:pt modelId="{0D8B7E67-F13A-4F32-9724-BA44543ABBA3}" type="parTrans" cxnId="{785CAC8D-B2BE-4054-BA21-9297F82AFE52}">
      <dgm:prSet/>
      <dgm:spPr/>
      <dgm:t>
        <a:bodyPr/>
        <a:lstStyle/>
        <a:p>
          <a:endParaRPr lang="en-GB"/>
        </a:p>
      </dgm:t>
    </dgm:pt>
    <dgm:pt modelId="{A41C323C-B0BE-44BD-81FD-CBF68044FEA6}" type="sibTrans" cxnId="{785CAC8D-B2BE-4054-BA21-9297F82AFE52}">
      <dgm:prSet/>
      <dgm:spPr/>
      <dgm:t>
        <a:bodyPr/>
        <a:lstStyle/>
        <a:p>
          <a:endParaRPr lang="en-GB"/>
        </a:p>
      </dgm:t>
    </dgm:pt>
    <dgm:pt modelId="{1F56342C-43B3-4FDF-9113-7FE631E45A93}">
      <dgm:prSet custT="1"/>
      <dgm:spPr>
        <a:solidFill>
          <a:srgbClr val="033F8F"/>
        </a:solidFill>
        <a:ln>
          <a:solidFill>
            <a:srgbClr val="033F8F"/>
          </a:solidFill>
        </a:ln>
      </dgm:spPr>
      <dgm:t>
        <a:bodyPr/>
        <a:lstStyle/>
        <a:p>
          <a:pPr rtl="0"/>
          <a:r>
            <a:rPr lang="en-GB" sz="2600" dirty="0"/>
            <a:t>Ethics</a:t>
          </a:r>
          <a:endParaRPr lang="en-IN" sz="2600" dirty="0"/>
        </a:p>
      </dgm:t>
      <dgm:extLst>
        <a:ext uri="{E40237B7-FDA0-4F09-8148-C483321AD2D9}">
          <dgm14:cNvPr xmlns:dgm14="http://schemas.microsoft.com/office/drawing/2010/diagram" id="0" name="" descr="The slide contains two rectangular boxes. &#10;&#10;Starting from the left, the header of the first box reads CSR and two points are listed under the header. The first point reads actions taken by a firm to benefit society beyond the requirements of the law and the direct interests of the firm, and the second point reads based more on voluntary actions.&#10;&#10;The header of the second box reads ethics and two points are listed under the header. The first point reads study of or the learning process involved in understanding morality, and the second point reads area of ethics has a lawful component and implies right and wrong in a legal sense.&#10;" title="Corporate Social Responsibility (CSR) versus Ethics "/>
        </a:ext>
      </dgm:extLst>
    </dgm:pt>
    <dgm:pt modelId="{9AB2678D-36C5-4C01-BCDF-B4084497E2AD}" type="parTrans" cxnId="{6C387BB6-54D2-49C4-AAFB-B576CF2E613E}">
      <dgm:prSet/>
      <dgm:spPr/>
      <dgm:t>
        <a:bodyPr/>
        <a:lstStyle/>
        <a:p>
          <a:endParaRPr lang="en-GB"/>
        </a:p>
      </dgm:t>
    </dgm:pt>
    <dgm:pt modelId="{E32FDC2F-6DA0-4803-A30E-842629300022}" type="sibTrans" cxnId="{6C387BB6-54D2-49C4-AAFB-B576CF2E613E}">
      <dgm:prSet/>
      <dgm:spPr/>
      <dgm:t>
        <a:bodyPr/>
        <a:lstStyle/>
        <a:p>
          <a:endParaRPr lang="en-GB"/>
        </a:p>
      </dgm:t>
    </dgm:pt>
    <dgm:pt modelId="{FC3F15E5-A2D3-49DD-9F2C-83C3A1030608}">
      <dgm:prSet/>
      <dgm:spPr>
        <a:noFill/>
        <a:ln>
          <a:solidFill>
            <a:srgbClr val="033F8F">
              <a:alpha val="90000"/>
            </a:srgbClr>
          </a:solidFill>
        </a:ln>
      </dgm:spPr>
      <dgm:t>
        <a:bodyPr/>
        <a:lstStyle/>
        <a:p>
          <a:pPr rtl="0">
            <a:lnSpc>
              <a:spcPct val="100000"/>
            </a:lnSpc>
          </a:pPr>
          <a:r>
            <a:rPr lang="en-IN" dirty="0"/>
            <a:t>Study of or the learning process involved in understanding morality</a:t>
          </a:r>
        </a:p>
      </dgm:t>
      <dgm:extLst>
        <a:ext uri="{E40237B7-FDA0-4F09-8148-C483321AD2D9}">
          <dgm14:cNvPr xmlns:dgm14="http://schemas.microsoft.com/office/drawing/2010/diagram" id="0" name="" descr="The slide contains two rectangular boxes. &#10;&#10;Starting from the left, the header of the first box reads CSR and two points are listed under the header. The first point reads actions taken by a firm to benefit society beyond the requirements of the law and the direct interests of the firm, and the second point reads based more on voluntary actions.&#10;&#10;The header of the second box reads ethics and two points are listed under the header. The first point reads study of or the learning process involved in understanding morality, and the second point reads area of ethics has a lawful component and implies right and wrong in a legal sense.&#10;" title="Corporate Social Responsibility (CSR) versus Ethics "/>
        </a:ext>
      </dgm:extLst>
    </dgm:pt>
    <dgm:pt modelId="{7BAF5826-1DE5-4FE7-9232-79A053FCFEF3}" type="parTrans" cxnId="{AA53A0C6-2C0B-4062-97E3-C8F0DF74B54D}">
      <dgm:prSet/>
      <dgm:spPr/>
      <dgm:t>
        <a:bodyPr/>
        <a:lstStyle/>
        <a:p>
          <a:endParaRPr lang="en-GB"/>
        </a:p>
      </dgm:t>
    </dgm:pt>
    <dgm:pt modelId="{485C1F46-7918-4736-9CB6-B23A041EE6F1}" type="sibTrans" cxnId="{AA53A0C6-2C0B-4062-97E3-C8F0DF74B54D}">
      <dgm:prSet/>
      <dgm:spPr/>
      <dgm:t>
        <a:bodyPr/>
        <a:lstStyle/>
        <a:p>
          <a:endParaRPr lang="en-GB"/>
        </a:p>
      </dgm:t>
    </dgm:pt>
    <dgm:pt modelId="{EB3D5A84-522A-48E4-B318-3DD35F6C5F11}">
      <dgm:prSet/>
      <dgm:spPr>
        <a:noFill/>
        <a:ln>
          <a:solidFill>
            <a:srgbClr val="033F8F">
              <a:alpha val="90000"/>
            </a:srgbClr>
          </a:solidFill>
        </a:ln>
      </dgm:spPr>
      <dgm:t>
        <a:bodyPr/>
        <a:lstStyle/>
        <a:p>
          <a:pPr rtl="0">
            <a:lnSpc>
              <a:spcPct val="100000"/>
            </a:lnSpc>
          </a:pPr>
          <a:r>
            <a:rPr lang="en-IN" dirty="0"/>
            <a:t>Area of ethics has a lawful component and implies right and wrong in a legal sense</a:t>
          </a:r>
        </a:p>
      </dgm:t>
    </dgm:pt>
    <dgm:pt modelId="{E31E0B1E-DA58-4E5A-B76D-B1B8B1045D0D}" type="parTrans" cxnId="{4F5AFE75-6C99-4E87-B1E1-F7747E19CEA7}">
      <dgm:prSet/>
      <dgm:spPr/>
      <dgm:t>
        <a:bodyPr/>
        <a:lstStyle/>
        <a:p>
          <a:endParaRPr lang="en-GB"/>
        </a:p>
      </dgm:t>
    </dgm:pt>
    <dgm:pt modelId="{ACE4D542-EE6B-4702-99B8-2E781F7141C0}" type="sibTrans" cxnId="{4F5AFE75-6C99-4E87-B1E1-F7747E19CEA7}">
      <dgm:prSet/>
      <dgm:spPr/>
      <dgm:t>
        <a:bodyPr/>
        <a:lstStyle/>
        <a:p>
          <a:endParaRPr lang="en-GB"/>
        </a:p>
      </dgm:t>
    </dgm:pt>
    <dgm:pt modelId="{DD40E2D1-991D-45CA-B70D-CBA0D7D4E808}" type="pres">
      <dgm:prSet presAssocID="{AB4D4EBF-1C67-443A-B5D3-05166F51AA6E}" presName="Name0" presStyleCnt="0">
        <dgm:presLayoutVars>
          <dgm:dir/>
          <dgm:animLvl val="lvl"/>
          <dgm:resizeHandles val="exact"/>
        </dgm:presLayoutVars>
      </dgm:prSet>
      <dgm:spPr/>
    </dgm:pt>
    <dgm:pt modelId="{B584B5C2-8CCB-4AD4-B31C-0BA28C7A5533}" type="pres">
      <dgm:prSet presAssocID="{E9C0B537-2EA2-42D9-8B04-1DF4152F6FBD}" presName="composite" presStyleCnt="0"/>
      <dgm:spPr/>
    </dgm:pt>
    <dgm:pt modelId="{E9F362C8-3C88-4119-974C-C3FC26D27FE9}" type="pres">
      <dgm:prSet presAssocID="{E9C0B537-2EA2-42D9-8B04-1DF4152F6FBD}" presName="parTx" presStyleLbl="alignNode1" presStyleIdx="0" presStyleCnt="2">
        <dgm:presLayoutVars>
          <dgm:chMax val="0"/>
          <dgm:chPref val="0"/>
          <dgm:bulletEnabled val="1"/>
        </dgm:presLayoutVars>
      </dgm:prSet>
      <dgm:spPr/>
    </dgm:pt>
    <dgm:pt modelId="{FCEF4716-D70F-4D53-89F3-C66D39B1F276}" type="pres">
      <dgm:prSet presAssocID="{E9C0B537-2EA2-42D9-8B04-1DF4152F6FBD}" presName="desTx" presStyleLbl="alignAccFollowNode1" presStyleIdx="0" presStyleCnt="2">
        <dgm:presLayoutVars>
          <dgm:bulletEnabled val="1"/>
        </dgm:presLayoutVars>
      </dgm:prSet>
      <dgm:spPr/>
    </dgm:pt>
    <dgm:pt modelId="{828C82A2-8141-43B8-A08B-2E098B17B32D}" type="pres">
      <dgm:prSet presAssocID="{7643F82B-E8D6-4E03-AA89-3A338E06FADE}" presName="space" presStyleCnt="0"/>
      <dgm:spPr/>
    </dgm:pt>
    <dgm:pt modelId="{33B8730C-BC04-4203-8E7E-922D67FABEF1}" type="pres">
      <dgm:prSet presAssocID="{1F56342C-43B3-4FDF-9113-7FE631E45A93}" presName="composite" presStyleCnt="0"/>
      <dgm:spPr/>
    </dgm:pt>
    <dgm:pt modelId="{1EB3798E-A19B-45AB-A118-4C9A32BFB139}" type="pres">
      <dgm:prSet presAssocID="{1F56342C-43B3-4FDF-9113-7FE631E45A93}" presName="parTx" presStyleLbl="alignNode1" presStyleIdx="1" presStyleCnt="2">
        <dgm:presLayoutVars>
          <dgm:chMax val="0"/>
          <dgm:chPref val="0"/>
          <dgm:bulletEnabled val="1"/>
        </dgm:presLayoutVars>
      </dgm:prSet>
      <dgm:spPr/>
    </dgm:pt>
    <dgm:pt modelId="{37B9633D-8284-4003-9341-AC9F6A4A9765}" type="pres">
      <dgm:prSet presAssocID="{1F56342C-43B3-4FDF-9113-7FE631E45A93}" presName="desTx" presStyleLbl="alignAccFollowNode1" presStyleIdx="1" presStyleCnt="2">
        <dgm:presLayoutVars>
          <dgm:bulletEnabled val="1"/>
        </dgm:presLayoutVars>
      </dgm:prSet>
      <dgm:spPr/>
    </dgm:pt>
  </dgm:ptLst>
  <dgm:cxnLst>
    <dgm:cxn modelId="{A6ACC52C-CF74-421E-B5B8-F818FCAF17B0}" srcId="{E9C0B537-2EA2-42D9-8B04-1DF4152F6FBD}" destId="{B98424CE-9A1E-41E0-A84D-F3BA51F4C5C6}" srcOrd="0" destOrd="0" parTransId="{B0AC86E6-39C4-4268-B93B-5799B653E692}" sibTransId="{D8D89AC4-822E-48BA-B155-05090307883C}"/>
    <dgm:cxn modelId="{890FEB53-7F31-4BEA-ACA3-7E6BDF03ED69}" type="presOf" srcId="{E9C0B537-2EA2-42D9-8B04-1DF4152F6FBD}" destId="{E9F362C8-3C88-4119-974C-C3FC26D27FE9}" srcOrd="0" destOrd="0" presId="urn:microsoft.com/office/officeart/2005/8/layout/hList1"/>
    <dgm:cxn modelId="{4F5AFE75-6C99-4E87-B1E1-F7747E19CEA7}" srcId="{1F56342C-43B3-4FDF-9113-7FE631E45A93}" destId="{EB3D5A84-522A-48E4-B318-3DD35F6C5F11}" srcOrd="1" destOrd="0" parTransId="{E31E0B1E-DA58-4E5A-B76D-B1B8B1045D0D}" sibTransId="{ACE4D542-EE6B-4702-99B8-2E781F7141C0}"/>
    <dgm:cxn modelId="{E10F1B59-915B-448D-B2AF-F4B5B2E861F8}" type="presOf" srcId="{EB3D5A84-522A-48E4-B318-3DD35F6C5F11}" destId="{37B9633D-8284-4003-9341-AC9F6A4A9765}" srcOrd="0" destOrd="1" presId="urn:microsoft.com/office/officeart/2005/8/layout/hList1"/>
    <dgm:cxn modelId="{785CAC8D-B2BE-4054-BA21-9297F82AFE52}" srcId="{E9C0B537-2EA2-42D9-8B04-1DF4152F6FBD}" destId="{5AAC4407-67DA-4B57-9EE9-207EA2C7D76D}" srcOrd="1" destOrd="0" parTransId="{0D8B7E67-F13A-4F32-9724-BA44543ABBA3}" sibTransId="{A41C323C-B0BE-44BD-81FD-CBF68044FEA6}"/>
    <dgm:cxn modelId="{46717295-16D1-4C93-B916-C74C06CBFE25}" srcId="{AB4D4EBF-1C67-443A-B5D3-05166F51AA6E}" destId="{E9C0B537-2EA2-42D9-8B04-1DF4152F6FBD}" srcOrd="0" destOrd="0" parTransId="{54B21093-6888-478A-A471-174345C214EB}" sibTransId="{7643F82B-E8D6-4E03-AA89-3A338E06FADE}"/>
    <dgm:cxn modelId="{6C387BB6-54D2-49C4-AAFB-B576CF2E613E}" srcId="{AB4D4EBF-1C67-443A-B5D3-05166F51AA6E}" destId="{1F56342C-43B3-4FDF-9113-7FE631E45A93}" srcOrd="1" destOrd="0" parTransId="{9AB2678D-36C5-4C01-BCDF-B4084497E2AD}" sibTransId="{E32FDC2F-6DA0-4803-A30E-842629300022}"/>
    <dgm:cxn modelId="{FDD531B8-CCA7-49BE-AD45-E265B2323AA8}" type="presOf" srcId="{1F56342C-43B3-4FDF-9113-7FE631E45A93}" destId="{1EB3798E-A19B-45AB-A118-4C9A32BFB139}" srcOrd="0" destOrd="0" presId="urn:microsoft.com/office/officeart/2005/8/layout/hList1"/>
    <dgm:cxn modelId="{B00991BB-7C15-45A1-BF6D-616FD9DA18FA}" type="presOf" srcId="{5AAC4407-67DA-4B57-9EE9-207EA2C7D76D}" destId="{FCEF4716-D70F-4D53-89F3-C66D39B1F276}" srcOrd="0" destOrd="1" presId="urn:microsoft.com/office/officeart/2005/8/layout/hList1"/>
    <dgm:cxn modelId="{B4A520C1-8440-4E1C-9636-8F9333EE7409}" type="presOf" srcId="{AB4D4EBF-1C67-443A-B5D3-05166F51AA6E}" destId="{DD40E2D1-991D-45CA-B70D-CBA0D7D4E808}" srcOrd="0" destOrd="0" presId="urn:microsoft.com/office/officeart/2005/8/layout/hList1"/>
    <dgm:cxn modelId="{AA53A0C6-2C0B-4062-97E3-C8F0DF74B54D}" srcId="{1F56342C-43B3-4FDF-9113-7FE631E45A93}" destId="{FC3F15E5-A2D3-49DD-9F2C-83C3A1030608}" srcOrd="0" destOrd="0" parTransId="{7BAF5826-1DE5-4FE7-9232-79A053FCFEF3}" sibTransId="{485C1F46-7918-4736-9CB6-B23A041EE6F1}"/>
    <dgm:cxn modelId="{16E3D4C9-241F-4C91-B804-EF9598864A40}" type="presOf" srcId="{FC3F15E5-A2D3-49DD-9F2C-83C3A1030608}" destId="{37B9633D-8284-4003-9341-AC9F6A4A9765}" srcOrd="0" destOrd="0" presId="urn:microsoft.com/office/officeart/2005/8/layout/hList1"/>
    <dgm:cxn modelId="{3B4526D8-6E31-4C4E-B0C7-2A9668E325C2}" type="presOf" srcId="{B98424CE-9A1E-41E0-A84D-F3BA51F4C5C6}" destId="{FCEF4716-D70F-4D53-89F3-C66D39B1F276}" srcOrd="0" destOrd="0" presId="urn:microsoft.com/office/officeart/2005/8/layout/hList1"/>
    <dgm:cxn modelId="{7A46E813-ADE1-4371-AD7B-9842D96C5FD2}" type="presParOf" srcId="{DD40E2D1-991D-45CA-B70D-CBA0D7D4E808}" destId="{B584B5C2-8CCB-4AD4-B31C-0BA28C7A5533}" srcOrd="0" destOrd="0" presId="urn:microsoft.com/office/officeart/2005/8/layout/hList1"/>
    <dgm:cxn modelId="{0474BA1A-C43C-4D49-98A5-0136453F66A5}" type="presParOf" srcId="{B584B5C2-8CCB-4AD4-B31C-0BA28C7A5533}" destId="{E9F362C8-3C88-4119-974C-C3FC26D27FE9}" srcOrd="0" destOrd="0" presId="urn:microsoft.com/office/officeart/2005/8/layout/hList1"/>
    <dgm:cxn modelId="{532905AA-2B56-4D2A-9482-759CAD49CBCD}" type="presParOf" srcId="{B584B5C2-8CCB-4AD4-B31C-0BA28C7A5533}" destId="{FCEF4716-D70F-4D53-89F3-C66D39B1F276}" srcOrd="1" destOrd="0" presId="urn:microsoft.com/office/officeart/2005/8/layout/hList1"/>
    <dgm:cxn modelId="{FB28E73C-C182-4268-AF9E-B205D9C1EC8B}" type="presParOf" srcId="{DD40E2D1-991D-45CA-B70D-CBA0D7D4E808}" destId="{828C82A2-8141-43B8-A08B-2E098B17B32D}" srcOrd="1" destOrd="0" presId="urn:microsoft.com/office/officeart/2005/8/layout/hList1"/>
    <dgm:cxn modelId="{3ACE7FD7-973B-4BC0-86D5-7DF31DED9C9B}" type="presParOf" srcId="{DD40E2D1-991D-45CA-B70D-CBA0D7D4E808}" destId="{33B8730C-BC04-4203-8E7E-922D67FABEF1}" srcOrd="2" destOrd="0" presId="urn:microsoft.com/office/officeart/2005/8/layout/hList1"/>
    <dgm:cxn modelId="{859BC62B-DA64-4E80-993D-4A3A84BF2455}" type="presParOf" srcId="{33B8730C-BC04-4203-8E7E-922D67FABEF1}" destId="{1EB3798E-A19B-45AB-A118-4C9A32BFB139}" srcOrd="0" destOrd="0" presId="urn:microsoft.com/office/officeart/2005/8/layout/hList1"/>
    <dgm:cxn modelId="{66EE1253-991D-4868-ACDB-E3F7845C8976}" type="presParOf" srcId="{33B8730C-BC04-4203-8E7E-922D67FABEF1}" destId="{37B9633D-8284-4003-9341-AC9F6A4A976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1ECDD7-4320-480B-9C65-AD04303F678C}"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GB"/>
        </a:p>
      </dgm:t>
    </dgm:pt>
    <dgm:pt modelId="{9C184AF3-F5A8-49C3-975A-36D8833B0653}">
      <dgm:prSet custT="1"/>
      <dgm:spPr>
        <a:solidFill>
          <a:srgbClr val="033F8F"/>
        </a:solidFill>
        <a:ln>
          <a:solidFill>
            <a:srgbClr val="033F8F"/>
          </a:solidFill>
        </a:ln>
      </dgm:spPr>
      <dgm:t>
        <a:bodyPr/>
        <a:lstStyle/>
        <a:p>
          <a:pPr rtl="0"/>
          <a:r>
            <a:rPr lang="en-IN" sz="3200" dirty="0"/>
            <a:t>Kantian philosophical traditions</a:t>
          </a:r>
        </a:p>
      </dgm:t>
      <dgm:extLst>
        <a:ext uri="{E40237B7-FDA0-4F09-8148-C483321AD2D9}">
          <dgm14:cNvPr xmlns:dgm14="http://schemas.microsoft.com/office/drawing/2010/diagram" id="0" name="" descr="This slide contains four rectangular boxes positioned in two rows. Each row contains two boxes. &#10;&#10;In row one, the box on the left is labeled Kantian philosophical traditions, and the box on the right is labeled Aristotelian virtue ethics. &#10;&#10;In row two, the box on the left is labeled utilitarianism, and the box on the right is labeled eastern philosophy. &#10;&#10;" title="Ethical Theories and Philosophy "/>
        </a:ext>
      </dgm:extLst>
    </dgm:pt>
    <dgm:pt modelId="{9E11E7C4-A0D9-4668-B998-A1E98F74629E}" type="parTrans" cxnId="{C5FB4A15-D207-4AFB-B965-D8103711CA17}">
      <dgm:prSet/>
      <dgm:spPr/>
      <dgm:t>
        <a:bodyPr/>
        <a:lstStyle/>
        <a:p>
          <a:endParaRPr lang="en-GB"/>
        </a:p>
      </dgm:t>
    </dgm:pt>
    <dgm:pt modelId="{8BC160BF-9A94-4348-9B6E-96FE8FDDA622}" type="sibTrans" cxnId="{C5FB4A15-D207-4AFB-B965-D8103711CA17}">
      <dgm:prSet/>
      <dgm:spPr/>
      <dgm:t>
        <a:bodyPr/>
        <a:lstStyle/>
        <a:p>
          <a:endParaRPr lang="en-GB"/>
        </a:p>
      </dgm:t>
    </dgm:pt>
    <dgm:pt modelId="{9A88B1E7-F1A0-4D4F-9362-1FB49ABECC7B}">
      <dgm:prSet custT="1"/>
      <dgm:spPr>
        <a:solidFill>
          <a:srgbClr val="033F8F"/>
        </a:solidFill>
        <a:ln>
          <a:solidFill>
            <a:srgbClr val="033F8F"/>
          </a:solidFill>
        </a:ln>
      </dgm:spPr>
      <dgm:t>
        <a:bodyPr/>
        <a:lstStyle/>
        <a:p>
          <a:pPr rtl="0"/>
          <a:r>
            <a:rPr lang="en-IN" sz="3200" dirty="0"/>
            <a:t>Aristotelian virtue ethics</a:t>
          </a:r>
        </a:p>
      </dgm:t>
      <dgm:extLst>
        <a:ext uri="{E40237B7-FDA0-4F09-8148-C483321AD2D9}">
          <dgm14:cNvPr xmlns:dgm14="http://schemas.microsoft.com/office/drawing/2010/diagram" id="0" name="" descr="This slide contains four rectangular boxes positioned in two rows. Each row contains two boxes. &#10;&#10;In row one, the box on the left is labeled Kantian philosophical traditions, and the box on the right is labeled Aristotelian virtue ethics. &#10;&#10;In row two, the box on the left is labeled utilitarianism, and the box on the right is labeled eastern philosophy. &#10;&#10;" title="Ethical Theories and Philosophy "/>
        </a:ext>
      </dgm:extLst>
    </dgm:pt>
    <dgm:pt modelId="{3A48E45B-B959-4D8F-A4C5-0AB120E858D8}" type="parTrans" cxnId="{614A3476-37CB-4AAB-B411-0A4EA6B8BC3C}">
      <dgm:prSet/>
      <dgm:spPr/>
      <dgm:t>
        <a:bodyPr/>
        <a:lstStyle/>
        <a:p>
          <a:endParaRPr lang="en-GB"/>
        </a:p>
      </dgm:t>
    </dgm:pt>
    <dgm:pt modelId="{1C3CFB5F-9720-49A4-B585-DABCCAA56F93}" type="sibTrans" cxnId="{614A3476-37CB-4AAB-B411-0A4EA6B8BC3C}">
      <dgm:prSet/>
      <dgm:spPr/>
      <dgm:t>
        <a:bodyPr/>
        <a:lstStyle/>
        <a:p>
          <a:endParaRPr lang="en-GB"/>
        </a:p>
      </dgm:t>
    </dgm:pt>
    <dgm:pt modelId="{B42BD4ED-7035-47D5-BFA1-D71C00D3A34D}">
      <dgm:prSet custT="1"/>
      <dgm:spPr>
        <a:solidFill>
          <a:srgbClr val="033F8F"/>
        </a:solidFill>
        <a:ln>
          <a:solidFill>
            <a:srgbClr val="033F8F"/>
          </a:solidFill>
        </a:ln>
      </dgm:spPr>
      <dgm:t>
        <a:bodyPr/>
        <a:lstStyle/>
        <a:p>
          <a:pPr rtl="0"/>
          <a:r>
            <a:rPr lang="en-IN" sz="3200" dirty="0"/>
            <a:t>Utilitarianism </a:t>
          </a:r>
        </a:p>
      </dgm:t>
      <dgm:extLst>
        <a:ext uri="{E40237B7-FDA0-4F09-8148-C483321AD2D9}">
          <dgm14:cNvPr xmlns:dgm14="http://schemas.microsoft.com/office/drawing/2010/diagram" id="0" name="" descr="This slide contains four rectangular boxes positioned in two rows. Each row contains two boxes. &#10;&#10;In row one, the box on the left is labeled Kantian philosophical traditions, and the box on the right is labeled Aristotelian virtue ethics. &#10;&#10;In row two, the box on the left is labeled utilitarianism, and the box on the right is labeled eastern philosophy. &#10;&#10;" title="Ethical Theories and Philosophy "/>
        </a:ext>
      </dgm:extLst>
    </dgm:pt>
    <dgm:pt modelId="{C41F45E9-4B12-4A45-995E-117A53D4FAAD}" type="parTrans" cxnId="{5E89D451-9BEF-4FF2-828D-0BADBFA0EB72}">
      <dgm:prSet/>
      <dgm:spPr/>
      <dgm:t>
        <a:bodyPr/>
        <a:lstStyle/>
        <a:p>
          <a:endParaRPr lang="en-GB"/>
        </a:p>
      </dgm:t>
    </dgm:pt>
    <dgm:pt modelId="{23F13C5A-D0B2-49BC-9ED5-FDF608F2552C}" type="sibTrans" cxnId="{5E89D451-9BEF-4FF2-828D-0BADBFA0EB72}">
      <dgm:prSet/>
      <dgm:spPr/>
      <dgm:t>
        <a:bodyPr/>
        <a:lstStyle/>
        <a:p>
          <a:endParaRPr lang="en-GB"/>
        </a:p>
      </dgm:t>
    </dgm:pt>
    <dgm:pt modelId="{5570951F-CADC-44CC-B162-7C69FCE25A79}">
      <dgm:prSet custT="1"/>
      <dgm:spPr>
        <a:solidFill>
          <a:srgbClr val="033F8F"/>
        </a:solidFill>
        <a:ln>
          <a:solidFill>
            <a:srgbClr val="033F8F"/>
          </a:solidFill>
        </a:ln>
      </dgm:spPr>
      <dgm:t>
        <a:bodyPr/>
        <a:lstStyle/>
        <a:p>
          <a:pPr rtl="0"/>
          <a:r>
            <a:rPr lang="en-IN" sz="3200" dirty="0"/>
            <a:t>Eastern philosophy</a:t>
          </a:r>
        </a:p>
      </dgm:t>
      <dgm:extLst>
        <a:ext uri="{E40237B7-FDA0-4F09-8148-C483321AD2D9}">
          <dgm14:cNvPr xmlns:dgm14="http://schemas.microsoft.com/office/drawing/2010/diagram" id="0" name="" descr="This slide contains four rectangular boxes positioned in two rows. Each row contains two boxes. &#10;&#10;In row one, the box on the left is labeled Kantian philosophical traditions, and the box on the right is labeled Aristotelian virtue ethics. &#10;&#10;In row two, the box on the left is labeled utilitarianism, and the box on the right is labeled eastern philosophy. &#10;&#10;" title="Ethical Theories and Philosophy "/>
        </a:ext>
      </dgm:extLst>
    </dgm:pt>
    <dgm:pt modelId="{290BDE02-E8B7-4A33-9939-18FC71EC5577}" type="parTrans" cxnId="{30B44A88-4733-4393-BA65-72B5E641CA42}">
      <dgm:prSet/>
      <dgm:spPr/>
      <dgm:t>
        <a:bodyPr/>
        <a:lstStyle/>
        <a:p>
          <a:endParaRPr lang="en-GB"/>
        </a:p>
      </dgm:t>
    </dgm:pt>
    <dgm:pt modelId="{4F794340-C018-4792-A740-385C80EC10FB}" type="sibTrans" cxnId="{30B44A88-4733-4393-BA65-72B5E641CA42}">
      <dgm:prSet/>
      <dgm:spPr/>
      <dgm:t>
        <a:bodyPr/>
        <a:lstStyle/>
        <a:p>
          <a:endParaRPr lang="en-GB"/>
        </a:p>
      </dgm:t>
    </dgm:pt>
    <dgm:pt modelId="{592F30F8-00C6-4420-BDC9-87AAD1F5A289}" type="pres">
      <dgm:prSet presAssocID="{C41ECDD7-4320-480B-9C65-AD04303F678C}" presName="diagram" presStyleCnt="0">
        <dgm:presLayoutVars>
          <dgm:dir/>
          <dgm:resizeHandles val="exact"/>
        </dgm:presLayoutVars>
      </dgm:prSet>
      <dgm:spPr/>
    </dgm:pt>
    <dgm:pt modelId="{1EB7D47B-57F3-4C11-96FC-48A40C27413B}" type="pres">
      <dgm:prSet presAssocID="{9C184AF3-F5A8-49C3-975A-36D8833B0653}" presName="node" presStyleLbl="node1" presStyleIdx="0" presStyleCnt="4">
        <dgm:presLayoutVars>
          <dgm:bulletEnabled val="1"/>
        </dgm:presLayoutVars>
      </dgm:prSet>
      <dgm:spPr/>
    </dgm:pt>
    <dgm:pt modelId="{94E1612C-32AC-498C-8867-BC5657E1B23C}" type="pres">
      <dgm:prSet presAssocID="{8BC160BF-9A94-4348-9B6E-96FE8FDDA622}" presName="sibTrans" presStyleCnt="0"/>
      <dgm:spPr/>
    </dgm:pt>
    <dgm:pt modelId="{F25F21BA-742E-4F22-A9DE-9C29DB02AECA}" type="pres">
      <dgm:prSet presAssocID="{9A88B1E7-F1A0-4D4F-9362-1FB49ABECC7B}" presName="node" presStyleLbl="node1" presStyleIdx="1" presStyleCnt="4">
        <dgm:presLayoutVars>
          <dgm:bulletEnabled val="1"/>
        </dgm:presLayoutVars>
      </dgm:prSet>
      <dgm:spPr/>
    </dgm:pt>
    <dgm:pt modelId="{85BA83E2-A431-4505-85C7-67350557FCEE}" type="pres">
      <dgm:prSet presAssocID="{1C3CFB5F-9720-49A4-B585-DABCCAA56F93}" presName="sibTrans" presStyleCnt="0"/>
      <dgm:spPr/>
    </dgm:pt>
    <dgm:pt modelId="{1A7C6D94-190D-458F-B333-D3C570DE445C}" type="pres">
      <dgm:prSet presAssocID="{B42BD4ED-7035-47D5-BFA1-D71C00D3A34D}" presName="node" presStyleLbl="node1" presStyleIdx="2" presStyleCnt="4">
        <dgm:presLayoutVars>
          <dgm:bulletEnabled val="1"/>
        </dgm:presLayoutVars>
      </dgm:prSet>
      <dgm:spPr/>
    </dgm:pt>
    <dgm:pt modelId="{59AC75A2-5645-4FDC-8AB5-9FD438C9F759}" type="pres">
      <dgm:prSet presAssocID="{23F13C5A-D0B2-49BC-9ED5-FDF608F2552C}" presName="sibTrans" presStyleCnt="0"/>
      <dgm:spPr/>
    </dgm:pt>
    <dgm:pt modelId="{96AA19BC-85EF-477A-8138-FB770E9C570B}" type="pres">
      <dgm:prSet presAssocID="{5570951F-CADC-44CC-B162-7C69FCE25A79}" presName="node" presStyleLbl="node1" presStyleIdx="3" presStyleCnt="4">
        <dgm:presLayoutVars>
          <dgm:bulletEnabled val="1"/>
        </dgm:presLayoutVars>
      </dgm:prSet>
      <dgm:spPr/>
    </dgm:pt>
  </dgm:ptLst>
  <dgm:cxnLst>
    <dgm:cxn modelId="{C5FB4A15-D207-4AFB-B965-D8103711CA17}" srcId="{C41ECDD7-4320-480B-9C65-AD04303F678C}" destId="{9C184AF3-F5A8-49C3-975A-36D8833B0653}" srcOrd="0" destOrd="0" parTransId="{9E11E7C4-A0D9-4668-B998-A1E98F74629E}" sibTransId="{8BC160BF-9A94-4348-9B6E-96FE8FDDA622}"/>
    <dgm:cxn modelId="{2A76C132-F682-4632-8876-F773058A1AB4}" type="presOf" srcId="{9C184AF3-F5A8-49C3-975A-36D8833B0653}" destId="{1EB7D47B-57F3-4C11-96FC-48A40C27413B}" srcOrd="0" destOrd="0" presId="urn:microsoft.com/office/officeart/2005/8/layout/default"/>
    <dgm:cxn modelId="{75360A3C-E562-496A-A95C-6FC4BCED0FBE}" type="presOf" srcId="{9A88B1E7-F1A0-4D4F-9362-1FB49ABECC7B}" destId="{F25F21BA-742E-4F22-A9DE-9C29DB02AECA}" srcOrd="0" destOrd="0" presId="urn:microsoft.com/office/officeart/2005/8/layout/default"/>
    <dgm:cxn modelId="{EA8F3F4D-4059-48B4-BCCD-E002AD83E072}" type="presOf" srcId="{C41ECDD7-4320-480B-9C65-AD04303F678C}" destId="{592F30F8-00C6-4420-BDC9-87AAD1F5A289}" srcOrd="0" destOrd="0" presId="urn:microsoft.com/office/officeart/2005/8/layout/default"/>
    <dgm:cxn modelId="{F1D9C84D-3B18-4812-9D8B-F269A92C4873}" type="presOf" srcId="{5570951F-CADC-44CC-B162-7C69FCE25A79}" destId="{96AA19BC-85EF-477A-8138-FB770E9C570B}" srcOrd="0" destOrd="0" presId="urn:microsoft.com/office/officeart/2005/8/layout/default"/>
    <dgm:cxn modelId="{5E89D451-9BEF-4FF2-828D-0BADBFA0EB72}" srcId="{C41ECDD7-4320-480B-9C65-AD04303F678C}" destId="{B42BD4ED-7035-47D5-BFA1-D71C00D3A34D}" srcOrd="2" destOrd="0" parTransId="{C41F45E9-4B12-4A45-995E-117A53D4FAAD}" sibTransId="{23F13C5A-D0B2-49BC-9ED5-FDF608F2552C}"/>
    <dgm:cxn modelId="{614A3476-37CB-4AAB-B411-0A4EA6B8BC3C}" srcId="{C41ECDD7-4320-480B-9C65-AD04303F678C}" destId="{9A88B1E7-F1A0-4D4F-9362-1FB49ABECC7B}" srcOrd="1" destOrd="0" parTransId="{3A48E45B-B959-4D8F-A4C5-0AB120E858D8}" sibTransId="{1C3CFB5F-9720-49A4-B585-DABCCAA56F93}"/>
    <dgm:cxn modelId="{5EE7E458-A4CD-47F8-A81D-E159D423820B}" type="presOf" srcId="{B42BD4ED-7035-47D5-BFA1-D71C00D3A34D}" destId="{1A7C6D94-190D-458F-B333-D3C570DE445C}" srcOrd="0" destOrd="0" presId="urn:microsoft.com/office/officeart/2005/8/layout/default"/>
    <dgm:cxn modelId="{30B44A88-4733-4393-BA65-72B5E641CA42}" srcId="{C41ECDD7-4320-480B-9C65-AD04303F678C}" destId="{5570951F-CADC-44CC-B162-7C69FCE25A79}" srcOrd="3" destOrd="0" parTransId="{290BDE02-E8B7-4A33-9939-18FC71EC5577}" sibTransId="{4F794340-C018-4792-A740-385C80EC10FB}"/>
    <dgm:cxn modelId="{6372BCE2-CB99-4010-85D1-518AAEC61E55}" type="presParOf" srcId="{592F30F8-00C6-4420-BDC9-87AAD1F5A289}" destId="{1EB7D47B-57F3-4C11-96FC-48A40C27413B}" srcOrd="0" destOrd="0" presId="urn:microsoft.com/office/officeart/2005/8/layout/default"/>
    <dgm:cxn modelId="{216A1BA8-C0F7-459D-9C25-CA3A2BBDE8A7}" type="presParOf" srcId="{592F30F8-00C6-4420-BDC9-87AAD1F5A289}" destId="{94E1612C-32AC-498C-8867-BC5657E1B23C}" srcOrd="1" destOrd="0" presId="urn:microsoft.com/office/officeart/2005/8/layout/default"/>
    <dgm:cxn modelId="{2FEE2A04-7DF8-43FA-97BB-BC5BE0DB387E}" type="presParOf" srcId="{592F30F8-00C6-4420-BDC9-87AAD1F5A289}" destId="{F25F21BA-742E-4F22-A9DE-9C29DB02AECA}" srcOrd="2" destOrd="0" presId="urn:microsoft.com/office/officeart/2005/8/layout/default"/>
    <dgm:cxn modelId="{BE86309D-39BC-4068-8249-7F05CBC3A6F8}" type="presParOf" srcId="{592F30F8-00C6-4420-BDC9-87AAD1F5A289}" destId="{85BA83E2-A431-4505-85C7-67350557FCEE}" srcOrd="3" destOrd="0" presId="urn:microsoft.com/office/officeart/2005/8/layout/default"/>
    <dgm:cxn modelId="{022A087B-58A8-4EF8-B87A-5EDF9E616957}" type="presParOf" srcId="{592F30F8-00C6-4420-BDC9-87AAD1F5A289}" destId="{1A7C6D94-190D-458F-B333-D3C570DE445C}" srcOrd="4" destOrd="0" presId="urn:microsoft.com/office/officeart/2005/8/layout/default"/>
    <dgm:cxn modelId="{332B46C9-845F-4307-83AD-DDA0BBA9F316}" type="presParOf" srcId="{592F30F8-00C6-4420-BDC9-87AAD1F5A289}" destId="{59AC75A2-5645-4FDC-8AB5-9FD438C9F759}" srcOrd="5" destOrd="0" presId="urn:microsoft.com/office/officeart/2005/8/layout/default"/>
    <dgm:cxn modelId="{7023E537-C6A1-4786-AA53-50FE50165BAC}" type="presParOf" srcId="{592F30F8-00C6-4420-BDC9-87AAD1F5A289}" destId="{96AA19BC-85EF-477A-8138-FB770E9C570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246733-5B9B-4DF7-8208-30318B027788}"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GB"/>
        </a:p>
      </dgm:t>
    </dgm:pt>
    <dgm:pt modelId="{BDF7653B-FB6D-4DEA-A06F-58A7BC82F5F4}">
      <dgm:prSet/>
      <dgm:spPr>
        <a:solidFill>
          <a:srgbClr val="033F8F"/>
        </a:solidFill>
        <a:ln>
          <a:solidFill>
            <a:srgbClr val="033F8F"/>
          </a:solidFill>
        </a:ln>
      </dgm:spPr>
      <dgm:t>
        <a:bodyPr/>
        <a:lstStyle/>
        <a:p>
          <a:pPr rtl="0"/>
          <a:r>
            <a:rPr lang="en-US" dirty="0"/>
            <a:t>Political, economic, and cultural differences interfere with the establishment of a universal foundation for employment practices</a:t>
          </a:r>
          <a:endParaRPr lang="en-IN" dirty="0"/>
        </a:p>
      </dgm:t>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DC40313C-391E-4DCF-9436-48634004F3FE}" type="parTrans" cxnId="{A87300F2-0A4A-486B-88F1-2F35832BC0FA}">
      <dgm:prSet/>
      <dgm:spPr/>
      <dgm:t>
        <a:bodyPr/>
        <a:lstStyle/>
        <a:p>
          <a:endParaRPr lang="en-GB"/>
        </a:p>
      </dgm:t>
    </dgm:pt>
    <dgm:pt modelId="{5DA5AC95-91CD-4F22-8576-01A440CB5321}" type="sibTrans" cxnId="{A87300F2-0A4A-486B-88F1-2F35832BC0FA}">
      <dgm:prSet/>
      <dgm:spPr>
        <a:ln>
          <a:solidFill>
            <a:srgbClr val="033F8F"/>
          </a:solidFill>
        </a:ln>
      </dgm:spPr>
      <dgm:t>
        <a:bodyPr/>
        <a:lstStyle/>
        <a:p>
          <a:endParaRPr lang="en-GB"/>
        </a:p>
      </dgm:t>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5CE0893A-9615-4F99-BCDE-37E8EC619DE7}">
      <dgm:prSet/>
      <dgm:spPr>
        <a:solidFill>
          <a:srgbClr val="033F8F"/>
        </a:solidFill>
        <a:ln>
          <a:solidFill>
            <a:srgbClr val="033F8F"/>
          </a:solidFill>
        </a:ln>
      </dgm:spPr>
      <dgm:t>
        <a:bodyPr/>
        <a:lstStyle/>
        <a:p>
          <a:pPr rtl="0"/>
          <a:r>
            <a:rPr lang="en-US" dirty="0"/>
            <a:t>Difficulty in deciding working conditions, expected consecutive work hours, and labor regulations</a:t>
          </a:r>
          <a:endParaRPr lang="en-IN" dirty="0"/>
        </a:p>
      </dgm:t>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92FAB384-A9A6-4716-B7C3-3C2D8445BC7D}" type="parTrans" cxnId="{ACB6311B-8D8F-439E-9966-B90B2B27EB99}">
      <dgm:prSet/>
      <dgm:spPr/>
      <dgm:t>
        <a:bodyPr/>
        <a:lstStyle/>
        <a:p>
          <a:endParaRPr lang="en-GB"/>
        </a:p>
      </dgm:t>
    </dgm:pt>
    <dgm:pt modelId="{072C735C-B439-4365-BD7B-0DF1F2C2B089}" type="sibTrans" cxnId="{ACB6311B-8D8F-439E-9966-B90B2B27EB99}">
      <dgm:prSet/>
      <dgm:spPr/>
      <dgm:t>
        <a:bodyPr/>
        <a:lstStyle/>
        <a:p>
          <a:endParaRPr lang="en-GB"/>
        </a:p>
      </dgm:t>
    </dgm:pt>
    <dgm:pt modelId="{20CFF318-0384-4C01-9A0C-CE0521D13AAA}">
      <dgm:prSet/>
      <dgm:spPr>
        <a:solidFill>
          <a:srgbClr val="033F8F"/>
        </a:solidFill>
        <a:ln>
          <a:solidFill>
            <a:srgbClr val="033F8F"/>
          </a:solidFill>
        </a:ln>
      </dgm:spPr>
      <dgm:t>
        <a:bodyPr/>
        <a:lstStyle/>
        <a:p>
          <a:pPr rtl="0"/>
          <a:r>
            <a:rPr lang="en-US" dirty="0"/>
            <a:t>Frequent offshoring due to differences in labor costs</a:t>
          </a:r>
          <a:endParaRPr lang="en-IN" dirty="0"/>
        </a:p>
      </dgm:t>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E98D5402-440B-4A31-8F32-3E8C2F434D3F}" type="parTrans" cxnId="{E08F52F8-F1F9-4BEC-8C4A-D2DAC904C55B}">
      <dgm:prSet/>
      <dgm:spPr/>
      <dgm:t>
        <a:bodyPr/>
        <a:lstStyle/>
        <a:p>
          <a:endParaRPr lang="en-GB"/>
        </a:p>
      </dgm:t>
    </dgm:pt>
    <dgm:pt modelId="{1D866615-20DF-4866-8141-565F59DA5661}" type="sibTrans" cxnId="{E08F52F8-F1F9-4BEC-8C4A-D2DAC904C55B}">
      <dgm:prSet/>
      <dgm:spPr/>
      <dgm:t>
        <a:bodyPr/>
        <a:lstStyle/>
        <a:p>
          <a:endParaRPr lang="en-GB"/>
        </a:p>
      </dgm:t>
    </dgm:pt>
    <dgm:pt modelId="{20F9BCA3-6467-47C1-AF0B-A9F2F9E94202}">
      <dgm:prSet/>
      <dgm:spPr>
        <a:solidFill>
          <a:srgbClr val="033F8F"/>
        </a:solidFill>
        <a:ln>
          <a:solidFill>
            <a:srgbClr val="033F8F"/>
          </a:solidFill>
        </a:ln>
      </dgm:spPr>
      <dgm:t>
        <a:bodyPr/>
        <a:lstStyle/>
        <a:p>
          <a:pPr rtl="0"/>
          <a:r>
            <a:rPr lang="en-IN" dirty="0"/>
            <a:t>Ensuring that all contractors along the global supply chain are compliant with company standards</a:t>
          </a:r>
        </a:p>
      </dgm:t>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8EB402A9-A9AC-4306-839A-AA42A713416D}" type="parTrans" cxnId="{24564193-CD3B-47F4-AD84-D91DEF26C16B}">
      <dgm:prSet/>
      <dgm:spPr/>
      <dgm:t>
        <a:bodyPr/>
        <a:lstStyle/>
        <a:p>
          <a:endParaRPr lang="en-GB"/>
        </a:p>
      </dgm:t>
    </dgm:pt>
    <dgm:pt modelId="{CB11610F-AD53-4367-8DF1-A2B58A912655}" type="sibTrans" cxnId="{24564193-CD3B-47F4-AD84-D91DEF26C16B}">
      <dgm:prSet/>
      <dgm:spPr/>
      <dgm:t>
        <a:bodyPr/>
        <a:lstStyle/>
        <a:p>
          <a:endParaRPr lang="en-GB"/>
        </a:p>
      </dgm:t>
    </dgm:pt>
    <dgm:pt modelId="{22D2AC70-C43D-4A44-8C03-9EF1FD292837}" type="pres">
      <dgm:prSet presAssocID="{E2246733-5B9B-4DF7-8208-30318B027788}" presName="Name0" presStyleCnt="0">
        <dgm:presLayoutVars>
          <dgm:chMax val="7"/>
          <dgm:chPref val="7"/>
          <dgm:dir/>
        </dgm:presLayoutVars>
      </dgm:prSet>
      <dgm:spPr/>
    </dgm:pt>
    <dgm:pt modelId="{036C5BE1-68E4-44B0-9B6E-F05A6F470AC4}" type="pres">
      <dgm:prSet presAssocID="{E2246733-5B9B-4DF7-8208-30318B027788}" presName="Name1" presStyleCnt="0"/>
      <dgm:spPr/>
    </dgm:pt>
    <dgm:pt modelId="{014A9BBD-1651-41A3-BDA7-4F85FF74123F}" type="pres">
      <dgm:prSet presAssocID="{E2246733-5B9B-4DF7-8208-30318B027788}" presName="cycle" presStyleCnt="0"/>
      <dgm:spPr/>
    </dgm:pt>
    <dgm:pt modelId="{912036B3-6924-46DE-9F8F-F339AD878AF1}" type="pres">
      <dgm:prSet presAssocID="{E2246733-5B9B-4DF7-8208-30318B027788}" presName="srcNode" presStyleLbl="node1" presStyleIdx="0" presStyleCnt="4"/>
      <dgm:spPr/>
    </dgm:pt>
    <dgm:pt modelId="{A4DCF41A-E1E3-4ADC-A146-3EAE1E618FC7}" type="pres">
      <dgm:prSet presAssocID="{E2246733-5B9B-4DF7-8208-30318B027788}" presName="conn" presStyleLbl="parChTrans1D2" presStyleIdx="0" presStyleCnt="1"/>
      <dgm:spPr/>
    </dgm:pt>
    <dgm:pt modelId="{84945AE9-1248-42D3-99B0-63FCDCBC3F8F}" type="pres">
      <dgm:prSet presAssocID="{E2246733-5B9B-4DF7-8208-30318B027788}" presName="extraNode" presStyleLbl="node1" presStyleIdx="0" presStyleCnt="4"/>
      <dgm:spPr/>
    </dgm:pt>
    <dgm:pt modelId="{0D05EFA2-0432-4DB3-932E-ACD732B16A1F}" type="pres">
      <dgm:prSet presAssocID="{E2246733-5B9B-4DF7-8208-30318B027788}" presName="dstNode" presStyleLbl="node1" presStyleIdx="0" presStyleCnt="4"/>
      <dgm:spPr/>
    </dgm:pt>
    <dgm:pt modelId="{02FB3150-88DD-4EF5-8BA1-1C5D34AB54D3}" type="pres">
      <dgm:prSet presAssocID="{BDF7653B-FB6D-4DEA-A06F-58A7BC82F5F4}" presName="text_1" presStyleLbl="node1" presStyleIdx="0" presStyleCnt="4">
        <dgm:presLayoutVars>
          <dgm:bulletEnabled val="1"/>
        </dgm:presLayoutVars>
      </dgm:prSet>
      <dgm:spPr/>
    </dgm:pt>
    <dgm:pt modelId="{ABE54379-7776-4BA7-B57E-4AD3B1B64312}" type="pres">
      <dgm:prSet presAssocID="{BDF7653B-FB6D-4DEA-A06F-58A7BC82F5F4}" presName="accent_1" presStyleCnt="0"/>
      <dgm:spPr/>
    </dgm:pt>
    <dgm:pt modelId="{48DB3D29-76A8-4D9B-B11D-0F595704E059}" type="pres">
      <dgm:prSet presAssocID="{BDF7653B-FB6D-4DEA-A06F-58A7BC82F5F4}" presName="accentRepeatNode" presStyleLbl="solidFgAcc1" presStyleIdx="0" presStyleCnt="4"/>
      <dgm:spPr>
        <a:ln>
          <a:solidFill>
            <a:srgbClr val="033F8F"/>
          </a:solidFill>
        </a:ln>
      </dgm:spPr>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C7A5D3F5-B6F0-42EC-A6B1-3E71E0EAF51E}" type="pres">
      <dgm:prSet presAssocID="{5CE0893A-9615-4F99-BCDE-37E8EC619DE7}" presName="text_2" presStyleLbl="node1" presStyleIdx="1" presStyleCnt="4">
        <dgm:presLayoutVars>
          <dgm:bulletEnabled val="1"/>
        </dgm:presLayoutVars>
      </dgm:prSet>
      <dgm:spPr/>
    </dgm:pt>
    <dgm:pt modelId="{8E9AE80D-B279-46BA-98FF-8B8547A940A7}" type="pres">
      <dgm:prSet presAssocID="{5CE0893A-9615-4F99-BCDE-37E8EC619DE7}" presName="accent_2" presStyleCnt="0"/>
      <dgm:spPr/>
    </dgm:pt>
    <dgm:pt modelId="{ECB86CA3-2093-4CE1-9BBA-74BB4A9D4492}" type="pres">
      <dgm:prSet presAssocID="{5CE0893A-9615-4F99-BCDE-37E8EC619DE7}" presName="accentRepeatNode" presStyleLbl="solidFgAcc1" presStyleIdx="1" presStyleCnt="4"/>
      <dgm:spPr>
        <a:ln>
          <a:solidFill>
            <a:srgbClr val="033F8F"/>
          </a:solidFill>
        </a:ln>
      </dgm:spPr>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CE09D35A-8FBA-431D-85F1-1EF239CFA198}" type="pres">
      <dgm:prSet presAssocID="{20CFF318-0384-4C01-9A0C-CE0521D13AAA}" presName="text_3" presStyleLbl="node1" presStyleIdx="2" presStyleCnt="4">
        <dgm:presLayoutVars>
          <dgm:bulletEnabled val="1"/>
        </dgm:presLayoutVars>
      </dgm:prSet>
      <dgm:spPr/>
    </dgm:pt>
    <dgm:pt modelId="{000FE7A8-85AB-43E5-9494-E73A98A87CA8}" type="pres">
      <dgm:prSet presAssocID="{20CFF318-0384-4C01-9A0C-CE0521D13AAA}" presName="accent_3" presStyleCnt="0"/>
      <dgm:spPr/>
    </dgm:pt>
    <dgm:pt modelId="{EEAA3B17-C104-4687-9010-0AAB05E8F11C}" type="pres">
      <dgm:prSet presAssocID="{20CFF318-0384-4C01-9A0C-CE0521D13AAA}" presName="accentRepeatNode" presStyleLbl="solidFgAcc1" presStyleIdx="2" presStyleCnt="4"/>
      <dgm:spPr>
        <a:ln>
          <a:solidFill>
            <a:srgbClr val="033F8F"/>
          </a:solidFill>
        </a:ln>
      </dgm:spPr>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 modelId="{8CFAAFF7-D996-4337-8AD6-A73DEA68333F}" type="pres">
      <dgm:prSet presAssocID="{20F9BCA3-6467-47C1-AF0B-A9F2F9E94202}" presName="text_4" presStyleLbl="node1" presStyleIdx="3" presStyleCnt="4">
        <dgm:presLayoutVars>
          <dgm:bulletEnabled val="1"/>
        </dgm:presLayoutVars>
      </dgm:prSet>
      <dgm:spPr/>
    </dgm:pt>
    <dgm:pt modelId="{C1735DF6-D113-496F-ADF9-8BA1BF21ABD2}" type="pres">
      <dgm:prSet presAssocID="{20F9BCA3-6467-47C1-AF0B-A9F2F9E94202}" presName="accent_4" presStyleCnt="0"/>
      <dgm:spPr/>
    </dgm:pt>
    <dgm:pt modelId="{E2E76B9E-232B-4058-B8DD-17E9D2266023}" type="pres">
      <dgm:prSet presAssocID="{20F9BCA3-6467-47C1-AF0B-A9F2F9E94202}" presName="accentRepeatNode" presStyleLbl="solidFgAcc1" presStyleIdx="3" presStyleCnt="4"/>
      <dgm:spPr>
        <a:ln>
          <a:solidFill>
            <a:srgbClr val="033F8F"/>
          </a:solidFill>
        </a:ln>
      </dgm:spPr>
      <dgm:extLst>
        <a:ext uri="{E40237B7-FDA0-4F09-8148-C483321AD2D9}">
          <dgm14:cNvPr xmlns:dgm14="http://schemas.microsoft.com/office/drawing/2010/diagram" id="0" name=""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nce in establishment of a universal foundation of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a:ext>
      </dgm:extLst>
    </dgm:pt>
  </dgm:ptLst>
  <dgm:cxnLst>
    <dgm:cxn modelId="{ACB6311B-8D8F-439E-9966-B90B2B27EB99}" srcId="{E2246733-5B9B-4DF7-8208-30318B027788}" destId="{5CE0893A-9615-4F99-BCDE-37E8EC619DE7}" srcOrd="1" destOrd="0" parTransId="{92FAB384-A9A6-4716-B7C3-3C2D8445BC7D}" sibTransId="{072C735C-B439-4365-BD7B-0DF1F2C2B089}"/>
    <dgm:cxn modelId="{24564193-CD3B-47F4-AD84-D91DEF26C16B}" srcId="{E2246733-5B9B-4DF7-8208-30318B027788}" destId="{20F9BCA3-6467-47C1-AF0B-A9F2F9E94202}" srcOrd="3" destOrd="0" parTransId="{8EB402A9-A9AC-4306-839A-AA42A713416D}" sibTransId="{CB11610F-AD53-4367-8DF1-A2B58A912655}"/>
    <dgm:cxn modelId="{9C5C3298-1750-4377-8C38-E89EE293702B}" type="presOf" srcId="{BDF7653B-FB6D-4DEA-A06F-58A7BC82F5F4}" destId="{02FB3150-88DD-4EF5-8BA1-1C5D34AB54D3}" srcOrd="0" destOrd="0" presId="urn:microsoft.com/office/officeart/2008/layout/VerticalCurvedList"/>
    <dgm:cxn modelId="{3FA07EA9-EC0D-440D-80E3-8B7BA427558E}" type="presOf" srcId="{5CE0893A-9615-4F99-BCDE-37E8EC619DE7}" destId="{C7A5D3F5-B6F0-42EC-A6B1-3E71E0EAF51E}" srcOrd="0" destOrd="0" presId="urn:microsoft.com/office/officeart/2008/layout/VerticalCurvedList"/>
    <dgm:cxn modelId="{56C0B2CA-9CD4-4F54-837F-8218DC842D52}" type="presOf" srcId="{20CFF318-0384-4C01-9A0C-CE0521D13AAA}" destId="{CE09D35A-8FBA-431D-85F1-1EF239CFA198}" srcOrd="0" destOrd="0" presId="urn:microsoft.com/office/officeart/2008/layout/VerticalCurvedList"/>
    <dgm:cxn modelId="{A87300F2-0A4A-486B-88F1-2F35832BC0FA}" srcId="{E2246733-5B9B-4DF7-8208-30318B027788}" destId="{BDF7653B-FB6D-4DEA-A06F-58A7BC82F5F4}" srcOrd="0" destOrd="0" parTransId="{DC40313C-391E-4DCF-9436-48634004F3FE}" sibTransId="{5DA5AC95-91CD-4F22-8576-01A440CB5321}"/>
    <dgm:cxn modelId="{FA94E9F2-E9A7-4AF1-8849-6B4AC8665155}" type="presOf" srcId="{5DA5AC95-91CD-4F22-8576-01A440CB5321}" destId="{A4DCF41A-E1E3-4ADC-A146-3EAE1E618FC7}" srcOrd="0" destOrd="0" presId="urn:microsoft.com/office/officeart/2008/layout/VerticalCurvedList"/>
    <dgm:cxn modelId="{F1BB3EF5-9A84-4360-9732-1CA445B3E3EE}" type="presOf" srcId="{20F9BCA3-6467-47C1-AF0B-A9F2F9E94202}" destId="{8CFAAFF7-D996-4337-8AD6-A73DEA68333F}" srcOrd="0" destOrd="0" presId="urn:microsoft.com/office/officeart/2008/layout/VerticalCurvedList"/>
    <dgm:cxn modelId="{E08F52F8-F1F9-4BEC-8C4A-D2DAC904C55B}" srcId="{E2246733-5B9B-4DF7-8208-30318B027788}" destId="{20CFF318-0384-4C01-9A0C-CE0521D13AAA}" srcOrd="2" destOrd="0" parTransId="{E98D5402-440B-4A31-8F32-3E8C2F434D3F}" sibTransId="{1D866615-20DF-4866-8141-565F59DA5661}"/>
    <dgm:cxn modelId="{8CC1D7FB-1978-4B98-8E41-39E7A20CEF59}" type="presOf" srcId="{E2246733-5B9B-4DF7-8208-30318B027788}" destId="{22D2AC70-C43D-4A44-8C03-9EF1FD292837}" srcOrd="0" destOrd="0" presId="urn:microsoft.com/office/officeart/2008/layout/VerticalCurvedList"/>
    <dgm:cxn modelId="{674800A8-9CA7-444A-A103-99AA94F731BE}" type="presParOf" srcId="{22D2AC70-C43D-4A44-8C03-9EF1FD292837}" destId="{036C5BE1-68E4-44B0-9B6E-F05A6F470AC4}" srcOrd="0" destOrd="0" presId="urn:microsoft.com/office/officeart/2008/layout/VerticalCurvedList"/>
    <dgm:cxn modelId="{BF7C2C95-1F48-4CC2-9FDC-848DE2712EE5}" type="presParOf" srcId="{036C5BE1-68E4-44B0-9B6E-F05A6F470AC4}" destId="{014A9BBD-1651-41A3-BDA7-4F85FF74123F}" srcOrd="0" destOrd="0" presId="urn:microsoft.com/office/officeart/2008/layout/VerticalCurvedList"/>
    <dgm:cxn modelId="{69A453A0-228D-4214-A7D0-AFD53C62F4EC}" type="presParOf" srcId="{014A9BBD-1651-41A3-BDA7-4F85FF74123F}" destId="{912036B3-6924-46DE-9F8F-F339AD878AF1}" srcOrd="0" destOrd="0" presId="urn:microsoft.com/office/officeart/2008/layout/VerticalCurvedList"/>
    <dgm:cxn modelId="{DB5DEE40-1B1B-4E35-92A3-86A45DB7BA27}" type="presParOf" srcId="{014A9BBD-1651-41A3-BDA7-4F85FF74123F}" destId="{A4DCF41A-E1E3-4ADC-A146-3EAE1E618FC7}" srcOrd="1" destOrd="0" presId="urn:microsoft.com/office/officeart/2008/layout/VerticalCurvedList"/>
    <dgm:cxn modelId="{FE8535EE-851B-4D72-BEF6-DE66E4F35B6C}" type="presParOf" srcId="{014A9BBD-1651-41A3-BDA7-4F85FF74123F}" destId="{84945AE9-1248-42D3-99B0-63FCDCBC3F8F}" srcOrd="2" destOrd="0" presId="urn:microsoft.com/office/officeart/2008/layout/VerticalCurvedList"/>
    <dgm:cxn modelId="{7A732F5F-97F0-498E-A85D-CB29C76B259D}" type="presParOf" srcId="{014A9BBD-1651-41A3-BDA7-4F85FF74123F}" destId="{0D05EFA2-0432-4DB3-932E-ACD732B16A1F}" srcOrd="3" destOrd="0" presId="urn:microsoft.com/office/officeart/2008/layout/VerticalCurvedList"/>
    <dgm:cxn modelId="{B265F653-A7E4-42FB-B605-FC666AF96A9B}" type="presParOf" srcId="{036C5BE1-68E4-44B0-9B6E-F05A6F470AC4}" destId="{02FB3150-88DD-4EF5-8BA1-1C5D34AB54D3}" srcOrd="1" destOrd="0" presId="urn:microsoft.com/office/officeart/2008/layout/VerticalCurvedList"/>
    <dgm:cxn modelId="{EFCFA942-5B8E-418C-AF0A-DF16AF8D64D2}" type="presParOf" srcId="{036C5BE1-68E4-44B0-9B6E-F05A6F470AC4}" destId="{ABE54379-7776-4BA7-B57E-4AD3B1B64312}" srcOrd="2" destOrd="0" presId="urn:microsoft.com/office/officeart/2008/layout/VerticalCurvedList"/>
    <dgm:cxn modelId="{95AC024F-11E2-44D5-8C23-B96418E9EEA4}" type="presParOf" srcId="{ABE54379-7776-4BA7-B57E-4AD3B1B64312}" destId="{48DB3D29-76A8-4D9B-B11D-0F595704E059}" srcOrd="0" destOrd="0" presId="urn:microsoft.com/office/officeart/2008/layout/VerticalCurvedList"/>
    <dgm:cxn modelId="{C3D27D7C-2873-4537-AD60-86045E6110BA}" type="presParOf" srcId="{036C5BE1-68E4-44B0-9B6E-F05A6F470AC4}" destId="{C7A5D3F5-B6F0-42EC-A6B1-3E71E0EAF51E}" srcOrd="3" destOrd="0" presId="urn:microsoft.com/office/officeart/2008/layout/VerticalCurvedList"/>
    <dgm:cxn modelId="{E2F0691D-3FE8-4CA7-94B3-7D66DD22659F}" type="presParOf" srcId="{036C5BE1-68E4-44B0-9B6E-F05A6F470AC4}" destId="{8E9AE80D-B279-46BA-98FF-8B8547A940A7}" srcOrd="4" destOrd="0" presId="urn:microsoft.com/office/officeart/2008/layout/VerticalCurvedList"/>
    <dgm:cxn modelId="{B2E05691-A20A-4307-9F9E-974CF2D7F1D6}" type="presParOf" srcId="{8E9AE80D-B279-46BA-98FF-8B8547A940A7}" destId="{ECB86CA3-2093-4CE1-9BBA-74BB4A9D4492}" srcOrd="0" destOrd="0" presId="urn:microsoft.com/office/officeart/2008/layout/VerticalCurvedList"/>
    <dgm:cxn modelId="{AB8C49AD-3125-49D7-A647-728666ED2A5F}" type="presParOf" srcId="{036C5BE1-68E4-44B0-9B6E-F05A6F470AC4}" destId="{CE09D35A-8FBA-431D-85F1-1EF239CFA198}" srcOrd="5" destOrd="0" presId="urn:microsoft.com/office/officeart/2008/layout/VerticalCurvedList"/>
    <dgm:cxn modelId="{55B9201B-B322-45C4-AB99-791BFDDC3C29}" type="presParOf" srcId="{036C5BE1-68E4-44B0-9B6E-F05A6F470AC4}" destId="{000FE7A8-85AB-43E5-9494-E73A98A87CA8}" srcOrd="6" destOrd="0" presId="urn:microsoft.com/office/officeart/2008/layout/VerticalCurvedList"/>
    <dgm:cxn modelId="{36C72687-886E-41FF-9F76-095FF697A8FC}" type="presParOf" srcId="{000FE7A8-85AB-43E5-9494-E73A98A87CA8}" destId="{EEAA3B17-C104-4687-9010-0AAB05E8F11C}" srcOrd="0" destOrd="0" presId="urn:microsoft.com/office/officeart/2008/layout/VerticalCurvedList"/>
    <dgm:cxn modelId="{F34EAA41-19D3-4C8C-9F53-90BA6E940D5B}" type="presParOf" srcId="{036C5BE1-68E4-44B0-9B6E-F05A6F470AC4}" destId="{8CFAAFF7-D996-4337-8AD6-A73DEA68333F}" srcOrd="7" destOrd="0" presId="urn:microsoft.com/office/officeart/2008/layout/VerticalCurvedList"/>
    <dgm:cxn modelId="{F9902CA0-7E21-4908-BE46-263AF339F26B}" type="presParOf" srcId="{036C5BE1-68E4-44B0-9B6E-F05A6F470AC4}" destId="{C1735DF6-D113-496F-ADF9-8BA1BF21ABD2}" srcOrd="8" destOrd="0" presId="urn:microsoft.com/office/officeart/2008/layout/VerticalCurvedList"/>
    <dgm:cxn modelId="{BDDD94FC-839B-4EC4-A53C-7FF896B2D901}" type="presParOf" srcId="{C1735DF6-D113-496F-ADF9-8BA1BF21ABD2}" destId="{E2E76B9E-232B-4058-B8DD-17E9D226602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362C8-3C88-4119-974C-C3FC26D27FE9}">
      <dsp:nvSpPr>
        <dsp:cNvPr id="0" name=""/>
        <dsp:cNvSpPr/>
      </dsp:nvSpPr>
      <dsp:spPr>
        <a:xfrm>
          <a:off x="39" y="194846"/>
          <a:ext cx="3732472" cy="691200"/>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GB" sz="2600" kern="1200" dirty="0"/>
            <a:t>CSR</a:t>
          </a:r>
          <a:endParaRPr lang="en-IN" sz="2600" kern="1200" dirty="0"/>
        </a:p>
      </dsp:txBody>
      <dsp:txXfrm>
        <a:off x="39" y="194846"/>
        <a:ext cx="3732472" cy="691200"/>
      </dsp:txXfrm>
    </dsp:sp>
    <dsp:sp modelId="{FCEF4716-D70F-4D53-89F3-C66D39B1F276}">
      <dsp:nvSpPr>
        <dsp:cNvPr id="0" name=""/>
        <dsp:cNvSpPr/>
      </dsp:nvSpPr>
      <dsp:spPr>
        <a:xfrm>
          <a:off x="39" y="886047"/>
          <a:ext cx="3732472" cy="3030480"/>
        </a:xfrm>
        <a:prstGeom prst="rect">
          <a:avLst/>
        </a:prstGeom>
        <a:noFill/>
        <a:ln w="25400" cap="flat" cmpd="sng" algn="ctr">
          <a:solidFill>
            <a:srgbClr val="033F8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100000"/>
            </a:lnSpc>
            <a:spcBef>
              <a:spcPct val="0"/>
            </a:spcBef>
            <a:spcAft>
              <a:spcPct val="15000"/>
            </a:spcAft>
            <a:buChar char="•"/>
          </a:pPr>
          <a:r>
            <a:rPr lang="en-GB" sz="2400" kern="1200" dirty="0"/>
            <a:t>Actions taken by a firm to benefit society beyond the requirements of the law and the direct interests of the firm </a:t>
          </a:r>
          <a:endParaRPr lang="en-IN" sz="2400" kern="1200" dirty="0"/>
        </a:p>
        <a:p>
          <a:pPr marL="228600" lvl="1" indent="-228600" algn="l" defTabSz="1066800" rtl="0">
            <a:lnSpc>
              <a:spcPct val="100000"/>
            </a:lnSpc>
            <a:spcBef>
              <a:spcPct val="0"/>
            </a:spcBef>
            <a:spcAft>
              <a:spcPct val="15000"/>
            </a:spcAft>
            <a:buChar char="•"/>
          </a:pPr>
          <a:r>
            <a:rPr lang="en-IN" sz="2400" kern="1200" dirty="0"/>
            <a:t>Based more on voluntary actions</a:t>
          </a:r>
        </a:p>
      </dsp:txBody>
      <dsp:txXfrm>
        <a:off x="39" y="886047"/>
        <a:ext cx="3732472" cy="3030480"/>
      </dsp:txXfrm>
    </dsp:sp>
    <dsp:sp modelId="{1EB3798E-A19B-45AB-A118-4C9A32BFB139}">
      <dsp:nvSpPr>
        <dsp:cNvPr id="0" name=""/>
        <dsp:cNvSpPr/>
      </dsp:nvSpPr>
      <dsp:spPr>
        <a:xfrm>
          <a:off x="4255057" y="194846"/>
          <a:ext cx="3732472" cy="691200"/>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GB" sz="2600" kern="1200" dirty="0"/>
            <a:t>Ethics</a:t>
          </a:r>
          <a:endParaRPr lang="en-IN" sz="2600" kern="1200" dirty="0"/>
        </a:p>
      </dsp:txBody>
      <dsp:txXfrm>
        <a:off x="4255057" y="194846"/>
        <a:ext cx="3732472" cy="691200"/>
      </dsp:txXfrm>
    </dsp:sp>
    <dsp:sp modelId="{37B9633D-8284-4003-9341-AC9F6A4A9765}">
      <dsp:nvSpPr>
        <dsp:cNvPr id="0" name=""/>
        <dsp:cNvSpPr/>
      </dsp:nvSpPr>
      <dsp:spPr>
        <a:xfrm>
          <a:off x="4255057" y="886047"/>
          <a:ext cx="3732472" cy="3030480"/>
        </a:xfrm>
        <a:prstGeom prst="rect">
          <a:avLst/>
        </a:prstGeom>
        <a:noFill/>
        <a:ln w="25400" cap="flat" cmpd="sng" algn="ctr">
          <a:solidFill>
            <a:srgbClr val="033F8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100000"/>
            </a:lnSpc>
            <a:spcBef>
              <a:spcPct val="0"/>
            </a:spcBef>
            <a:spcAft>
              <a:spcPct val="15000"/>
            </a:spcAft>
            <a:buChar char="•"/>
          </a:pPr>
          <a:r>
            <a:rPr lang="en-IN" sz="2400" kern="1200" dirty="0"/>
            <a:t>Study of or the learning process involved in understanding morality</a:t>
          </a:r>
        </a:p>
        <a:p>
          <a:pPr marL="228600" lvl="1" indent="-228600" algn="l" defTabSz="1066800" rtl="0">
            <a:lnSpc>
              <a:spcPct val="100000"/>
            </a:lnSpc>
            <a:spcBef>
              <a:spcPct val="0"/>
            </a:spcBef>
            <a:spcAft>
              <a:spcPct val="15000"/>
            </a:spcAft>
            <a:buChar char="•"/>
          </a:pPr>
          <a:r>
            <a:rPr lang="en-IN" sz="2400" kern="1200" dirty="0"/>
            <a:t>Area of ethics has a lawful component and implies right and wrong in a legal sense</a:t>
          </a:r>
        </a:p>
      </dsp:txBody>
      <dsp:txXfrm>
        <a:off x="4255057" y="886047"/>
        <a:ext cx="3732472" cy="3030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7D47B-57F3-4C11-96FC-48A40C27413B}">
      <dsp:nvSpPr>
        <dsp:cNvPr id="0" name=""/>
        <dsp:cNvSpPr/>
      </dsp:nvSpPr>
      <dsp:spPr>
        <a:xfrm>
          <a:off x="762680" y="2077"/>
          <a:ext cx="3077242" cy="1846345"/>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IN" sz="3200" kern="1200" dirty="0"/>
            <a:t>Kantian philosophical traditions</a:t>
          </a:r>
        </a:p>
      </dsp:txBody>
      <dsp:txXfrm>
        <a:off x="762680" y="2077"/>
        <a:ext cx="3077242" cy="1846345"/>
      </dsp:txXfrm>
    </dsp:sp>
    <dsp:sp modelId="{F25F21BA-742E-4F22-A9DE-9C29DB02AECA}">
      <dsp:nvSpPr>
        <dsp:cNvPr id="0" name=""/>
        <dsp:cNvSpPr/>
      </dsp:nvSpPr>
      <dsp:spPr>
        <a:xfrm>
          <a:off x="4147646" y="2077"/>
          <a:ext cx="3077242" cy="1846345"/>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IN" sz="3200" kern="1200" dirty="0"/>
            <a:t>Aristotelian virtue ethics</a:t>
          </a:r>
        </a:p>
      </dsp:txBody>
      <dsp:txXfrm>
        <a:off x="4147646" y="2077"/>
        <a:ext cx="3077242" cy="1846345"/>
      </dsp:txXfrm>
    </dsp:sp>
    <dsp:sp modelId="{1A7C6D94-190D-458F-B333-D3C570DE445C}">
      <dsp:nvSpPr>
        <dsp:cNvPr id="0" name=""/>
        <dsp:cNvSpPr/>
      </dsp:nvSpPr>
      <dsp:spPr>
        <a:xfrm>
          <a:off x="762680" y="2156147"/>
          <a:ext cx="3077242" cy="1846345"/>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IN" sz="3200" kern="1200" dirty="0"/>
            <a:t>Utilitarianism </a:t>
          </a:r>
        </a:p>
      </dsp:txBody>
      <dsp:txXfrm>
        <a:off x="762680" y="2156147"/>
        <a:ext cx="3077242" cy="1846345"/>
      </dsp:txXfrm>
    </dsp:sp>
    <dsp:sp modelId="{96AA19BC-85EF-477A-8138-FB770E9C570B}">
      <dsp:nvSpPr>
        <dsp:cNvPr id="0" name=""/>
        <dsp:cNvSpPr/>
      </dsp:nvSpPr>
      <dsp:spPr>
        <a:xfrm>
          <a:off x="4147646" y="2156147"/>
          <a:ext cx="3077242" cy="1846345"/>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IN" sz="3200" kern="1200" dirty="0"/>
            <a:t>Eastern philosophy</a:t>
          </a:r>
        </a:p>
      </dsp:txBody>
      <dsp:txXfrm>
        <a:off x="4147646" y="2156147"/>
        <a:ext cx="3077242" cy="1846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CF41A-E1E3-4ADC-A146-3EAE1E618FC7}">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rgbClr val="033F8F"/>
          </a:solidFill>
          <a:prstDash val="solid"/>
        </a:ln>
        <a:effectLst/>
      </dsp:spPr>
      <dsp:style>
        <a:lnRef idx="2">
          <a:scrgbClr r="0" g="0" b="0"/>
        </a:lnRef>
        <a:fillRef idx="0">
          <a:scrgbClr r="0" g="0" b="0"/>
        </a:fillRef>
        <a:effectRef idx="0">
          <a:scrgbClr r="0" g="0" b="0"/>
        </a:effectRef>
        <a:fontRef idx="minor"/>
      </dsp:style>
    </dsp:sp>
    <dsp:sp modelId="{02FB3150-88DD-4EF5-8BA1-1C5D34AB54D3}">
      <dsp:nvSpPr>
        <dsp:cNvPr id="0" name=""/>
        <dsp:cNvSpPr/>
      </dsp:nvSpPr>
      <dsp:spPr>
        <a:xfrm>
          <a:off x="511409" y="347956"/>
          <a:ext cx="7655707" cy="696274"/>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0800" rIns="50800" bIns="50800" numCol="1" spcCol="1270" anchor="ctr" anchorCtr="0">
          <a:noAutofit/>
        </a:bodyPr>
        <a:lstStyle/>
        <a:p>
          <a:pPr marL="0" lvl="0" indent="0" algn="l" defTabSz="889000" rtl="0">
            <a:lnSpc>
              <a:spcPct val="90000"/>
            </a:lnSpc>
            <a:spcBef>
              <a:spcPct val="0"/>
            </a:spcBef>
            <a:spcAft>
              <a:spcPct val="35000"/>
            </a:spcAft>
            <a:buNone/>
          </a:pPr>
          <a:r>
            <a:rPr lang="en-US" sz="2000" kern="1200" dirty="0"/>
            <a:t>Political, economic, and cultural differences interfere with the establishment of a universal foundation for employment practices</a:t>
          </a:r>
          <a:endParaRPr lang="en-IN" sz="2000" kern="1200" dirty="0"/>
        </a:p>
      </dsp:txBody>
      <dsp:txXfrm>
        <a:off x="511409" y="347956"/>
        <a:ext cx="7655707" cy="696274"/>
      </dsp:txXfrm>
    </dsp:sp>
    <dsp:sp modelId="{48DB3D29-76A8-4D9B-B11D-0F595704E059}">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dsp:style>
    </dsp:sp>
    <dsp:sp modelId="{C7A5D3F5-B6F0-42EC-A6B1-3E71E0EAF51E}">
      <dsp:nvSpPr>
        <dsp:cNvPr id="0" name=""/>
        <dsp:cNvSpPr/>
      </dsp:nvSpPr>
      <dsp:spPr>
        <a:xfrm>
          <a:off x="910599" y="1392548"/>
          <a:ext cx="7256517" cy="696274"/>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0800" rIns="50800" bIns="50800" numCol="1" spcCol="1270" anchor="ctr" anchorCtr="0">
          <a:noAutofit/>
        </a:bodyPr>
        <a:lstStyle/>
        <a:p>
          <a:pPr marL="0" lvl="0" indent="0" algn="l" defTabSz="889000" rtl="0">
            <a:lnSpc>
              <a:spcPct val="90000"/>
            </a:lnSpc>
            <a:spcBef>
              <a:spcPct val="0"/>
            </a:spcBef>
            <a:spcAft>
              <a:spcPct val="35000"/>
            </a:spcAft>
            <a:buNone/>
          </a:pPr>
          <a:r>
            <a:rPr lang="en-US" sz="2000" kern="1200" dirty="0"/>
            <a:t>Difficulty in deciding working conditions, expected consecutive work hours, and labor regulations</a:t>
          </a:r>
          <a:endParaRPr lang="en-IN" sz="2000" kern="1200" dirty="0"/>
        </a:p>
      </dsp:txBody>
      <dsp:txXfrm>
        <a:off x="910599" y="1392548"/>
        <a:ext cx="7256517" cy="696274"/>
      </dsp:txXfrm>
    </dsp:sp>
    <dsp:sp modelId="{ECB86CA3-2093-4CE1-9BBA-74BB4A9D4492}">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dsp:style>
    </dsp:sp>
    <dsp:sp modelId="{CE09D35A-8FBA-431D-85F1-1EF239CFA198}">
      <dsp:nvSpPr>
        <dsp:cNvPr id="0" name=""/>
        <dsp:cNvSpPr/>
      </dsp:nvSpPr>
      <dsp:spPr>
        <a:xfrm>
          <a:off x="910599" y="2437140"/>
          <a:ext cx="7256517" cy="696274"/>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0800" rIns="50800" bIns="50800" numCol="1" spcCol="1270" anchor="ctr" anchorCtr="0">
          <a:noAutofit/>
        </a:bodyPr>
        <a:lstStyle/>
        <a:p>
          <a:pPr marL="0" lvl="0" indent="0" algn="l" defTabSz="889000" rtl="0">
            <a:lnSpc>
              <a:spcPct val="90000"/>
            </a:lnSpc>
            <a:spcBef>
              <a:spcPct val="0"/>
            </a:spcBef>
            <a:spcAft>
              <a:spcPct val="35000"/>
            </a:spcAft>
            <a:buNone/>
          </a:pPr>
          <a:r>
            <a:rPr lang="en-US" sz="2000" kern="1200" dirty="0"/>
            <a:t>Frequent offshoring due to differences in labor costs</a:t>
          </a:r>
          <a:endParaRPr lang="en-IN" sz="2000" kern="1200" dirty="0"/>
        </a:p>
      </dsp:txBody>
      <dsp:txXfrm>
        <a:off x="910599" y="2437140"/>
        <a:ext cx="7256517" cy="696274"/>
      </dsp:txXfrm>
    </dsp:sp>
    <dsp:sp modelId="{EEAA3B17-C104-4687-9010-0AAB05E8F11C}">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dsp:style>
    </dsp:sp>
    <dsp:sp modelId="{8CFAAFF7-D996-4337-8AD6-A73DEA68333F}">
      <dsp:nvSpPr>
        <dsp:cNvPr id="0" name=""/>
        <dsp:cNvSpPr/>
      </dsp:nvSpPr>
      <dsp:spPr>
        <a:xfrm>
          <a:off x="511409" y="3481732"/>
          <a:ext cx="7655707" cy="696274"/>
        </a:xfrm>
        <a:prstGeom prst="rect">
          <a:avLst/>
        </a:prstGeom>
        <a:solidFill>
          <a:srgbClr val="033F8F"/>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0800" rIns="50800" bIns="50800" numCol="1" spcCol="1270" anchor="ctr" anchorCtr="0">
          <a:noAutofit/>
        </a:bodyPr>
        <a:lstStyle/>
        <a:p>
          <a:pPr marL="0" lvl="0" indent="0" algn="l" defTabSz="889000" rtl="0">
            <a:lnSpc>
              <a:spcPct val="90000"/>
            </a:lnSpc>
            <a:spcBef>
              <a:spcPct val="0"/>
            </a:spcBef>
            <a:spcAft>
              <a:spcPct val="35000"/>
            </a:spcAft>
            <a:buNone/>
          </a:pPr>
          <a:r>
            <a:rPr lang="en-IN" sz="2000" kern="1200" dirty="0"/>
            <a:t>Ensuring that all contractors along the global supply chain are compliant with company standards</a:t>
          </a:r>
        </a:p>
      </dsp:txBody>
      <dsp:txXfrm>
        <a:off x="511409" y="3481732"/>
        <a:ext cx="7655707" cy="696274"/>
      </dsp:txXfrm>
    </dsp:sp>
    <dsp:sp modelId="{E2E76B9E-232B-4058-B8DD-17E9D2266023}">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rgbClr val="033F8F"/>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AD7F07-BD96-4C69-8129-63DF3A7E97B1}" type="datetimeFigureOut">
              <a:rPr lang="en-GB" smtClean="0"/>
              <a:t>02/02/2021</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82093-D75C-4D8D-AFD4-C809248CD2A6}" type="slidenum">
              <a:rPr lang="en-GB" smtClean="0"/>
              <a:t>‹#›</a:t>
            </a:fld>
            <a:endParaRPr lang="en-GB" dirty="0"/>
          </a:p>
        </p:txBody>
      </p:sp>
    </p:spTree>
    <p:extLst>
      <p:ext uri="{BB962C8B-B14F-4D97-AF65-F5344CB8AC3E}">
        <p14:creationId xmlns:p14="http://schemas.microsoft.com/office/powerpoint/2010/main" val="3180175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endParaRPr lang="en-US" altLang="en-US" dirty="0"/>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endParaRPr lang="en-US" alt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dirty="0">
                <a:latin typeface="Arial" charset="0"/>
              </a:defRPr>
            </a:lvl1pPr>
          </a:lstStyle>
          <a:p>
            <a:pPr>
              <a:defRPr/>
            </a:pPr>
            <a:endParaRPr lang="en-US" altLang="en-US" dirty="0"/>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9A114BD-3804-4CBC-9F8D-8316A6224298}" type="slidenum">
              <a:rPr lang="en-US" altLang="en-US"/>
              <a:pPr>
                <a:defRPr/>
              </a:pPr>
              <a:t>‹#›</a:t>
            </a:fld>
            <a:endParaRPr lang="en-US" altLang="en-US" dirty="0"/>
          </a:p>
        </p:txBody>
      </p:sp>
    </p:spTree>
    <p:extLst>
      <p:ext uri="{BB962C8B-B14F-4D97-AF65-F5344CB8AC3E}">
        <p14:creationId xmlns:p14="http://schemas.microsoft.com/office/powerpoint/2010/main" val="4169092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lnSpc>
                <a:spcPct val="100000"/>
              </a:lnSpc>
            </a:pPr>
            <a:endParaRPr lang="en-GB"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8</a:t>
            </a:fld>
            <a:endParaRPr lang="en-US" altLang="en-US" dirty="0"/>
          </a:p>
        </p:txBody>
      </p:sp>
    </p:spTree>
    <p:extLst>
      <p:ext uri="{BB962C8B-B14F-4D97-AF65-F5344CB8AC3E}">
        <p14:creationId xmlns:p14="http://schemas.microsoft.com/office/powerpoint/2010/main" val="172982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43</a:t>
            </a:fld>
            <a:endParaRPr lang="en-US" altLang="en-US" dirty="0"/>
          </a:p>
        </p:txBody>
      </p:sp>
    </p:spTree>
    <p:extLst>
      <p:ext uri="{BB962C8B-B14F-4D97-AF65-F5344CB8AC3E}">
        <p14:creationId xmlns:p14="http://schemas.microsoft.com/office/powerpoint/2010/main" val="409448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44</a:t>
            </a:fld>
            <a:endParaRPr lang="en-US" altLang="en-US" dirty="0"/>
          </a:p>
        </p:txBody>
      </p:sp>
    </p:spTree>
    <p:extLst>
      <p:ext uri="{BB962C8B-B14F-4D97-AF65-F5344CB8AC3E}">
        <p14:creationId xmlns:p14="http://schemas.microsoft.com/office/powerpoint/2010/main" val="1337299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45</a:t>
            </a:fld>
            <a:endParaRPr lang="en-US" altLang="en-US" dirty="0"/>
          </a:p>
        </p:txBody>
      </p:sp>
    </p:spTree>
    <p:extLst>
      <p:ext uri="{BB962C8B-B14F-4D97-AF65-F5344CB8AC3E}">
        <p14:creationId xmlns:p14="http://schemas.microsoft.com/office/powerpoint/2010/main" val="47668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endParaRPr lang="en-IN" sz="1200"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9</a:t>
            </a:fld>
            <a:endParaRPr lang="en-US" altLang="en-US" dirty="0"/>
          </a:p>
        </p:txBody>
      </p:sp>
    </p:spTree>
    <p:extLst>
      <p:ext uri="{BB962C8B-B14F-4D97-AF65-F5344CB8AC3E}">
        <p14:creationId xmlns:p14="http://schemas.microsoft.com/office/powerpoint/2010/main" val="4164550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18</a:t>
            </a:fld>
            <a:endParaRPr lang="en-US" altLang="en-US" dirty="0"/>
          </a:p>
        </p:txBody>
      </p:sp>
    </p:spTree>
    <p:extLst>
      <p:ext uri="{BB962C8B-B14F-4D97-AF65-F5344CB8AC3E}">
        <p14:creationId xmlns:p14="http://schemas.microsoft.com/office/powerpoint/2010/main" val="26432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22</a:t>
            </a:fld>
            <a:endParaRPr lang="en-US" altLang="en-US" dirty="0"/>
          </a:p>
        </p:txBody>
      </p:sp>
    </p:spTree>
    <p:extLst>
      <p:ext uri="{BB962C8B-B14F-4D97-AF65-F5344CB8AC3E}">
        <p14:creationId xmlns:p14="http://schemas.microsoft.com/office/powerpoint/2010/main" val="632233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32</a:t>
            </a:fld>
            <a:endParaRPr lang="en-US" altLang="en-US" dirty="0"/>
          </a:p>
        </p:txBody>
      </p:sp>
    </p:spTree>
    <p:extLst>
      <p:ext uri="{BB962C8B-B14F-4D97-AF65-F5344CB8AC3E}">
        <p14:creationId xmlns:p14="http://schemas.microsoft.com/office/powerpoint/2010/main" val="810799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39</a:t>
            </a:fld>
            <a:endParaRPr lang="en-US" altLang="en-US" dirty="0"/>
          </a:p>
        </p:txBody>
      </p:sp>
    </p:spTree>
    <p:extLst>
      <p:ext uri="{BB962C8B-B14F-4D97-AF65-F5344CB8AC3E}">
        <p14:creationId xmlns:p14="http://schemas.microsoft.com/office/powerpoint/2010/main" val="2532089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40</a:t>
            </a:fld>
            <a:endParaRPr lang="en-US" altLang="en-US" dirty="0"/>
          </a:p>
        </p:txBody>
      </p:sp>
    </p:spTree>
    <p:extLst>
      <p:ext uri="{BB962C8B-B14F-4D97-AF65-F5344CB8AC3E}">
        <p14:creationId xmlns:p14="http://schemas.microsoft.com/office/powerpoint/2010/main" val="18297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41</a:t>
            </a:fld>
            <a:endParaRPr lang="en-US" altLang="en-US" dirty="0"/>
          </a:p>
        </p:txBody>
      </p:sp>
    </p:spTree>
    <p:extLst>
      <p:ext uri="{BB962C8B-B14F-4D97-AF65-F5344CB8AC3E}">
        <p14:creationId xmlns:p14="http://schemas.microsoft.com/office/powerpoint/2010/main" val="429303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59A114BD-3804-4CBC-9F8D-8316A6224298}" type="slidenum">
              <a:rPr lang="en-US" altLang="en-US" smtClean="0"/>
              <a:pPr>
                <a:defRPr/>
              </a:pPr>
              <a:t>42</a:t>
            </a:fld>
            <a:endParaRPr lang="en-US" altLang="en-US" dirty="0"/>
          </a:p>
        </p:txBody>
      </p:sp>
    </p:spTree>
    <p:extLst>
      <p:ext uri="{BB962C8B-B14F-4D97-AF65-F5344CB8AC3E}">
        <p14:creationId xmlns:p14="http://schemas.microsoft.com/office/powerpoint/2010/main" val="6336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4"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5" name="TextBox 4"/>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629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8024349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82960172"/>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78222799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bove text">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651446666"/>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or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20711" y="228600"/>
            <a:ext cx="9185423" cy="609600"/>
          </a:xfrm>
          <a:prstGeom prst="rect">
            <a:avLst/>
          </a:prstGeom>
        </p:spPr>
        <p:txBody>
          <a:bodyPr/>
          <a:lstStyle>
            <a:lvl1pPr>
              <a:defRPr sz="3600">
                <a:solidFill>
                  <a:srgbClr val="033F8F"/>
                </a:solidFill>
              </a:defRPr>
            </a:lvl1pPr>
          </a:lstStyle>
          <a:p>
            <a:r>
              <a:rPr lang="en-US" dirty="0"/>
              <a:t>Click to edit Master title style</a:t>
            </a:r>
          </a:p>
        </p:txBody>
      </p:sp>
      <p:sp>
        <p:nvSpPr>
          <p:cNvPr id="5" name="Text Placeholder 6"/>
          <p:cNvSpPr>
            <a:spLocks noGrp="1"/>
          </p:cNvSpPr>
          <p:nvPr>
            <p:ph type="body" sz="quarter" idx="10"/>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182752844"/>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 Placeholder 6"/>
          <p:cNvSpPr>
            <a:spLocks noGrp="1"/>
          </p:cNvSpPr>
          <p:nvPr>
            <p:ph type="body" sz="quarter" idx="10"/>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907896434"/>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rgbClr val="033F8F"/>
                </a:solidFill>
              </a:defRPr>
            </a:lvl1pPr>
          </a:lstStyle>
          <a:p>
            <a:r>
              <a:rPr lang="en-US" dirty="0"/>
              <a:t>Click to edit Master title style</a:t>
            </a:r>
          </a:p>
        </p:txBody>
      </p:sp>
      <p:sp>
        <p:nvSpPr>
          <p:cNvPr id="5" name="Text Placeholder 3"/>
          <p:cNvSpPr>
            <a:spLocks noGrp="1"/>
          </p:cNvSpPr>
          <p:nvPr>
            <p:ph type="body" sz="quarter" idx="1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a:t>Click to edit Master text styles</a:t>
            </a:r>
          </a:p>
        </p:txBody>
      </p:sp>
      <p:sp>
        <p:nvSpPr>
          <p:cNvPr id="8" name="Text Placeholder 7"/>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402623972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4118230806"/>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33F8F"/>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dirty="0"/>
            </a:lvl1pPr>
          </a:lstStyle>
          <a:p>
            <a:pPr>
              <a:defRPr/>
            </a:pPr>
            <a:endParaRPr lang="en-US" altLang="zh-TW"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a:lvl1pPr>
          </a:lstStyle>
          <a:p>
            <a:pPr>
              <a:defRPr/>
            </a:pPr>
            <a:endParaRPr lang="en-US" altLang="zh-TW"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E82EEA0-343E-4E06-B8B6-7DDCB0F2F2A5}" type="slidenum">
              <a:rPr lang="en-US" altLang="en-US"/>
              <a:pPr>
                <a:defRPr/>
              </a:pPr>
              <a:t>‹#›</a:t>
            </a:fld>
            <a:endParaRPr lang="en-US" altLang="en-US" dirty="0"/>
          </a:p>
        </p:txBody>
      </p:sp>
    </p:spTree>
    <p:extLst>
      <p:ext uri="{BB962C8B-B14F-4D97-AF65-F5344CB8AC3E}">
        <p14:creationId xmlns:p14="http://schemas.microsoft.com/office/powerpoint/2010/main" val="1772406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188"/>
            <a:ext cx="8229600" cy="1143000"/>
          </a:xfrm>
          <a:prstGeom prst="rect">
            <a:avLst/>
          </a:prstGeom>
        </p:spPr>
        <p:txBody>
          <a:bodyPr/>
          <a:lstStyle>
            <a:lvl1pPr>
              <a:defRPr>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80975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dirty="0"/>
            </a:lvl1pPr>
          </a:lstStyle>
          <a:p>
            <a:pPr>
              <a:defRPr/>
            </a:pPr>
            <a:endParaRPr lang="en-US" altLang="zh-TW"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a:lvl1pPr>
          </a:lstStyle>
          <a:p>
            <a:pPr>
              <a:defRPr/>
            </a:pPr>
            <a:endParaRPr lang="en-US" altLang="zh-TW"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C09957-F579-4C30-BF54-9BB0CE4CE2B2}" type="slidenum">
              <a:rPr lang="en-US" altLang="en-US"/>
              <a:pPr>
                <a:defRPr/>
              </a:pPr>
              <a:t>‹#›</a:t>
            </a:fld>
            <a:endParaRPr lang="en-US" altLang="en-US" dirty="0"/>
          </a:p>
        </p:txBody>
      </p:sp>
    </p:spTree>
    <p:extLst>
      <p:ext uri="{BB962C8B-B14F-4D97-AF65-F5344CB8AC3E}">
        <p14:creationId xmlns:p14="http://schemas.microsoft.com/office/powerpoint/2010/main" val="402519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4"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5" name="TextBox 4"/>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7504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188"/>
            <a:ext cx="8229600" cy="1143000"/>
          </a:xfrm>
          <a:prstGeom prst="rect">
            <a:avLst/>
          </a:prstGeom>
        </p:spPr>
        <p:txBody>
          <a:bodyPr/>
          <a:lstStyle>
            <a:lvl1pPr>
              <a:defRPr>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724400" y="1809750"/>
            <a:ext cx="39624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dirty="0"/>
            </a:lvl1pPr>
          </a:lstStyle>
          <a:p>
            <a:pPr>
              <a:defRPr/>
            </a:pPr>
            <a:endParaRPr lang="en-US" altLang="zh-TW"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a:lvl1pPr>
          </a:lstStyle>
          <a:p>
            <a:pPr>
              <a:defRPr/>
            </a:pPr>
            <a:endParaRPr lang="en-US" altLang="zh-TW"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C09957-F579-4C30-BF54-9BB0CE4CE2B2}" type="slidenum">
              <a:rPr lang="en-US" altLang="en-US"/>
              <a:pPr>
                <a:defRPr/>
              </a:pPr>
              <a:t>‹#›</a:t>
            </a:fld>
            <a:endParaRPr lang="en-US" altLang="en-US" dirty="0"/>
          </a:p>
        </p:txBody>
      </p:sp>
      <p:sp>
        <p:nvSpPr>
          <p:cNvPr id="7" name="Content Placeholder 2"/>
          <p:cNvSpPr>
            <a:spLocks noGrp="1"/>
          </p:cNvSpPr>
          <p:nvPr>
            <p:ph idx="13"/>
          </p:nvPr>
        </p:nvSpPr>
        <p:spPr>
          <a:xfrm>
            <a:off x="457200" y="180975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4480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8418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0" fontAlgn="base" hangingPunct="0">
              <a:spcBef>
                <a:spcPct val="0"/>
              </a:spcBef>
              <a:spcAft>
                <a:spcPct val="0"/>
              </a:spcAft>
              <a:defRPr>
                <a:latin typeface="Arial" charset="0"/>
              </a:defRPr>
            </a:lvl1pPr>
          </a:lstStyle>
          <a:p>
            <a:pPr>
              <a:defRPr/>
            </a:pPr>
            <a:fld id="{6BEA3EBA-3CD2-4037-A6EE-09D5F06BA385}" type="datetimeFigureOut">
              <a:rPr lang="en-US"/>
              <a:pPr>
                <a:defRPr/>
              </a:pPr>
              <a:t>2/2/2021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0" fontAlgn="base" hangingPunct="0">
              <a:spcBef>
                <a:spcPct val="0"/>
              </a:spcBef>
              <a:spcAft>
                <a:spcPct val="0"/>
              </a:spcAft>
              <a:defRPr dirty="0">
                <a:latin typeface="Arial" charset="0"/>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eaLnBrk="0" hangingPunct="0">
              <a:defRPr smtClean="0">
                <a:latin typeface="Arial" panose="020B0604020202020204" pitchFamily="34" charset="0"/>
              </a:defRPr>
            </a:lvl1pPr>
          </a:lstStyle>
          <a:p>
            <a:pPr>
              <a:defRPr/>
            </a:pPr>
            <a:fld id="{ABC4BB55-ADF9-45D2-B651-3B75D034822F}" type="slidenum">
              <a:rPr lang="en-US" altLang="en-US"/>
              <a:pPr>
                <a:defRPr/>
              </a:pPr>
              <a:t>‹#›</a:t>
            </a:fld>
            <a:endParaRPr lang="en-US" altLang="en-US" dirty="0"/>
          </a:p>
        </p:txBody>
      </p:sp>
    </p:spTree>
    <p:extLst>
      <p:ext uri="{BB962C8B-B14F-4D97-AF65-F5344CB8AC3E}">
        <p14:creationId xmlns:p14="http://schemas.microsoft.com/office/powerpoint/2010/main" val="4256064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3"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6637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3" name="Rectangle 2"/>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5463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6125635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rgbClr val="033F8F"/>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6729776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rgbClr val="033F8F"/>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5360407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rgbClr val="033F8F"/>
                </a:solidFill>
                <a:latin typeface="+mj-lt"/>
              </a:defRPr>
            </a:lvl1pPr>
          </a:lstStyle>
          <a:p>
            <a:r>
              <a:rPr lang="en-US" dirty="0"/>
              <a:t>Click to edit Master title style</a:t>
            </a:r>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a:t>Click to edit Master text styles</a:t>
            </a:r>
          </a:p>
        </p:txBody>
      </p:sp>
      <p:sp>
        <p:nvSpPr>
          <p:cNvPr id="7" name="Text Placeholder 3"/>
          <p:cNvSpPr>
            <a:spLocks noGrp="1"/>
          </p:cNvSpPr>
          <p:nvPr>
            <p:ph type="body" sz="quarter" idx="12"/>
          </p:nvPr>
        </p:nvSpPr>
        <p:spPr>
          <a:xfrm>
            <a:off x="5445125" y="6488875"/>
            <a:ext cx="1371600" cy="99950"/>
          </a:xfrm>
          <a:prstGeom prst="rect">
            <a:avLst/>
          </a:prstGeom>
        </p:spPr>
        <p:txBody>
          <a:bodyPr lIns="0" tIns="0" rIns="0" bIns="0"/>
          <a:lstStyle>
            <a:lvl1pPr marL="0" indent="0" algn="ctr">
              <a:buNone/>
              <a:defRPr sz="800"/>
            </a:lvl1pPr>
          </a:lstStyle>
          <a:p>
            <a:pPr lvl="0"/>
            <a:r>
              <a:rPr lang="en-US"/>
              <a:t>Click to edit Master text styles</a:t>
            </a:r>
          </a:p>
        </p:txBody>
      </p:sp>
    </p:spTree>
    <p:extLst>
      <p:ext uri="{BB962C8B-B14F-4D97-AF65-F5344CB8AC3E}">
        <p14:creationId xmlns:p14="http://schemas.microsoft.com/office/powerpoint/2010/main" val="426545325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a:t>Click to edit Master text styles</a:t>
            </a:r>
          </a:p>
        </p:txBody>
      </p:sp>
      <p:sp>
        <p:nvSpPr>
          <p:cNvPr id="7" name="Text Placeholder 3"/>
          <p:cNvSpPr>
            <a:spLocks noGrp="1"/>
          </p:cNvSpPr>
          <p:nvPr>
            <p:ph type="body" sz="quarter" idx="16"/>
          </p:nvPr>
        </p:nvSpPr>
        <p:spPr>
          <a:xfrm>
            <a:off x="3886200" y="6553200"/>
            <a:ext cx="1371600" cy="99950"/>
          </a:xfrm>
          <a:prstGeom prst="rect">
            <a:avLst/>
          </a:prstGeom>
        </p:spPr>
        <p:txBody>
          <a:bodyPr lIns="0" tIns="0" rIns="0" bIns="0"/>
          <a:lstStyle>
            <a:lvl1pPr marL="0" indent="0" algn="ctr">
              <a:buNone/>
              <a:defRPr sz="800"/>
            </a:lvl1pPr>
          </a:lstStyle>
          <a:p>
            <a:pPr lvl="0"/>
            <a:r>
              <a:rPr lang="en-US"/>
              <a:t>Click to edit Master text styles</a:t>
            </a:r>
          </a:p>
        </p:txBody>
      </p:sp>
    </p:spTree>
    <p:extLst>
      <p:ext uri="{BB962C8B-B14F-4D97-AF65-F5344CB8AC3E}">
        <p14:creationId xmlns:p14="http://schemas.microsoft.com/office/powerpoint/2010/main" val="40835396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11" descr="Tagline: Because learning changes everything.™"/>
          <p:cNvPicPr>
            <a:picLocks noChangeAspect="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3975" y="6351588"/>
            <a:ext cx="32226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515100"/>
            <a:ext cx="9144000" cy="17145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defRPr/>
            </a:pPr>
            <a:r>
              <a:rPr lang="en-IN" sz="900" kern="1200" dirty="0">
                <a:solidFill>
                  <a:schemeClr val="tx1"/>
                </a:solidFill>
                <a:effectLst/>
                <a:latin typeface="Times New Roman" panose="02020603050405020304" pitchFamily="18" charset="0"/>
                <a:ea typeface="+mn-ea"/>
                <a:cs typeface="Times New Roman" panose="02020603050405020304" pitchFamily="18" charset="0"/>
              </a:rPr>
              <a:t>© 2018 by McGraw-Hill Education. This is proprietary material solely for authorized instructor use. Not authorized for sale or distribution in any manner. This document may not be copied, scanned, duplicated, forwarded, distributed, or posted on a website, in whole or part.</a:t>
            </a:r>
            <a:endParaRPr lang="en-US"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164854"/>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 id="2147483993" r:id="rId17"/>
    <p:sldLayoutId id="2147483994" r:id="rId18"/>
    <p:sldLayoutId id="2147483995" r:id="rId19"/>
    <p:sldLayoutId id="2147484006" r:id="rId20"/>
    <p:sldLayoutId id="2147484005" r:id="rId2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33F8F"/>
        </a:solidFill>
        <a:effectLst/>
      </p:bgPr>
    </p:bg>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a:t>International Management</a:t>
            </a:r>
          </a:p>
        </p:txBody>
      </p:sp>
      <p:sp>
        <p:nvSpPr>
          <p:cNvPr id="5" name="Rectangle 4" descr="null"/>
          <p:cNvSpPr/>
          <p:nvPr/>
        </p:nvSpPr>
        <p:spPr>
          <a:xfrm>
            <a:off x="0" y="2162175"/>
            <a:ext cx="9144000" cy="2587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 name="Oval 3" descr="null"/>
          <p:cNvSpPr/>
          <p:nvPr/>
        </p:nvSpPr>
        <p:spPr>
          <a:xfrm>
            <a:off x="1069975" y="55563"/>
            <a:ext cx="6858000" cy="6802437"/>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n>
                <a:solidFill>
                  <a:prstClr val="black"/>
                </a:solidFill>
              </a:ln>
              <a:solidFill>
                <a:prstClr val="white"/>
              </a:solidFill>
            </a:endParaRPr>
          </a:p>
        </p:txBody>
      </p:sp>
      <p:pic>
        <p:nvPicPr>
          <p:cNvPr id="6" name="Picture 5" title="Cover Imag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9600" y="1470531"/>
            <a:ext cx="3178809" cy="4050000"/>
          </a:xfrm>
          <a:prstGeom prst="rect">
            <a:avLst/>
          </a:prstGeom>
        </p:spPr>
      </p:pic>
      <p:sp>
        <p:nvSpPr>
          <p:cNvPr id="8"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515100"/>
            <a:ext cx="9144000" cy="17145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defRPr/>
            </a:pPr>
            <a:r>
              <a:rPr lang="en-IN" sz="900" kern="1200" dirty="0">
                <a:solidFill>
                  <a:schemeClr val="tx1"/>
                </a:solidFill>
                <a:effectLst/>
                <a:latin typeface="Times New Roman" panose="02020603050405020304" pitchFamily="18" charset="0"/>
                <a:ea typeface="+mn-ea"/>
                <a:cs typeface="Times New Roman" panose="02020603050405020304" pitchFamily="18" charset="0"/>
              </a:rPr>
              <a:t>© 2018 by McGraw-Hill Education. This is proprietary material solely for authorized instructor use. Not authorized for sale or distribution in any manner. This document may not be copied, scanned, duplicated, forwarded, distributed, or posted on a website, in whole or part.</a:t>
            </a:r>
            <a:endParaRPr lang="en-US" sz="9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TW" dirty="0"/>
              <a:t>Kantian Philosophical Traditions</a:t>
            </a:r>
          </a:p>
        </p:txBody>
      </p:sp>
      <p:sp>
        <p:nvSpPr>
          <p:cNvPr id="24579" name="Rectangle 3"/>
          <p:cNvSpPr>
            <a:spLocks noGrp="1" noChangeArrowheads="1"/>
          </p:cNvSpPr>
          <p:nvPr>
            <p:ph idx="1"/>
          </p:nvPr>
        </p:nvSpPr>
        <p:spPr/>
        <p:txBody>
          <a:bodyPr/>
          <a:lstStyle/>
          <a:p>
            <a:r>
              <a:rPr lang="en-US" altLang="zh-TW" dirty="0"/>
              <a:t>Entities have responsibilities based on a core set of moral principles that go beyond those of narrow self-interest</a:t>
            </a:r>
          </a:p>
          <a:p>
            <a:r>
              <a:rPr lang="en-US" altLang="zh-TW" dirty="0"/>
              <a:t>Reject consequences as morally irrelevant when evaluating the choice of an agent </a:t>
            </a:r>
          </a:p>
          <a:p>
            <a:r>
              <a:rPr lang="en-US" altLang="zh-TW" dirty="0"/>
              <a:t>Ask one to consider choices as implying a general rule, or maxim</a:t>
            </a:r>
          </a:p>
          <a:p>
            <a:pPr lvl="1"/>
            <a:r>
              <a:rPr lang="en-US" altLang="zh-TW" dirty="0"/>
              <a:t>Must be evaluated for its consistency as a universal law </a:t>
            </a:r>
          </a:p>
        </p:txBody>
      </p:sp>
    </p:spTree>
    <p:extLst>
      <p:ext uri="{BB962C8B-B14F-4D97-AF65-F5344CB8AC3E}">
        <p14:creationId xmlns:p14="http://schemas.microsoft.com/office/powerpoint/2010/main" val="414800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TW" dirty="0"/>
              <a:t>Aristotelian Virtue Ethics</a:t>
            </a:r>
          </a:p>
        </p:txBody>
      </p:sp>
      <p:sp>
        <p:nvSpPr>
          <p:cNvPr id="25603" name="Rectangle 3"/>
          <p:cNvSpPr>
            <a:spLocks noGrp="1" noChangeArrowheads="1"/>
          </p:cNvSpPr>
          <p:nvPr>
            <p:ph idx="1"/>
          </p:nvPr>
        </p:nvSpPr>
        <p:spPr/>
        <p:txBody>
          <a:bodyPr>
            <a:noAutofit/>
          </a:bodyPr>
          <a:lstStyle/>
          <a:p>
            <a:pPr eaLnBrk="1" hangingPunct="1"/>
            <a:r>
              <a:rPr lang="en-US" altLang="zh-TW" dirty="0"/>
              <a:t>Focus on core, individual behaviors and actions and how they express and form individual character</a:t>
            </a:r>
          </a:p>
          <a:p>
            <a:pPr eaLnBrk="1" hangingPunct="1"/>
            <a:r>
              <a:rPr lang="en-IN" altLang="en-US" dirty="0"/>
              <a:t>Consider social and institutional arrangements and practices in terms of their contribution to the formation of good character in individuals</a:t>
            </a:r>
          </a:p>
          <a:p>
            <a:pPr eaLnBrk="1" hangingPunct="1"/>
            <a:r>
              <a:rPr lang="en-IN" altLang="en-US" dirty="0"/>
              <a:t>For Aristotle, moral success and failure largely come down to a matter of right desire, or appetite</a:t>
            </a:r>
            <a:endParaRPr lang="en-US" altLang="zh-TW"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TW" dirty="0"/>
              <a:t>Aristotelian Virtue Ethics </a:t>
            </a:r>
            <a:r>
              <a:rPr lang="en-US" altLang="zh-TW" sz="2000" dirty="0"/>
              <a:t>(continued)</a:t>
            </a:r>
          </a:p>
        </p:txBody>
      </p:sp>
      <p:sp>
        <p:nvSpPr>
          <p:cNvPr id="25603" name="Rectangle 3"/>
          <p:cNvSpPr>
            <a:spLocks noGrp="1" noChangeArrowheads="1"/>
          </p:cNvSpPr>
          <p:nvPr>
            <p:ph idx="1"/>
          </p:nvPr>
        </p:nvSpPr>
        <p:spPr/>
        <p:txBody>
          <a:bodyPr/>
          <a:lstStyle/>
          <a:p>
            <a:pPr eaLnBrk="1" hangingPunct="1"/>
            <a:r>
              <a:rPr lang="en-US" altLang="zh-TW" dirty="0"/>
              <a:t>Virtue theory </a:t>
            </a:r>
          </a:p>
          <a:p>
            <a:pPr lvl="1" eaLnBrk="1" hangingPunct="1"/>
            <a:r>
              <a:rPr lang="en-US" altLang="zh-TW" dirty="0"/>
              <a:t>States that one’s </a:t>
            </a:r>
            <a:r>
              <a:rPr lang="en-IN" dirty="0"/>
              <a:t>formation is a social process</a:t>
            </a:r>
          </a:p>
          <a:p>
            <a:pPr lvl="1" eaLnBrk="1" hangingPunct="1"/>
            <a:r>
              <a:rPr lang="en-IN" dirty="0"/>
              <a:t>Relies heavily on existing practices to provide an account of:</a:t>
            </a:r>
          </a:p>
          <a:p>
            <a:pPr lvl="2" eaLnBrk="1" hangingPunct="1"/>
            <a:r>
              <a:rPr lang="en-IN" dirty="0"/>
              <a:t>What is good </a:t>
            </a:r>
          </a:p>
          <a:p>
            <a:pPr lvl="2" eaLnBrk="1" hangingPunct="1"/>
            <a:r>
              <a:rPr lang="en-IN" dirty="0"/>
              <a:t>What character traits contribute to pursuing and realizing the good in concrete ways</a:t>
            </a:r>
            <a:endParaRPr lang="en-US" altLang="zh-TW" dirty="0"/>
          </a:p>
        </p:txBody>
      </p:sp>
    </p:spTree>
    <p:extLst>
      <p:ext uri="{BB962C8B-B14F-4D97-AF65-F5344CB8AC3E}">
        <p14:creationId xmlns:p14="http://schemas.microsoft.com/office/powerpoint/2010/main" val="2912842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zh-TW" dirty="0"/>
              <a:t>Utilitarianism</a:t>
            </a:r>
          </a:p>
        </p:txBody>
      </p:sp>
      <p:sp>
        <p:nvSpPr>
          <p:cNvPr id="26627" name="Rectangle 3"/>
          <p:cNvSpPr>
            <a:spLocks noGrp="1" noChangeArrowheads="1"/>
          </p:cNvSpPr>
          <p:nvPr>
            <p:ph idx="1"/>
          </p:nvPr>
        </p:nvSpPr>
        <p:spPr/>
        <p:txBody>
          <a:bodyPr/>
          <a:lstStyle/>
          <a:p>
            <a:r>
              <a:rPr lang="en-US" altLang="zh-TW" dirty="0"/>
              <a:t>Form of consequentialism </a:t>
            </a:r>
          </a:p>
          <a:p>
            <a:r>
              <a:rPr lang="en-US" altLang="zh-TW" dirty="0"/>
              <a:t>Favors the greatest good for the greatest number of people under a given set of constraints</a:t>
            </a:r>
          </a:p>
          <a:p>
            <a:r>
              <a:rPr lang="en-IN" altLang="en-US" dirty="0"/>
              <a:t>Acts are morally correct if they maximize utility </a:t>
            </a:r>
          </a:p>
          <a:p>
            <a:pPr lvl="1"/>
            <a:r>
              <a:rPr lang="en-IN" altLang="en-US" dirty="0"/>
              <a:t>Attained when the ratio of benefit to harm is greater than the ratio resulting from an alternative act</a:t>
            </a:r>
            <a:endParaRPr lang="en-US" altLang="zh-TW" dirty="0"/>
          </a:p>
          <a:p>
            <a:pPr lvl="1"/>
            <a:endParaRPr lang="en-US" altLang="zh-TW"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zh-TW" dirty="0"/>
              <a:t>Eastern Philosophy</a:t>
            </a:r>
          </a:p>
        </p:txBody>
      </p:sp>
      <p:sp>
        <p:nvSpPr>
          <p:cNvPr id="26627" name="Rectangle 3"/>
          <p:cNvSpPr>
            <a:spLocks noGrp="1" noChangeArrowheads="1"/>
          </p:cNvSpPr>
          <p:nvPr>
            <p:ph idx="1"/>
          </p:nvPr>
        </p:nvSpPr>
        <p:spPr/>
        <p:txBody>
          <a:bodyPr/>
          <a:lstStyle/>
          <a:p>
            <a:r>
              <a:rPr lang="en-US" altLang="zh-TW" dirty="0"/>
              <a:t>Broadly includes </a:t>
            </a:r>
            <a:r>
              <a:rPr lang="en-IN" dirty="0"/>
              <a:t>various philosophies of Asia</a:t>
            </a:r>
          </a:p>
          <a:p>
            <a:pPr lvl="1"/>
            <a:r>
              <a:rPr lang="en-IN" dirty="0"/>
              <a:t>Indian philosophy, Chinese philosophy, Iranian philosophy, Japanese philosophy, and Korean philosophy</a:t>
            </a:r>
            <a:endParaRPr lang="en-US" altLang="zh-TW" dirty="0"/>
          </a:p>
          <a:p>
            <a:r>
              <a:rPr lang="en-IN" dirty="0"/>
              <a:t>Holds that:</a:t>
            </a:r>
          </a:p>
          <a:p>
            <a:pPr lvl="1"/>
            <a:r>
              <a:rPr lang="en-IN" dirty="0"/>
              <a:t>People are an intrinsic and inseparable part of the universe </a:t>
            </a:r>
          </a:p>
          <a:p>
            <a:pPr lvl="1"/>
            <a:r>
              <a:rPr lang="en-IN" dirty="0"/>
              <a:t>Attempts to discuss the universe from an objective viewpoint are inherently absurd</a:t>
            </a:r>
            <a:endParaRPr lang="en-US" altLang="zh-TW" dirty="0"/>
          </a:p>
          <a:p>
            <a:pPr lvl="1"/>
            <a:endParaRPr lang="en-US" altLang="zh-TW" dirty="0"/>
          </a:p>
        </p:txBody>
      </p:sp>
    </p:spTree>
    <p:extLst>
      <p:ext uri="{BB962C8B-B14F-4D97-AF65-F5344CB8AC3E}">
        <p14:creationId xmlns:p14="http://schemas.microsoft.com/office/powerpoint/2010/main" val="1916701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zh-TW" dirty="0"/>
              <a:t>Human Rights Issues</a:t>
            </a:r>
          </a:p>
        </p:txBody>
      </p:sp>
      <p:sp>
        <p:nvSpPr>
          <p:cNvPr id="27651" name="Rectangle 3"/>
          <p:cNvSpPr>
            <a:spLocks noGrp="1" noChangeArrowheads="1"/>
          </p:cNvSpPr>
          <p:nvPr>
            <p:ph idx="1"/>
          </p:nvPr>
        </p:nvSpPr>
        <p:spPr/>
        <p:txBody>
          <a:bodyPr/>
          <a:lstStyle/>
          <a:p>
            <a:r>
              <a:rPr lang="en-US" altLang="zh-TW" dirty="0"/>
              <a:t>Present challenges for MNCs</a:t>
            </a:r>
          </a:p>
          <a:p>
            <a:pPr lvl="1"/>
            <a:r>
              <a:rPr lang="en-US" altLang="zh-TW" dirty="0"/>
              <a:t>Absence of universally adopted standards of what constitutes acceptable behavior</a:t>
            </a:r>
          </a:p>
          <a:p>
            <a:r>
              <a:rPr lang="en-US" altLang="zh-TW" dirty="0"/>
              <a:t>Basic rights </a:t>
            </a:r>
          </a:p>
          <a:p>
            <a:pPr lvl="1"/>
            <a:r>
              <a:rPr lang="en-US" altLang="zh-TW" dirty="0"/>
              <a:t>Life, freedom from slavery or torture, freedom of opinion and expression, and a general ambiance of nondiscriminatory practices</a:t>
            </a:r>
          </a:p>
          <a:p>
            <a:r>
              <a:rPr lang="en-IN" dirty="0"/>
              <a:t>Women’s rights and gender equity can be considered a subset of human rights</a:t>
            </a:r>
            <a:endParaRPr lang="en-US" altLang="zh-TW"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r>
              <a:rPr lang="en-US" altLang="zh-TW" sz="4000" dirty="0"/>
              <a:t>Issues Faced by Women in the Workplace</a:t>
            </a:r>
          </a:p>
        </p:txBody>
      </p:sp>
      <p:sp>
        <p:nvSpPr>
          <p:cNvPr id="28675" name="Rectangle 3"/>
          <p:cNvSpPr>
            <a:spLocks noGrp="1" noChangeArrowheads="1"/>
          </p:cNvSpPr>
          <p:nvPr>
            <p:ph idx="1"/>
          </p:nvPr>
        </p:nvSpPr>
        <p:spPr/>
        <p:txBody>
          <a:bodyPr/>
          <a:lstStyle/>
          <a:p>
            <a:r>
              <a:rPr lang="en-IN" dirty="0"/>
              <a:t>Most still experience the effects of a glass ceiling</a:t>
            </a:r>
          </a:p>
          <a:p>
            <a:pPr lvl="1"/>
            <a:r>
              <a:rPr lang="en-US" altLang="zh-TW" dirty="0"/>
              <a:t>Lack of promotions to upper management positions</a:t>
            </a:r>
          </a:p>
          <a:p>
            <a:pPr lvl="1"/>
            <a:r>
              <a:rPr lang="en-IN" dirty="0"/>
              <a:t>Partially due to social factors and perceived levels of opportunity or lack thereof </a:t>
            </a:r>
          </a:p>
          <a:p>
            <a:pPr lvl="1"/>
            <a:r>
              <a:rPr lang="en-US" altLang="zh-TW" dirty="0"/>
              <a:t>Pervasive throughout the world</a:t>
            </a:r>
          </a:p>
          <a:p>
            <a:pPr lvl="1"/>
            <a:endParaRPr lang="en-US" altLang="zh-TW"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zh-TW" sz="4000" dirty="0"/>
              <a:t>Issues Faced by Women in the Workplace - Examples </a:t>
            </a:r>
          </a:p>
        </p:txBody>
      </p:sp>
      <p:sp>
        <p:nvSpPr>
          <p:cNvPr id="29699" name="Rectangle 3"/>
          <p:cNvSpPr>
            <a:spLocks noGrp="1" noChangeArrowheads="1"/>
          </p:cNvSpPr>
          <p:nvPr>
            <p:ph idx="1"/>
          </p:nvPr>
        </p:nvSpPr>
        <p:spPr/>
        <p:txBody>
          <a:bodyPr/>
          <a:lstStyle/>
          <a:p>
            <a:r>
              <a:rPr lang="en-US" altLang="zh-TW" dirty="0"/>
              <a:t>Japan </a:t>
            </a:r>
          </a:p>
          <a:p>
            <a:pPr lvl="1"/>
            <a:r>
              <a:rPr lang="en-US" altLang="zh-TW" dirty="0"/>
              <a:t>Women employees are subject to sexual harassment, two-track recruiting processes, and unequal opportunities for growth </a:t>
            </a:r>
          </a:p>
          <a:p>
            <a:r>
              <a:rPr lang="en-US" altLang="zh-TW" dirty="0"/>
              <a:t>France, Germany, and Great Britain </a:t>
            </a:r>
          </a:p>
          <a:p>
            <a:pPr lvl="1"/>
            <a:r>
              <a:rPr lang="en-US" altLang="zh-TW" dirty="0"/>
              <a:t>Witnessed an increase in the number of women in managerial positions but only in low-level managerial positions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zh-TW" dirty="0"/>
              <a:t>Labor Policy Issues</a:t>
            </a:r>
          </a:p>
        </p:txBody>
      </p:sp>
      <p:graphicFrame>
        <p:nvGraphicFramePr>
          <p:cNvPr id="6" name="Content Placeholder 5" descr="There is a curved line on the left side of the slide. Four circles are placed one below the other over this line. The circles do not contain any text. Each circle is attached to a rectangular box. &#10;&#10;Starting from the top, the content in the first box reads political, economic, and cultural differences interfere with the establishment of a universal foundation for employment practices.&#10;&#10;The content in the second box reads difficulty in deciding working conditions, expected consecutive work hours, and labor regulations.&#10;&#10;The content in the third box reads frequent offshoring due to differences in labor costs.&#10;&#10;The content in the fourth box reads ensuring that all contractors along the global supply chain are compliant with company standards.&#10;&#10;" title="Labor Policy Issues"/>
          <p:cNvGraphicFramePr>
            <a:graphicFrameLocks noGrp="1"/>
          </p:cNvGraphicFramePr>
          <p:nvPr>
            <p:ph idx="1"/>
            <p:extLst>
              <p:ext uri="{D42A27DB-BD31-4B8C-83A1-F6EECF244321}">
                <p14:modId xmlns:p14="http://schemas.microsoft.com/office/powerpoint/2010/main" val="3316268660"/>
              </p:ext>
            </p:extLst>
          </p:nvPr>
        </p:nvGraphicFramePr>
        <p:xfrm>
          <a:off x="457200" y="180975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TW" sz="4000" dirty="0"/>
              <a:t>Labor, Employment, and Business Practices in China</a:t>
            </a:r>
          </a:p>
        </p:txBody>
      </p:sp>
      <p:sp>
        <p:nvSpPr>
          <p:cNvPr id="32771" name="Rectangle 3"/>
          <p:cNvSpPr>
            <a:spLocks noGrp="1" noChangeArrowheads="1"/>
          </p:cNvSpPr>
          <p:nvPr>
            <p:ph idx="1"/>
          </p:nvPr>
        </p:nvSpPr>
        <p:spPr/>
        <p:txBody>
          <a:bodyPr/>
          <a:lstStyle/>
          <a:p>
            <a:r>
              <a:rPr lang="en-US" altLang="zh-TW" dirty="0"/>
              <a:t>Workers are not paid well</a:t>
            </a:r>
          </a:p>
          <a:p>
            <a:pPr lvl="1"/>
            <a:r>
              <a:rPr lang="en-US" altLang="zh-TW" dirty="0"/>
              <a:t>Forced to work 12-hour days, seven days a week to meet demand </a:t>
            </a:r>
          </a:p>
          <a:p>
            <a:pPr lvl="1"/>
            <a:r>
              <a:rPr lang="en-US" altLang="zh-TW" dirty="0"/>
              <a:t>Some cases involve the usage of child labor </a:t>
            </a:r>
          </a:p>
          <a:p>
            <a:r>
              <a:rPr lang="en-US" altLang="zh-TW" dirty="0"/>
              <a:t>Example - Foxconn</a:t>
            </a:r>
          </a:p>
          <a:p>
            <a:pPr lvl="1"/>
            <a:r>
              <a:rPr lang="en-US" altLang="zh-TW" dirty="0"/>
              <a:t>2010 -</a:t>
            </a:r>
            <a:r>
              <a:rPr lang="en-IN" altLang="zh-TW" dirty="0"/>
              <a:t> Issue of low wages headlined </a:t>
            </a:r>
            <a:r>
              <a:rPr lang="en-IN" dirty="0"/>
              <a:t>after a number of workers committed suicide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dirty="0"/>
              <a:t>Chapter 3</a:t>
            </a:r>
          </a:p>
        </p:txBody>
      </p:sp>
      <p:sp>
        <p:nvSpPr>
          <p:cNvPr id="3" name="Subtitle 2"/>
          <p:cNvSpPr>
            <a:spLocks noGrp="1"/>
          </p:cNvSpPr>
          <p:nvPr>
            <p:ph type="subTitle" idx="1"/>
          </p:nvPr>
        </p:nvSpPr>
        <p:spPr/>
        <p:txBody>
          <a:bodyPr/>
          <a:lstStyle/>
          <a:p>
            <a:r>
              <a:rPr lang="en-US" altLang="zh-TW" dirty="0"/>
              <a:t>Ethics, Social Responsibility, </a:t>
            </a:r>
            <a:br>
              <a:rPr lang="en-US" altLang="zh-TW" dirty="0"/>
            </a:br>
            <a:r>
              <a:rPr lang="en-US" altLang="en-US" dirty="0"/>
              <a:t>and Sustainability</a:t>
            </a:r>
            <a:endParaRPr 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TW" sz="3800" dirty="0"/>
              <a:t>Environmental Protection </a:t>
            </a:r>
            <a:br>
              <a:rPr lang="en-US" altLang="zh-TW" sz="3800" dirty="0"/>
            </a:br>
            <a:r>
              <a:rPr lang="en-US" altLang="zh-TW" sz="3800" dirty="0"/>
              <a:t>and Development </a:t>
            </a:r>
          </a:p>
        </p:txBody>
      </p:sp>
      <p:sp>
        <p:nvSpPr>
          <p:cNvPr id="33795" name="Rectangle 3"/>
          <p:cNvSpPr>
            <a:spLocks noGrp="1" noChangeArrowheads="1"/>
          </p:cNvSpPr>
          <p:nvPr>
            <p:ph idx="1"/>
          </p:nvPr>
        </p:nvSpPr>
        <p:spPr/>
        <p:txBody>
          <a:bodyPr/>
          <a:lstStyle/>
          <a:p>
            <a:r>
              <a:rPr lang="en-US" altLang="zh-TW" dirty="0"/>
              <a:t>Poor countries are more focused on improving the welfare of their citizens</a:t>
            </a:r>
          </a:p>
          <a:p>
            <a:r>
              <a:rPr lang="en-US" altLang="zh-TW" dirty="0"/>
              <a:t>Environmental Kuznets Curve </a:t>
            </a:r>
            <a:r>
              <a:rPr lang="en-IN" dirty="0"/>
              <a:t>(EKC)</a:t>
            </a:r>
          </a:p>
          <a:p>
            <a:pPr lvl="1"/>
            <a:r>
              <a:rPr lang="en-IN" dirty="0"/>
              <a:t>Relationship between per capita income and the use of natural resources and/or the emission of wastes has an inverted U-shape</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TW" dirty="0"/>
              <a:t>Environmental Kuznets Curve (EKC) </a:t>
            </a:r>
          </a:p>
        </p:txBody>
      </p:sp>
      <p:sp>
        <p:nvSpPr>
          <p:cNvPr id="33795" name="Rectangle 3"/>
          <p:cNvSpPr>
            <a:spLocks noGrp="1" noChangeArrowheads="1"/>
          </p:cNvSpPr>
          <p:nvPr>
            <p:ph idx="1"/>
          </p:nvPr>
        </p:nvSpPr>
        <p:spPr/>
        <p:txBody>
          <a:bodyPr/>
          <a:lstStyle/>
          <a:p>
            <a:r>
              <a:rPr lang="en-IN" dirty="0"/>
              <a:t>Reasons behind the inverted U-shape of the EKC</a:t>
            </a:r>
          </a:p>
          <a:p>
            <a:pPr lvl="1"/>
            <a:r>
              <a:rPr lang="en-IN" dirty="0"/>
              <a:t>Composition of production and/or consumption</a:t>
            </a:r>
          </a:p>
          <a:p>
            <a:pPr lvl="1"/>
            <a:r>
              <a:rPr lang="en-IN" dirty="0"/>
              <a:t>Preference for environmental quality</a:t>
            </a:r>
          </a:p>
          <a:p>
            <a:pPr lvl="1"/>
            <a:r>
              <a:rPr lang="en-IN" dirty="0"/>
              <a:t>Institutions that are needed to internalize externalities</a:t>
            </a:r>
          </a:p>
          <a:p>
            <a:pPr lvl="1"/>
            <a:r>
              <a:rPr lang="en-IN" dirty="0"/>
              <a:t>Increasing returns to scale associated with pollution abatement</a:t>
            </a:r>
          </a:p>
          <a:p>
            <a:endParaRPr lang="en-US" altLang="zh-TW" dirty="0"/>
          </a:p>
        </p:txBody>
      </p:sp>
    </p:spTree>
    <p:extLst>
      <p:ext uri="{BB962C8B-B14F-4D97-AF65-F5344CB8AC3E}">
        <p14:creationId xmlns:p14="http://schemas.microsoft.com/office/powerpoint/2010/main" val="95079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zh-TW" sz="4000" dirty="0"/>
              <a:t>Figure 3.1 - Environmental Kuznets Curve </a:t>
            </a:r>
          </a:p>
        </p:txBody>
      </p:sp>
      <p:pic>
        <p:nvPicPr>
          <p:cNvPr id="3" name="Content Placeholder 2" descr="This graph depicts the Environmental Kuznets Curve. The x-axis is labeled income per capita, and the y-axis is labeled pollution. &#10;The graph takes on an inverted U-shape. &#10;" title="Figure 3.1 - Environmental Kuznets Curve "/>
          <p:cNvPicPr>
            <a:picLocks noGrp="1" noChangeAspect="1"/>
          </p:cNvPicPr>
          <p:nvPr>
            <p:ph idx="1"/>
          </p:nvPr>
        </p:nvPicPr>
        <p:blipFill>
          <a:blip r:embed="rId3"/>
          <a:stretch>
            <a:fillRect/>
          </a:stretch>
        </p:blipFill>
        <p:spPr>
          <a:xfrm>
            <a:off x="1261600" y="1886439"/>
            <a:ext cx="6620799" cy="437258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TW" sz="3800" dirty="0"/>
              <a:t>Environmental Protection </a:t>
            </a:r>
            <a:br>
              <a:rPr lang="en-US" altLang="zh-TW" sz="3800" dirty="0"/>
            </a:br>
            <a:r>
              <a:rPr lang="en-US" altLang="zh-TW" sz="3800" dirty="0"/>
              <a:t>and Development </a:t>
            </a:r>
            <a:r>
              <a:rPr lang="en-US" altLang="zh-TW" sz="2000" dirty="0"/>
              <a:t>(continued)</a:t>
            </a:r>
          </a:p>
        </p:txBody>
      </p:sp>
      <p:sp>
        <p:nvSpPr>
          <p:cNvPr id="33795" name="Rectangle 3"/>
          <p:cNvSpPr>
            <a:spLocks noGrp="1" noChangeArrowheads="1"/>
          </p:cNvSpPr>
          <p:nvPr>
            <p:ph idx="1"/>
          </p:nvPr>
        </p:nvSpPr>
        <p:spPr/>
        <p:txBody>
          <a:bodyPr/>
          <a:lstStyle/>
          <a:p>
            <a:r>
              <a:rPr lang="en-IN" dirty="0"/>
              <a:t>United Nations Climate Change Conference, 2015</a:t>
            </a:r>
          </a:p>
          <a:p>
            <a:pPr lvl="1"/>
            <a:r>
              <a:rPr lang="en-IN" dirty="0"/>
              <a:t>Tried to achieve an international consensus on environmental reform </a:t>
            </a:r>
          </a:p>
          <a:p>
            <a:pPr lvl="1"/>
            <a:r>
              <a:rPr lang="en-IN" dirty="0"/>
              <a:t>Adopted the Paris Agreement</a:t>
            </a:r>
          </a:p>
        </p:txBody>
      </p:sp>
    </p:spTree>
    <p:extLst>
      <p:ext uri="{BB962C8B-B14F-4D97-AF65-F5344CB8AC3E}">
        <p14:creationId xmlns:p14="http://schemas.microsoft.com/office/powerpoint/2010/main" val="1927942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TW" sz="4000" dirty="0"/>
              <a:t>Phenomena in Response to Globalization </a:t>
            </a:r>
          </a:p>
        </p:txBody>
      </p:sp>
      <p:sp>
        <p:nvSpPr>
          <p:cNvPr id="35843" name="Rectangle 3"/>
          <p:cNvSpPr>
            <a:spLocks noGrp="1" noChangeArrowheads="1"/>
          </p:cNvSpPr>
          <p:nvPr>
            <p:ph idx="1"/>
          </p:nvPr>
        </p:nvSpPr>
        <p:spPr/>
        <p:txBody>
          <a:bodyPr/>
          <a:lstStyle/>
          <a:p>
            <a:r>
              <a:rPr lang="en-IN" altLang="en-US" dirty="0"/>
              <a:t>Difficulty in attempts to balance organizational and cultural roots </a:t>
            </a:r>
          </a:p>
          <a:p>
            <a:r>
              <a:rPr lang="en-IN" dirty="0"/>
              <a:t>Offshoring low-cost labor-intensive practices</a:t>
            </a:r>
            <a:endParaRPr lang="en-IN" altLang="en-US" dirty="0"/>
          </a:p>
          <a:p>
            <a:r>
              <a:rPr lang="en-IN" altLang="en-US" dirty="0"/>
              <a:t>Transferring a large percentage of current employees of all types to foreign locations</a:t>
            </a:r>
          </a:p>
          <a:p>
            <a:pPr lvl="1"/>
            <a:r>
              <a:rPr lang="en-IN" altLang="en-US" dirty="0"/>
              <a:t>Creates issues related to corporate citizenship </a:t>
            </a:r>
          </a:p>
        </p:txBody>
      </p:sp>
    </p:spTree>
    <p:extLst>
      <p:ext uri="{BB962C8B-B14F-4D97-AF65-F5344CB8AC3E}">
        <p14:creationId xmlns:p14="http://schemas.microsoft.com/office/powerpoint/2010/main" val="3713876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TW" sz="3800" dirty="0"/>
              <a:t>Reconciling Ethical Differences </a:t>
            </a:r>
            <a:br>
              <a:rPr lang="en-US" altLang="zh-TW" sz="3800" dirty="0"/>
            </a:br>
            <a:r>
              <a:rPr lang="en-US" altLang="zh-TW" sz="3800" dirty="0"/>
              <a:t>across Cultures</a:t>
            </a:r>
          </a:p>
        </p:txBody>
      </p:sp>
      <p:sp>
        <p:nvSpPr>
          <p:cNvPr id="36867" name="Rectangle 3"/>
          <p:cNvSpPr>
            <a:spLocks noGrp="1" noChangeArrowheads="1"/>
          </p:cNvSpPr>
          <p:nvPr>
            <p:ph idx="1"/>
          </p:nvPr>
        </p:nvSpPr>
        <p:spPr/>
        <p:txBody>
          <a:bodyPr/>
          <a:lstStyle/>
          <a:p>
            <a:r>
              <a:rPr lang="en-US" altLang="zh-TW" dirty="0"/>
              <a:t>Integrative Social Contracts Theory (ISCT)</a:t>
            </a:r>
          </a:p>
          <a:p>
            <a:pPr lvl="1"/>
            <a:r>
              <a:rPr lang="en-US" altLang="zh-TW" dirty="0"/>
              <a:t>Attempts to navigate a moral position that does not force decision makers to engage exclusively in relativism versus absolutism</a:t>
            </a:r>
          </a:p>
          <a:p>
            <a:pPr lvl="1"/>
            <a:r>
              <a:rPr lang="en-IN" altLang="en-US" dirty="0"/>
              <a:t>Offers one framework to help reconcile fundamental contradictions in international business ethics between home and host countries </a:t>
            </a:r>
            <a:endParaRPr lang="en-US" altLang="zh-TW" dirty="0"/>
          </a:p>
          <a:p>
            <a:pPr lvl="1"/>
            <a:endParaRPr lang="en-US" altLang="zh-TW" dirty="0"/>
          </a:p>
          <a:p>
            <a:pPr lvl="1"/>
            <a:endParaRPr lang="en-US" altLang="zh-TW"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zh-TW" sz="4000" dirty="0"/>
              <a:t>Corporate Social Responsibility (CSR)</a:t>
            </a:r>
          </a:p>
        </p:txBody>
      </p:sp>
      <p:sp>
        <p:nvSpPr>
          <p:cNvPr id="38915" name="Rectangle 3"/>
          <p:cNvSpPr>
            <a:spLocks noGrp="1" noChangeArrowheads="1"/>
          </p:cNvSpPr>
          <p:nvPr>
            <p:ph idx="1"/>
          </p:nvPr>
        </p:nvSpPr>
        <p:spPr/>
        <p:txBody>
          <a:bodyPr/>
          <a:lstStyle/>
          <a:p>
            <a:pPr eaLnBrk="1" hangingPunct="1"/>
            <a:r>
              <a:rPr lang="en-IN" altLang="en-US" dirty="0"/>
              <a:t>Social, economic, and environmental expectations of each company are based on the desires of the stakeholders</a:t>
            </a:r>
          </a:p>
          <a:p>
            <a:pPr lvl="1" eaLnBrk="1" hangingPunct="1"/>
            <a:r>
              <a:rPr lang="en-US" altLang="zh-TW" dirty="0"/>
              <a:t>Pressurize MNCs to pay greater attention to CSR </a:t>
            </a:r>
          </a:p>
          <a:p>
            <a:pPr eaLnBrk="1" hangingPunct="1"/>
            <a:r>
              <a:rPr lang="en-US" altLang="zh-TW" b="1" dirty="0"/>
              <a:t>Nongovernmental organizations (NGO)	</a:t>
            </a:r>
          </a:p>
          <a:p>
            <a:pPr lvl="1" eaLnBrk="1" hangingPunct="1"/>
            <a:r>
              <a:rPr lang="en-US" altLang="zh-TW" dirty="0"/>
              <a:t>Private, not-for-profit organizations</a:t>
            </a:r>
          </a:p>
          <a:p>
            <a:pPr lvl="1" eaLnBrk="1" hangingPunct="1"/>
            <a:r>
              <a:rPr lang="en-US" altLang="zh-TW" dirty="0"/>
              <a:t>Seek to serve society’s interests by focusing on social, political, and economic issues</a:t>
            </a:r>
          </a:p>
          <a:p>
            <a:pPr eaLnBrk="1" hangingPunct="1"/>
            <a:endParaRPr lang="en-US" altLang="zh-TW" dirty="0"/>
          </a:p>
          <a:p>
            <a:pPr eaLnBrk="1" hangingPunct="1"/>
            <a:endParaRPr lang="en-US" altLang="zh-TW"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TW" dirty="0"/>
              <a:t>Nongovernmental Organizations</a:t>
            </a:r>
            <a:endParaRPr lang="en-GB" dirty="0"/>
          </a:p>
        </p:txBody>
      </p:sp>
      <p:sp>
        <p:nvSpPr>
          <p:cNvPr id="39939" name="Rectangle 3"/>
          <p:cNvSpPr>
            <a:spLocks noGrp="1" noChangeArrowheads="1"/>
          </p:cNvSpPr>
          <p:nvPr>
            <p:ph idx="1"/>
          </p:nvPr>
        </p:nvSpPr>
        <p:spPr/>
        <p:txBody>
          <a:bodyPr/>
          <a:lstStyle/>
          <a:p>
            <a:r>
              <a:rPr lang="en-US" altLang="zh-TW" dirty="0"/>
              <a:t>Urge MNCs to be more responsive to a range of social needs in developing countries</a:t>
            </a:r>
          </a:p>
          <a:p>
            <a:r>
              <a:rPr lang="en-IN" dirty="0"/>
              <a:t>Activism has helped generate substantial changes in corporate management, strategy, and governance</a:t>
            </a:r>
          </a:p>
          <a:p>
            <a:r>
              <a:rPr lang="en-IN" dirty="0"/>
              <a:t>Regarded as counterweights to business and global capitalism</a:t>
            </a:r>
          </a:p>
          <a:p>
            <a:endParaRPr lang="en-US" altLang="zh-TW"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TW" dirty="0"/>
              <a:t>Nongovernmental Organizations </a:t>
            </a:r>
            <a:r>
              <a:rPr lang="en-US" altLang="zh-TW" sz="2000" dirty="0"/>
              <a:t>(continued)</a:t>
            </a:r>
          </a:p>
        </p:txBody>
      </p:sp>
      <p:sp>
        <p:nvSpPr>
          <p:cNvPr id="40963" name="Rectangle 3"/>
          <p:cNvSpPr>
            <a:spLocks noGrp="1" noChangeArrowheads="1"/>
          </p:cNvSpPr>
          <p:nvPr>
            <p:ph idx="1"/>
          </p:nvPr>
        </p:nvSpPr>
        <p:spPr/>
        <p:txBody>
          <a:bodyPr/>
          <a:lstStyle/>
          <a:p>
            <a:r>
              <a:rPr lang="en-IN" dirty="0"/>
              <a:t>Collaborate with MNCs on social and environmental projects </a:t>
            </a:r>
          </a:p>
          <a:p>
            <a:pPr lvl="1"/>
            <a:r>
              <a:rPr lang="en-IN" dirty="0"/>
              <a:t>Contribute to the well-being of the community and to the reputation of the MNC </a:t>
            </a:r>
          </a:p>
          <a:p>
            <a:pPr lvl="1"/>
            <a:endParaRPr lang="en-IN" dirty="0"/>
          </a:p>
          <a:p>
            <a:pPr lvl="1"/>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800" dirty="0"/>
              <a:t>Responses to Social and Organizational Obligations</a:t>
            </a:r>
            <a:endParaRPr lang="en-GB" sz="3800" dirty="0"/>
          </a:p>
        </p:txBody>
      </p:sp>
      <p:sp>
        <p:nvSpPr>
          <p:cNvPr id="5" name="Content Placeholder 4"/>
          <p:cNvSpPr>
            <a:spLocks noGrp="1"/>
          </p:cNvSpPr>
          <p:nvPr>
            <p:ph idx="1"/>
          </p:nvPr>
        </p:nvSpPr>
        <p:spPr/>
        <p:txBody>
          <a:bodyPr/>
          <a:lstStyle/>
          <a:p>
            <a:r>
              <a:rPr lang="en-IN" dirty="0"/>
              <a:t>MNCs follow codes of conduct, including the U.N. Global Compact, the Global Reporting Initiative, and “SA8000” standards</a:t>
            </a:r>
          </a:p>
          <a:p>
            <a:pPr lvl="1"/>
            <a:r>
              <a:rPr lang="en-IN" dirty="0"/>
              <a:t>Commit to maintain certain standards in their domestic and global operations</a:t>
            </a:r>
          </a:p>
          <a:p>
            <a:pPr lvl="1"/>
            <a:r>
              <a:rPr lang="en-IN" dirty="0"/>
              <a:t>Help offset the concern that companies move jobs to avoid higher labor or environmental standards </a:t>
            </a:r>
          </a:p>
          <a:p>
            <a:pPr lvl="1"/>
            <a:r>
              <a:rPr lang="en-IN" dirty="0"/>
              <a:t>Contribute to raising the standards in the developing world</a:t>
            </a:r>
          </a:p>
        </p:txBody>
      </p:sp>
    </p:spTree>
    <p:extLst>
      <p:ext uri="{BB962C8B-B14F-4D97-AF65-F5344CB8AC3E}">
        <p14:creationId xmlns:p14="http://schemas.microsoft.com/office/powerpoint/2010/main" val="404571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TW" dirty="0"/>
              <a:t>Learning Objectives</a:t>
            </a:r>
          </a:p>
        </p:txBody>
      </p:sp>
      <p:sp>
        <p:nvSpPr>
          <p:cNvPr id="19459" name="Rectangle 3"/>
          <p:cNvSpPr>
            <a:spLocks noGrp="1" noChangeArrowheads="1"/>
          </p:cNvSpPr>
          <p:nvPr>
            <p:ph idx="1"/>
          </p:nvPr>
        </p:nvSpPr>
        <p:spPr/>
        <p:txBody>
          <a:bodyPr/>
          <a:lstStyle/>
          <a:p>
            <a:r>
              <a:rPr lang="en-US" altLang="zh-TW" dirty="0"/>
              <a:t>Examine ethics in international management and some of the major ethical issues and problems confronting MNCs</a:t>
            </a:r>
          </a:p>
          <a:p>
            <a:r>
              <a:rPr lang="en-US" altLang="zh-TW" dirty="0"/>
              <a:t>Discuss some of the pressures on and actions being taken by selected industrialized countries and companies to be more socially and environmentally responsive to world problems</a:t>
            </a:r>
          </a:p>
        </p:txBody>
      </p:sp>
    </p:spTree>
    <p:extLst>
      <p:ext uri="{BB962C8B-B14F-4D97-AF65-F5344CB8AC3E}">
        <p14:creationId xmlns:p14="http://schemas.microsoft.com/office/powerpoint/2010/main" val="2833009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800" dirty="0"/>
              <a:t>Responses to Social and Organizational Obligations </a:t>
            </a:r>
            <a:r>
              <a:rPr lang="en-IN" sz="2000" dirty="0"/>
              <a:t>(continued)</a:t>
            </a:r>
            <a:endParaRPr lang="en-GB" sz="2000" dirty="0"/>
          </a:p>
        </p:txBody>
      </p:sp>
      <p:sp>
        <p:nvSpPr>
          <p:cNvPr id="5" name="Content Placeholder 4"/>
          <p:cNvSpPr>
            <a:spLocks noGrp="1"/>
          </p:cNvSpPr>
          <p:nvPr>
            <p:ph idx="1"/>
          </p:nvPr>
        </p:nvSpPr>
        <p:spPr/>
        <p:txBody>
          <a:bodyPr/>
          <a:lstStyle/>
          <a:p>
            <a:r>
              <a:rPr lang="en-IN" b="1" dirty="0"/>
              <a:t>Fair trade</a:t>
            </a:r>
          </a:p>
          <a:p>
            <a:pPr lvl="1"/>
            <a:r>
              <a:rPr lang="en-IN" dirty="0"/>
              <a:t>Organized social movement and market-based approach</a:t>
            </a:r>
          </a:p>
          <a:p>
            <a:pPr lvl="1"/>
            <a:r>
              <a:rPr lang="en-IN" dirty="0"/>
              <a:t>Aims to help producers in developing nations obtain better trading conditions and promote sustainability </a:t>
            </a:r>
            <a:endParaRPr lang="en-GB" dirty="0"/>
          </a:p>
        </p:txBody>
      </p:sp>
    </p:spTree>
    <p:extLst>
      <p:ext uri="{BB962C8B-B14F-4D97-AF65-F5344CB8AC3E}">
        <p14:creationId xmlns:p14="http://schemas.microsoft.com/office/powerpoint/2010/main" val="3222970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zh-TW" dirty="0"/>
              <a:t>Sustainability</a:t>
            </a:r>
          </a:p>
        </p:txBody>
      </p:sp>
      <p:sp>
        <p:nvSpPr>
          <p:cNvPr id="41987" name="Rectangle 3"/>
          <p:cNvSpPr>
            <a:spLocks noGrp="1" noChangeArrowheads="1"/>
          </p:cNvSpPr>
          <p:nvPr>
            <p:ph idx="1"/>
          </p:nvPr>
        </p:nvSpPr>
        <p:spPr/>
        <p:txBody>
          <a:bodyPr/>
          <a:lstStyle/>
          <a:p>
            <a:r>
              <a:rPr lang="en-US" altLang="zh-TW" dirty="0"/>
              <a:t>Development that meets humanity’s needs without harming future generations</a:t>
            </a:r>
          </a:p>
          <a:p>
            <a:r>
              <a:rPr lang="en-US" altLang="zh-TW" dirty="0"/>
              <a:t>Helps companies </a:t>
            </a:r>
            <a:r>
              <a:rPr lang="en-IN" altLang="en-US" dirty="0"/>
              <a:t>recognize that dwindling resources will eventually halt productivity</a:t>
            </a:r>
          </a:p>
          <a:p>
            <a:r>
              <a:rPr lang="en-IN" altLang="en-US" dirty="0"/>
              <a:t>World Economic Forum, Davos, Switzerland</a:t>
            </a:r>
          </a:p>
          <a:p>
            <a:pPr lvl="1"/>
            <a:r>
              <a:rPr lang="en-IN" altLang="en-US" dirty="0"/>
              <a:t>Focused on how sustainable consumption can be used to ease problems related to the need for rapid business scaling </a:t>
            </a:r>
            <a:endParaRPr lang="en-US" altLang="zh-TW"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TW" dirty="0"/>
              <a:t>Corporate Governance</a:t>
            </a:r>
            <a:endParaRPr lang="en-US" altLang="en-US" dirty="0"/>
          </a:p>
        </p:txBody>
      </p:sp>
      <p:sp>
        <p:nvSpPr>
          <p:cNvPr id="69635" name="Rectangle 3"/>
          <p:cNvSpPr>
            <a:spLocks noGrp="1" noChangeArrowheads="1"/>
          </p:cNvSpPr>
          <p:nvPr>
            <p:ph idx="1"/>
          </p:nvPr>
        </p:nvSpPr>
        <p:spPr/>
        <p:txBody>
          <a:bodyPr/>
          <a:lstStyle/>
          <a:p>
            <a:r>
              <a:rPr lang="en-US" altLang="en-US" dirty="0"/>
              <a:t>System by which businesses are directed and controlled</a:t>
            </a:r>
          </a:p>
          <a:p>
            <a:pPr lvl="1"/>
            <a:r>
              <a:rPr lang="en-US" altLang="zh-TW" dirty="0"/>
              <a:t>Specifies distribution of rights and responsibilities among stakeholders </a:t>
            </a:r>
          </a:p>
          <a:p>
            <a:pPr lvl="1"/>
            <a:r>
              <a:rPr lang="en-US" altLang="zh-TW" dirty="0"/>
              <a:t>Spells out rules and procedures for corporate decision-making </a:t>
            </a:r>
          </a:p>
          <a:p>
            <a:r>
              <a:rPr lang="en-IN" dirty="0"/>
              <a:t>Provides the structure for setting company objectives and means for attaining those objectives and maintaining performance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zh-TW" dirty="0"/>
              <a:t>Corporate Governance </a:t>
            </a:r>
            <a:r>
              <a:rPr lang="en-US" altLang="zh-TW" sz="2000" dirty="0"/>
              <a:t>(continued)</a:t>
            </a:r>
            <a:r>
              <a:rPr lang="en-US" altLang="zh-TW" dirty="0"/>
              <a:t> </a:t>
            </a:r>
            <a:endParaRPr lang="en-US" altLang="zh-TW" sz="2000" dirty="0"/>
          </a:p>
        </p:txBody>
      </p:sp>
      <p:sp>
        <p:nvSpPr>
          <p:cNvPr id="26627" name="Rectangle 3"/>
          <p:cNvSpPr>
            <a:spLocks noGrp="1" noChangeArrowheads="1"/>
          </p:cNvSpPr>
          <p:nvPr>
            <p:ph idx="1"/>
          </p:nvPr>
        </p:nvSpPr>
        <p:spPr/>
        <p:txBody>
          <a:bodyPr/>
          <a:lstStyle/>
          <a:p>
            <a:r>
              <a:rPr lang="en-US" altLang="zh-TW" dirty="0"/>
              <a:t>Rules and regulations differ among countries and regions</a:t>
            </a:r>
          </a:p>
          <a:p>
            <a:pPr lvl="1"/>
            <a:r>
              <a:rPr lang="en-US" altLang="zh-TW" dirty="0"/>
              <a:t>The UK and U.S. systems are outsider systems because of dispersed ownership of equity among a large number of outside investors</a:t>
            </a:r>
          </a:p>
          <a:p>
            <a:pPr lvl="1"/>
            <a:r>
              <a:rPr lang="en-US" altLang="zh-TW" dirty="0"/>
              <a:t>Many continental European countries are insider systems in which ownership is more concentrated</a:t>
            </a:r>
          </a:p>
          <a:p>
            <a:r>
              <a:rPr lang="en-US" altLang="zh-TW" dirty="0"/>
              <a:t>Differences in legal systems affect shareholders’ and other stakeholders' rights</a:t>
            </a:r>
          </a:p>
          <a:p>
            <a:pPr lvl="1"/>
            <a:endParaRPr lang="en-US" altLang="zh-TW"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zh-TW" sz="3800" dirty="0"/>
              <a:t>Corporate Governance: Crony Capitalism </a:t>
            </a:r>
          </a:p>
        </p:txBody>
      </p:sp>
      <p:sp>
        <p:nvSpPr>
          <p:cNvPr id="26627" name="Rectangle 3"/>
          <p:cNvSpPr>
            <a:spLocks noGrp="1" noChangeArrowheads="1"/>
          </p:cNvSpPr>
          <p:nvPr>
            <p:ph idx="1"/>
          </p:nvPr>
        </p:nvSpPr>
        <p:spPr/>
        <p:txBody>
          <a:bodyPr/>
          <a:lstStyle/>
          <a:p>
            <a:r>
              <a:rPr lang="en-US" altLang="zh-TW" dirty="0"/>
              <a:t>Occurs in nations with:</a:t>
            </a:r>
          </a:p>
          <a:p>
            <a:pPr lvl="1"/>
            <a:r>
              <a:rPr lang="en-US" altLang="zh-TW" dirty="0"/>
              <a:t>Less well-</a:t>
            </a:r>
            <a:r>
              <a:rPr lang="en-IN" dirty="0"/>
              <a:t>developed legal and institutional protections </a:t>
            </a:r>
          </a:p>
          <a:p>
            <a:pPr lvl="1"/>
            <a:r>
              <a:rPr lang="en-IN" dirty="0"/>
              <a:t>Poor property rights</a:t>
            </a:r>
            <a:endParaRPr lang="en-US" altLang="zh-TW" dirty="0"/>
          </a:p>
          <a:p>
            <a:r>
              <a:rPr lang="en-US" altLang="zh-TW" dirty="0"/>
              <a:t>Emerges where weak corporate governance and government interference can lead to:</a:t>
            </a:r>
          </a:p>
          <a:p>
            <a:pPr lvl="1"/>
            <a:r>
              <a:rPr lang="en-US" altLang="zh-TW" dirty="0"/>
              <a:t>Poor performance</a:t>
            </a:r>
          </a:p>
          <a:p>
            <a:pPr lvl="1"/>
            <a:r>
              <a:rPr lang="en-US" altLang="zh-TW" dirty="0"/>
              <a:t>Risky financing patterns</a:t>
            </a:r>
          </a:p>
          <a:p>
            <a:pPr lvl="1"/>
            <a:r>
              <a:rPr lang="en-US" altLang="zh-TW" dirty="0"/>
              <a:t>Macroeconomic crises</a:t>
            </a:r>
          </a:p>
        </p:txBody>
      </p:sp>
    </p:spTree>
    <p:extLst>
      <p:ext uri="{BB962C8B-B14F-4D97-AF65-F5344CB8AC3E}">
        <p14:creationId xmlns:p14="http://schemas.microsoft.com/office/powerpoint/2010/main" val="788892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zh-TW" sz="4000" dirty="0"/>
              <a:t>Foreign Corrupt Practices Act (FCPA) </a:t>
            </a:r>
          </a:p>
        </p:txBody>
      </p:sp>
      <p:sp>
        <p:nvSpPr>
          <p:cNvPr id="33795" name="Rectangle 3"/>
          <p:cNvSpPr>
            <a:spLocks noGrp="1" noChangeArrowheads="1"/>
          </p:cNvSpPr>
          <p:nvPr>
            <p:ph idx="1"/>
          </p:nvPr>
        </p:nvSpPr>
        <p:spPr/>
        <p:txBody>
          <a:bodyPr/>
          <a:lstStyle/>
          <a:p>
            <a:r>
              <a:rPr lang="en-US" altLang="zh-TW" dirty="0"/>
              <a:t>Makes it illegal for U.S. companies and their managers to attempt to influence foreign officials through:</a:t>
            </a:r>
          </a:p>
          <a:p>
            <a:pPr lvl="1"/>
            <a:r>
              <a:rPr lang="en-US" altLang="zh-TW" dirty="0"/>
              <a:t>Personal payments</a:t>
            </a:r>
          </a:p>
          <a:p>
            <a:pPr lvl="1"/>
            <a:r>
              <a:rPr lang="en-US" altLang="zh-TW" dirty="0"/>
              <a:t>Political contributions</a:t>
            </a:r>
          </a:p>
          <a:p>
            <a:r>
              <a:rPr lang="en-IN" dirty="0"/>
              <a:t>In complying with the provisions, U.S. firms must be aware of changes in the law </a:t>
            </a:r>
          </a:p>
          <a:p>
            <a:pPr lvl="1"/>
            <a:r>
              <a:rPr lang="en-IN" dirty="0"/>
              <a:t>Makes FCPA violators subject to Federal Sentencing Guidelines</a:t>
            </a:r>
            <a:endParaRPr lang="en-US" altLang="zh-TW" dirty="0"/>
          </a:p>
          <a:p>
            <a:endParaRPr lang="en-US" altLang="zh-TW"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zh-TW" dirty="0"/>
              <a:t>Other Anticorruption Measures </a:t>
            </a:r>
          </a:p>
        </p:txBody>
      </p:sp>
      <p:sp>
        <p:nvSpPr>
          <p:cNvPr id="28675" name="Rectangle 3"/>
          <p:cNvSpPr>
            <a:spLocks noGrp="1" noChangeArrowheads="1"/>
          </p:cNvSpPr>
          <p:nvPr>
            <p:ph idx="1"/>
          </p:nvPr>
        </p:nvSpPr>
        <p:spPr/>
        <p:txBody>
          <a:bodyPr/>
          <a:lstStyle/>
          <a:p>
            <a:r>
              <a:rPr lang="en-US" altLang="zh-TW" dirty="0"/>
              <a:t>Formal agreement by many industrialized nations to outlaw the practice of bribing foreign government officials</a:t>
            </a:r>
          </a:p>
          <a:p>
            <a:pPr lvl="1"/>
            <a:r>
              <a:rPr lang="en-US" altLang="zh-TW" dirty="0"/>
              <a:t>Includes nations that belong to the Organization for Economic Cooperation and Development (OECD)</a:t>
            </a:r>
          </a:p>
          <a:p>
            <a:pPr lvl="1"/>
            <a:r>
              <a:rPr lang="en-US" altLang="zh-TW" dirty="0"/>
              <a:t>Fails to outlaw most payments to political party leaders but does indicate growing support for antibribery initiatives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zh-TW" dirty="0"/>
              <a:t>Other Anticorruption Measures </a:t>
            </a:r>
            <a:r>
              <a:rPr lang="en-US" altLang="zh-TW" sz="2000" dirty="0"/>
              <a:t>(continued)</a:t>
            </a:r>
          </a:p>
        </p:txBody>
      </p:sp>
      <p:sp>
        <p:nvSpPr>
          <p:cNvPr id="28675" name="Rectangle 3"/>
          <p:cNvSpPr>
            <a:spLocks noGrp="1" noChangeArrowheads="1"/>
          </p:cNvSpPr>
          <p:nvPr>
            <p:ph idx="1"/>
          </p:nvPr>
        </p:nvSpPr>
        <p:spPr/>
        <p:txBody>
          <a:bodyPr/>
          <a:lstStyle/>
          <a:p>
            <a:r>
              <a:rPr lang="en-IN" dirty="0"/>
              <a:t>Organization of American States (OAS) Inter-American Convention Against Corruption</a:t>
            </a:r>
          </a:p>
          <a:p>
            <a:pPr lvl="1"/>
            <a:r>
              <a:rPr lang="en-IN" dirty="0"/>
              <a:t>Established by Latin American countries </a:t>
            </a:r>
          </a:p>
          <a:p>
            <a:r>
              <a:rPr lang="en-IN" dirty="0"/>
              <a:t>Transparent Agents Against Contracting Entities (TRACE) standard </a:t>
            </a:r>
          </a:p>
          <a:p>
            <a:pPr lvl="1"/>
            <a:r>
              <a:rPr lang="en-IN" dirty="0"/>
              <a:t>Developed as a means of preventing </a:t>
            </a:r>
            <a:r>
              <a:rPr lang="en-IN"/>
              <a:t>the shift </a:t>
            </a:r>
            <a:r>
              <a:rPr lang="en-IN" dirty="0"/>
              <a:t>of corrupt practices to suppliers and intermediaries</a:t>
            </a:r>
            <a:endParaRPr lang="en-US" altLang="zh-TW" dirty="0"/>
          </a:p>
        </p:txBody>
      </p:sp>
    </p:spTree>
    <p:extLst>
      <p:ext uri="{BB962C8B-B14F-4D97-AF65-F5344CB8AC3E}">
        <p14:creationId xmlns:p14="http://schemas.microsoft.com/office/powerpoint/2010/main" val="1683682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zh-TW" dirty="0"/>
              <a:t>International Assistance</a:t>
            </a:r>
          </a:p>
        </p:txBody>
      </p:sp>
      <p:sp>
        <p:nvSpPr>
          <p:cNvPr id="29699" name="Rectangle 3"/>
          <p:cNvSpPr>
            <a:spLocks noGrp="1" noChangeArrowheads="1"/>
          </p:cNvSpPr>
          <p:nvPr>
            <p:ph idx="1"/>
          </p:nvPr>
        </p:nvSpPr>
        <p:spPr/>
        <p:txBody>
          <a:bodyPr rtlCol="0">
            <a:noAutofit/>
          </a:bodyPr>
          <a:lstStyle/>
          <a:p>
            <a:pPr eaLnBrk="1" fontAlgn="auto" hangingPunct="1">
              <a:spcAft>
                <a:spcPts val="0"/>
              </a:spcAft>
              <a:defRPr/>
            </a:pPr>
            <a:r>
              <a:rPr lang="en-US" altLang="zh-TW" dirty="0"/>
              <a:t>Governments and corporations are collaborating to provide assistance to locales through global partnerships</a:t>
            </a:r>
          </a:p>
          <a:p>
            <a:pPr eaLnBrk="1" fontAlgn="auto" hangingPunct="1">
              <a:spcAft>
                <a:spcPts val="0"/>
              </a:spcAft>
              <a:defRPr/>
            </a:pPr>
            <a:r>
              <a:rPr lang="en-IN" dirty="0"/>
              <a:t>Recent study identified the top priorities around the world for development assistance</a:t>
            </a:r>
          </a:p>
          <a:p>
            <a:pPr lvl="1" eaLnBrk="1" fontAlgn="auto" hangingPunct="1">
              <a:spcAft>
                <a:spcPts val="0"/>
              </a:spcAft>
              <a:defRPr/>
            </a:pPr>
            <a:r>
              <a:rPr lang="en-IN" dirty="0"/>
              <a:t>Uses a cost-benefit analysis of where investments would have the greatest impact</a:t>
            </a:r>
            <a:endParaRPr lang="en-US" altLang="zh-TW"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zh-TW" sz="4000" dirty="0"/>
              <a:t>Table 3.3 - Copenhagen Consensus Development Priorities</a:t>
            </a:r>
          </a:p>
        </p:txBody>
      </p:sp>
      <p:sp>
        <p:nvSpPr>
          <p:cNvPr id="2" name="Content Placeholder 1"/>
          <p:cNvSpPr>
            <a:spLocks noGrp="1"/>
          </p:cNvSpPr>
          <p:nvPr>
            <p:ph idx="13"/>
          </p:nvPr>
        </p:nvSpPr>
        <p:spPr>
          <a:xfrm>
            <a:off x="457200" y="6019800"/>
            <a:ext cx="4038600" cy="315913"/>
          </a:xfrm>
        </p:spPr>
        <p:txBody>
          <a:bodyPr/>
          <a:lstStyle/>
          <a:p>
            <a:pPr marL="0" indent="0">
              <a:buNone/>
            </a:pPr>
            <a:r>
              <a:rPr lang="en-US" sz="1400" dirty="0"/>
              <a:t>Source: Copenhagen Consensus 2012.</a:t>
            </a:r>
          </a:p>
        </p:txBody>
      </p:sp>
      <p:pic>
        <p:nvPicPr>
          <p:cNvPr id="5" name="Content Placeholder 4" descr="The slide contains a table that lists the Copenhagen consensus investment priorities.  It contains two columns and 17 rows. &#10;&#10;Row 1 contains columns headers. Column one is titled ranking, and column two is titled investment. &#10;&#10;In row 2, column 1 reads one and column 2 reads bundled micronutrient interventions to fight hunger and improve education.&#10;&#10;In row 3, column 1 reads two and column 2 reads expanding the subsidy for malaria combination treatment.&#10;&#10;In row 4, column 1 reads three and column 2 reads expanded childhood immunization coverage. &#10;&#10;In row 5, column 1 reads four and column 2 reads deworming of schoolchildren, to improve educational and health outcomes. &#10;&#10;In row 6, column 1 reads five and column 2 reads expanding tuberculosis treatment. &#10;&#10;In row 7, column 1 reads six and column 2 reads R and D to increase yield enhancements, to decrease hunger, fight biodiversity destruction, and lessen the effects of climate change.&#10;&#10;In row 8, column 1 reads seven and column 2 reads investing in effective early warning systems to protect populations against natural disaster. &#10;&#10;In row 9, column 1 reads eight and column 2 reads strengthening surgical capacity. &#10;&#10;In row 10, column 1 reads nine and column 2 reads hepatitis B immunization.&#10;&#10;In row 11, column 1 reads ten and column 2 reads using low-cost drugs in the case of acute heart attacks in poorer nations. This is followed by parenthetical information that reads these are already available in developed countries.&#10;&#10;In row 12, column 1 reads eleven and column 2 reads salt reduction campaign to reduce chronic disease.&#10;&#10;In row 13, column 1 reads twelve and column 2 reads geo-engineering R and D into the feasibility of solar radiation management. &#10;&#10;In row 14, column 1 reads thirteen and column 2 reads conditional cash transfers for school attendance. &#10;&#10;In row 15, column 1 reads fourteen and column 2 reads accelerated HIV vaccine R and D. &#10;&#10;In row 16, column 1 reads fifteen and column 2 reads extended field trial of information campaigns on the benefits from schooling. &#10;&#10;In row 17, column 1 reads sixteen and column 2 reads borehole and public hand pump intervention.&#10;" title="Table 3.3 - Copenhagen Consensus Development Prioriti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000" y="1828800"/>
            <a:ext cx="2971800" cy="465395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TW" dirty="0"/>
              <a:t> Learning Objectives </a:t>
            </a:r>
            <a:r>
              <a:rPr lang="en-US" altLang="zh-TW" sz="2000" dirty="0"/>
              <a:t>(continued)</a:t>
            </a:r>
          </a:p>
        </p:txBody>
      </p:sp>
      <p:sp>
        <p:nvSpPr>
          <p:cNvPr id="20483" name="Rectangle 3"/>
          <p:cNvSpPr>
            <a:spLocks noGrp="1" noChangeArrowheads="1"/>
          </p:cNvSpPr>
          <p:nvPr>
            <p:ph idx="1"/>
          </p:nvPr>
        </p:nvSpPr>
        <p:spPr/>
        <p:txBody>
          <a:bodyPr/>
          <a:lstStyle/>
          <a:p>
            <a:r>
              <a:rPr lang="en-US" altLang="zh-TW" dirty="0"/>
              <a:t>Explain some of the initiatives to bring greater accountability to corporate conduct and limit the impact of corruption around the world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a:t>
            </a:r>
          </a:p>
        </p:txBody>
      </p:sp>
      <p:sp>
        <p:nvSpPr>
          <p:cNvPr id="2" name="Content Placeholder 1"/>
          <p:cNvSpPr>
            <a:spLocks noGrp="1"/>
          </p:cNvSpPr>
          <p:nvPr>
            <p:ph idx="1"/>
          </p:nvPr>
        </p:nvSpPr>
        <p:spPr/>
        <p:txBody>
          <a:bodyPr/>
          <a:lstStyle/>
          <a:p>
            <a:r>
              <a:rPr lang="en-IN" dirty="0"/>
              <a:t>Poverty - End poverty in all its forms everywhere</a:t>
            </a:r>
          </a:p>
          <a:p>
            <a:r>
              <a:rPr lang="en-IN" dirty="0"/>
              <a:t>Food - End hunger, achieve food security and improved nutrition, and promote sustainable agriculture</a:t>
            </a:r>
          </a:p>
          <a:p>
            <a:r>
              <a:rPr lang="en-IN" dirty="0"/>
              <a:t>Health - Ensure healthy lives and promote well-being for all at all ages</a:t>
            </a:r>
            <a:endParaRPr lang="en-US" dirty="0"/>
          </a:p>
        </p:txBody>
      </p:sp>
    </p:spTree>
    <p:extLst>
      <p:ext uri="{BB962C8B-B14F-4D97-AF65-F5344CB8AC3E}">
        <p14:creationId xmlns:p14="http://schemas.microsoft.com/office/powerpoint/2010/main" val="38293509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 </a:t>
            </a:r>
            <a:r>
              <a:rPr lang="en-US" altLang="zh-TW" sz="2000" dirty="0"/>
              <a:t>(continued 1)</a:t>
            </a:r>
            <a:endParaRPr lang="en-US" altLang="zh-TW" sz="3800" dirty="0"/>
          </a:p>
        </p:txBody>
      </p:sp>
      <p:sp>
        <p:nvSpPr>
          <p:cNvPr id="2" name="Content Placeholder 1"/>
          <p:cNvSpPr>
            <a:spLocks noGrp="1"/>
          </p:cNvSpPr>
          <p:nvPr>
            <p:ph idx="1"/>
          </p:nvPr>
        </p:nvSpPr>
        <p:spPr/>
        <p:txBody>
          <a:bodyPr/>
          <a:lstStyle/>
          <a:p>
            <a:r>
              <a:rPr lang="en-IN" dirty="0"/>
              <a:t>Education - Ensure inclusive and equitable quality education and promote lifelong learning opportunities for all</a:t>
            </a:r>
          </a:p>
          <a:p>
            <a:r>
              <a:rPr lang="en-IN" dirty="0"/>
              <a:t>Women - Achieve gender equality and empower all women and girls</a:t>
            </a:r>
          </a:p>
          <a:p>
            <a:r>
              <a:rPr lang="en-IN" dirty="0"/>
              <a:t>Water - Ensure availability and sustainable management of water and sanitation for all</a:t>
            </a:r>
            <a:endParaRPr lang="en-US" dirty="0"/>
          </a:p>
        </p:txBody>
      </p:sp>
    </p:spTree>
    <p:extLst>
      <p:ext uri="{BB962C8B-B14F-4D97-AF65-F5344CB8AC3E}">
        <p14:creationId xmlns:p14="http://schemas.microsoft.com/office/powerpoint/2010/main" val="4134205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 </a:t>
            </a:r>
            <a:r>
              <a:rPr lang="en-US" altLang="zh-TW" sz="2000" dirty="0"/>
              <a:t>(continued 2)</a:t>
            </a:r>
            <a:endParaRPr lang="en-US" altLang="zh-TW" sz="3800" dirty="0"/>
          </a:p>
        </p:txBody>
      </p:sp>
      <p:sp>
        <p:nvSpPr>
          <p:cNvPr id="2" name="Content Placeholder 1"/>
          <p:cNvSpPr>
            <a:spLocks noGrp="1"/>
          </p:cNvSpPr>
          <p:nvPr>
            <p:ph idx="1"/>
          </p:nvPr>
        </p:nvSpPr>
        <p:spPr/>
        <p:txBody>
          <a:bodyPr/>
          <a:lstStyle/>
          <a:p>
            <a:r>
              <a:rPr lang="en-IN" dirty="0"/>
              <a:t>Energy - Ensure access to affordable, reliable, sustainable, and modern energy for all</a:t>
            </a:r>
          </a:p>
          <a:p>
            <a:r>
              <a:rPr lang="en-IN" dirty="0"/>
              <a:t>Economy - Promote sustained, inclusive, and sustainable economic growth; full and productive employment; and decent work for all</a:t>
            </a:r>
          </a:p>
          <a:p>
            <a:r>
              <a:rPr lang="en-IN" dirty="0"/>
              <a:t>Infrastructure - Build resilient infrastructure, promote inclusive and sustainable industrialization, and foster innovation</a:t>
            </a:r>
            <a:endParaRPr lang="en-US" dirty="0"/>
          </a:p>
        </p:txBody>
      </p:sp>
    </p:spTree>
    <p:extLst>
      <p:ext uri="{BB962C8B-B14F-4D97-AF65-F5344CB8AC3E}">
        <p14:creationId xmlns:p14="http://schemas.microsoft.com/office/powerpoint/2010/main" val="1788544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 </a:t>
            </a:r>
            <a:r>
              <a:rPr lang="en-US" altLang="zh-TW" sz="2000" dirty="0"/>
              <a:t>(continued 3)</a:t>
            </a:r>
            <a:endParaRPr lang="en-US" altLang="zh-TW" sz="3800" dirty="0"/>
          </a:p>
        </p:txBody>
      </p:sp>
      <p:sp>
        <p:nvSpPr>
          <p:cNvPr id="2" name="Content Placeholder 1"/>
          <p:cNvSpPr>
            <a:spLocks noGrp="1"/>
          </p:cNvSpPr>
          <p:nvPr>
            <p:ph idx="1"/>
          </p:nvPr>
        </p:nvSpPr>
        <p:spPr/>
        <p:txBody>
          <a:bodyPr/>
          <a:lstStyle/>
          <a:p>
            <a:r>
              <a:rPr lang="en-IN" dirty="0"/>
              <a:t>Inequality - Reduce inequality within and among countries</a:t>
            </a:r>
          </a:p>
          <a:p>
            <a:r>
              <a:rPr lang="en-IN" dirty="0"/>
              <a:t>Habitation - Make cities and human settlements inclusive, safe, resilient, and sustainable</a:t>
            </a:r>
          </a:p>
          <a:p>
            <a:r>
              <a:rPr lang="en-IN" dirty="0"/>
              <a:t>Consumption - Ensure sustainable consumption and production patterns</a:t>
            </a:r>
          </a:p>
          <a:p>
            <a:r>
              <a:rPr lang="en-IN" dirty="0"/>
              <a:t>Climate - Take urgent action to combat climate change and its impacts</a:t>
            </a:r>
            <a:endParaRPr lang="en-US" dirty="0"/>
          </a:p>
        </p:txBody>
      </p:sp>
    </p:spTree>
    <p:extLst>
      <p:ext uri="{BB962C8B-B14F-4D97-AF65-F5344CB8AC3E}">
        <p14:creationId xmlns:p14="http://schemas.microsoft.com/office/powerpoint/2010/main" val="2230465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 </a:t>
            </a:r>
            <a:r>
              <a:rPr lang="en-US" altLang="zh-TW" sz="2000" dirty="0"/>
              <a:t>(continued 4)</a:t>
            </a:r>
            <a:endParaRPr lang="en-US" altLang="zh-TW" sz="3800" dirty="0"/>
          </a:p>
        </p:txBody>
      </p:sp>
      <p:sp>
        <p:nvSpPr>
          <p:cNvPr id="2" name="Content Placeholder 1"/>
          <p:cNvSpPr>
            <a:spLocks noGrp="1"/>
          </p:cNvSpPr>
          <p:nvPr>
            <p:ph idx="1"/>
          </p:nvPr>
        </p:nvSpPr>
        <p:spPr/>
        <p:txBody>
          <a:bodyPr/>
          <a:lstStyle/>
          <a:p>
            <a:r>
              <a:rPr lang="en-IN" dirty="0"/>
              <a:t>Marine ecosystems - Conserve and sustainably use the oceans, seas, and marine resources for sustainable development</a:t>
            </a:r>
          </a:p>
          <a:p>
            <a:r>
              <a:rPr lang="en-IN" dirty="0"/>
              <a:t>Ecosystems - Protect, restore, and promote sustainable use of terrestrial ecosystems; sustainably manage forests; combat desertification; halt and reverse land degradation; and halt biodiversity loss</a:t>
            </a:r>
            <a:endParaRPr lang="en-US" dirty="0"/>
          </a:p>
        </p:txBody>
      </p:sp>
    </p:spTree>
    <p:extLst>
      <p:ext uri="{BB962C8B-B14F-4D97-AF65-F5344CB8AC3E}">
        <p14:creationId xmlns:p14="http://schemas.microsoft.com/office/powerpoint/2010/main" val="19994792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TW" sz="3800" dirty="0"/>
              <a:t>U.N. Sustainable Development Goals </a:t>
            </a:r>
            <a:r>
              <a:rPr lang="en-US" altLang="zh-TW" sz="2000" dirty="0"/>
              <a:t>(continued 5)</a:t>
            </a:r>
            <a:endParaRPr lang="en-US" altLang="zh-TW" sz="3800" dirty="0"/>
          </a:p>
        </p:txBody>
      </p:sp>
      <p:sp>
        <p:nvSpPr>
          <p:cNvPr id="2" name="Content Placeholder 1"/>
          <p:cNvSpPr>
            <a:spLocks noGrp="1"/>
          </p:cNvSpPr>
          <p:nvPr>
            <p:ph idx="1"/>
          </p:nvPr>
        </p:nvSpPr>
        <p:spPr/>
        <p:txBody>
          <a:bodyPr/>
          <a:lstStyle/>
          <a:p>
            <a:r>
              <a:rPr lang="en-IN" dirty="0"/>
              <a:t>Institutions - Promote peaceful and inclusive societies for sustainable development; provide access to justice for all; and build effective, accountable, and inclusive institutions at all levels</a:t>
            </a:r>
          </a:p>
          <a:p>
            <a:r>
              <a:rPr lang="en-IN" dirty="0"/>
              <a:t>Sustainability - Strengthen the means of implementation and revitalize the global partnership for sustainable development</a:t>
            </a:r>
            <a:endParaRPr lang="en-US" dirty="0"/>
          </a:p>
        </p:txBody>
      </p:sp>
    </p:spTree>
    <p:extLst>
      <p:ext uri="{BB962C8B-B14F-4D97-AF65-F5344CB8AC3E}">
        <p14:creationId xmlns:p14="http://schemas.microsoft.com/office/powerpoint/2010/main" val="1379517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IN" sz="4200" dirty="0"/>
              <a:t>In the International Spotlight - Cuba </a:t>
            </a:r>
          </a:p>
        </p:txBody>
      </p:sp>
      <p:sp>
        <p:nvSpPr>
          <p:cNvPr id="37891" name="Rectangle 3"/>
          <p:cNvSpPr>
            <a:spLocks noGrp="1" noChangeArrowheads="1"/>
          </p:cNvSpPr>
          <p:nvPr>
            <p:ph idx="1"/>
          </p:nvPr>
        </p:nvSpPr>
        <p:spPr/>
        <p:txBody>
          <a:bodyPr rtlCol="0">
            <a:noAutofit/>
          </a:bodyPr>
          <a:lstStyle/>
          <a:p>
            <a:r>
              <a:rPr lang="en-IN" dirty="0"/>
              <a:t>Would you advise a company to become an early investor in Cuba?</a:t>
            </a:r>
          </a:p>
          <a:p>
            <a:r>
              <a:rPr lang="en-IN" dirty="0"/>
              <a:t>Do you think Airbnb’s investment in Cuba will eventually see success and become a reliable profit stream?</a:t>
            </a:r>
          </a:p>
          <a:p>
            <a:r>
              <a:rPr lang="en-IN" dirty="0"/>
              <a:t>Do you think Cuba will ultimately become an attractive long-term tourist destination for Americans?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zh-TW" dirty="0"/>
              <a:t>Review and Discuss</a:t>
            </a:r>
          </a:p>
        </p:txBody>
      </p:sp>
      <p:sp>
        <p:nvSpPr>
          <p:cNvPr id="37891" name="Rectangle 3"/>
          <p:cNvSpPr>
            <a:spLocks noGrp="1" noChangeArrowheads="1"/>
          </p:cNvSpPr>
          <p:nvPr>
            <p:ph idx="1"/>
          </p:nvPr>
        </p:nvSpPr>
        <p:spPr/>
        <p:txBody>
          <a:bodyPr/>
          <a:lstStyle/>
          <a:p>
            <a:pPr marL="514350" indent="-514350">
              <a:buFont typeface="+mj-lt"/>
              <a:buAutoNum type="arabicPeriod"/>
            </a:pPr>
            <a:r>
              <a:rPr lang="en-US" altLang="zh-TW" dirty="0"/>
              <a:t>How might different ethical philosophies influence how managers make decisions when it comes to offshoring of jobs?</a:t>
            </a:r>
          </a:p>
          <a:p>
            <a:pPr marL="514350" indent="-514350">
              <a:buFont typeface="+mj-lt"/>
              <a:buAutoNum type="arabicPeriod"/>
            </a:pPr>
            <a:r>
              <a:rPr lang="en-US" altLang="zh-TW" dirty="0"/>
              <a:t>What lessons can U.S. multinationals learn from the political and bribery scandals in recent years, such as those affecting contractors doing business in Iraq (Halliburton) as well as large MNCs such as Siemens, HP, and others? Discuss two</a:t>
            </a:r>
          </a:p>
        </p:txBody>
      </p:sp>
    </p:spTree>
    <p:extLst>
      <p:ext uri="{BB962C8B-B14F-4D97-AF65-F5344CB8AC3E}">
        <p14:creationId xmlns:p14="http://schemas.microsoft.com/office/powerpoint/2010/main" val="31601434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zh-TW" dirty="0"/>
              <a:t>Review and Discuss </a:t>
            </a:r>
            <a:r>
              <a:rPr lang="en-US" altLang="zh-TW" sz="2000" dirty="0"/>
              <a:t>(continued 1)</a:t>
            </a:r>
          </a:p>
        </p:txBody>
      </p:sp>
      <p:sp>
        <p:nvSpPr>
          <p:cNvPr id="37891" name="Rectangle 3"/>
          <p:cNvSpPr>
            <a:spLocks noGrp="1" noChangeArrowheads="1"/>
          </p:cNvSpPr>
          <p:nvPr>
            <p:ph idx="1"/>
          </p:nvPr>
        </p:nvSpPr>
        <p:spPr/>
        <p:txBody>
          <a:bodyPr/>
          <a:lstStyle/>
          <a:p>
            <a:pPr marL="514350" indent="-514350">
              <a:buFont typeface="+mj-lt"/>
              <a:buAutoNum type="arabicPeriod" startAt="3"/>
            </a:pPr>
            <a:r>
              <a:rPr lang="en-US" altLang="zh-TW" dirty="0"/>
              <a:t>In recent years, rules have tightened such that those who work for the U.S. government in trade negotiations are now restricted from working for lobbyists for foreign firms</a:t>
            </a:r>
          </a:p>
          <a:p>
            <a:pPr lvl="1"/>
            <a:r>
              <a:rPr lang="en-US" altLang="zh-TW" dirty="0"/>
              <a:t>Is this a good idea? Why or why not?</a:t>
            </a:r>
          </a:p>
        </p:txBody>
      </p:sp>
    </p:spTree>
    <p:extLst>
      <p:ext uri="{BB962C8B-B14F-4D97-AF65-F5344CB8AC3E}">
        <p14:creationId xmlns:p14="http://schemas.microsoft.com/office/powerpoint/2010/main" val="4197095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TW" dirty="0"/>
              <a:t>Review and Discuss </a:t>
            </a:r>
            <a:r>
              <a:rPr lang="en-US" altLang="zh-TW" sz="2000" dirty="0"/>
              <a:t>(continued 2)</a:t>
            </a:r>
            <a:endParaRPr lang="en-US" altLang="en-US" sz="2000" dirty="0"/>
          </a:p>
        </p:txBody>
      </p:sp>
      <p:sp>
        <p:nvSpPr>
          <p:cNvPr id="75779" name="Rectangle 3"/>
          <p:cNvSpPr>
            <a:spLocks noGrp="1" noChangeArrowheads="1"/>
          </p:cNvSpPr>
          <p:nvPr>
            <p:ph idx="1"/>
          </p:nvPr>
        </p:nvSpPr>
        <p:spPr/>
        <p:txBody>
          <a:bodyPr/>
          <a:lstStyle/>
          <a:p>
            <a:pPr marL="514350" indent="-514350">
              <a:buFont typeface="+mj-lt"/>
              <a:buAutoNum type="arabicPeriod" startAt="4"/>
            </a:pPr>
            <a:r>
              <a:rPr lang="en-US" altLang="zh-TW" dirty="0"/>
              <a:t>What are some strategies for overcoming the impact of counterfeiting? </a:t>
            </a:r>
          </a:p>
          <a:p>
            <a:pPr lvl="1"/>
            <a:r>
              <a:rPr lang="en-US" altLang="zh-TW" dirty="0"/>
              <a:t>Which strategies work best for discretionary (for instance, movies) versus nondiscretionary (pharmaceutical) goods?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TW" dirty="0"/>
              <a:t>Sustaining Sustainable Companies</a:t>
            </a:r>
          </a:p>
        </p:txBody>
      </p:sp>
      <p:sp>
        <p:nvSpPr>
          <p:cNvPr id="19459" name="Rectangle 3"/>
          <p:cNvSpPr>
            <a:spLocks noGrp="1" noChangeArrowheads="1"/>
          </p:cNvSpPr>
          <p:nvPr>
            <p:ph idx="1"/>
          </p:nvPr>
        </p:nvSpPr>
        <p:spPr/>
        <p:txBody>
          <a:bodyPr/>
          <a:lstStyle/>
          <a:p>
            <a:r>
              <a:rPr lang="en-IN" dirty="0"/>
              <a:t>Shift in focus from traditional market-responsive strategies to broader approaches </a:t>
            </a:r>
          </a:p>
          <a:p>
            <a:pPr lvl="1"/>
            <a:r>
              <a:rPr lang="en-IN" dirty="0"/>
              <a:t>Help incorporate business and social or environmental goals</a:t>
            </a:r>
          </a:p>
          <a:p>
            <a:r>
              <a:rPr lang="en-IN" altLang="zh-TW" dirty="0"/>
              <a:t>Triple bottom line approach </a:t>
            </a:r>
          </a:p>
          <a:p>
            <a:pPr lvl="1"/>
            <a:r>
              <a:rPr lang="en-IN" altLang="zh-TW" dirty="0"/>
              <a:t>Simultaneously considers social, environmental, and economic sustainability</a:t>
            </a:r>
          </a:p>
          <a:p>
            <a:pPr lvl="1"/>
            <a:r>
              <a:rPr lang="en-IN" altLang="zh-TW" dirty="0"/>
              <a:t>Could help harness business and managerial skills to impact human and environmental conditions </a:t>
            </a:r>
            <a:endParaRPr lang="en-US" altLang="zh-TW"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TW" dirty="0"/>
              <a:t>Review and Discuss </a:t>
            </a:r>
            <a:r>
              <a:rPr lang="en-US" altLang="zh-TW" sz="2000" dirty="0"/>
              <a:t>(continued 3)</a:t>
            </a:r>
            <a:endParaRPr lang="en-US" altLang="en-US" sz="2000" dirty="0"/>
          </a:p>
        </p:txBody>
      </p:sp>
      <p:sp>
        <p:nvSpPr>
          <p:cNvPr id="75779" name="Rectangle 3"/>
          <p:cNvSpPr>
            <a:spLocks noGrp="1" noChangeArrowheads="1"/>
          </p:cNvSpPr>
          <p:nvPr>
            <p:ph idx="1"/>
          </p:nvPr>
        </p:nvSpPr>
        <p:spPr/>
        <p:txBody>
          <a:bodyPr/>
          <a:lstStyle/>
          <a:p>
            <a:pPr marL="514350" indent="-514350">
              <a:buFont typeface="+mj-lt"/>
              <a:buAutoNum type="arabicPeriod" startAt="5"/>
            </a:pPr>
            <a:r>
              <a:rPr lang="en-US" altLang="zh-TW" dirty="0"/>
              <a:t>Why are MNCs getting involved in corporate social responsibility? </a:t>
            </a:r>
          </a:p>
          <a:p>
            <a:pPr lvl="1"/>
            <a:r>
              <a:rPr lang="en-US" altLang="zh-TW" dirty="0"/>
              <a:t>Are they displaying a sense of social responsibility, or is this merely a matter of good business? Defend your answer</a:t>
            </a:r>
            <a:endParaRPr lang="en-US" altLang="en-US" dirty="0"/>
          </a:p>
        </p:txBody>
      </p:sp>
    </p:spTree>
    <p:extLst>
      <p:ext uri="{BB962C8B-B14F-4D97-AF65-F5344CB8AC3E}">
        <p14:creationId xmlns:p14="http://schemas.microsoft.com/office/powerpoint/2010/main" val="194659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TW" dirty="0"/>
              <a:t>Ethics</a:t>
            </a:r>
          </a:p>
        </p:txBody>
      </p:sp>
      <p:sp>
        <p:nvSpPr>
          <p:cNvPr id="21507" name="Rectangle 3"/>
          <p:cNvSpPr>
            <a:spLocks noGrp="1" noChangeArrowheads="1"/>
          </p:cNvSpPr>
          <p:nvPr>
            <p:ph idx="1"/>
          </p:nvPr>
        </p:nvSpPr>
        <p:spPr/>
        <p:txBody>
          <a:bodyPr/>
          <a:lstStyle/>
          <a:p>
            <a:r>
              <a:rPr lang="en-US" altLang="zh-TW" dirty="0"/>
              <a:t>Study of morality and standards of conduct</a:t>
            </a:r>
          </a:p>
          <a:p>
            <a:r>
              <a:rPr lang="en-US" altLang="zh-TW" dirty="0"/>
              <a:t>Victim of subjectivity as it yields to the will of cultural relativism</a:t>
            </a:r>
          </a:p>
          <a:p>
            <a:pPr lvl="1"/>
            <a:r>
              <a:rPr lang="en-US" altLang="zh-TW" dirty="0"/>
              <a:t>Cultural relativism - Belief that:</a:t>
            </a:r>
          </a:p>
          <a:p>
            <a:pPr lvl="2"/>
            <a:r>
              <a:rPr lang="en-US" altLang="zh-TW" dirty="0"/>
              <a:t>Ethical standard of a country is based on the culture that created it </a:t>
            </a:r>
          </a:p>
          <a:p>
            <a:pPr lvl="2"/>
            <a:r>
              <a:rPr lang="en-US" altLang="zh-TW" dirty="0"/>
              <a:t>Moral concepts lack universal application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zh-TW" dirty="0"/>
              <a:t>Ethical Dilemmas</a:t>
            </a:r>
          </a:p>
        </p:txBody>
      </p:sp>
      <p:sp>
        <p:nvSpPr>
          <p:cNvPr id="22531" name="Rectangle 3"/>
          <p:cNvSpPr>
            <a:spLocks noGrp="1" noChangeArrowheads="1"/>
          </p:cNvSpPr>
          <p:nvPr>
            <p:ph idx="1"/>
          </p:nvPr>
        </p:nvSpPr>
        <p:spPr/>
        <p:txBody>
          <a:bodyPr/>
          <a:lstStyle/>
          <a:p>
            <a:r>
              <a:rPr lang="en-US" altLang="zh-TW" dirty="0"/>
              <a:t>Dilemmas arising from conflicts between ethical standards of a country and business ethics are most evident in:</a:t>
            </a:r>
          </a:p>
          <a:p>
            <a:pPr lvl="1"/>
            <a:r>
              <a:rPr lang="en-US" altLang="zh-TW" dirty="0"/>
              <a:t>Employment and business practices</a:t>
            </a:r>
          </a:p>
          <a:p>
            <a:pPr lvl="1"/>
            <a:r>
              <a:rPr lang="en-US" altLang="zh-TW" dirty="0"/>
              <a:t>Recognition of human rights, including women in the workplace</a:t>
            </a:r>
          </a:p>
          <a:p>
            <a:pPr lvl="1"/>
            <a:r>
              <a:rPr lang="en-US" altLang="zh-TW" dirty="0"/>
              <a:t>Corruption</a:t>
            </a:r>
          </a:p>
          <a:p>
            <a:pPr lvl="1"/>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Corporate Social Responsibility (CSR) versus Ethics </a:t>
            </a:r>
          </a:p>
        </p:txBody>
      </p:sp>
      <p:graphicFrame>
        <p:nvGraphicFramePr>
          <p:cNvPr id="4" name="Content Placeholder 3" descr="The slide contains two rectangular boxes. &#10;&#10;Starting from the left, the header of the first box reads CSR and two points are listed under the header. The first point reads actions taken by a firm to benefit society beyond the requirements of the law and the direct interests of the firm, and the second point reads based more on voluntary actions.&#10;&#10;The header of the second box reads ethics and two points are listed under the header. The first point reads study of or the learning process involved in understanding morality, and the second point reads area of ethics has a lawful component and implies right and wrong in a legal sense.&#10;" title="Corporate Social Responsibility (CSR) versus Ethics "/>
          <p:cNvGraphicFramePr>
            <a:graphicFrameLocks noGrp="1"/>
          </p:cNvGraphicFramePr>
          <p:nvPr>
            <p:ph idx="1"/>
            <p:extLst>
              <p:ext uri="{D42A27DB-BD31-4B8C-83A1-F6EECF244321}">
                <p14:modId xmlns:p14="http://schemas.microsoft.com/office/powerpoint/2010/main" val="1399875528"/>
              </p:ext>
            </p:extLst>
          </p:nvPr>
        </p:nvGraphicFramePr>
        <p:xfrm>
          <a:off x="559157" y="2006958"/>
          <a:ext cx="7987569" cy="41113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587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TW" dirty="0"/>
              <a:t>Ethical Theories and Philosophy </a:t>
            </a:r>
          </a:p>
        </p:txBody>
      </p:sp>
      <p:graphicFrame>
        <p:nvGraphicFramePr>
          <p:cNvPr id="4" name="Content Placeholder 3" descr="This slide contains four rectangular boxes positioned in two rows. Each row contains two boxes. &#10;In row one, the box on the left is labeled Kantian philosophical traditions and the box on the right is labeled Aristotelian virtue ethics. &#10;In row two, the box on the left is labeled utilitarianism and the box on the right is labeled Eastern philosophy." title="Ethical Theories and Philosophy "/>
          <p:cNvGraphicFramePr>
            <a:graphicFrameLocks noGrp="1"/>
          </p:cNvGraphicFramePr>
          <p:nvPr>
            <p:ph idx="1"/>
            <p:extLst>
              <p:ext uri="{D42A27DB-BD31-4B8C-83A1-F6EECF244321}">
                <p14:modId xmlns:p14="http://schemas.microsoft.com/office/powerpoint/2010/main" val="791162964"/>
              </p:ext>
            </p:extLst>
          </p:nvPr>
        </p:nvGraphicFramePr>
        <p:xfrm>
          <a:off x="578216" y="1988399"/>
          <a:ext cx="7987569" cy="4004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2_MHHE_Accessible_PPT_Template-v3">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48022EABF1754A9167513451C89C8D" ma:contentTypeVersion="12" ma:contentTypeDescription="Create a new document." ma:contentTypeScope="" ma:versionID="5e8ebc9fbf051b152142daed7967be2d">
  <xsd:schema xmlns:xsd="http://www.w3.org/2001/XMLSchema" xmlns:xs="http://www.w3.org/2001/XMLSchema" xmlns:p="http://schemas.microsoft.com/office/2006/metadata/properties" xmlns:ns2="3b891efd-a537-4e57-a9a6-7bde74ae8a20" xmlns:ns3="b7fbc176-c5f2-4fe2-83e2-528516b9f35d" targetNamespace="http://schemas.microsoft.com/office/2006/metadata/properties" ma:root="true" ma:fieldsID="13b4ca41856fb5641c90f51b10f9775e" ns2:_="" ns3:_="">
    <xsd:import namespace="3b891efd-a537-4e57-a9a6-7bde74ae8a20"/>
    <xsd:import namespace="b7fbc176-c5f2-4fe2-83e2-528516b9f35d"/>
    <xsd:element name="properties">
      <xsd:complexType>
        <xsd:sequence>
          <xsd:element name="documentManagement">
            <xsd:complexType>
              <xsd:all>
                <xsd:element ref="ns2:SharedWithUsers" minOccurs="0"/>
                <xsd:element ref="ns2:SharedWithDetails" minOccurs="0"/>
                <xsd:element ref="ns3:ozku" minOccurs="0"/>
                <xsd:element ref="ns3:Check_x0020_in_x0020_comments" minOccurs="0"/>
                <xsd:element ref="ns3:Check_x0020_in_x0020_comments_x003a_Text"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91efd-a537-4e57-a9a6-7bde74ae8a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7fbc176-c5f2-4fe2-83e2-528516b9f35d" elementFormDefault="qualified">
    <xsd:import namespace="http://schemas.microsoft.com/office/2006/documentManagement/types"/>
    <xsd:import namespace="http://schemas.microsoft.com/office/infopath/2007/PartnerControls"/>
    <xsd:element name="ozku" ma:index="10" nillable="true" ma:displayName="Text" ma:internalName="ozku">
      <xsd:simpleType>
        <xsd:restriction base="dms:Text"/>
      </xsd:simpleType>
    </xsd:element>
    <xsd:element name="Check_x0020_in_x0020_comments" ma:index="11" nillable="true" ma:displayName="Check in comments" ma:description="Check in comments" ma:list="{b7fbc176-c5f2-4fe2-83e2-528516b9f35d}" ma:internalName="Check_x0020_in_x0020_comments" ma:readOnly="false" ma:showField="_UIVersionString">
      <xsd:simpleType>
        <xsd:restriction base="dms:Lookup"/>
      </xsd:simpleType>
    </xsd:element>
    <xsd:element name="Check_x0020_in_x0020_comments_x003a_Text" ma:index="12" nillable="true" ma:displayName="Check in comments:Text" ma:list="{b7fbc176-c5f2-4fe2-83e2-528516b9f35d}" ma:internalName="Check_x0020_in_x0020_comments_x003a_Text" ma:readOnly="true" ma:showField="ozku" ma:web="3b891efd-a537-4e57-a9a6-7bde74ae8a20">
      <xsd:simpleType>
        <xsd:restriction base="dms:Lookup"/>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heck_x0020_in_x0020_comments xmlns="b7fbc176-c5f2-4fe2-83e2-528516b9f35d" xsi:nil="true"/>
    <ozku xmlns="b7fbc176-c5f2-4fe2-83e2-528516b9f35d" xsi:nil="true"/>
  </documentManagement>
</p:properties>
</file>

<file path=customXml/itemProps1.xml><?xml version="1.0" encoding="utf-8"?>
<ds:datastoreItem xmlns:ds="http://schemas.openxmlformats.org/officeDocument/2006/customXml" ds:itemID="{2AB84C45-F7B0-401F-B5CF-443799C9C872}">
  <ds:schemaRefs>
    <ds:schemaRef ds:uri="http://schemas.microsoft.com/sharepoint/v3/contenttype/forms"/>
  </ds:schemaRefs>
</ds:datastoreItem>
</file>

<file path=customXml/itemProps2.xml><?xml version="1.0" encoding="utf-8"?>
<ds:datastoreItem xmlns:ds="http://schemas.openxmlformats.org/officeDocument/2006/customXml" ds:itemID="{DF2CAF79-4381-4BF8-80D9-4D505931C7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91efd-a537-4e57-a9a6-7bde74ae8a20"/>
    <ds:schemaRef ds:uri="b7fbc176-c5f2-4fe2-83e2-528516b9f3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536ABE-2F49-4CD2-8AEB-BD05C6452322}">
  <ds:schemaRefs>
    <ds:schemaRef ds:uri="http://schemas.microsoft.com/office/2006/metadata/properties"/>
    <ds:schemaRef ds:uri="http://purl.org/dc/terms/"/>
    <ds:schemaRef ds:uri="3b891efd-a537-4e57-a9a6-7bde74ae8a20"/>
    <ds:schemaRef ds:uri="b7fbc176-c5f2-4fe2-83e2-528516b9f35d"/>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5847</TotalTime>
  <Words>2247</Words>
  <Application>Microsoft Office PowerPoint</Application>
  <PresentationFormat>On-screen Show (4:3)</PresentationFormat>
  <Paragraphs>232</Paragraphs>
  <Slides>50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ArumSans Bold</vt:lpstr>
      <vt:lpstr>ArumSans Regular</vt:lpstr>
      <vt:lpstr>Calibri</vt:lpstr>
      <vt:lpstr>Times New Roman</vt:lpstr>
      <vt:lpstr>2_MHHE_Accessible_PPT_Template-v3</vt:lpstr>
      <vt:lpstr>International Management</vt:lpstr>
      <vt:lpstr>Chapter 3</vt:lpstr>
      <vt:lpstr>Learning Objectives</vt:lpstr>
      <vt:lpstr> Learning Objectives (continued)</vt:lpstr>
      <vt:lpstr>Sustaining Sustainable Companies</vt:lpstr>
      <vt:lpstr>Ethics</vt:lpstr>
      <vt:lpstr>Ethical Dilemmas</vt:lpstr>
      <vt:lpstr>Corporate Social Responsibility (CSR) versus Ethics </vt:lpstr>
      <vt:lpstr>Ethical Theories and Philosophy </vt:lpstr>
      <vt:lpstr>Kantian Philosophical Traditions</vt:lpstr>
      <vt:lpstr>Aristotelian Virtue Ethics</vt:lpstr>
      <vt:lpstr>Aristotelian Virtue Ethics (continued)</vt:lpstr>
      <vt:lpstr>Utilitarianism</vt:lpstr>
      <vt:lpstr>Eastern Philosophy</vt:lpstr>
      <vt:lpstr>Human Rights Issues</vt:lpstr>
      <vt:lpstr>Issues Faced by Women in the Workplace</vt:lpstr>
      <vt:lpstr>Issues Faced by Women in the Workplace - Examples </vt:lpstr>
      <vt:lpstr>Labor Policy Issues</vt:lpstr>
      <vt:lpstr>Labor, Employment, and Business Practices in China</vt:lpstr>
      <vt:lpstr>Environmental Protection  and Development </vt:lpstr>
      <vt:lpstr>Environmental Kuznets Curve (EKC) </vt:lpstr>
      <vt:lpstr>Figure 3.1 - Environmental Kuznets Curve </vt:lpstr>
      <vt:lpstr>Environmental Protection  and Development (continued)</vt:lpstr>
      <vt:lpstr>Phenomena in Response to Globalization </vt:lpstr>
      <vt:lpstr>Reconciling Ethical Differences  across Cultures</vt:lpstr>
      <vt:lpstr>Corporate Social Responsibility (CSR)</vt:lpstr>
      <vt:lpstr>Nongovernmental Organizations</vt:lpstr>
      <vt:lpstr>Nongovernmental Organizations (continued)</vt:lpstr>
      <vt:lpstr>Responses to Social and Organizational Obligations</vt:lpstr>
      <vt:lpstr>Responses to Social and Organizational Obligations (continued)</vt:lpstr>
      <vt:lpstr>Sustainability</vt:lpstr>
      <vt:lpstr>Corporate Governance</vt:lpstr>
      <vt:lpstr>Corporate Governance (continued) </vt:lpstr>
      <vt:lpstr>Corporate Governance: Crony Capitalism </vt:lpstr>
      <vt:lpstr>Foreign Corrupt Practices Act (FCPA) </vt:lpstr>
      <vt:lpstr>Other Anticorruption Measures </vt:lpstr>
      <vt:lpstr>Other Anticorruption Measures (continued)</vt:lpstr>
      <vt:lpstr>International Assistance</vt:lpstr>
      <vt:lpstr>Table 3.3 - Copenhagen Consensus Development Priorities</vt:lpstr>
      <vt:lpstr>U.N. Sustainable Development Goals</vt:lpstr>
      <vt:lpstr>U.N. Sustainable Development Goals (continued 1)</vt:lpstr>
      <vt:lpstr>U.N. Sustainable Development Goals (continued 2)</vt:lpstr>
      <vt:lpstr>U.N. Sustainable Development Goals (continued 3)</vt:lpstr>
      <vt:lpstr>U.N. Sustainable Development Goals (continued 4)</vt:lpstr>
      <vt:lpstr>U.N. Sustainable Development Goals (continued 5)</vt:lpstr>
      <vt:lpstr>In the International Spotlight - Cuba </vt:lpstr>
      <vt:lpstr>Review and Discuss</vt:lpstr>
      <vt:lpstr>Review and Discuss (continued 1)</vt:lpstr>
      <vt:lpstr>Review and Discuss (continued 2)</vt:lpstr>
      <vt:lpstr>Review and Discuss (continued 3)</vt:lpstr>
    </vt:vector>
  </TitlesOfParts>
  <Company>Lynchburg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Ethics and  Social Responsibility</dc:title>
  <dc:creator>Lynchburg College</dc:creator>
  <cp:lastModifiedBy>Abdullah T. Alotaibi</cp:lastModifiedBy>
  <cp:revision>425</cp:revision>
  <dcterms:created xsi:type="dcterms:W3CDTF">2007-12-20T17:17:05Z</dcterms:created>
  <dcterms:modified xsi:type="dcterms:W3CDTF">2021-02-02T06:38:58Z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0x0101009D48022EABF1754A9167513451C89C8D</vt:lpwstr>
  </property>
</Properties>
</file>