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notesMasterIdLst>
    <p:notesMasterId r:id="rId12"/>
  </p:notesMasterIdLst>
  <p:sldIdLst>
    <p:sldId id="273" r:id="rId2"/>
    <p:sldId id="275" r:id="rId3"/>
    <p:sldId id="285" r:id="rId4"/>
    <p:sldId id="284" r:id="rId5"/>
    <p:sldId id="286" r:id="rId6"/>
    <p:sldId id="287" r:id="rId7"/>
    <p:sldId id="288" r:id="rId8"/>
    <p:sldId id="289" r:id="rId9"/>
    <p:sldId id="290" r:id="rId10"/>
    <p:sldId id="27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1E28"/>
    <a:srgbClr val="003B70"/>
    <a:srgbClr val="B21E07"/>
    <a:srgbClr val="D1D3D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28" autoAdjust="0"/>
    <p:restoredTop sz="81123" autoAdjust="0"/>
  </p:normalViewPr>
  <p:slideViewPr>
    <p:cSldViewPr snapToGrid="0" snapToObjects="1">
      <p:cViewPr varScale="1">
        <p:scale>
          <a:sx n="109" d="100"/>
          <a:sy n="109" d="100"/>
        </p:scale>
        <p:origin x="2304" y="45"/>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9B988D-7F98-AC4C-903A-A55A400D716F}" type="datetimeFigureOut">
              <a:rPr lang="en-US" smtClean="0"/>
              <a:t>9/10/2020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6C3E91-712B-D34C-900C-DC54E993A817}" type="slidenum">
              <a:rPr lang="en-US" smtClean="0"/>
              <a:t>‹#›</a:t>
            </a:fld>
            <a:endParaRPr lang="en-US" dirty="0"/>
          </a:p>
        </p:txBody>
      </p:sp>
    </p:spTree>
    <p:extLst>
      <p:ext uri="{BB962C8B-B14F-4D97-AF65-F5344CB8AC3E}">
        <p14:creationId xmlns:p14="http://schemas.microsoft.com/office/powerpoint/2010/main" val="29001428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6C3E91-712B-D34C-900C-DC54E993A817}" type="slidenum">
              <a:rPr lang="en-US" smtClean="0"/>
              <a:t>1</a:t>
            </a:fld>
            <a:endParaRPr lang="en-US" dirty="0"/>
          </a:p>
        </p:txBody>
      </p:sp>
    </p:spTree>
    <p:extLst>
      <p:ext uri="{BB962C8B-B14F-4D97-AF65-F5344CB8AC3E}">
        <p14:creationId xmlns:p14="http://schemas.microsoft.com/office/powerpoint/2010/main" val="1236391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8D6C3E91-712B-D34C-900C-DC54E993A817}" type="slidenum">
              <a:rPr lang="en-US" smtClean="0"/>
              <a:t>10</a:t>
            </a:fld>
            <a:endParaRPr lang="en-US" dirty="0"/>
          </a:p>
        </p:txBody>
      </p:sp>
    </p:spTree>
    <p:extLst>
      <p:ext uri="{BB962C8B-B14F-4D97-AF65-F5344CB8AC3E}">
        <p14:creationId xmlns:p14="http://schemas.microsoft.com/office/powerpoint/2010/main" val="2673941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6C3E91-712B-D34C-900C-DC54E993A817}" type="slidenum">
              <a:rPr lang="en-US" smtClean="0"/>
              <a:t>2</a:t>
            </a:fld>
            <a:endParaRPr lang="en-US" dirty="0"/>
          </a:p>
        </p:txBody>
      </p:sp>
    </p:spTree>
    <p:extLst>
      <p:ext uri="{BB962C8B-B14F-4D97-AF65-F5344CB8AC3E}">
        <p14:creationId xmlns:p14="http://schemas.microsoft.com/office/powerpoint/2010/main" val="425413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D6C3E91-712B-D34C-900C-DC54E993A817}" type="slidenum">
              <a:rPr lang="en-US" smtClean="0"/>
              <a:t>3</a:t>
            </a:fld>
            <a:endParaRPr lang="en-US" dirty="0"/>
          </a:p>
        </p:txBody>
      </p:sp>
    </p:spTree>
    <p:extLst>
      <p:ext uri="{BB962C8B-B14F-4D97-AF65-F5344CB8AC3E}">
        <p14:creationId xmlns:p14="http://schemas.microsoft.com/office/powerpoint/2010/main" val="1510194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D6C3E91-712B-D34C-900C-DC54E993A817}" type="slidenum">
              <a:rPr lang="en-US" smtClean="0"/>
              <a:t>4</a:t>
            </a:fld>
            <a:endParaRPr lang="en-US" dirty="0"/>
          </a:p>
        </p:txBody>
      </p:sp>
    </p:spTree>
    <p:extLst>
      <p:ext uri="{BB962C8B-B14F-4D97-AF65-F5344CB8AC3E}">
        <p14:creationId xmlns:p14="http://schemas.microsoft.com/office/powerpoint/2010/main" val="550649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D6C3E91-712B-D34C-900C-DC54E993A817}" type="slidenum">
              <a:rPr lang="en-US" smtClean="0"/>
              <a:t>5</a:t>
            </a:fld>
            <a:endParaRPr lang="en-US" dirty="0"/>
          </a:p>
        </p:txBody>
      </p:sp>
    </p:spTree>
    <p:extLst>
      <p:ext uri="{BB962C8B-B14F-4D97-AF65-F5344CB8AC3E}">
        <p14:creationId xmlns:p14="http://schemas.microsoft.com/office/powerpoint/2010/main" val="404898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D6C3E91-712B-D34C-900C-DC54E993A817}" type="slidenum">
              <a:rPr lang="en-US" smtClean="0"/>
              <a:t>6</a:t>
            </a:fld>
            <a:endParaRPr lang="en-US" dirty="0"/>
          </a:p>
        </p:txBody>
      </p:sp>
    </p:spTree>
    <p:extLst>
      <p:ext uri="{BB962C8B-B14F-4D97-AF65-F5344CB8AC3E}">
        <p14:creationId xmlns:p14="http://schemas.microsoft.com/office/powerpoint/2010/main" val="1603776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D6C3E91-712B-D34C-900C-DC54E993A817}" type="slidenum">
              <a:rPr lang="en-US" smtClean="0"/>
              <a:t>7</a:t>
            </a:fld>
            <a:endParaRPr lang="en-US" dirty="0"/>
          </a:p>
        </p:txBody>
      </p:sp>
    </p:spTree>
    <p:extLst>
      <p:ext uri="{BB962C8B-B14F-4D97-AF65-F5344CB8AC3E}">
        <p14:creationId xmlns:p14="http://schemas.microsoft.com/office/powerpoint/2010/main" val="1388303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D6C3E91-712B-D34C-900C-DC54E993A817}" type="slidenum">
              <a:rPr lang="en-US" smtClean="0"/>
              <a:t>8</a:t>
            </a:fld>
            <a:endParaRPr lang="en-US" dirty="0"/>
          </a:p>
        </p:txBody>
      </p:sp>
    </p:spTree>
    <p:extLst>
      <p:ext uri="{BB962C8B-B14F-4D97-AF65-F5344CB8AC3E}">
        <p14:creationId xmlns:p14="http://schemas.microsoft.com/office/powerpoint/2010/main" val="1540131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D6C3E91-712B-D34C-900C-DC54E993A817}" type="slidenum">
              <a:rPr lang="en-US" smtClean="0"/>
              <a:t>9</a:t>
            </a:fld>
            <a:endParaRPr lang="en-US" dirty="0"/>
          </a:p>
        </p:txBody>
      </p:sp>
    </p:spTree>
    <p:extLst>
      <p:ext uri="{BB962C8B-B14F-4D97-AF65-F5344CB8AC3E}">
        <p14:creationId xmlns:p14="http://schemas.microsoft.com/office/powerpoint/2010/main" val="3910353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1552088-2360-6943-8343-4BB178ED53AC}" type="datetimeFigureOut">
              <a:rPr lang="en-US" smtClean="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3519350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552088-2360-6943-8343-4BB178ED53AC}" type="datetimeFigureOut">
              <a:rPr lang="en-US" smtClean="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180242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552088-2360-6943-8343-4BB178ED53AC}" type="datetimeFigureOut">
              <a:rPr lang="en-US" smtClean="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1656249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552088-2360-6943-8343-4BB178ED53AC}" type="datetimeFigureOut">
              <a:rPr lang="en-US" smtClean="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2480263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552088-2360-6943-8343-4BB178ED53AC}" type="datetimeFigureOut">
              <a:rPr lang="en-US" smtClean="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1556201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552088-2360-6943-8343-4BB178ED53AC}" type="datetimeFigureOut">
              <a:rPr lang="en-US" smtClean="0"/>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3089406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552088-2360-6943-8343-4BB178ED53AC}" type="datetimeFigureOut">
              <a:rPr lang="en-US" smtClean="0"/>
              <a:t>9/10/2020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2590006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552088-2360-6943-8343-4BB178ED53AC}" type="datetimeFigureOut">
              <a:rPr lang="en-US" smtClean="0"/>
              <a:t>9/10/2020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754015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52088-2360-6943-8343-4BB178ED53AC}" type="datetimeFigureOut">
              <a:rPr lang="en-US" smtClean="0"/>
              <a:t>9/10/2020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291959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552088-2360-6943-8343-4BB178ED53AC}" type="datetimeFigureOut">
              <a:rPr lang="en-US" smtClean="0"/>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3125424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552088-2360-6943-8343-4BB178ED53AC}" type="datetimeFigureOut">
              <a:rPr lang="en-US" smtClean="0"/>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F77A7C-60F2-7E45-80CE-76E8B7999937}" type="slidenum">
              <a:rPr lang="en-US" smtClean="0"/>
              <a:t>‹#›</a:t>
            </a:fld>
            <a:endParaRPr lang="en-US" dirty="0"/>
          </a:p>
        </p:txBody>
      </p:sp>
    </p:spTree>
    <p:extLst>
      <p:ext uri="{BB962C8B-B14F-4D97-AF65-F5344CB8AC3E}">
        <p14:creationId xmlns:p14="http://schemas.microsoft.com/office/powerpoint/2010/main" val="1481373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52088-2360-6943-8343-4BB178ED53AC}" type="datetimeFigureOut">
              <a:rPr lang="en-US" smtClean="0"/>
              <a:t>9/10/2020</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F77A7C-60F2-7E45-80CE-76E8B7999937}" type="slidenum">
              <a:rPr lang="en-US" smtClean="0"/>
              <a:t>‹#›</a:t>
            </a:fld>
            <a:endParaRPr lang="en-US" dirty="0"/>
          </a:p>
        </p:txBody>
      </p:sp>
    </p:spTree>
    <p:extLst>
      <p:ext uri="{BB962C8B-B14F-4D97-AF65-F5344CB8AC3E}">
        <p14:creationId xmlns:p14="http://schemas.microsoft.com/office/powerpoint/2010/main" val="334187197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doi.org/10.18311/gjeis/2019" TargetMode="External"/><Relationship Id="rId5" Type="http://schemas.openxmlformats.org/officeDocument/2006/relationships/hyperlink" Target="https://ucumberlands.blackboard.com/webapps/blackboard/execute/%20https:/doi.org/10.1080/01436597.2017.1298438" TargetMode="External"/><Relationship Id="rId4" Type="http://schemas.openxmlformats.org/officeDocument/2006/relationships/hyperlink" Target="http://search.ebscohost.com/login.aspx?direct=true&amp;AuthType=shib&amp;db=nlebk&amp;AN=1488410&amp;site=eds-liv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DA5EC39F-E875-0140-85F5-33313DE0A4B1}"/>
              </a:ext>
            </a:extLst>
          </p:cNvPr>
          <p:cNvSpPr txBox="1"/>
          <p:nvPr/>
        </p:nvSpPr>
        <p:spPr>
          <a:xfrm>
            <a:off x="-15974" y="2087416"/>
            <a:ext cx="9155574" cy="2523768"/>
          </a:xfrm>
          <a:prstGeom prst="rect">
            <a:avLst/>
          </a:prstGeom>
          <a:noFill/>
        </p:spPr>
        <p:txBody>
          <a:bodyPr wrap="square" rtlCol="0">
            <a:spAutoFit/>
          </a:bodyPr>
          <a:lstStyle/>
          <a:p>
            <a:pPr algn="ctr"/>
            <a:r>
              <a:rPr lang="en-US" sz="4800" dirty="0">
                <a:solidFill>
                  <a:srgbClr val="B21E07"/>
                </a:solidFill>
                <a:latin typeface="+mj-lt"/>
                <a:cs typeface="Arial" panose="020B0604020202020204" pitchFamily="34" charset="0"/>
              </a:rPr>
              <a:t>ITS 832</a:t>
            </a:r>
          </a:p>
          <a:p>
            <a:pPr algn="ctr"/>
            <a:endParaRPr lang="en-US" sz="2200" dirty="0">
              <a:solidFill>
                <a:srgbClr val="B21E07"/>
              </a:solidFill>
              <a:latin typeface="Cambria" panose="02040503050406030204" pitchFamily="18" charset="0"/>
            </a:endParaRPr>
          </a:p>
          <a:p>
            <a:pPr algn="ctr"/>
            <a:endParaRPr lang="en-US" sz="2200" dirty="0">
              <a:solidFill>
                <a:srgbClr val="B21E07"/>
              </a:solidFill>
              <a:latin typeface="Cambria" panose="02040503050406030204" pitchFamily="18" charset="0"/>
            </a:endParaRPr>
          </a:p>
          <a:p>
            <a:pPr algn="ctr"/>
            <a:r>
              <a:rPr lang="en-US" sz="2200" dirty="0">
                <a:solidFill>
                  <a:srgbClr val="B21E07"/>
                </a:solidFill>
              </a:rPr>
              <a:t>Week 4: Blockchain Applications</a:t>
            </a:r>
          </a:p>
          <a:p>
            <a:pPr algn="ctr"/>
            <a:endParaRPr lang="en-US" sz="2200" dirty="0">
              <a:solidFill>
                <a:srgbClr val="B21E07"/>
              </a:solidFill>
            </a:endParaRPr>
          </a:p>
          <a:p>
            <a:pPr algn="ctr"/>
            <a:r>
              <a:rPr lang="en-US" sz="2200" dirty="0">
                <a:solidFill>
                  <a:srgbClr val="B21E07"/>
                </a:solidFill>
              </a:rPr>
              <a:t>Dr. Grimes</a:t>
            </a:r>
          </a:p>
        </p:txBody>
      </p:sp>
    </p:spTree>
    <p:extLst>
      <p:ext uri="{BB962C8B-B14F-4D97-AF65-F5344CB8AC3E}">
        <p14:creationId xmlns:p14="http://schemas.microsoft.com/office/powerpoint/2010/main" val="2128168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BB6A9768-9691-4BE1-96EE-729F999ED81C}"/>
              </a:ext>
            </a:extLst>
          </p:cNvPr>
          <p:cNvSpPr txBox="1"/>
          <p:nvPr/>
        </p:nvSpPr>
        <p:spPr>
          <a:xfrm>
            <a:off x="1186918" y="2610119"/>
            <a:ext cx="6791459" cy="646331"/>
          </a:xfrm>
          <a:prstGeom prst="rect">
            <a:avLst/>
          </a:prstGeom>
          <a:noFill/>
        </p:spPr>
        <p:txBody>
          <a:bodyPr wrap="square" rtlCol="0">
            <a:spAutoFit/>
          </a:bodyPr>
          <a:lstStyle/>
          <a:p>
            <a:endParaRPr lang="en-US" dirty="0">
              <a:solidFill>
                <a:schemeClr val="accent6">
                  <a:lumMod val="50000"/>
                </a:schemeClr>
              </a:solidFill>
            </a:endParaRPr>
          </a:p>
          <a:p>
            <a:endParaRPr lang="en-US" dirty="0">
              <a:solidFill>
                <a:schemeClr val="accent6">
                  <a:lumMod val="50000"/>
                </a:schemeClr>
              </a:solidFill>
            </a:endParaRPr>
          </a:p>
        </p:txBody>
      </p:sp>
      <p:sp>
        <p:nvSpPr>
          <p:cNvPr id="5" name="Title 4">
            <a:extLst>
              <a:ext uri="{FF2B5EF4-FFF2-40B4-BE49-F238E27FC236}">
                <a16:creationId xmlns:a16="http://schemas.microsoft.com/office/drawing/2014/main" id="{781DAD90-011B-4F58-AC83-6298300A3DBF}"/>
              </a:ext>
            </a:extLst>
          </p:cNvPr>
          <p:cNvSpPr>
            <a:spLocks noGrp="1"/>
          </p:cNvSpPr>
          <p:nvPr>
            <p:ph type="title"/>
          </p:nvPr>
        </p:nvSpPr>
        <p:spPr>
          <a:xfrm>
            <a:off x="449212" y="390660"/>
            <a:ext cx="8229600" cy="1143000"/>
          </a:xfrm>
        </p:spPr>
        <p:txBody>
          <a:bodyPr/>
          <a:lstStyle/>
          <a:p>
            <a:r>
              <a:rPr lang="en-US" dirty="0"/>
              <a:t>Assignments </a:t>
            </a:r>
          </a:p>
        </p:txBody>
      </p:sp>
      <p:sp>
        <p:nvSpPr>
          <p:cNvPr id="10" name="Content Placeholder 9">
            <a:extLst>
              <a:ext uri="{FF2B5EF4-FFF2-40B4-BE49-F238E27FC236}">
                <a16:creationId xmlns:a16="http://schemas.microsoft.com/office/drawing/2014/main" id="{9B554F97-7804-4B71-9783-8C88A8D7FD81}"/>
              </a:ext>
            </a:extLst>
          </p:cNvPr>
          <p:cNvSpPr>
            <a:spLocks noGrp="1"/>
          </p:cNvSpPr>
          <p:nvPr>
            <p:ph idx="1"/>
          </p:nvPr>
        </p:nvSpPr>
        <p:spPr/>
        <p:txBody>
          <a:bodyPr>
            <a:normAutofit fontScale="40000" lnSpcReduction="20000"/>
          </a:bodyPr>
          <a:lstStyle/>
          <a:p>
            <a:r>
              <a:rPr lang="en-US" dirty="0"/>
              <a:t>Read</a:t>
            </a:r>
          </a:p>
          <a:p>
            <a:pPr lvl="1"/>
            <a:r>
              <a:rPr lang="en-US" dirty="0"/>
              <a:t>Textbook, Chapter 11: Mastering Blockchain  </a:t>
            </a:r>
            <a:r>
              <a:rPr lang="en-US" u="sng" dirty="0">
                <a:hlinkClick r:id="rId4"/>
              </a:rPr>
              <a:t>http://search.ebscohost.com/login.aspx?direct=true&amp;AuthType=shib&amp;db=nlebk&amp;AN=1488410&amp;site=eds-live</a:t>
            </a:r>
            <a:r>
              <a:rPr lang="en-US" dirty="0"/>
              <a:t>.</a:t>
            </a:r>
          </a:p>
          <a:p>
            <a:pPr lvl="1"/>
            <a:r>
              <a:rPr lang="en-US" dirty="0" err="1"/>
              <a:t>Kshetri</a:t>
            </a:r>
            <a:r>
              <a:rPr lang="en-US" dirty="0"/>
              <a:t>, N. (2017). Will blockchain emerge as a tool to break the poverty chain in the Global South? Third World Quarterly, 38(8), 1710–1732.</a:t>
            </a:r>
            <a:r>
              <a:rPr lang="en-US" u="sng" dirty="0">
                <a:hlinkClick r:id="rId5"/>
              </a:rPr>
              <a:t> https://doi.org/10.1080/01436597.2017.1298438</a:t>
            </a:r>
            <a:endParaRPr lang="en-US" dirty="0"/>
          </a:p>
          <a:p>
            <a:pPr lvl="1"/>
            <a:r>
              <a:rPr lang="en-US" dirty="0"/>
              <a:t>Varghese, J. J., Sharma, D., &amp; Singh, N. K. (2019). </a:t>
            </a:r>
            <a:r>
              <a:rPr lang="en-US" dirty="0" err="1"/>
              <a:t>Analysing</a:t>
            </a:r>
            <a:r>
              <a:rPr lang="en-US" dirty="0"/>
              <a:t> the Impact of Blockchain Technology in India’s Digital Economy. Global Journal of Enterprise Information System, 10(3), 94–99. </a:t>
            </a:r>
            <a:r>
              <a:rPr lang="en-US" u="sng" dirty="0">
                <a:hlinkClick r:id="rId6"/>
              </a:rPr>
              <a:t>https://doi.org/10.18311/gjeis/2019</a:t>
            </a:r>
            <a:endParaRPr lang="en-US" dirty="0"/>
          </a:p>
          <a:p>
            <a:r>
              <a:rPr lang="en-US" dirty="0"/>
              <a:t>Research paper</a:t>
            </a:r>
          </a:p>
          <a:p>
            <a:pPr lvl="1"/>
            <a:r>
              <a:rPr lang="en-US" dirty="0"/>
              <a:t>Find a peer-reviewed scholarly journal article discussing blockchain technology. Complete a review of the article by writing a 2-3 page overview of the article. This will be a detailed summary of the journal article, including concepts discussed and findings. Additionally, find one other source (it does not have to be a peer-reviewed journal article) that substantiates the findings in the article you are reviewing. </a:t>
            </a:r>
          </a:p>
          <a:p>
            <a:pPr lvl="1"/>
            <a:r>
              <a:rPr lang="en-US" dirty="0"/>
              <a:t>Once you find the article, you will read it and write a review of it.  This is considered a research article review.</a:t>
            </a:r>
          </a:p>
          <a:p>
            <a:pPr lvl="1"/>
            <a:r>
              <a:rPr lang="en-US" dirty="0"/>
              <a:t>Your paper should meet these requirements: </a:t>
            </a:r>
          </a:p>
          <a:p>
            <a:pPr lvl="2"/>
            <a:r>
              <a:rPr lang="en-US" dirty="0"/>
              <a:t>Be approximately two to four pages in length, not including the required cover page and reference page.</a:t>
            </a:r>
          </a:p>
          <a:p>
            <a:pPr lvl="2"/>
            <a:r>
              <a:rPr lang="en-US" dirty="0"/>
              <a:t>Follow APA 7 guidelines. Your paper should include an introduction, a body with fully developed content, and a conclusion.</a:t>
            </a:r>
          </a:p>
          <a:p>
            <a:pPr lvl="2"/>
            <a:r>
              <a:rPr lang="en-US" dirty="0"/>
              <a:t>Support your answers with the readings from the course and at least two scholarly journal articles to support your positions, claims, and observations, in addition to your textbook. The UC Library is a great place to find resources.</a:t>
            </a:r>
          </a:p>
          <a:p>
            <a:pPr lvl="2"/>
            <a:r>
              <a:rPr lang="en-US" dirty="0"/>
              <a:t>Be clearly and well-written, concise, and logical, using excellent grammar and style technique</a:t>
            </a:r>
          </a:p>
          <a:p>
            <a:endParaRPr lang="en-US" dirty="0"/>
          </a:p>
          <a:p>
            <a:pPr marL="0" indent="0" algn="ctr">
              <a:buNone/>
            </a:pPr>
            <a:endParaRPr lang="en-US" dirty="0">
              <a:solidFill>
                <a:srgbClr val="003B70"/>
              </a:solidFill>
            </a:endParaRPr>
          </a:p>
          <a:p>
            <a:pPr marL="0" indent="0" algn="ctr">
              <a:buNone/>
            </a:pPr>
            <a:r>
              <a:rPr lang="en-US" dirty="0">
                <a:solidFill>
                  <a:srgbClr val="003B70"/>
                </a:solidFill>
              </a:rPr>
              <a:t>Reminder that all assignments for the week are due at 11:59PM eastern time on Sunday</a:t>
            </a:r>
          </a:p>
          <a:p>
            <a:pPr marL="0" indent="0">
              <a:buNone/>
            </a:pPr>
            <a:endParaRPr lang="en-US" dirty="0"/>
          </a:p>
          <a:p>
            <a:endParaRPr lang="en-US" dirty="0"/>
          </a:p>
        </p:txBody>
      </p:sp>
    </p:spTree>
    <p:extLst>
      <p:ext uri="{BB962C8B-B14F-4D97-AF65-F5344CB8AC3E}">
        <p14:creationId xmlns:p14="http://schemas.microsoft.com/office/powerpoint/2010/main" val="3309387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A8742110-790D-49E8-839B-F36FF389B78C}"/>
              </a:ext>
            </a:extLst>
          </p:cNvPr>
          <p:cNvSpPr>
            <a:spLocks noGrp="1"/>
          </p:cNvSpPr>
          <p:nvPr>
            <p:ph type="title"/>
          </p:nvPr>
        </p:nvSpPr>
        <p:spPr/>
        <p:txBody>
          <a:bodyPr/>
          <a:lstStyle/>
          <a:p>
            <a:r>
              <a:rPr lang="en-US" dirty="0"/>
              <a:t>Objectives</a:t>
            </a:r>
          </a:p>
        </p:txBody>
      </p:sp>
      <p:sp>
        <p:nvSpPr>
          <p:cNvPr id="10" name="Content Placeholder 9">
            <a:extLst>
              <a:ext uri="{FF2B5EF4-FFF2-40B4-BE49-F238E27FC236}">
                <a16:creationId xmlns:a16="http://schemas.microsoft.com/office/drawing/2014/main" id="{A1C440E6-DC02-44E8-A799-52FAEAFE4D42}"/>
              </a:ext>
            </a:extLst>
          </p:cNvPr>
          <p:cNvSpPr>
            <a:spLocks noGrp="1"/>
          </p:cNvSpPr>
          <p:nvPr>
            <p:ph idx="1"/>
          </p:nvPr>
        </p:nvSpPr>
        <p:spPr/>
        <p:txBody>
          <a:bodyPr>
            <a:normAutofit/>
          </a:bodyPr>
          <a:lstStyle/>
          <a:p>
            <a:pPr marL="0" indent="0">
              <a:buNone/>
            </a:pPr>
            <a:r>
              <a:rPr lang="en-US" dirty="0"/>
              <a:t>By the end of this week, you should be able to:</a:t>
            </a:r>
          </a:p>
          <a:p>
            <a:r>
              <a:rPr lang="en-US" dirty="0"/>
              <a:t>Describe blockchain uses in a social setting</a:t>
            </a:r>
          </a:p>
          <a:p>
            <a:r>
              <a:rPr lang="en-US" dirty="0"/>
              <a:t>Explain how blockchain can be used in a digital economy</a:t>
            </a:r>
          </a:p>
        </p:txBody>
      </p:sp>
    </p:spTree>
    <p:extLst>
      <p:ext uri="{BB962C8B-B14F-4D97-AF65-F5344CB8AC3E}">
        <p14:creationId xmlns:p14="http://schemas.microsoft.com/office/powerpoint/2010/main" val="805999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BB6A9768-9691-4BE1-96EE-729F999ED81C}"/>
              </a:ext>
            </a:extLst>
          </p:cNvPr>
          <p:cNvSpPr txBox="1"/>
          <p:nvPr/>
        </p:nvSpPr>
        <p:spPr>
          <a:xfrm>
            <a:off x="8872640" y="4050894"/>
            <a:ext cx="316351" cy="646331"/>
          </a:xfrm>
          <a:prstGeom prst="rect">
            <a:avLst/>
          </a:prstGeom>
          <a:noFill/>
        </p:spPr>
        <p:txBody>
          <a:bodyPr wrap="square" rtlCol="0">
            <a:spAutoFit/>
          </a:bodyPr>
          <a:lstStyle/>
          <a:p>
            <a:endParaRPr lang="en-US" dirty="0">
              <a:solidFill>
                <a:schemeClr val="accent6">
                  <a:lumMod val="50000"/>
                </a:schemeClr>
              </a:solidFill>
            </a:endParaRPr>
          </a:p>
          <a:p>
            <a:endParaRPr lang="en-US" dirty="0">
              <a:solidFill>
                <a:schemeClr val="accent6">
                  <a:lumMod val="50000"/>
                </a:schemeClr>
              </a:solidFill>
            </a:endParaRPr>
          </a:p>
        </p:txBody>
      </p:sp>
      <p:sp>
        <p:nvSpPr>
          <p:cNvPr id="5" name="Title 4">
            <a:extLst>
              <a:ext uri="{FF2B5EF4-FFF2-40B4-BE49-F238E27FC236}">
                <a16:creationId xmlns:a16="http://schemas.microsoft.com/office/drawing/2014/main" id="{781DAD90-011B-4F58-AC83-6298300A3DBF}"/>
              </a:ext>
            </a:extLst>
          </p:cNvPr>
          <p:cNvSpPr>
            <a:spLocks noGrp="1"/>
          </p:cNvSpPr>
          <p:nvPr>
            <p:ph type="title"/>
          </p:nvPr>
        </p:nvSpPr>
        <p:spPr>
          <a:xfrm>
            <a:off x="449212" y="390660"/>
            <a:ext cx="8229600" cy="1143000"/>
          </a:xfrm>
        </p:spPr>
        <p:txBody>
          <a:bodyPr>
            <a:normAutofit fontScale="90000"/>
          </a:bodyPr>
          <a:lstStyle/>
          <a:p>
            <a:r>
              <a:rPr lang="en-US" dirty="0"/>
              <a:t>Blockchain Outside of Currencies</a:t>
            </a:r>
          </a:p>
        </p:txBody>
      </p:sp>
      <p:sp>
        <p:nvSpPr>
          <p:cNvPr id="10" name="Content Placeholder 9">
            <a:extLst>
              <a:ext uri="{FF2B5EF4-FFF2-40B4-BE49-F238E27FC236}">
                <a16:creationId xmlns:a16="http://schemas.microsoft.com/office/drawing/2014/main" id="{9B554F97-7804-4B71-9783-8C88A8D7FD81}"/>
              </a:ext>
            </a:extLst>
          </p:cNvPr>
          <p:cNvSpPr>
            <a:spLocks noGrp="1"/>
          </p:cNvSpPr>
          <p:nvPr>
            <p:ph idx="1"/>
          </p:nvPr>
        </p:nvSpPr>
        <p:spPr>
          <a:xfrm>
            <a:off x="424383" y="1788439"/>
            <a:ext cx="8534737" cy="4177646"/>
          </a:xfrm>
        </p:spPr>
        <p:txBody>
          <a:bodyPr>
            <a:normAutofit lnSpcReduction="10000"/>
          </a:bodyPr>
          <a:lstStyle/>
          <a:p>
            <a:r>
              <a:rPr lang="en-US" dirty="0"/>
              <a:t>Digital currencies were the first application of blockchain technology</a:t>
            </a:r>
          </a:p>
          <a:p>
            <a:r>
              <a:rPr lang="en-US" dirty="0"/>
              <a:t>This lesson we will discuss using blockchain in:</a:t>
            </a:r>
          </a:p>
          <a:p>
            <a:pPr lvl="1"/>
            <a:r>
              <a:rPr lang="en-US" dirty="0"/>
              <a:t>Internet of Things (IoT)</a:t>
            </a:r>
          </a:p>
          <a:p>
            <a:pPr lvl="1"/>
            <a:r>
              <a:rPr lang="en-US" dirty="0"/>
              <a:t>Government (public sector)</a:t>
            </a:r>
          </a:p>
          <a:p>
            <a:pPr lvl="1"/>
            <a:r>
              <a:rPr lang="en-US" dirty="0"/>
              <a:t>Health care</a:t>
            </a:r>
          </a:p>
          <a:p>
            <a:pPr lvl="1"/>
            <a:r>
              <a:rPr lang="en-US" dirty="0"/>
              <a:t>Finance</a:t>
            </a:r>
          </a:p>
          <a:p>
            <a:pPr lvl="1"/>
            <a:endParaRPr lang="en-US" dirty="0"/>
          </a:p>
        </p:txBody>
      </p:sp>
    </p:spTree>
    <p:extLst>
      <p:ext uri="{BB962C8B-B14F-4D97-AF65-F5344CB8AC3E}">
        <p14:creationId xmlns:p14="http://schemas.microsoft.com/office/powerpoint/2010/main" val="3950424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BB6A9768-9691-4BE1-96EE-729F999ED81C}"/>
              </a:ext>
            </a:extLst>
          </p:cNvPr>
          <p:cNvSpPr txBox="1"/>
          <p:nvPr/>
        </p:nvSpPr>
        <p:spPr>
          <a:xfrm>
            <a:off x="8872640" y="4050894"/>
            <a:ext cx="316351" cy="646331"/>
          </a:xfrm>
          <a:prstGeom prst="rect">
            <a:avLst/>
          </a:prstGeom>
          <a:noFill/>
        </p:spPr>
        <p:txBody>
          <a:bodyPr wrap="square" rtlCol="0">
            <a:spAutoFit/>
          </a:bodyPr>
          <a:lstStyle/>
          <a:p>
            <a:endParaRPr lang="en-US" dirty="0">
              <a:solidFill>
                <a:schemeClr val="accent6">
                  <a:lumMod val="50000"/>
                </a:schemeClr>
              </a:solidFill>
            </a:endParaRPr>
          </a:p>
          <a:p>
            <a:endParaRPr lang="en-US" dirty="0">
              <a:solidFill>
                <a:schemeClr val="accent6">
                  <a:lumMod val="50000"/>
                </a:schemeClr>
              </a:solidFill>
            </a:endParaRPr>
          </a:p>
        </p:txBody>
      </p:sp>
      <p:sp>
        <p:nvSpPr>
          <p:cNvPr id="5" name="Title 4">
            <a:extLst>
              <a:ext uri="{FF2B5EF4-FFF2-40B4-BE49-F238E27FC236}">
                <a16:creationId xmlns:a16="http://schemas.microsoft.com/office/drawing/2014/main" id="{781DAD90-011B-4F58-AC83-6298300A3DBF}"/>
              </a:ext>
            </a:extLst>
          </p:cNvPr>
          <p:cNvSpPr>
            <a:spLocks noGrp="1"/>
          </p:cNvSpPr>
          <p:nvPr>
            <p:ph type="title"/>
          </p:nvPr>
        </p:nvSpPr>
        <p:spPr>
          <a:xfrm>
            <a:off x="449212" y="390660"/>
            <a:ext cx="8229600" cy="1143000"/>
          </a:xfrm>
        </p:spPr>
        <p:txBody>
          <a:bodyPr>
            <a:normAutofit/>
          </a:bodyPr>
          <a:lstStyle/>
          <a:p>
            <a:r>
              <a:rPr lang="en-US" dirty="0"/>
              <a:t>IoT</a:t>
            </a:r>
          </a:p>
        </p:txBody>
      </p:sp>
      <p:sp>
        <p:nvSpPr>
          <p:cNvPr id="10" name="Content Placeholder 9">
            <a:extLst>
              <a:ext uri="{FF2B5EF4-FFF2-40B4-BE49-F238E27FC236}">
                <a16:creationId xmlns:a16="http://schemas.microsoft.com/office/drawing/2014/main" id="{9B554F97-7804-4B71-9783-8C88A8D7FD81}"/>
              </a:ext>
            </a:extLst>
          </p:cNvPr>
          <p:cNvSpPr>
            <a:spLocks noGrp="1"/>
          </p:cNvSpPr>
          <p:nvPr>
            <p:ph idx="1"/>
          </p:nvPr>
        </p:nvSpPr>
        <p:spPr>
          <a:xfrm>
            <a:off x="424384" y="1788439"/>
            <a:ext cx="4217570" cy="3747928"/>
          </a:xfrm>
        </p:spPr>
        <p:txBody>
          <a:bodyPr>
            <a:normAutofit/>
          </a:bodyPr>
          <a:lstStyle/>
          <a:p>
            <a:r>
              <a:rPr lang="en-US" dirty="0"/>
              <a:t>Also referred to as the Internet of Everything (IoE).</a:t>
            </a:r>
          </a:p>
          <a:p>
            <a:r>
              <a:rPr lang="en-US" dirty="0"/>
              <a:t>Estimate by 2025: 75.44 billion connected IoT devices</a:t>
            </a:r>
          </a:p>
          <a:p>
            <a:endParaRPr lang="en-US" dirty="0"/>
          </a:p>
        </p:txBody>
      </p:sp>
      <p:pic>
        <p:nvPicPr>
          <p:cNvPr id="3" name="Picture 2">
            <a:extLst>
              <a:ext uri="{FF2B5EF4-FFF2-40B4-BE49-F238E27FC236}">
                <a16:creationId xmlns:a16="http://schemas.microsoft.com/office/drawing/2014/main" id="{AB00EC4F-E807-411E-B532-9575797B318F}"/>
              </a:ext>
            </a:extLst>
          </p:cNvPr>
          <p:cNvPicPr>
            <a:picLocks noChangeAspect="1"/>
          </p:cNvPicPr>
          <p:nvPr/>
        </p:nvPicPr>
        <p:blipFill>
          <a:blip r:embed="rId4"/>
          <a:stretch>
            <a:fillRect/>
          </a:stretch>
        </p:blipFill>
        <p:spPr>
          <a:xfrm>
            <a:off x="4578345" y="2292985"/>
            <a:ext cx="4357905" cy="2380506"/>
          </a:xfrm>
          <a:prstGeom prst="rect">
            <a:avLst/>
          </a:prstGeom>
        </p:spPr>
      </p:pic>
    </p:spTree>
    <p:extLst>
      <p:ext uri="{BB962C8B-B14F-4D97-AF65-F5344CB8AC3E}">
        <p14:creationId xmlns:p14="http://schemas.microsoft.com/office/powerpoint/2010/main" val="2974120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BB6A9768-9691-4BE1-96EE-729F999ED81C}"/>
              </a:ext>
            </a:extLst>
          </p:cNvPr>
          <p:cNvSpPr txBox="1"/>
          <p:nvPr/>
        </p:nvSpPr>
        <p:spPr>
          <a:xfrm>
            <a:off x="8872640" y="4050894"/>
            <a:ext cx="316351" cy="646331"/>
          </a:xfrm>
          <a:prstGeom prst="rect">
            <a:avLst/>
          </a:prstGeom>
          <a:noFill/>
        </p:spPr>
        <p:txBody>
          <a:bodyPr wrap="square" rtlCol="0">
            <a:spAutoFit/>
          </a:bodyPr>
          <a:lstStyle/>
          <a:p>
            <a:endParaRPr lang="en-US" dirty="0">
              <a:solidFill>
                <a:schemeClr val="accent6">
                  <a:lumMod val="50000"/>
                </a:schemeClr>
              </a:solidFill>
            </a:endParaRPr>
          </a:p>
          <a:p>
            <a:endParaRPr lang="en-US" dirty="0">
              <a:solidFill>
                <a:schemeClr val="accent6">
                  <a:lumMod val="50000"/>
                </a:schemeClr>
              </a:solidFill>
            </a:endParaRPr>
          </a:p>
        </p:txBody>
      </p:sp>
      <p:sp>
        <p:nvSpPr>
          <p:cNvPr id="5" name="Title 4">
            <a:extLst>
              <a:ext uri="{FF2B5EF4-FFF2-40B4-BE49-F238E27FC236}">
                <a16:creationId xmlns:a16="http://schemas.microsoft.com/office/drawing/2014/main" id="{781DAD90-011B-4F58-AC83-6298300A3DBF}"/>
              </a:ext>
            </a:extLst>
          </p:cNvPr>
          <p:cNvSpPr>
            <a:spLocks noGrp="1"/>
          </p:cNvSpPr>
          <p:nvPr>
            <p:ph type="title"/>
          </p:nvPr>
        </p:nvSpPr>
        <p:spPr>
          <a:xfrm>
            <a:off x="449212" y="390660"/>
            <a:ext cx="8229600" cy="1143000"/>
          </a:xfrm>
        </p:spPr>
        <p:txBody>
          <a:bodyPr>
            <a:normAutofit/>
          </a:bodyPr>
          <a:lstStyle/>
          <a:p>
            <a:r>
              <a:rPr lang="en-US" dirty="0"/>
              <a:t>IoT Technology</a:t>
            </a:r>
          </a:p>
        </p:txBody>
      </p:sp>
      <p:sp>
        <p:nvSpPr>
          <p:cNvPr id="10" name="Content Placeholder 9">
            <a:extLst>
              <a:ext uri="{FF2B5EF4-FFF2-40B4-BE49-F238E27FC236}">
                <a16:creationId xmlns:a16="http://schemas.microsoft.com/office/drawing/2014/main" id="{9B554F97-7804-4B71-9783-8C88A8D7FD81}"/>
              </a:ext>
            </a:extLst>
          </p:cNvPr>
          <p:cNvSpPr>
            <a:spLocks noGrp="1"/>
          </p:cNvSpPr>
          <p:nvPr>
            <p:ph idx="1"/>
          </p:nvPr>
        </p:nvSpPr>
        <p:spPr>
          <a:xfrm>
            <a:off x="424384" y="1788439"/>
            <a:ext cx="4217570" cy="3747928"/>
          </a:xfrm>
        </p:spPr>
        <p:txBody>
          <a:bodyPr>
            <a:normAutofit/>
          </a:bodyPr>
          <a:lstStyle/>
          <a:p>
            <a:pPr marL="0" indent="0">
              <a:buNone/>
            </a:pPr>
            <a:r>
              <a:rPr lang="en-US" dirty="0"/>
              <a:t>4 Major Components of IOT</a:t>
            </a:r>
          </a:p>
          <a:p>
            <a:r>
              <a:rPr lang="en-US" dirty="0"/>
              <a:t>Sensors/Devices</a:t>
            </a:r>
          </a:p>
          <a:p>
            <a:r>
              <a:rPr lang="en-US" dirty="0"/>
              <a:t>Connectivity</a:t>
            </a:r>
          </a:p>
          <a:p>
            <a:r>
              <a:rPr lang="en-US" dirty="0"/>
              <a:t>Data Processing</a:t>
            </a:r>
          </a:p>
          <a:p>
            <a:r>
              <a:rPr lang="en-US" dirty="0"/>
              <a:t>User Interface</a:t>
            </a:r>
          </a:p>
          <a:p>
            <a:endParaRPr lang="en-US" dirty="0"/>
          </a:p>
        </p:txBody>
      </p:sp>
      <p:pic>
        <p:nvPicPr>
          <p:cNvPr id="4" name="Picture 3">
            <a:extLst>
              <a:ext uri="{FF2B5EF4-FFF2-40B4-BE49-F238E27FC236}">
                <a16:creationId xmlns:a16="http://schemas.microsoft.com/office/drawing/2014/main" id="{4F7C48E6-F41F-4019-84CE-642575BFBE8C}"/>
              </a:ext>
            </a:extLst>
          </p:cNvPr>
          <p:cNvPicPr>
            <a:picLocks noChangeAspect="1"/>
          </p:cNvPicPr>
          <p:nvPr/>
        </p:nvPicPr>
        <p:blipFill>
          <a:blip r:embed="rId4"/>
          <a:stretch>
            <a:fillRect/>
          </a:stretch>
        </p:blipFill>
        <p:spPr>
          <a:xfrm>
            <a:off x="4435553" y="1929063"/>
            <a:ext cx="4595262" cy="2877783"/>
          </a:xfrm>
          <a:prstGeom prst="rect">
            <a:avLst/>
          </a:prstGeom>
        </p:spPr>
      </p:pic>
    </p:spTree>
    <p:extLst>
      <p:ext uri="{BB962C8B-B14F-4D97-AF65-F5344CB8AC3E}">
        <p14:creationId xmlns:p14="http://schemas.microsoft.com/office/powerpoint/2010/main" val="3852851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BB6A9768-9691-4BE1-96EE-729F999ED81C}"/>
              </a:ext>
            </a:extLst>
          </p:cNvPr>
          <p:cNvSpPr txBox="1"/>
          <p:nvPr/>
        </p:nvSpPr>
        <p:spPr>
          <a:xfrm>
            <a:off x="8872640" y="4050894"/>
            <a:ext cx="316351" cy="646331"/>
          </a:xfrm>
          <a:prstGeom prst="rect">
            <a:avLst/>
          </a:prstGeom>
          <a:noFill/>
        </p:spPr>
        <p:txBody>
          <a:bodyPr wrap="square" rtlCol="0">
            <a:spAutoFit/>
          </a:bodyPr>
          <a:lstStyle/>
          <a:p>
            <a:endParaRPr lang="en-US" dirty="0">
              <a:solidFill>
                <a:schemeClr val="accent6">
                  <a:lumMod val="50000"/>
                </a:schemeClr>
              </a:solidFill>
            </a:endParaRPr>
          </a:p>
          <a:p>
            <a:endParaRPr lang="en-US" dirty="0">
              <a:solidFill>
                <a:schemeClr val="accent6">
                  <a:lumMod val="50000"/>
                </a:schemeClr>
              </a:solidFill>
            </a:endParaRPr>
          </a:p>
        </p:txBody>
      </p:sp>
      <p:sp>
        <p:nvSpPr>
          <p:cNvPr id="5" name="Title 4">
            <a:extLst>
              <a:ext uri="{FF2B5EF4-FFF2-40B4-BE49-F238E27FC236}">
                <a16:creationId xmlns:a16="http://schemas.microsoft.com/office/drawing/2014/main" id="{781DAD90-011B-4F58-AC83-6298300A3DBF}"/>
              </a:ext>
            </a:extLst>
          </p:cNvPr>
          <p:cNvSpPr>
            <a:spLocks noGrp="1"/>
          </p:cNvSpPr>
          <p:nvPr>
            <p:ph type="title"/>
          </p:nvPr>
        </p:nvSpPr>
        <p:spPr>
          <a:xfrm>
            <a:off x="449212" y="390660"/>
            <a:ext cx="8229600" cy="1143000"/>
          </a:xfrm>
        </p:spPr>
        <p:txBody>
          <a:bodyPr>
            <a:normAutofit/>
          </a:bodyPr>
          <a:lstStyle/>
          <a:p>
            <a:r>
              <a:rPr lang="en-US" dirty="0"/>
              <a:t>IoT Layers</a:t>
            </a:r>
          </a:p>
        </p:txBody>
      </p:sp>
      <p:pic>
        <p:nvPicPr>
          <p:cNvPr id="11" name="Picture 10">
            <a:extLst>
              <a:ext uri="{FF2B5EF4-FFF2-40B4-BE49-F238E27FC236}">
                <a16:creationId xmlns:a16="http://schemas.microsoft.com/office/drawing/2014/main" id="{3F798EDB-4AE4-443C-89BE-93672D744F0F}"/>
              </a:ext>
            </a:extLst>
          </p:cNvPr>
          <p:cNvPicPr>
            <a:picLocks noChangeAspect="1"/>
          </p:cNvPicPr>
          <p:nvPr/>
        </p:nvPicPr>
        <p:blipFill>
          <a:blip r:embed="rId4"/>
          <a:stretch>
            <a:fillRect/>
          </a:stretch>
        </p:blipFill>
        <p:spPr>
          <a:xfrm>
            <a:off x="2085107" y="1533660"/>
            <a:ext cx="4609298" cy="4011609"/>
          </a:xfrm>
          <a:prstGeom prst="rect">
            <a:avLst/>
          </a:prstGeom>
        </p:spPr>
      </p:pic>
    </p:spTree>
    <p:extLst>
      <p:ext uri="{BB962C8B-B14F-4D97-AF65-F5344CB8AC3E}">
        <p14:creationId xmlns:p14="http://schemas.microsoft.com/office/powerpoint/2010/main" val="640548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BB6A9768-9691-4BE1-96EE-729F999ED81C}"/>
              </a:ext>
            </a:extLst>
          </p:cNvPr>
          <p:cNvSpPr txBox="1"/>
          <p:nvPr/>
        </p:nvSpPr>
        <p:spPr>
          <a:xfrm>
            <a:off x="8872640" y="4050894"/>
            <a:ext cx="316351" cy="646331"/>
          </a:xfrm>
          <a:prstGeom prst="rect">
            <a:avLst/>
          </a:prstGeom>
          <a:noFill/>
        </p:spPr>
        <p:txBody>
          <a:bodyPr wrap="square" rtlCol="0">
            <a:spAutoFit/>
          </a:bodyPr>
          <a:lstStyle/>
          <a:p>
            <a:endParaRPr lang="en-US" dirty="0">
              <a:solidFill>
                <a:schemeClr val="accent6">
                  <a:lumMod val="50000"/>
                </a:schemeClr>
              </a:solidFill>
            </a:endParaRPr>
          </a:p>
          <a:p>
            <a:endParaRPr lang="en-US" dirty="0">
              <a:solidFill>
                <a:schemeClr val="accent6">
                  <a:lumMod val="50000"/>
                </a:schemeClr>
              </a:solidFill>
            </a:endParaRPr>
          </a:p>
        </p:txBody>
      </p:sp>
      <p:sp>
        <p:nvSpPr>
          <p:cNvPr id="5" name="Title 4">
            <a:extLst>
              <a:ext uri="{FF2B5EF4-FFF2-40B4-BE49-F238E27FC236}">
                <a16:creationId xmlns:a16="http://schemas.microsoft.com/office/drawing/2014/main" id="{781DAD90-011B-4F58-AC83-6298300A3DBF}"/>
              </a:ext>
            </a:extLst>
          </p:cNvPr>
          <p:cNvSpPr>
            <a:spLocks noGrp="1"/>
          </p:cNvSpPr>
          <p:nvPr>
            <p:ph type="title"/>
          </p:nvPr>
        </p:nvSpPr>
        <p:spPr>
          <a:xfrm>
            <a:off x="449212" y="390660"/>
            <a:ext cx="8229600" cy="1143000"/>
          </a:xfrm>
        </p:spPr>
        <p:txBody>
          <a:bodyPr>
            <a:normAutofit/>
          </a:bodyPr>
          <a:lstStyle/>
          <a:p>
            <a:r>
              <a:rPr lang="en-US" dirty="0"/>
              <a:t>IoT and Blockchain</a:t>
            </a:r>
          </a:p>
        </p:txBody>
      </p:sp>
      <p:pic>
        <p:nvPicPr>
          <p:cNvPr id="3" name="Picture 2">
            <a:extLst>
              <a:ext uri="{FF2B5EF4-FFF2-40B4-BE49-F238E27FC236}">
                <a16:creationId xmlns:a16="http://schemas.microsoft.com/office/drawing/2014/main" id="{CCC3FEA9-79D5-4D43-A65B-AECC7E36FED7}"/>
              </a:ext>
            </a:extLst>
          </p:cNvPr>
          <p:cNvPicPr>
            <a:picLocks noChangeAspect="1"/>
          </p:cNvPicPr>
          <p:nvPr/>
        </p:nvPicPr>
        <p:blipFill>
          <a:blip r:embed="rId4"/>
          <a:stretch>
            <a:fillRect/>
          </a:stretch>
        </p:blipFill>
        <p:spPr>
          <a:xfrm>
            <a:off x="2482906" y="1504636"/>
            <a:ext cx="4178188" cy="4356148"/>
          </a:xfrm>
          <a:prstGeom prst="rect">
            <a:avLst/>
          </a:prstGeom>
        </p:spPr>
      </p:pic>
    </p:spTree>
    <p:extLst>
      <p:ext uri="{BB962C8B-B14F-4D97-AF65-F5344CB8AC3E}">
        <p14:creationId xmlns:p14="http://schemas.microsoft.com/office/powerpoint/2010/main" val="1076970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BB6A9768-9691-4BE1-96EE-729F999ED81C}"/>
              </a:ext>
            </a:extLst>
          </p:cNvPr>
          <p:cNvSpPr txBox="1"/>
          <p:nvPr/>
        </p:nvSpPr>
        <p:spPr>
          <a:xfrm>
            <a:off x="8872640" y="4050894"/>
            <a:ext cx="316351" cy="646331"/>
          </a:xfrm>
          <a:prstGeom prst="rect">
            <a:avLst/>
          </a:prstGeom>
          <a:noFill/>
        </p:spPr>
        <p:txBody>
          <a:bodyPr wrap="square" rtlCol="0">
            <a:spAutoFit/>
          </a:bodyPr>
          <a:lstStyle/>
          <a:p>
            <a:endParaRPr lang="en-US" dirty="0">
              <a:solidFill>
                <a:schemeClr val="accent6">
                  <a:lumMod val="50000"/>
                </a:schemeClr>
              </a:solidFill>
            </a:endParaRPr>
          </a:p>
          <a:p>
            <a:endParaRPr lang="en-US" dirty="0">
              <a:solidFill>
                <a:schemeClr val="accent6">
                  <a:lumMod val="50000"/>
                </a:schemeClr>
              </a:solidFill>
            </a:endParaRPr>
          </a:p>
        </p:txBody>
      </p:sp>
      <p:sp>
        <p:nvSpPr>
          <p:cNvPr id="5" name="Title 4">
            <a:extLst>
              <a:ext uri="{FF2B5EF4-FFF2-40B4-BE49-F238E27FC236}">
                <a16:creationId xmlns:a16="http://schemas.microsoft.com/office/drawing/2014/main" id="{781DAD90-011B-4F58-AC83-6298300A3DBF}"/>
              </a:ext>
            </a:extLst>
          </p:cNvPr>
          <p:cNvSpPr>
            <a:spLocks noGrp="1"/>
          </p:cNvSpPr>
          <p:nvPr>
            <p:ph type="title"/>
          </p:nvPr>
        </p:nvSpPr>
        <p:spPr>
          <a:xfrm>
            <a:off x="449212" y="390660"/>
            <a:ext cx="8229600" cy="1143000"/>
          </a:xfrm>
        </p:spPr>
        <p:txBody>
          <a:bodyPr>
            <a:normAutofit/>
          </a:bodyPr>
          <a:lstStyle/>
          <a:p>
            <a:r>
              <a:rPr lang="en-US" dirty="0"/>
              <a:t>Government Use Cases</a:t>
            </a:r>
          </a:p>
        </p:txBody>
      </p:sp>
      <p:sp>
        <p:nvSpPr>
          <p:cNvPr id="10" name="Content Placeholder 9">
            <a:extLst>
              <a:ext uri="{FF2B5EF4-FFF2-40B4-BE49-F238E27FC236}">
                <a16:creationId xmlns:a16="http://schemas.microsoft.com/office/drawing/2014/main" id="{9B554F97-7804-4B71-9783-8C88A8D7FD81}"/>
              </a:ext>
            </a:extLst>
          </p:cNvPr>
          <p:cNvSpPr>
            <a:spLocks noGrp="1"/>
          </p:cNvSpPr>
          <p:nvPr>
            <p:ph idx="1"/>
          </p:nvPr>
        </p:nvSpPr>
        <p:spPr>
          <a:xfrm>
            <a:off x="424384" y="1788439"/>
            <a:ext cx="4217570" cy="3747928"/>
          </a:xfrm>
        </p:spPr>
        <p:txBody>
          <a:bodyPr>
            <a:normAutofit/>
          </a:bodyPr>
          <a:lstStyle/>
          <a:p>
            <a:r>
              <a:rPr lang="en-US" dirty="0"/>
              <a:t>Border control</a:t>
            </a:r>
          </a:p>
          <a:p>
            <a:r>
              <a:rPr lang="en-US" dirty="0"/>
              <a:t>Voting</a:t>
            </a:r>
          </a:p>
          <a:p>
            <a:r>
              <a:rPr lang="en-US" dirty="0"/>
              <a:t>ID</a:t>
            </a:r>
          </a:p>
          <a:p>
            <a:endParaRPr lang="en-US" dirty="0"/>
          </a:p>
        </p:txBody>
      </p:sp>
      <p:pic>
        <p:nvPicPr>
          <p:cNvPr id="3" name="Picture 2">
            <a:extLst>
              <a:ext uri="{FF2B5EF4-FFF2-40B4-BE49-F238E27FC236}">
                <a16:creationId xmlns:a16="http://schemas.microsoft.com/office/drawing/2014/main" id="{830E5486-4441-40A0-997A-0A2D44289F38}"/>
              </a:ext>
            </a:extLst>
          </p:cNvPr>
          <p:cNvPicPr>
            <a:picLocks noChangeAspect="1"/>
          </p:cNvPicPr>
          <p:nvPr/>
        </p:nvPicPr>
        <p:blipFill>
          <a:blip r:embed="rId4"/>
          <a:stretch>
            <a:fillRect/>
          </a:stretch>
        </p:blipFill>
        <p:spPr>
          <a:xfrm>
            <a:off x="5242263" y="2227364"/>
            <a:ext cx="3566629" cy="2671529"/>
          </a:xfrm>
          <a:prstGeom prst="rect">
            <a:avLst/>
          </a:prstGeom>
        </p:spPr>
      </p:pic>
    </p:spTree>
    <p:extLst>
      <p:ext uri="{BB962C8B-B14F-4D97-AF65-F5344CB8AC3E}">
        <p14:creationId xmlns:p14="http://schemas.microsoft.com/office/powerpoint/2010/main" val="1336378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974" y="6065979"/>
            <a:ext cx="9159973" cy="8055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whit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061" y="6256318"/>
            <a:ext cx="2719549" cy="450711"/>
          </a:xfrm>
          <a:prstGeom prst="rect">
            <a:avLst/>
          </a:prstGeom>
        </p:spPr>
      </p:pic>
      <p:sp>
        <p:nvSpPr>
          <p:cNvPr id="8" name="Rectangle 7"/>
          <p:cNvSpPr/>
          <p:nvPr/>
        </p:nvSpPr>
        <p:spPr>
          <a:xfrm>
            <a:off x="0" y="-13509"/>
            <a:ext cx="9144000" cy="1493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BB6A9768-9691-4BE1-96EE-729F999ED81C}"/>
              </a:ext>
            </a:extLst>
          </p:cNvPr>
          <p:cNvSpPr txBox="1"/>
          <p:nvPr/>
        </p:nvSpPr>
        <p:spPr>
          <a:xfrm>
            <a:off x="8872640" y="4050894"/>
            <a:ext cx="316351" cy="646331"/>
          </a:xfrm>
          <a:prstGeom prst="rect">
            <a:avLst/>
          </a:prstGeom>
          <a:noFill/>
        </p:spPr>
        <p:txBody>
          <a:bodyPr wrap="square" rtlCol="0">
            <a:spAutoFit/>
          </a:bodyPr>
          <a:lstStyle/>
          <a:p>
            <a:endParaRPr lang="en-US" dirty="0">
              <a:solidFill>
                <a:schemeClr val="accent6">
                  <a:lumMod val="50000"/>
                </a:schemeClr>
              </a:solidFill>
            </a:endParaRPr>
          </a:p>
          <a:p>
            <a:endParaRPr lang="en-US" dirty="0">
              <a:solidFill>
                <a:schemeClr val="accent6">
                  <a:lumMod val="50000"/>
                </a:schemeClr>
              </a:solidFill>
            </a:endParaRPr>
          </a:p>
        </p:txBody>
      </p:sp>
      <p:sp>
        <p:nvSpPr>
          <p:cNvPr id="5" name="Title 4">
            <a:extLst>
              <a:ext uri="{FF2B5EF4-FFF2-40B4-BE49-F238E27FC236}">
                <a16:creationId xmlns:a16="http://schemas.microsoft.com/office/drawing/2014/main" id="{781DAD90-011B-4F58-AC83-6298300A3DBF}"/>
              </a:ext>
            </a:extLst>
          </p:cNvPr>
          <p:cNvSpPr>
            <a:spLocks noGrp="1"/>
          </p:cNvSpPr>
          <p:nvPr>
            <p:ph type="title"/>
          </p:nvPr>
        </p:nvSpPr>
        <p:spPr>
          <a:xfrm>
            <a:off x="449212" y="390660"/>
            <a:ext cx="8229600" cy="1143000"/>
          </a:xfrm>
        </p:spPr>
        <p:txBody>
          <a:bodyPr>
            <a:normAutofit/>
          </a:bodyPr>
          <a:lstStyle/>
          <a:p>
            <a:r>
              <a:rPr lang="en-US" dirty="0"/>
              <a:t>Health Use Cases</a:t>
            </a:r>
          </a:p>
        </p:txBody>
      </p:sp>
      <p:sp>
        <p:nvSpPr>
          <p:cNvPr id="10" name="Content Placeholder 9">
            <a:extLst>
              <a:ext uri="{FF2B5EF4-FFF2-40B4-BE49-F238E27FC236}">
                <a16:creationId xmlns:a16="http://schemas.microsoft.com/office/drawing/2014/main" id="{9B554F97-7804-4B71-9783-8C88A8D7FD81}"/>
              </a:ext>
            </a:extLst>
          </p:cNvPr>
          <p:cNvSpPr>
            <a:spLocks noGrp="1"/>
          </p:cNvSpPr>
          <p:nvPr>
            <p:ph idx="1"/>
          </p:nvPr>
        </p:nvSpPr>
        <p:spPr>
          <a:xfrm>
            <a:off x="424384" y="1788439"/>
            <a:ext cx="4217570" cy="3747928"/>
          </a:xfrm>
        </p:spPr>
        <p:txBody>
          <a:bodyPr>
            <a:normAutofit/>
          </a:bodyPr>
          <a:lstStyle/>
          <a:p>
            <a:r>
              <a:rPr lang="en-US" dirty="0"/>
              <a:t>Electronic Medical Records</a:t>
            </a:r>
          </a:p>
          <a:p>
            <a:r>
              <a:rPr lang="en-US" dirty="0"/>
              <a:t>Insurance</a:t>
            </a:r>
          </a:p>
          <a:p>
            <a:r>
              <a:rPr lang="en-US" dirty="0"/>
              <a:t>Distribution of pharmaceuticals </a:t>
            </a:r>
          </a:p>
          <a:p>
            <a:endParaRPr lang="en-US" dirty="0"/>
          </a:p>
        </p:txBody>
      </p:sp>
      <p:pic>
        <p:nvPicPr>
          <p:cNvPr id="9" name="Picture 8">
            <a:extLst>
              <a:ext uri="{FF2B5EF4-FFF2-40B4-BE49-F238E27FC236}">
                <a16:creationId xmlns:a16="http://schemas.microsoft.com/office/drawing/2014/main" id="{8D6AAA50-DC64-48E5-9905-3959F730BAE8}"/>
              </a:ext>
            </a:extLst>
          </p:cNvPr>
          <p:cNvPicPr>
            <a:picLocks noChangeAspect="1"/>
          </p:cNvPicPr>
          <p:nvPr/>
        </p:nvPicPr>
        <p:blipFill>
          <a:blip r:embed="rId4"/>
          <a:stretch>
            <a:fillRect/>
          </a:stretch>
        </p:blipFill>
        <p:spPr>
          <a:xfrm>
            <a:off x="4418974" y="2580649"/>
            <a:ext cx="4060395" cy="1906405"/>
          </a:xfrm>
          <a:prstGeom prst="rect">
            <a:avLst/>
          </a:prstGeom>
        </p:spPr>
      </p:pic>
    </p:spTree>
    <p:extLst>
      <p:ext uri="{BB962C8B-B14F-4D97-AF65-F5344CB8AC3E}">
        <p14:creationId xmlns:p14="http://schemas.microsoft.com/office/powerpoint/2010/main" val="3094831164"/>
      </p:ext>
    </p:extLst>
  </p:cSld>
  <p:clrMapOvr>
    <a:masterClrMapping/>
  </p:clrMapOvr>
</p:sld>
</file>

<file path=ppt/theme/theme1.xml><?xml version="1.0" encoding="utf-8"?>
<a:theme xmlns:a="http://schemas.openxmlformats.org/drawingml/2006/main" name="Office Theme">
  <a:themeElements>
    <a:clrScheme name="Cumberlands">
      <a:dk1>
        <a:srgbClr val="B21E28"/>
      </a:dk1>
      <a:lt1>
        <a:sysClr val="window" lastClr="FFFFFF"/>
      </a:lt1>
      <a:dk2>
        <a:srgbClr val="003B70"/>
      </a:dk2>
      <a:lt2>
        <a:srgbClr val="D1D3D4"/>
      </a:lt2>
      <a:accent1>
        <a:srgbClr val="646569"/>
      </a:accent1>
      <a:accent2>
        <a:srgbClr val="FFCF00"/>
      </a:accent2>
      <a:accent3>
        <a:srgbClr val="009300"/>
      </a:accent3>
      <a:accent4>
        <a:srgbClr val="6E1E28"/>
      </a:accent4>
      <a:accent5>
        <a:srgbClr val="002670"/>
      </a:accent5>
      <a:accent6>
        <a:srgbClr val="9FA1A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3617</TotalTime>
  <Words>510</Words>
  <Application>Microsoft Office PowerPoint</Application>
  <PresentationFormat>On-screen Show (4:3)</PresentationFormat>
  <Paragraphs>62</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Cambria</vt:lpstr>
      <vt:lpstr>Office Theme</vt:lpstr>
      <vt:lpstr>PowerPoint Presentation</vt:lpstr>
      <vt:lpstr>Objectives</vt:lpstr>
      <vt:lpstr>Blockchain Outside of Currencies</vt:lpstr>
      <vt:lpstr>IoT</vt:lpstr>
      <vt:lpstr>IoT Technology</vt:lpstr>
      <vt:lpstr>IoT Layers</vt:lpstr>
      <vt:lpstr>IoT and Blockchain</vt:lpstr>
      <vt:lpstr>Government Use Cases</vt:lpstr>
      <vt:lpstr>Health Use Cases</vt:lpstr>
      <vt:lpstr>Assignments </vt:lpstr>
    </vt:vector>
  </TitlesOfParts>
  <Manager/>
  <Company>University of the Cumberlands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Denise Hoover</dc:creator>
  <cp:keywords/>
  <dc:description/>
  <cp:lastModifiedBy>Donnie Grimes</cp:lastModifiedBy>
  <cp:revision>121</cp:revision>
  <dcterms:created xsi:type="dcterms:W3CDTF">2017-07-26T13:18:55Z</dcterms:created>
  <dcterms:modified xsi:type="dcterms:W3CDTF">2020-09-11T12:12:35Z</dcterms:modified>
  <cp:category/>
</cp:coreProperties>
</file>