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3"/>
  </p:notesMasterIdLst>
  <p:sldIdLst>
    <p:sldId id="256" r:id="rId3"/>
    <p:sldId id="265" r:id="rId4"/>
    <p:sldId id="290" r:id="rId5"/>
    <p:sldId id="292" r:id="rId6"/>
    <p:sldId id="258" r:id="rId7"/>
    <p:sldId id="269" r:id="rId8"/>
    <p:sldId id="270" r:id="rId9"/>
    <p:sldId id="293" r:id="rId10"/>
    <p:sldId id="294" r:id="rId11"/>
    <p:sldId id="295" r:id="rId12"/>
    <p:sldId id="304" r:id="rId13"/>
    <p:sldId id="297" r:id="rId14"/>
    <p:sldId id="296" r:id="rId15"/>
    <p:sldId id="301" r:id="rId16"/>
    <p:sldId id="302" r:id="rId17"/>
    <p:sldId id="303" r:id="rId18"/>
    <p:sldId id="298" r:id="rId19"/>
    <p:sldId id="299" r:id="rId20"/>
    <p:sldId id="305" r:id="rId21"/>
    <p:sldId id="266"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48175" autoAdjust="0"/>
  </p:normalViewPr>
  <p:slideViewPr>
    <p:cSldViewPr>
      <p:cViewPr varScale="1">
        <p:scale>
          <a:sx n="26" d="100"/>
          <a:sy n="26" d="100"/>
        </p:scale>
        <p:origin x="2568" y="60"/>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3DBC4-8152-4AA9-AF20-4D26AD3C8B7F}" type="datetimeFigureOut">
              <a:rPr lang="en-US" smtClean="0"/>
              <a:t>7/13/2020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BBDA41-2FFF-4D4B-A591-725B51F010C0}" type="slidenum">
              <a:rPr lang="en-US" smtClean="0"/>
              <a:t>‹#›</a:t>
            </a:fld>
            <a:endParaRPr lang="en-US"/>
          </a:p>
        </p:txBody>
      </p:sp>
    </p:spTree>
    <p:extLst>
      <p:ext uri="{BB962C8B-B14F-4D97-AF65-F5344CB8AC3E}">
        <p14:creationId xmlns:p14="http://schemas.microsoft.com/office/powerpoint/2010/main" val="364425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Welcome to</a:t>
            </a:r>
            <a:r>
              <a:rPr lang="en-US" baseline="0" dirty="0" smtClean="0">
                <a:latin typeface="Times New Roman" pitchFamily="18" charset="0"/>
                <a:cs typeface="Times New Roman" pitchFamily="18" charset="0"/>
              </a:rPr>
              <a:t> Health Care Human Resource Management.</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this lesson we will discuss legal, ethical, and safety Issues in the healthcare workplace.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Next</a:t>
            </a:r>
            <a:r>
              <a:rPr lang="en-US" baseline="0" dirty="0" smtClean="0">
                <a:latin typeface="Times New Roman" pitchFamily="18" charset="0"/>
                <a:cs typeface="Times New Roman" pitchFamily="18" charset="0"/>
              </a:rPr>
              <a:t> slide.</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a:t>
            </a:fld>
            <a:endParaRPr lang="en-US"/>
          </a:p>
        </p:txBody>
      </p:sp>
    </p:spTree>
    <p:extLst>
      <p:ext uri="{BB962C8B-B14F-4D97-AF65-F5344CB8AC3E}">
        <p14:creationId xmlns:p14="http://schemas.microsoft.com/office/powerpoint/2010/main" val="429406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Finally, here</a:t>
            </a:r>
            <a:r>
              <a:rPr lang="en-US" baseline="0" dirty="0" smtClean="0">
                <a:latin typeface="Times New Roman" pitchFamily="18" charset="0"/>
                <a:cs typeface="Times New Roman" pitchFamily="18" charset="0"/>
              </a:rPr>
              <a:t> are the latest</a:t>
            </a:r>
            <a:r>
              <a:rPr lang="en-US" dirty="0" smtClean="0">
                <a:latin typeface="Times New Roman" pitchFamily="18" charset="0"/>
                <a:cs typeface="Times New Roman" pitchFamily="18" charset="0"/>
              </a:rPr>
              <a:t> Acts</a:t>
            </a:r>
            <a:r>
              <a:rPr lang="en-US" baseline="0" dirty="0" smtClean="0">
                <a:latin typeface="Times New Roman" pitchFamily="18" charset="0"/>
                <a:cs typeface="Times New Roman" pitchFamily="18" charset="0"/>
              </a:rPr>
              <a:t> passed that  targeted human resources-related legislation from 2009 to 2010: Lilly Ledbetter Pay Fair Act of 2009 and PPACA.</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10</a:t>
            </a:fld>
            <a:endParaRPr lang="en-US"/>
          </a:p>
        </p:txBody>
      </p:sp>
    </p:spTree>
    <p:extLst>
      <p:ext uri="{BB962C8B-B14F-4D97-AF65-F5344CB8AC3E}">
        <p14:creationId xmlns:p14="http://schemas.microsoft.com/office/powerpoint/2010/main" val="50749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BDA41-2FFF-4D4B-A591-725B51F010C0}" type="slidenum">
              <a:rPr lang="en-US" smtClean="0"/>
              <a:t>11</a:t>
            </a:fld>
            <a:endParaRPr lang="en-US"/>
          </a:p>
        </p:txBody>
      </p:sp>
    </p:spTree>
    <p:extLst>
      <p:ext uri="{BB962C8B-B14F-4D97-AF65-F5344CB8AC3E}">
        <p14:creationId xmlns:p14="http://schemas.microsoft.com/office/powerpoint/2010/main" val="244495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Times New Roman" pitchFamily="18" charset="0"/>
                <a:cs typeface="Times New Roman" pitchFamily="18" charset="0"/>
              </a:rPr>
              <a:t>Ethical standards are considered one level above legal standards because individuals make a choice based on what is the </a:t>
            </a:r>
            <a:r>
              <a:rPr lang="en-US" i="1" baseline="0" dirty="0" smtClean="0">
                <a:latin typeface="Times New Roman" pitchFamily="18" charset="0"/>
                <a:cs typeface="Times New Roman" pitchFamily="18" charset="0"/>
              </a:rPr>
              <a:t>right thing to do</a:t>
            </a:r>
            <a:r>
              <a:rPr lang="en-US" baseline="0" dirty="0" smtClean="0">
                <a:latin typeface="Times New Roman" pitchFamily="18" charset="0"/>
                <a:cs typeface="Times New Roman" pitchFamily="18" charset="0"/>
              </a:rPr>
              <a:t>, or what one ought to do, not what are the minimal actions required by law. </a:t>
            </a:r>
            <a:r>
              <a:rPr lang="en-US" b="1" baseline="0" dirty="0" smtClean="0">
                <a:latin typeface="Times New Roman" pitchFamily="18" charset="0"/>
                <a:cs typeface="Times New Roman" pitchFamily="18" charset="0"/>
              </a:rPr>
              <a:t>Ethics</a:t>
            </a:r>
            <a:r>
              <a:rPr lang="en-US" baseline="0" dirty="0" smtClean="0">
                <a:latin typeface="Times New Roman" pitchFamily="18" charset="0"/>
                <a:cs typeface="Times New Roman" pitchFamily="18" charset="0"/>
              </a:rPr>
              <a:t> is concerned with what are right and wrong choices as perceived by society and its individuals.  A </a:t>
            </a:r>
            <a:r>
              <a:rPr lang="en-US" b="1" baseline="0" dirty="0" smtClean="0">
                <a:latin typeface="Times New Roman" pitchFamily="18" charset="0"/>
                <a:cs typeface="Times New Roman" pitchFamily="18" charset="0"/>
              </a:rPr>
              <a:t>healthcare ethical dilemma </a:t>
            </a:r>
            <a:r>
              <a:rPr lang="en-US" baseline="0" dirty="0" smtClean="0">
                <a:latin typeface="Times New Roman" pitchFamily="18" charset="0"/>
                <a:cs typeface="Times New Roman" pitchFamily="18" charset="0"/>
              </a:rPr>
              <a:t>is a problem, situation, or opportunity that requires an individual, such as a healthcare provider, to choose an action between two obligations.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 role of ethics in the healthcare industry is based on five basic values that all healthcare providers should observe: </a:t>
            </a:r>
          </a:p>
          <a:p>
            <a:pPr marL="0" indent="0">
              <a:buFont typeface="Arial" pitchFamily="34" charset="0"/>
              <a:buNone/>
            </a:pPr>
            <a:endParaRPr lang="en-US" baseline="0" dirty="0" smtClean="0">
              <a:latin typeface="Times New Roman" pitchFamily="18" charset="0"/>
              <a:cs typeface="Times New Roman" pitchFamily="18" charset="0"/>
            </a:endParaRPr>
          </a:p>
          <a:p>
            <a:pPr marL="0" indent="0">
              <a:buFont typeface="Arial" pitchFamily="34" charset="0"/>
              <a:buNone/>
            </a:pPr>
            <a:r>
              <a:rPr lang="en-US" b="1" baseline="0" dirty="0" smtClean="0">
                <a:latin typeface="Times New Roman" pitchFamily="18" charset="0"/>
                <a:cs typeface="Times New Roman" pitchFamily="18" charset="0"/>
              </a:rPr>
              <a:t>Respect for autonomy</a:t>
            </a:r>
            <a:r>
              <a:rPr lang="en-US" baseline="0" dirty="0" smtClean="0">
                <a:latin typeface="Times New Roman" pitchFamily="18" charset="0"/>
                <a:cs typeface="Times New Roman" pitchFamily="18" charset="0"/>
              </a:rPr>
              <a:t>: Decision making may be different and healthcare providers must respect their patients’ decisions.</a:t>
            </a:r>
          </a:p>
          <a:p>
            <a:pPr marL="0" indent="0">
              <a:buFont typeface="Arial" pitchFamily="34" charset="0"/>
              <a:buNone/>
            </a:pPr>
            <a:endParaRPr lang="en-US" baseline="0" dirty="0" smtClean="0">
              <a:latin typeface="Times New Roman" pitchFamily="18" charset="0"/>
              <a:cs typeface="Times New Roman" pitchFamily="18" charset="0"/>
            </a:endParaRPr>
          </a:p>
          <a:p>
            <a:pPr marL="0" indent="0">
              <a:buFont typeface="Arial" pitchFamily="34" charset="0"/>
              <a:buNone/>
            </a:pPr>
            <a:r>
              <a:rPr lang="en-US" b="1" baseline="0" dirty="0" smtClean="0">
                <a:latin typeface="Times New Roman" pitchFamily="18" charset="0"/>
                <a:cs typeface="Times New Roman" pitchFamily="18" charset="0"/>
              </a:rPr>
              <a:t>Beneficence</a:t>
            </a:r>
            <a:r>
              <a:rPr lang="en-US" baseline="0" dirty="0" smtClean="0">
                <a:latin typeface="Times New Roman" pitchFamily="18" charset="0"/>
                <a:cs typeface="Times New Roman" pitchFamily="18" charset="0"/>
              </a:rPr>
              <a:t>: The healthcare provider having the patient’s best interest in mind.</a:t>
            </a:r>
          </a:p>
          <a:p>
            <a:pPr marL="0" indent="0">
              <a:buFont typeface="Arial" pitchFamily="34" charset="0"/>
              <a:buNone/>
            </a:pPr>
            <a:endParaRPr lang="en-US" baseline="0" dirty="0" smtClean="0">
              <a:latin typeface="Times New Roman" pitchFamily="18" charset="0"/>
              <a:cs typeface="Times New Roman" pitchFamily="18" charset="0"/>
            </a:endParaRPr>
          </a:p>
          <a:p>
            <a:pPr marL="0" indent="0">
              <a:buFont typeface="Arial" pitchFamily="34" charset="0"/>
              <a:buNone/>
            </a:pPr>
            <a:r>
              <a:rPr lang="en-US" b="1" baseline="0" dirty="0" smtClean="0">
                <a:latin typeface="Times New Roman" pitchFamily="18" charset="0"/>
                <a:cs typeface="Times New Roman" pitchFamily="18" charset="0"/>
              </a:rPr>
              <a:t>No malfeasance</a:t>
            </a:r>
            <a:r>
              <a:rPr lang="en-US" baseline="0" dirty="0" smtClean="0">
                <a:latin typeface="Times New Roman" pitchFamily="18" charset="0"/>
                <a:cs typeface="Times New Roman" pitchFamily="18" charset="0"/>
              </a:rPr>
              <a:t>: The healthcare provider will not cause any harm when taking action</a:t>
            </a:r>
          </a:p>
          <a:p>
            <a:pPr marL="0" indent="0">
              <a:buFont typeface="Arial" pitchFamily="34" charset="0"/>
              <a:buNone/>
            </a:pPr>
            <a:endParaRPr lang="en-US" baseline="0" dirty="0" smtClean="0">
              <a:latin typeface="Times New Roman" pitchFamily="18" charset="0"/>
              <a:cs typeface="Times New Roman" pitchFamily="18" charset="0"/>
            </a:endParaRPr>
          </a:p>
          <a:p>
            <a:pPr marL="0" indent="0">
              <a:buFont typeface="Arial" pitchFamily="34" charset="0"/>
              <a:buNone/>
            </a:pPr>
            <a:r>
              <a:rPr lang="en-US" b="1" baseline="0" dirty="0" smtClean="0">
                <a:latin typeface="Times New Roman" pitchFamily="18" charset="0"/>
                <a:cs typeface="Times New Roman" pitchFamily="18" charset="0"/>
              </a:rPr>
              <a:t>Justice</a:t>
            </a:r>
            <a:r>
              <a:rPr lang="en-US" baseline="0" dirty="0" smtClean="0">
                <a:latin typeface="Times New Roman" pitchFamily="18" charset="0"/>
                <a:cs typeface="Times New Roman" pitchFamily="18" charset="0"/>
              </a:rPr>
              <a:t>: Healthcare providers will make fair decisions.</a:t>
            </a:r>
          </a:p>
          <a:p>
            <a:pPr marL="0" indent="0">
              <a:buFont typeface="Arial" pitchFamily="34" charset="0"/>
              <a:buNone/>
            </a:pPr>
            <a:endParaRPr lang="en-US" baseline="0" dirty="0" smtClean="0">
              <a:latin typeface="Times New Roman" pitchFamily="18" charset="0"/>
              <a:cs typeface="Times New Roman" pitchFamily="18" charset="0"/>
            </a:endParaRPr>
          </a:p>
          <a:p>
            <a:pPr marL="0" indent="0">
              <a:buFont typeface="Arial" pitchFamily="34" charset="0"/>
              <a:buNone/>
            </a:pPr>
            <a:r>
              <a:rPr lang="en-US" b="1" baseline="0" dirty="0" smtClean="0">
                <a:latin typeface="Times New Roman" pitchFamily="18" charset="0"/>
                <a:cs typeface="Times New Roman" pitchFamily="18" charset="0"/>
              </a:rPr>
              <a:t>Dignity</a:t>
            </a:r>
            <a:r>
              <a:rPr lang="en-US" baseline="0" dirty="0" smtClean="0">
                <a:latin typeface="Times New Roman" pitchFamily="18" charset="0"/>
                <a:cs typeface="Times New Roman" pitchFamily="18" charset="0"/>
              </a:rPr>
              <a:t>: Patients should be treated with respect.</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12</a:t>
            </a:fld>
            <a:endParaRPr lang="en-US"/>
          </a:p>
        </p:txBody>
      </p:sp>
    </p:spTree>
    <p:extLst>
      <p:ext uri="{BB962C8B-B14F-4D97-AF65-F5344CB8AC3E}">
        <p14:creationId xmlns:p14="http://schemas.microsoft.com/office/powerpoint/2010/main" val="292786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baseline="0" dirty="0" smtClean="0">
                <a:latin typeface="Times New Roman" pitchFamily="18" charset="0"/>
                <a:cs typeface="Times New Roman" pitchFamily="18" charset="0"/>
              </a:rPr>
              <a:t>Healthcare dilemmas </a:t>
            </a:r>
            <a:r>
              <a:rPr lang="en-US" baseline="0" dirty="0" smtClean="0">
                <a:latin typeface="Times New Roman" pitchFamily="18" charset="0"/>
                <a:cs typeface="Times New Roman" pitchFamily="18" charset="0"/>
              </a:rPr>
              <a:t>require guidelines to process a solution to the dilemma. Codes of ethics and HR training can assist with a solution. HR training can include a decision-making model that will assist the individual to process the steps in resolving the situation. Lets review the PLUS Decision Model steps.</a:t>
            </a:r>
          </a:p>
          <a:p>
            <a:endParaRPr lang="en-US" baseline="0" dirty="0" smtClean="0">
              <a:latin typeface="Times New Roman" pitchFamily="18" charset="0"/>
              <a:cs typeface="Times New Roman" pitchFamily="18" charset="0"/>
            </a:endParaRPr>
          </a:p>
          <a:p>
            <a:r>
              <a:rPr lang="en-US" b="0" baseline="0" dirty="0" smtClean="0">
                <a:latin typeface="Times New Roman" pitchFamily="18" charset="0"/>
                <a:cs typeface="Times New Roman" pitchFamily="18" charset="0"/>
              </a:rPr>
              <a:t>But before we do so let’s look at a </a:t>
            </a:r>
            <a:r>
              <a:rPr lang="en-US" b="1" baseline="0" dirty="0" smtClean="0">
                <a:latin typeface="Times New Roman" pitchFamily="18" charset="0"/>
                <a:cs typeface="Times New Roman" pitchFamily="18" charset="0"/>
              </a:rPr>
              <a:t>healthcare dilemma scenario</a:t>
            </a:r>
            <a:r>
              <a:rPr lang="en-US" b="0" baseline="0" dirty="0" smtClean="0">
                <a:latin typeface="Times New Roman" pitchFamily="18" charset="0"/>
                <a:cs typeface="Times New Roman" pitchFamily="18" charset="0"/>
              </a:rPr>
              <a:t>. </a:t>
            </a:r>
            <a:r>
              <a:rPr lang="en-US" baseline="0" dirty="0" smtClean="0">
                <a:latin typeface="Times New Roman" pitchFamily="18" charset="0"/>
                <a:cs typeface="Times New Roman" pitchFamily="18" charset="0"/>
              </a:rPr>
              <a:t>An oncologist has a patient who has an advance stage melanoma, or better known as skin cancer. The prognosis is that the patient has three to six months to live.  The oncologist has developed an experimental treatment program that has severe side effects but may give the patient an additional six months. The patient prefers alternative remedies for medical treatment such as natural remedies.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 following are the steps to resolve this dilemma:</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Step One: </a:t>
            </a:r>
            <a:r>
              <a:rPr lang="en-US" b="1" baseline="0" dirty="0" smtClean="0">
                <a:latin typeface="Times New Roman" pitchFamily="18" charset="0"/>
                <a:cs typeface="Times New Roman" pitchFamily="18" charset="0"/>
              </a:rPr>
              <a:t>Define the problem</a:t>
            </a:r>
            <a:r>
              <a:rPr lang="en-US" baseline="0" dirty="0" smtClean="0">
                <a:latin typeface="Times New Roman" pitchFamily="18" charset="0"/>
                <a:cs typeface="Times New Roman" pitchFamily="18" charset="0"/>
              </a:rPr>
              <a:t>. This is the most important part of the process. This step should define the problem and the ultimate outcome of the decision-making process.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Step Two: </a:t>
            </a:r>
            <a:r>
              <a:rPr lang="en-US" b="1" baseline="0" dirty="0" smtClean="0">
                <a:latin typeface="Times New Roman" pitchFamily="18" charset="0"/>
                <a:cs typeface="Times New Roman" pitchFamily="18" charset="0"/>
              </a:rPr>
              <a:t>Identify the alternative, or alternatives, to the problem</a:t>
            </a:r>
            <a:r>
              <a:rPr lang="en-US" baseline="0" dirty="0" smtClean="0">
                <a:latin typeface="Times New Roman" pitchFamily="18" charset="0"/>
                <a:cs typeface="Times New Roman" pitchFamily="18" charset="0"/>
              </a:rPr>
              <a:t>. List the possible alternatives to the desired outcome.  Attempt to identify at least three as a minimum, but five are preferred.</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Step Three: </a:t>
            </a:r>
            <a:r>
              <a:rPr lang="en-US" b="1" baseline="0" dirty="0" smtClean="0">
                <a:latin typeface="Times New Roman" pitchFamily="18" charset="0"/>
                <a:cs typeface="Times New Roman" pitchFamily="18" charset="0"/>
              </a:rPr>
              <a:t>Evaluate the  Identified alternatives</a:t>
            </a:r>
            <a:r>
              <a:rPr lang="en-US" baseline="0" dirty="0" smtClean="0">
                <a:latin typeface="Times New Roman" pitchFamily="18" charset="0"/>
                <a:cs typeface="Times New Roman" pitchFamily="18" charset="0"/>
              </a:rPr>
              <a:t>.  Discuss the positive and negative impact of each alternative.</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Step Four</a:t>
            </a:r>
            <a:r>
              <a:rPr lang="en-US" b="0" baseline="0" dirty="0" smtClean="0">
                <a:latin typeface="Times New Roman" pitchFamily="18" charset="0"/>
                <a:cs typeface="Times New Roman" pitchFamily="18" charset="0"/>
              </a:rPr>
              <a:t>:</a:t>
            </a:r>
            <a:r>
              <a:rPr lang="en-US" b="1" baseline="0" dirty="0" smtClean="0">
                <a:latin typeface="Times New Roman" pitchFamily="18" charset="0"/>
                <a:cs typeface="Times New Roman" pitchFamily="18" charset="0"/>
              </a:rPr>
              <a:t> Make the decision</a:t>
            </a:r>
            <a:r>
              <a:rPr lang="en-US" baseline="0" dirty="0" smtClean="0">
                <a:latin typeface="Times New Roman" pitchFamily="18" charset="0"/>
                <a:cs typeface="Times New Roman" pitchFamily="18" charset="0"/>
              </a:rPr>
              <a:t>. In the healthcare industry, the decision must include the patient’s best interest and his or her values, which can be conflicting at times.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Step Five:  </a:t>
            </a:r>
            <a:r>
              <a:rPr lang="en-US" b="1" baseline="0" dirty="0" smtClean="0">
                <a:latin typeface="Times New Roman" pitchFamily="18" charset="0"/>
                <a:cs typeface="Times New Roman" pitchFamily="18" charset="0"/>
              </a:rPr>
              <a:t>Implement the decision</a:t>
            </a:r>
            <a:r>
              <a:rPr lang="en-US" baseline="0" dirty="0" smtClean="0">
                <a:latin typeface="Times New Roman" pitchFamily="18" charset="0"/>
                <a:cs typeface="Times New Roman" pitchFamily="18" charset="0"/>
              </a:rPr>
              <a:t>.  Once the decision has been made, the physician actually finds a physician referral that would help her patient.</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Step Six: </a:t>
            </a:r>
            <a:r>
              <a:rPr lang="en-US" b="1" baseline="0" dirty="0" smtClean="0">
                <a:latin typeface="Times New Roman" pitchFamily="18" charset="0"/>
                <a:cs typeface="Times New Roman" pitchFamily="18" charset="0"/>
              </a:rPr>
              <a:t>Evaluate the decision</a:t>
            </a:r>
            <a:r>
              <a:rPr lang="en-US" baseline="0" dirty="0" smtClean="0">
                <a:latin typeface="Times New Roman" pitchFamily="18" charset="0"/>
                <a:cs typeface="Times New Roman" pitchFamily="18" charset="0"/>
              </a:rPr>
              <a:t>. An evaluation component of any decision will provide data to asses if the decision was successful.</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13</a:t>
            </a:fld>
            <a:endParaRPr lang="en-US"/>
          </a:p>
        </p:txBody>
      </p:sp>
    </p:spTree>
    <p:extLst>
      <p:ext uri="{BB962C8B-B14F-4D97-AF65-F5344CB8AC3E}">
        <p14:creationId xmlns:p14="http://schemas.microsoft.com/office/powerpoint/2010/main" val="2927861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latin typeface="Times New Roman" pitchFamily="18" charset="0"/>
                <a:cs typeface="Times New Roman" pitchFamily="18" charset="0"/>
              </a:rPr>
              <a:t>Codes of ethics </a:t>
            </a:r>
            <a:r>
              <a:rPr lang="en-US" baseline="0" dirty="0" smtClean="0">
                <a:latin typeface="Times New Roman" pitchFamily="18" charset="0"/>
                <a:cs typeface="Times New Roman" pitchFamily="18" charset="0"/>
              </a:rPr>
              <a:t>provide a standard for operation so that all participants understand that if they do not adhere to this code, there may be negative consequences. The foundation of health care is </a:t>
            </a:r>
            <a:r>
              <a:rPr lang="en-US" b="1" baseline="0" dirty="0" smtClean="0">
                <a:latin typeface="Times New Roman" pitchFamily="18" charset="0"/>
                <a:cs typeface="Times New Roman" pitchFamily="18" charset="0"/>
              </a:rPr>
              <a:t>the relationship between the patient and physician.</a:t>
            </a:r>
            <a:r>
              <a:rPr lang="en-US" baseline="0" dirty="0" smtClean="0">
                <a:latin typeface="Times New Roman" pitchFamily="18" charset="0"/>
                <a:cs typeface="Times New Roman" pitchFamily="18" charset="0"/>
              </a:rPr>
              <a:t>  As a result of many public ethical crises that have occurred, particularly in the business world, many organizations have developed codes of ethics.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Physicians have been guided by many healthcare codes of ethics. The </a:t>
            </a:r>
            <a:r>
              <a:rPr lang="en-US" b="1" baseline="0" dirty="0" smtClean="0">
                <a:latin typeface="Times New Roman" pitchFamily="18" charset="0"/>
                <a:cs typeface="Times New Roman" pitchFamily="18" charset="0"/>
              </a:rPr>
              <a:t>American Medical Association</a:t>
            </a:r>
            <a:r>
              <a:rPr lang="en-US" baseline="0" dirty="0" smtClean="0">
                <a:latin typeface="Times New Roman" pitchFamily="18" charset="0"/>
                <a:cs typeface="Times New Roman" pitchFamily="18" charset="0"/>
              </a:rPr>
              <a:t>, the professional membership organization for physicians, created a Code of Medical Ethics for physicians in 1847. In 2000 and 2001, the </a:t>
            </a:r>
            <a:r>
              <a:rPr lang="en-US" b="1" baseline="0" dirty="0" smtClean="0">
                <a:latin typeface="Times New Roman" pitchFamily="18" charset="0"/>
                <a:cs typeface="Times New Roman" pitchFamily="18" charset="0"/>
              </a:rPr>
              <a:t>American College of Physicians </a:t>
            </a:r>
            <a:r>
              <a:rPr lang="en-US" b="0" baseline="0" dirty="0" smtClean="0">
                <a:latin typeface="Times New Roman" pitchFamily="18" charset="0"/>
                <a:cs typeface="Times New Roman" pitchFamily="18" charset="0"/>
              </a:rPr>
              <a:t>and</a:t>
            </a:r>
            <a:r>
              <a:rPr lang="en-US" b="1" baseline="0" dirty="0" smtClean="0">
                <a:latin typeface="Times New Roman" pitchFamily="18" charset="0"/>
                <a:cs typeface="Times New Roman" pitchFamily="18" charset="0"/>
              </a:rPr>
              <a:t> Harvard Pilgrim Health Care Ethics Program </a:t>
            </a:r>
            <a:r>
              <a:rPr lang="en-US" baseline="0" dirty="0" smtClean="0">
                <a:latin typeface="Times New Roman" pitchFamily="18" charset="0"/>
                <a:cs typeface="Times New Roman" pitchFamily="18" charset="0"/>
              </a:rPr>
              <a:t>developed a statement of ethics for managed care.</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Other healthcare code of ethics exists as well. The American Nurses Association established a code for nurses in 1985 and was most recently revised in 2001</a:t>
            </a:r>
            <a:r>
              <a:rPr lang="en-US" b="1" baseline="0" dirty="0" smtClean="0">
                <a:latin typeface="Times New Roman" pitchFamily="18" charset="0"/>
                <a:cs typeface="Times New Roman" pitchFamily="18" charset="0"/>
              </a:rPr>
              <a:t>. Healthcare executives have a code </a:t>
            </a:r>
            <a:r>
              <a:rPr lang="en-US" baseline="0" dirty="0" smtClean="0">
                <a:latin typeface="Times New Roman" pitchFamily="18" charset="0"/>
                <a:cs typeface="Times New Roman" pitchFamily="18" charset="0"/>
              </a:rPr>
              <a:t>of ethics that was established in 1941 that describes the relationship with their stakeholders and was most recently updated in 2007.</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14</a:t>
            </a:fld>
            <a:endParaRPr lang="en-US"/>
          </a:p>
        </p:txBody>
      </p:sp>
    </p:spTree>
    <p:extLst>
      <p:ext uri="{BB962C8B-B14F-4D97-AF65-F5344CB8AC3E}">
        <p14:creationId xmlns:p14="http://schemas.microsoft.com/office/powerpoint/2010/main" val="292786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Times New Roman" pitchFamily="18" charset="0"/>
                <a:cs typeface="Times New Roman" pitchFamily="18" charset="0"/>
              </a:rPr>
              <a:t>A code of ethics must be </a:t>
            </a:r>
            <a:r>
              <a:rPr lang="en-US" b="1" baseline="0" dirty="0" smtClean="0">
                <a:latin typeface="Times New Roman" pitchFamily="18" charset="0"/>
                <a:cs typeface="Times New Roman" pitchFamily="18" charset="0"/>
              </a:rPr>
              <a:t>written clearly  </a:t>
            </a:r>
            <a:r>
              <a:rPr lang="en-US" baseline="0" dirty="0" smtClean="0">
                <a:latin typeface="Times New Roman" pitchFamily="18" charset="0"/>
                <a:cs typeface="Times New Roman" pitchFamily="18" charset="0"/>
              </a:rPr>
              <a:t>because employees at all organizational levels will use it. If a certain employee category needs a specific code of ethics, then a written code should </a:t>
            </a:r>
            <a:r>
              <a:rPr lang="en-US" b="1" baseline="0" dirty="0" smtClean="0">
                <a:latin typeface="Times New Roman" pitchFamily="18" charset="0"/>
                <a:cs typeface="Times New Roman" pitchFamily="18" charset="0"/>
              </a:rPr>
              <a:t>be specifically developed </a:t>
            </a:r>
            <a:r>
              <a:rPr lang="en-US" baseline="0" dirty="0" smtClean="0">
                <a:latin typeface="Times New Roman" pitchFamily="18" charset="0"/>
                <a:cs typeface="Times New Roman" pitchFamily="18" charset="0"/>
              </a:rPr>
              <a:t>for that category. The code must be </a:t>
            </a:r>
            <a:r>
              <a:rPr lang="en-US" b="1" baseline="0" dirty="0" smtClean="0">
                <a:latin typeface="Times New Roman" pitchFamily="18" charset="0"/>
                <a:cs typeface="Times New Roman" pitchFamily="18" charset="0"/>
              </a:rPr>
              <a:t>current</a:t>
            </a:r>
            <a:r>
              <a:rPr lang="en-US" baseline="0" dirty="0" smtClean="0">
                <a:latin typeface="Times New Roman" pitchFamily="18" charset="0"/>
                <a:cs typeface="Times New Roman" pitchFamily="18" charset="0"/>
              </a:rPr>
              <a:t>  in laws and regulations. According to industry scholars, </a:t>
            </a:r>
            <a:r>
              <a:rPr lang="en-US" b="0" i="1" baseline="0" dirty="0" smtClean="0">
                <a:latin typeface="Times New Roman" pitchFamily="18" charset="0"/>
                <a:cs typeface="Times New Roman" pitchFamily="18" charset="0"/>
              </a:rPr>
              <a:t>Driscoll  and Hoffman,</a:t>
            </a:r>
            <a:r>
              <a:rPr lang="en-US" baseline="0" dirty="0" smtClean="0">
                <a:latin typeface="Times New Roman" pitchFamily="18" charset="0"/>
                <a:cs typeface="Times New Roman" pitchFamily="18" charset="0"/>
              </a:rPr>
              <a:t> the following </a:t>
            </a:r>
            <a:r>
              <a:rPr lang="en-US" b="1" baseline="0" dirty="0" smtClean="0">
                <a:latin typeface="Times New Roman" pitchFamily="18" charset="0"/>
                <a:cs typeface="Times New Roman" pitchFamily="18" charset="0"/>
              </a:rPr>
              <a:t>outline</a:t>
            </a:r>
            <a:r>
              <a:rPr lang="en-US" baseline="0" dirty="0" smtClean="0">
                <a:latin typeface="Times New Roman" pitchFamily="18" charset="0"/>
                <a:cs typeface="Times New Roman" pitchFamily="18" charset="0"/>
              </a:rPr>
              <a:t> is recommended for developing a code of ethics: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Memorable title;</a:t>
            </a:r>
          </a:p>
          <a:p>
            <a:r>
              <a:rPr lang="en-US" baseline="0" dirty="0" smtClean="0">
                <a:latin typeface="Times New Roman" pitchFamily="18" charset="0"/>
                <a:cs typeface="Times New Roman" pitchFamily="18" charset="0"/>
              </a:rPr>
              <a:t>Leadership letter;</a:t>
            </a:r>
          </a:p>
          <a:p>
            <a:r>
              <a:rPr lang="en-US" baseline="0" dirty="0" smtClean="0">
                <a:latin typeface="Times New Roman" pitchFamily="18" charset="0"/>
                <a:cs typeface="Times New Roman" pitchFamily="18" charset="0"/>
              </a:rPr>
              <a:t>Table of contents;</a:t>
            </a:r>
          </a:p>
          <a:p>
            <a:r>
              <a:rPr lang="en-US" baseline="0" dirty="0" smtClean="0">
                <a:latin typeface="Times New Roman" pitchFamily="18" charset="0"/>
                <a:cs typeface="Times New Roman" pitchFamily="18" charset="0"/>
              </a:rPr>
              <a:t>Introduction;</a:t>
            </a:r>
          </a:p>
          <a:p>
            <a:r>
              <a:rPr lang="en-US" baseline="0" dirty="0" smtClean="0">
                <a:latin typeface="Times New Roman" pitchFamily="18" charset="0"/>
                <a:cs typeface="Times New Roman" pitchFamily="18" charset="0"/>
              </a:rPr>
              <a:t>Core values of the organization;</a:t>
            </a:r>
          </a:p>
          <a:p>
            <a:r>
              <a:rPr lang="en-US" baseline="0" dirty="0" smtClean="0">
                <a:latin typeface="Times New Roman" pitchFamily="18" charset="0"/>
                <a:cs typeface="Times New Roman" pitchFamily="18" charset="0"/>
              </a:rPr>
              <a:t>Code provisions; and</a:t>
            </a:r>
          </a:p>
          <a:p>
            <a:r>
              <a:rPr lang="en-US" baseline="0" dirty="0" smtClean="0">
                <a:latin typeface="Times New Roman" pitchFamily="18" charset="0"/>
                <a:cs typeface="Times New Roman" pitchFamily="18" charset="0"/>
              </a:rPr>
              <a:t>Information and resources.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15</a:t>
            </a:fld>
            <a:endParaRPr lang="en-US"/>
          </a:p>
        </p:txBody>
      </p:sp>
    </p:spTree>
    <p:extLst>
      <p:ext uri="{BB962C8B-B14F-4D97-AF65-F5344CB8AC3E}">
        <p14:creationId xmlns:p14="http://schemas.microsoft.com/office/powerpoint/2010/main" val="292786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Times New Roman" pitchFamily="18" charset="0"/>
                <a:cs typeface="Times New Roman" pitchFamily="18" charset="0"/>
              </a:rPr>
              <a:t>The conduct of research involving human subjects requires assessment of the risks and benefits to the human subjects, which must be explained clearly to them before the consent to participate in the research is given. The principles of ethical research are monitored by </a:t>
            </a:r>
            <a:r>
              <a:rPr lang="en-US" b="1" baseline="0" dirty="0" smtClean="0">
                <a:latin typeface="Times New Roman" pitchFamily="18" charset="0"/>
                <a:cs typeface="Times New Roman" pitchFamily="18" charset="0"/>
              </a:rPr>
              <a:t>institutional</a:t>
            </a:r>
            <a:r>
              <a:rPr lang="en-US" baseline="0" dirty="0" smtClean="0">
                <a:latin typeface="Times New Roman" pitchFamily="18" charset="0"/>
                <a:cs typeface="Times New Roman" pitchFamily="18" charset="0"/>
              </a:rPr>
              <a:t> </a:t>
            </a:r>
            <a:r>
              <a:rPr lang="en-US" b="1" baseline="0" dirty="0" smtClean="0">
                <a:latin typeface="Times New Roman" pitchFamily="18" charset="0"/>
                <a:cs typeface="Times New Roman" pitchFamily="18" charset="0"/>
              </a:rPr>
              <a:t>review boards</a:t>
            </a:r>
            <a:r>
              <a:rPr lang="en-US" baseline="0" dirty="0" smtClean="0">
                <a:latin typeface="Times New Roman" pitchFamily="18" charset="0"/>
                <a:cs typeface="Times New Roman" pitchFamily="18" charset="0"/>
              </a:rPr>
              <a:t>. An IRB is a group that has been formally designated to review and monitor medical research involving human subjects. An IRB has the authority to approve required modifications, or disapprove research.</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Research informed consent  </a:t>
            </a:r>
            <a:r>
              <a:rPr lang="en-US" baseline="0" dirty="0" smtClean="0">
                <a:latin typeface="Times New Roman" pitchFamily="18" charset="0"/>
                <a:cs typeface="Times New Roman" pitchFamily="18" charset="0"/>
              </a:rPr>
              <a:t>is one of the  basic ethical protections for human subject research. Informed consent  protects human subjects because it allows the individual to consider personal issues before participating in medical research. </a:t>
            </a:r>
          </a:p>
          <a:p>
            <a:endParaRPr lang="en-US" baseline="0" dirty="0" smtClean="0">
              <a:latin typeface="Times New Roman" pitchFamily="18" charset="0"/>
              <a:cs typeface="Times New Roman" pitchFamily="18" charset="0"/>
            </a:endParaRPr>
          </a:p>
          <a:p>
            <a:r>
              <a:rPr lang="en-US" b="1" baseline="0" dirty="0" smtClean="0">
                <a:latin typeface="Times New Roman" pitchFamily="18" charset="0"/>
                <a:cs typeface="Times New Roman" pitchFamily="18" charset="0"/>
              </a:rPr>
              <a:t>Common rule  </a:t>
            </a:r>
            <a:r>
              <a:rPr lang="en-US" baseline="0" dirty="0" smtClean="0">
                <a:latin typeface="Times New Roman" pitchFamily="18" charset="0"/>
                <a:cs typeface="Times New Roman" pitchFamily="18" charset="0"/>
              </a:rPr>
              <a:t>elements include a written statement that includes the purpose and duration of the study, the procedures and if they are experimental, and foreseen risks as well as potential benefits. Also included is any alternative procedure that may benefit the subject.</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16</a:t>
            </a:fld>
            <a:endParaRPr lang="en-US"/>
          </a:p>
        </p:txBody>
      </p:sp>
    </p:spTree>
    <p:extLst>
      <p:ext uri="{BB962C8B-B14F-4D97-AF65-F5344CB8AC3E}">
        <p14:creationId xmlns:p14="http://schemas.microsoft.com/office/powerpoint/2010/main" val="2927861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latin typeface="Times New Roman" pitchFamily="18" charset="0"/>
                <a:cs typeface="Times New Roman" pitchFamily="18" charset="0"/>
              </a:rPr>
              <a:t>Workplace bullying is receiving increased attention worldwide as a negative organizational issue.  It is considered a serious and chronic workplace stress that can lead to diminished work productivity and work quality. </a:t>
            </a:r>
            <a:r>
              <a:rPr lang="en-US" b="1" baseline="0" dirty="0" smtClean="0">
                <a:latin typeface="Times New Roman" pitchFamily="18" charset="0"/>
                <a:cs typeface="Times New Roman" pitchFamily="18" charset="0"/>
              </a:rPr>
              <a:t>Workplace bullying </a:t>
            </a:r>
            <a:r>
              <a:rPr lang="en-US" baseline="0" dirty="0" smtClean="0">
                <a:latin typeface="Times New Roman" pitchFamily="18" charset="0"/>
                <a:cs typeface="Times New Roman" pitchFamily="18" charset="0"/>
              </a:rPr>
              <a:t>is an ongoing workplace behavior between employees, which can result in negative outcomes for the targeted employees.</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 </a:t>
            </a:r>
            <a:r>
              <a:rPr lang="en-US" b="1" baseline="0" dirty="0" smtClean="0">
                <a:latin typeface="Times New Roman" pitchFamily="18" charset="0"/>
                <a:cs typeface="Times New Roman" pitchFamily="18" charset="0"/>
              </a:rPr>
              <a:t>impact of workplace bullying </a:t>
            </a:r>
            <a:r>
              <a:rPr lang="en-US" baseline="0" dirty="0" smtClean="0">
                <a:latin typeface="Times New Roman" pitchFamily="18" charset="0"/>
                <a:cs typeface="Times New Roman" pitchFamily="18" charset="0"/>
              </a:rPr>
              <a:t>can increase work stress anxiety, lower work productivity and cause depression.  If not addressed by management, it can affect the overall morale of the workforce. Low morale often results in high employee turnover, which can be detrimental to the organization success.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As far as the </a:t>
            </a:r>
            <a:r>
              <a:rPr lang="en-US" b="1" baseline="0" dirty="0" smtClean="0">
                <a:latin typeface="Times New Roman" pitchFamily="18" charset="0"/>
                <a:cs typeface="Times New Roman" pitchFamily="18" charset="0"/>
              </a:rPr>
              <a:t>legal implication of workplace bullying</a:t>
            </a:r>
            <a:r>
              <a:rPr lang="en-US" baseline="0" dirty="0" smtClean="0">
                <a:latin typeface="Times New Roman" pitchFamily="18" charset="0"/>
                <a:cs typeface="Times New Roman" pitchFamily="18" charset="0"/>
              </a:rPr>
              <a:t>, there is no specific legislation in the United States that forbids workplace bullying. Unfortunately, eighty percent of the workplace bullying is not illegal.  There are two federal laws that can be applied in workplace bullying: the Occupational Safety and Health Act of 1970 and Title VII of the Civil Rights Act of 1964.</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Under the Occupational Safety and Health Act of  1970, the employer must provide a safe and healthful working environment for its employees. Under Title VII of the Civil Rights Act, if a protected class employee is bullied by another employee, the action can be illegal based on the concept of a hostile work environment, which is illegal under sexual harassment.</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17</a:t>
            </a:fld>
            <a:endParaRPr lang="en-US"/>
          </a:p>
        </p:txBody>
      </p:sp>
    </p:spTree>
    <p:extLst>
      <p:ext uri="{BB962C8B-B14F-4D97-AF65-F5344CB8AC3E}">
        <p14:creationId xmlns:p14="http://schemas.microsoft.com/office/powerpoint/2010/main" val="292786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Times New Roman" pitchFamily="18" charset="0"/>
                <a:cs typeface="Times New Roman" pitchFamily="18" charset="0"/>
              </a:rPr>
              <a:t>To reduce the prevalence of workplace bullying, it is important that employers implement policies to eliminate this behavior. The following are recommendations for organizations including healthcare organizations: </a:t>
            </a:r>
          </a:p>
          <a:p>
            <a:endParaRPr lang="en-US" b="1" baseline="0" dirty="0" smtClean="0">
              <a:latin typeface="Times New Roman" pitchFamily="18" charset="0"/>
              <a:cs typeface="Times New Roman" pitchFamily="18" charset="0"/>
            </a:endParaRPr>
          </a:p>
          <a:p>
            <a:r>
              <a:rPr lang="en-US" b="0" baseline="0" dirty="0" smtClean="0">
                <a:latin typeface="Times New Roman" pitchFamily="18" charset="0"/>
                <a:cs typeface="Times New Roman" pitchFamily="18" charset="0"/>
              </a:rPr>
              <a:t>One</a:t>
            </a:r>
            <a:r>
              <a:rPr lang="en-US" b="1" baseline="0" dirty="0" smtClean="0">
                <a:latin typeface="Times New Roman" pitchFamily="18" charset="0"/>
                <a:cs typeface="Times New Roman" pitchFamily="18" charset="0"/>
              </a:rPr>
              <a:t>, Adopt a policy of zero tolerance </a:t>
            </a:r>
            <a:r>
              <a:rPr lang="en-US" baseline="0" dirty="0" smtClean="0">
                <a:latin typeface="Times New Roman" pitchFamily="18" charset="0"/>
                <a:cs typeface="Times New Roman" pitchFamily="18" charset="0"/>
              </a:rPr>
              <a:t>for workplace bullying and develop measures to discipline bullies in the workplace.</a:t>
            </a:r>
          </a:p>
          <a:p>
            <a:pPr marL="0" indent="0">
              <a:buNone/>
            </a:pPr>
            <a:r>
              <a:rPr lang="en-US" b="0" baseline="0" dirty="0" smtClean="0">
                <a:latin typeface="Times New Roman" pitchFamily="18" charset="0"/>
                <a:cs typeface="Times New Roman" pitchFamily="18" charset="0"/>
              </a:rPr>
              <a:t>Two, </a:t>
            </a:r>
            <a:r>
              <a:rPr lang="en-US" b="1" baseline="0" dirty="0" smtClean="0">
                <a:latin typeface="Times New Roman" pitchFamily="18" charset="0"/>
                <a:cs typeface="Times New Roman" pitchFamily="18" charset="0"/>
              </a:rPr>
              <a:t>Create an organizational culture </a:t>
            </a:r>
            <a:r>
              <a:rPr lang="en-US" baseline="0" dirty="0" smtClean="0">
                <a:latin typeface="Times New Roman" pitchFamily="18" charset="0"/>
                <a:cs typeface="Times New Roman" pitchFamily="18" charset="0"/>
              </a:rPr>
              <a:t>that focuses on a positive work environment enabling all individuals to pursue their careers</a:t>
            </a:r>
          </a:p>
          <a:p>
            <a:pPr marL="0" indent="0">
              <a:buNone/>
            </a:pPr>
            <a:r>
              <a:rPr lang="en-US" b="0" baseline="0" dirty="0" smtClean="0">
                <a:latin typeface="Times New Roman" pitchFamily="18" charset="0"/>
                <a:cs typeface="Times New Roman" pitchFamily="18" charset="0"/>
              </a:rPr>
              <a:t>Three, </a:t>
            </a:r>
            <a:r>
              <a:rPr lang="en-US" b="1" baseline="0" dirty="0" smtClean="0">
                <a:latin typeface="Times New Roman" pitchFamily="18" charset="0"/>
                <a:cs typeface="Times New Roman" pitchFamily="18" charset="0"/>
              </a:rPr>
              <a:t>Reward behaviors</a:t>
            </a:r>
            <a:r>
              <a:rPr lang="en-US" baseline="0" dirty="0" smtClean="0">
                <a:latin typeface="Times New Roman" pitchFamily="18" charset="0"/>
                <a:cs typeface="Times New Roman" pitchFamily="18" charset="0"/>
              </a:rPr>
              <a:t> that encourage teamwork and collaboration among employees and their supervisors</a:t>
            </a:r>
          </a:p>
          <a:p>
            <a:pPr marL="0" indent="0">
              <a:buNone/>
            </a:pPr>
            <a:r>
              <a:rPr lang="en-US" b="0" baseline="0" dirty="0" smtClean="0">
                <a:latin typeface="Times New Roman" pitchFamily="18" charset="0"/>
                <a:cs typeface="Times New Roman" pitchFamily="18" charset="0"/>
              </a:rPr>
              <a:t>And Four, </a:t>
            </a:r>
            <a:r>
              <a:rPr lang="en-US" b="1" baseline="0" dirty="0" smtClean="0">
                <a:latin typeface="Times New Roman" pitchFamily="18" charset="0"/>
                <a:cs typeface="Times New Roman" pitchFamily="18" charset="0"/>
              </a:rPr>
              <a:t>Develop an educational program </a:t>
            </a:r>
            <a:r>
              <a:rPr lang="en-US" baseline="0" dirty="0" smtClean="0">
                <a:latin typeface="Times New Roman" pitchFamily="18" charset="0"/>
                <a:cs typeface="Times New Roman" pitchFamily="18" charset="0"/>
              </a:rPr>
              <a:t>for all employees on what constitutes workplace bullying</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18</a:t>
            </a:fld>
            <a:endParaRPr lang="en-US"/>
          </a:p>
        </p:txBody>
      </p:sp>
    </p:spTree>
    <p:extLst>
      <p:ext uri="{BB962C8B-B14F-4D97-AF65-F5344CB8AC3E}">
        <p14:creationId xmlns:p14="http://schemas.microsoft.com/office/powerpoint/2010/main" val="292786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BDA41-2FFF-4D4B-A591-725B51F010C0}" type="slidenum">
              <a:rPr lang="en-US" smtClean="0"/>
              <a:t>19</a:t>
            </a:fld>
            <a:endParaRPr lang="en-US"/>
          </a:p>
        </p:txBody>
      </p:sp>
    </p:spTree>
    <p:extLst>
      <p:ext uri="{BB962C8B-B14F-4D97-AF65-F5344CB8AC3E}">
        <p14:creationId xmlns:p14="http://schemas.microsoft.com/office/powerpoint/2010/main" val="72401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The following topics will be covered in this lesson:</a:t>
            </a:r>
          </a:p>
          <a:p>
            <a:endParaRPr lang="en-US" sz="1200" baseline="0" dirty="0" smtClean="0">
              <a:latin typeface="Times New Roman" pitchFamily="18" charset="0"/>
              <a:cs typeface="Times New Roman" pitchFamily="18" charset="0"/>
            </a:endParaRPr>
          </a:p>
          <a:p>
            <a:pPr lvl="0"/>
            <a:r>
              <a:rPr lang="en-US" sz="1200" dirty="0" smtClean="0">
                <a:latin typeface="Times New Roman" pitchFamily="18" charset="0"/>
                <a:cs typeface="Times New Roman" pitchFamily="18" charset="0"/>
              </a:rPr>
              <a:t>Basic Concepts of Law in the Healthcare Workplace;</a:t>
            </a:r>
          </a:p>
          <a:p>
            <a:pPr lvl="0"/>
            <a:r>
              <a:rPr lang="en-US" sz="1200" dirty="0" smtClean="0">
                <a:latin typeface="Times New Roman" pitchFamily="18" charset="0"/>
                <a:cs typeface="Times New Roman" pitchFamily="18" charset="0"/>
              </a:rPr>
              <a:t>Tort Reform;</a:t>
            </a:r>
          </a:p>
          <a:p>
            <a:pPr lvl="0"/>
            <a:r>
              <a:rPr lang="en-US" sz="1200" dirty="0" smtClean="0">
                <a:latin typeface="Times New Roman" pitchFamily="18" charset="0"/>
                <a:cs typeface="Times New Roman" pitchFamily="18" charset="0"/>
              </a:rPr>
              <a:t>Human Resource-Related Legislation;</a:t>
            </a:r>
          </a:p>
          <a:p>
            <a:pPr lvl="0"/>
            <a:r>
              <a:rPr lang="en-US" sz="1200" dirty="0" smtClean="0">
                <a:latin typeface="Times New Roman" pitchFamily="18" charset="0"/>
                <a:cs typeface="Times New Roman" pitchFamily="18" charset="0"/>
              </a:rPr>
              <a:t>Basic Concepts of Ethics in the Healthcare Workplace;</a:t>
            </a:r>
          </a:p>
          <a:p>
            <a:pPr lvl="0"/>
            <a:r>
              <a:rPr lang="en-US" sz="1200" dirty="0" smtClean="0">
                <a:latin typeface="Times New Roman" pitchFamily="18" charset="0"/>
                <a:cs typeface="Times New Roman" pitchFamily="18" charset="0"/>
              </a:rPr>
              <a:t>Decision Model for Healthcare Dilemmas;</a:t>
            </a:r>
          </a:p>
          <a:p>
            <a:pPr lvl="0"/>
            <a:r>
              <a:rPr lang="en-US" sz="1200" dirty="0" smtClean="0">
                <a:latin typeface="Times New Roman" pitchFamily="18" charset="0"/>
                <a:cs typeface="Times New Roman" pitchFamily="18" charset="0"/>
              </a:rPr>
              <a:t>Code of Ethics,</a:t>
            </a:r>
            <a:r>
              <a:rPr lang="en-US" sz="1200" baseline="0" dirty="0" smtClean="0">
                <a:latin typeface="Times New Roman" pitchFamily="18" charset="0"/>
                <a:cs typeface="Times New Roman" pitchFamily="18" charset="0"/>
              </a:rPr>
              <a:t> more specifically, </a:t>
            </a:r>
            <a:r>
              <a:rPr lang="en-US" sz="1200" dirty="0" smtClean="0">
                <a:latin typeface="Times New Roman" pitchFamily="18" charset="0"/>
                <a:cs typeface="Times New Roman" pitchFamily="18" charset="0"/>
              </a:rPr>
              <a:t>Doctor–Patient </a:t>
            </a:r>
            <a:r>
              <a:rPr lang="en-US" sz="1200" dirty="0" smtClean="0">
                <a:latin typeface="Times New Roman" pitchFamily="18" charset="0"/>
                <a:cs typeface="Times New Roman" pitchFamily="18" charset="0"/>
              </a:rPr>
              <a:t>Relationships</a:t>
            </a:r>
            <a:r>
              <a:rPr lang="en-US" sz="1200" baseline="0" dirty="0" smtClean="0">
                <a:latin typeface="Times New Roman" pitchFamily="18" charset="0"/>
                <a:cs typeface="Times New Roman" pitchFamily="18" charset="0"/>
              </a:rPr>
              <a:t> and </a:t>
            </a:r>
            <a:r>
              <a:rPr lang="en-US" sz="1200" dirty="0" smtClean="0">
                <a:latin typeface="Times New Roman" pitchFamily="18" charset="0"/>
                <a:cs typeface="Times New Roman" pitchFamily="18" charset="0"/>
              </a:rPr>
              <a:t>Other Healthcare Code of Ethics;</a:t>
            </a:r>
          </a:p>
          <a:p>
            <a:pPr lvl="0"/>
            <a:r>
              <a:rPr lang="en-US" sz="1200" dirty="0" smtClean="0">
                <a:latin typeface="Times New Roman" pitchFamily="18" charset="0"/>
                <a:cs typeface="Times New Roman" pitchFamily="18" charset="0"/>
              </a:rPr>
              <a:t>Developing a Code of Ethics;</a:t>
            </a:r>
          </a:p>
          <a:p>
            <a:pPr lvl="0"/>
            <a:r>
              <a:rPr lang="en-US" sz="1200" dirty="0" smtClean="0">
                <a:latin typeface="Times New Roman" pitchFamily="18" charset="0"/>
                <a:cs typeface="Times New Roman" pitchFamily="18" charset="0"/>
              </a:rPr>
              <a:t>Ethics and Research; and</a:t>
            </a:r>
          </a:p>
          <a:p>
            <a:pPr lvl="0"/>
            <a:r>
              <a:rPr lang="en-US" sz="1200" dirty="0" smtClean="0">
                <a:latin typeface="Times New Roman" pitchFamily="18" charset="0"/>
                <a:cs typeface="Times New Roman" pitchFamily="18" charset="0"/>
              </a:rPr>
              <a:t>Workplace Bullying.</a:t>
            </a:r>
          </a:p>
          <a:p>
            <a:endParaRPr lang="en-US" sz="1200" baseline="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Next</a:t>
            </a:r>
            <a:r>
              <a:rPr lang="en-US" sz="1200" baseline="0" dirty="0" smtClean="0">
                <a:latin typeface="Times New Roman" pitchFamily="18" charset="0"/>
                <a:cs typeface="Times New Roman" pitchFamily="18" charset="0"/>
              </a:rPr>
              <a:t> slide.</a:t>
            </a:r>
            <a:endParaRPr lang="en-US" sz="12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18" charset="0"/>
                <a:ea typeface="+mn-ea"/>
                <a:cs typeface="Times New Roman" pitchFamily="18" charset="0"/>
              </a:rPr>
              <a:t>We have reached the end of this lesson.  Let’s take a look at what we’ve covered.</a:t>
            </a:r>
          </a:p>
          <a:p>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We started out</a:t>
            </a:r>
            <a:r>
              <a:rPr lang="en-US" sz="1200" kern="1200" baseline="0" dirty="0" smtClean="0">
                <a:solidFill>
                  <a:schemeClr val="tx1"/>
                </a:solidFill>
                <a:latin typeface="Times New Roman" pitchFamily="18" charset="0"/>
                <a:ea typeface="+mn-ea"/>
                <a:cs typeface="Times New Roman" pitchFamily="18" charset="0"/>
              </a:rPr>
              <a:t> by </a:t>
            </a:r>
            <a:r>
              <a:rPr lang="en-US" sz="1200" kern="1200" dirty="0" smtClean="0">
                <a:solidFill>
                  <a:schemeClr val="tx1"/>
                </a:solidFill>
                <a:latin typeface="Times New Roman" pitchFamily="18" charset="0"/>
                <a:ea typeface="+mn-ea"/>
                <a:cs typeface="Times New Roman" pitchFamily="18" charset="0"/>
              </a:rPr>
              <a:t>discussing the basic concepts of ethics in the healthcare</a:t>
            </a:r>
            <a:r>
              <a:rPr lang="en-US" sz="1200" kern="1200" baseline="0" dirty="0" smtClean="0">
                <a:solidFill>
                  <a:schemeClr val="tx1"/>
                </a:solidFill>
                <a:latin typeface="Times New Roman" pitchFamily="18" charset="0"/>
                <a:ea typeface="+mn-ea"/>
                <a:cs typeface="Times New Roman" pitchFamily="18" charset="0"/>
              </a:rPr>
              <a:t> workplace.</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baseline="0" dirty="0" smtClean="0">
                <a:solidFill>
                  <a:schemeClr val="tx1"/>
                </a:solidFill>
                <a:latin typeface="Times New Roman" pitchFamily="18" charset="0"/>
                <a:ea typeface="+mn-ea"/>
                <a:cs typeface="Times New Roman" pitchFamily="18" charset="0"/>
              </a:rPr>
              <a:t>We then took a look tort reform to reduce litigation and claims in healthcare by discussing the following:  defensive medicine, monetary cap, voluntary hospitals, informed consent, and standard of care. </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Then we examined </a:t>
            </a:r>
            <a:r>
              <a:rPr lang="en-US" sz="1200" kern="1200" baseline="0" dirty="0" smtClean="0">
                <a:solidFill>
                  <a:schemeClr val="tx1"/>
                </a:solidFill>
                <a:latin typeface="Times New Roman" pitchFamily="18" charset="0"/>
                <a:ea typeface="+mn-ea"/>
                <a:cs typeface="Times New Roman" pitchFamily="18" charset="0"/>
              </a:rPr>
              <a:t>human resource – related legislation that influences the healthcare industry,  starting from 1963 to 2010. </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baseline="0" dirty="0" smtClean="0">
                <a:solidFill>
                  <a:schemeClr val="tx1"/>
                </a:solidFill>
                <a:latin typeface="Times New Roman" pitchFamily="18" charset="0"/>
                <a:ea typeface="+mn-ea"/>
                <a:cs typeface="Times New Roman" pitchFamily="18" charset="0"/>
              </a:rPr>
              <a:t>We then went over the role of ethics and the five basic values healthcare providers should observe.</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baseline="0" dirty="0" smtClean="0">
                <a:solidFill>
                  <a:schemeClr val="tx1"/>
                </a:solidFill>
                <a:latin typeface="Times New Roman" pitchFamily="18" charset="0"/>
                <a:ea typeface="+mn-ea"/>
                <a:cs typeface="Times New Roman" pitchFamily="18" charset="0"/>
              </a:rPr>
              <a:t>Next, we examined the decision model for healthcare dilemmas, which included steps to resolving situations.</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baseline="0" dirty="0" smtClean="0">
                <a:solidFill>
                  <a:schemeClr val="tx1"/>
                </a:solidFill>
                <a:latin typeface="Times New Roman" pitchFamily="18" charset="0"/>
                <a:ea typeface="+mn-ea"/>
                <a:cs typeface="Times New Roman" pitchFamily="18" charset="0"/>
              </a:rPr>
              <a:t>Moving on, our next topic of discussion addressed the code of ethics, which covered doctor-patient relationship and other healthcare code of ethics.</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baseline="0" dirty="0" smtClean="0">
                <a:solidFill>
                  <a:schemeClr val="tx1"/>
                </a:solidFill>
                <a:latin typeface="Times New Roman" pitchFamily="18" charset="0"/>
                <a:ea typeface="+mn-ea"/>
                <a:cs typeface="Times New Roman" pitchFamily="18" charset="0"/>
              </a:rPr>
              <a:t>We then talked about ethics and research and how the institutional review board monitors such research.</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And</a:t>
            </a:r>
            <a:r>
              <a:rPr lang="en-US" sz="1200" kern="1200" baseline="0" dirty="0" smtClean="0">
                <a:solidFill>
                  <a:schemeClr val="tx1"/>
                </a:solidFill>
                <a:latin typeface="Times New Roman" pitchFamily="18" charset="0"/>
                <a:ea typeface="+mn-ea"/>
                <a:cs typeface="Times New Roman" pitchFamily="18" charset="0"/>
              </a:rPr>
              <a:t> f</a:t>
            </a:r>
            <a:r>
              <a:rPr lang="en-US" sz="1200" kern="1200" dirty="0" smtClean="0">
                <a:solidFill>
                  <a:schemeClr val="tx1"/>
                </a:solidFill>
                <a:latin typeface="Times New Roman" pitchFamily="18" charset="0"/>
                <a:ea typeface="+mn-ea"/>
                <a:cs typeface="Times New Roman" pitchFamily="18" charset="0"/>
              </a:rPr>
              <a:t>inally, we discussed</a:t>
            </a:r>
            <a:r>
              <a:rPr lang="en-US" sz="1200" kern="1200" baseline="0" dirty="0" smtClean="0">
                <a:solidFill>
                  <a:schemeClr val="tx1"/>
                </a:solidFill>
                <a:latin typeface="Times New Roman" pitchFamily="18" charset="0"/>
                <a:ea typeface="+mn-ea"/>
                <a:cs typeface="Times New Roman" pitchFamily="18" charset="0"/>
              </a:rPr>
              <a:t> workplace bullying by looking at the impact of workplace bullying, legal implications of workplace bullying and recommendations to eliminate workplace bullying.</a:t>
            </a:r>
          </a:p>
          <a:p>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This completes this lesson.</a:t>
            </a:r>
          </a:p>
          <a:p>
            <a:endParaRPr lang="en-US" dirty="0"/>
          </a:p>
        </p:txBody>
      </p:sp>
      <p:sp>
        <p:nvSpPr>
          <p:cNvPr id="4" name="Slide Number Placeholder 3"/>
          <p:cNvSpPr>
            <a:spLocks noGrp="1"/>
          </p:cNvSpPr>
          <p:nvPr>
            <p:ph type="sldNum" sz="quarter" idx="10"/>
          </p:nvPr>
        </p:nvSpPr>
        <p:spPr/>
        <p:txBody>
          <a:bodyPr/>
          <a:lstStyle/>
          <a:p>
            <a:fld id="{E4BBDA41-2FFF-4D4B-A591-725B51F010C0}" type="slidenum">
              <a:rPr lang="en-US" smtClean="0"/>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aseline="0" dirty="0" smtClean="0">
                <a:latin typeface="Times New Roman" pitchFamily="18" charset="0"/>
                <a:cs typeface="Times New Roman" pitchFamily="18" charset="0"/>
              </a:rPr>
              <a:t>The healthcare industry is one of most heavily regulated industries in the United states. Those who provide, receive, pay for, </a:t>
            </a:r>
            <a:r>
              <a:rPr lang="en-US" sz="1200" baseline="0" dirty="0" smtClean="0">
                <a:latin typeface="Times New Roman" pitchFamily="18" charset="0"/>
                <a:cs typeface="Times New Roman" pitchFamily="18" charset="0"/>
              </a:rPr>
              <a:t>and </a:t>
            </a:r>
            <a:r>
              <a:rPr lang="en-US" sz="1200" baseline="0" dirty="0" smtClean="0">
                <a:latin typeface="Times New Roman" pitchFamily="18" charset="0"/>
                <a:cs typeface="Times New Roman" pitchFamily="18" charset="0"/>
              </a:rPr>
              <a:t>regulate healthcare services are affected by law.</a:t>
            </a:r>
          </a:p>
          <a:p>
            <a:endParaRPr lang="en-US" sz="1200" baseline="0" dirty="0" smtClean="0">
              <a:latin typeface="Times New Roman" pitchFamily="18" charset="0"/>
              <a:cs typeface="Times New Roman" pitchFamily="18" charset="0"/>
            </a:endParaRPr>
          </a:p>
          <a:p>
            <a:r>
              <a:rPr lang="en-US" sz="1200" b="1" baseline="0" dirty="0" smtClean="0">
                <a:latin typeface="Times New Roman" pitchFamily="18" charset="0"/>
                <a:cs typeface="Times New Roman" pitchFamily="18" charset="0"/>
              </a:rPr>
              <a:t>Law</a:t>
            </a:r>
            <a:r>
              <a:rPr lang="en-US" sz="1200" baseline="0" dirty="0" smtClean="0">
                <a:latin typeface="Times New Roman" pitchFamily="18" charset="0"/>
                <a:cs typeface="Times New Roman" pitchFamily="18" charset="0"/>
              </a:rPr>
              <a:t> is a body of rules for the conducts of individuals and organizations.  When the judiciary system interprets previous legal decisions with respect to a case, they create </a:t>
            </a:r>
            <a:r>
              <a:rPr lang="en-US" sz="1200" b="1" baseline="0" dirty="0" smtClean="0">
                <a:latin typeface="Times New Roman" pitchFamily="18" charset="0"/>
                <a:cs typeface="Times New Roman" pitchFamily="18" charset="0"/>
              </a:rPr>
              <a:t>common law</a:t>
            </a:r>
            <a:r>
              <a:rPr lang="en-US" sz="1200" baseline="0" dirty="0" smtClean="0">
                <a:latin typeface="Times New Roman" pitchFamily="18" charset="0"/>
                <a:cs typeface="Times New Roman" pitchFamily="18" charset="0"/>
              </a:rPr>
              <a:t>. Legislatures create laws that are called </a:t>
            </a:r>
            <a:r>
              <a:rPr lang="en-US" sz="1200" b="1" baseline="0" dirty="0" smtClean="0">
                <a:latin typeface="Times New Roman" pitchFamily="18" charset="0"/>
                <a:cs typeface="Times New Roman" pitchFamily="18" charset="0"/>
              </a:rPr>
              <a:t>statutes.</a:t>
            </a:r>
            <a:r>
              <a:rPr lang="en-US" sz="1200" baseline="0" dirty="0" smtClean="0">
                <a:latin typeface="Times New Roman" pitchFamily="18" charset="0"/>
                <a:cs typeface="Times New Roman" pitchFamily="18" charset="0"/>
              </a:rPr>
              <a:t>  Both common law and statutes are then interpreted by administrative agencies by developing </a:t>
            </a:r>
            <a:r>
              <a:rPr lang="en-US" sz="1200" b="1" baseline="0" dirty="0" smtClean="0">
                <a:latin typeface="Times New Roman" pitchFamily="18" charset="0"/>
                <a:cs typeface="Times New Roman" pitchFamily="18" charset="0"/>
              </a:rPr>
              <a:t>rules and regulations </a:t>
            </a:r>
            <a:r>
              <a:rPr lang="en-US" sz="1200" baseline="0" dirty="0" smtClean="0">
                <a:latin typeface="Times New Roman" pitchFamily="18" charset="0"/>
                <a:cs typeface="Times New Roman" pitchFamily="18" charset="0"/>
              </a:rPr>
              <a:t>that interpret the law. </a:t>
            </a:r>
            <a:r>
              <a:rPr lang="en-US" sz="1200" b="1" baseline="0" dirty="0" smtClean="0">
                <a:latin typeface="Times New Roman" pitchFamily="18" charset="0"/>
                <a:cs typeface="Times New Roman" pitchFamily="18" charset="0"/>
              </a:rPr>
              <a:t>Criminal law </a:t>
            </a:r>
            <a:r>
              <a:rPr lang="en-US" sz="1200" baseline="0" dirty="0" smtClean="0">
                <a:latin typeface="Times New Roman" pitchFamily="18" charset="0"/>
                <a:cs typeface="Times New Roman" pitchFamily="18" charset="0"/>
              </a:rPr>
              <a:t>is concerned with actions that are illegal based on court decisions.</a:t>
            </a:r>
          </a:p>
          <a:p>
            <a:endParaRPr lang="en-US" sz="1200" baseline="0" dirty="0" smtClean="0">
              <a:latin typeface="Times New Roman" pitchFamily="18" charset="0"/>
              <a:cs typeface="Times New Roman" pitchFamily="18" charset="0"/>
            </a:endParaRPr>
          </a:p>
          <a:p>
            <a:r>
              <a:rPr lang="en-US" sz="1200" b="1" baseline="0" dirty="0" smtClean="0">
                <a:latin typeface="Times New Roman" pitchFamily="18" charset="0"/>
                <a:cs typeface="Times New Roman" pitchFamily="18" charset="0"/>
              </a:rPr>
              <a:t>Civil law </a:t>
            </a:r>
            <a:r>
              <a:rPr lang="en-US" sz="1200" baseline="0" dirty="0" smtClean="0">
                <a:latin typeface="Times New Roman" pitchFamily="18" charset="0"/>
                <a:cs typeface="Times New Roman" pitchFamily="18" charset="0"/>
              </a:rPr>
              <a:t>focuses on the wrongful acts against individuals and organizations based on contractual violations. In civil law, </a:t>
            </a:r>
            <a:r>
              <a:rPr lang="en-US" sz="1200" b="1" baseline="0" dirty="0" smtClean="0">
                <a:latin typeface="Times New Roman" pitchFamily="18" charset="0"/>
                <a:cs typeface="Times New Roman" pitchFamily="18" charset="0"/>
              </a:rPr>
              <a:t>torts</a:t>
            </a:r>
            <a:r>
              <a:rPr lang="en-US" sz="1200" baseline="0" dirty="0" smtClean="0">
                <a:latin typeface="Times New Roman" pitchFamily="18" charset="0"/>
                <a:cs typeface="Times New Roman" pitchFamily="18" charset="0"/>
              </a:rPr>
              <a:t>, derived from the French word for </a:t>
            </a:r>
            <a:r>
              <a:rPr lang="en-US" sz="1200" i="1" baseline="0" dirty="0" smtClean="0">
                <a:latin typeface="Times New Roman" pitchFamily="18" charset="0"/>
                <a:cs typeface="Times New Roman" pitchFamily="18" charset="0"/>
              </a:rPr>
              <a:t>wrong</a:t>
            </a:r>
            <a:r>
              <a:rPr lang="en-US" sz="1200" baseline="0" dirty="0" smtClean="0">
                <a:latin typeface="Times New Roman" pitchFamily="18" charset="0"/>
                <a:cs typeface="Times New Roman" pitchFamily="18" charset="0"/>
              </a:rPr>
              <a:t>, is a category of wrongful acts or negligence that can result in different types of health care violations. Medical malpractice cases are examples of torts.</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There are two basic healthcare torts: One is </a:t>
            </a:r>
            <a:r>
              <a:rPr lang="en-US" sz="1200" b="1" baseline="0" dirty="0" smtClean="0">
                <a:latin typeface="Times New Roman" pitchFamily="18" charset="0"/>
                <a:cs typeface="Times New Roman" pitchFamily="18" charset="0"/>
              </a:rPr>
              <a:t>negligence</a:t>
            </a:r>
            <a:r>
              <a:rPr lang="en-US" sz="1200" baseline="0" dirty="0" smtClean="0">
                <a:latin typeface="Times New Roman" pitchFamily="18" charset="0"/>
                <a:cs typeface="Times New Roman" pitchFamily="18" charset="0"/>
              </a:rPr>
              <a:t>, which involves the unintentional act or omission of an act that could negatively contribute to the health of a patient and, the second is</a:t>
            </a:r>
            <a:r>
              <a:rPr lang="en-US" sz="1200" b="1" baseline="0" dirty="0" smtClean="0">
                <a:latin typeface="Times New Roman" pitchFamily="18" charset="0"/>
                <a:cs typeface="Times New Roman" pitchFamily="18" charset="0"/>
              </a:rPr>
              <a:t> intentional torts</a:t>
            </a:r>
            <a:r>
              <a:rPr lang="en-US" sz="1200" baseline="0" dirty="0" smtClean="0">
                <a:latin typeface="Times New Roman" pitchFamily="18" charset="0"/>
                <a:cs typeface="Times New Roman" pitchFamily="18" charset="0"/>
              </a:rPr>
              <a:t>, such as assault and battery and invasion of privacy.</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In  the healthcare industry, intentional torts such as </a:t>
            </a:r>
            <a:r>
              <a:rPr lang="en-US" sz="1200" b="1" baseline="0" dirty="0" smtClean="0">
                <a:latin typeface="Times New Roman" pitchFamily="18" charset="0"/>
                <a:cs typeface="Times New Roman" pitchFamily="18" charset="0"/>
              </a:rPr>
              <a:t>assault and battery  </a:t>
            </a:r>
            <a:r>
              <a:rPr lang="en-US" sz="1200" baseline="0" dirty="0" smtClean="0">
                <a:latin typeface="Times New Roman" pitchFamily="18" charset="0"/>
                <a:cs typeface="Times New Roman" pitchFamily="18" charset="0"/>
              </a:rPr>
              <a:t>would be a surgeon performing surgery on a patient without his or her consent. An example of </a:t>
            </a:r>
            <a:r>
              <a:rPr lang="en-US" sz="1200" b="1" baseline="0" dirty="0" smtClean="0">
                <a:latin typeface="Times New Roman" pitchFamily="18" charset="0"/>
                <a:cs typeface="Times New Roman" pitchFamily="18" charset="0"/>
              </a:rPr>
              <a:t>invasion of privacy </a:t>
            </a:r>
            <a:r>
              <a:rPr lang="en-US" sz="1200" baseline="0" dirty="0" smtClean="0">
                <a:latin typeface="Times New Roman" pitchFamily="18" charset="0"/>
                <a:cs typeface="Times New Roman" pitchFamily="18" charset="0"/>
              </a:rPr>
              <a:t>would be the violation of patients’ health records. </a:t>
            </a:r>
            <a:r>
              <a:rPr lang="en-US" sz="1200" b="1" baseline="0" dirty="0" smtClean="0">
                <a:latin typeface="Times New Roman" pitchFamily="18" charset="0"/>
                <a:cs typeface="Times New Roman" pitchFamily="18" charset="0"/>
              </a:rPr>
              <a:t>Medical malpractice </a:t>
            </a:r>
            <a:r>
              <a:rPr lang="en-US" sz="1200" baseline="0" dirty="0" smtClean="0">
                <a:latin typeface="Times New Roman" pitchFamily="18" charset="0"/>
                <a:cs typeface="Times New Roman" pitchFamily="18" charset="0"/>
              </a:rPr>
              <a:t>is the improper or negligent treatment of a patient by a provider which results in injury, damage or loss.</a:t>
            </a:r>
          </a:p>
          <a:p>
            <a:endParaRPr lang="en-US"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Next</a:t>
            </a:r>
            <a:r>
              <a:rPr lang="en-US" sz="1200" baseline="0" dirty="0" smtClean="0">
                <a:latin typeface="Times New Roman" pitchFamily="18" charset="0"/>
                <a:cs typeface="Times New Roman" pitchFamily="18" charset="0"/>
              </a:rPr>
              <a:t> slide.</a:t>
            </a:r>
            <a:endParaRPr lang="en-US" sz="12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latin typeface="Times New Roman" pitchFamily="18" charset="0"/>
                <a:cs typeface="Times New Roman" pitchFamily="18" charset="0"/>
              </a:rPr>
              <a:t>As a result of the number of malpractice claims in the United States, malpractice insurance premiums have increased, which has resulted in the introduction of </a:t>
            </a:r>
            <a:r>
              <a:rPr lang="en-US" sz="1200" b="1" baseline="0" dirty="0" smtClean="0">
                <a:latin typeface="Times New Roman" pitchFamily="18" charset="0"/>
                <a:cs typeface="Times New Roman" pitchFamily="18" charset="0"/>
              </a:rPr>
              <a:t>defensive medicine</a:t>
            </a:r>
            <a:r>
              <a:rPr lang="en-US" sz="1200" baseline="0" dirty="0" smtClean="0">
                <a:latin typeface="Times New Roman" pitchFamily="18" charset="0"/>
                <a:cs typeface="Times New Roman" pitchFamily="18" charset="0"/>
              </a:rPr>
              <a:t>, which means that providers order more tests and provide more services than necessary to protect themselves from malpractice lawsuits.</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As a result of the recent malpractice insurance crisis, more states have adopted statutory </a:t>
            </a:r>
            <a:r>
              <a:rPr lang="en-US" sz="1200" b="1" baseline="0" dirty="0" smtClean="0">
                <a:latin typeface="Times New Roman" pitchFamily="18" charset="0"/>
                <a:cs typeface="Times New Roman" pitchFamily="18" charset="0"/>
              </a:rPr>
              <a:t>caps on monetary </a:t>
            </a:r>
            <a:r>
              <a:rPr lang="en-US" sz="1200" baseline="0" dirty="0" smtClean="0">
                <a:latin typeface="Times New Roman" pitchFamily="18" charset="0"/>
                <a:cs typeface="Times New Roman" pitchFamily="18" charset="0"/>
              </a:rPr>
              <a:t>damages that a plaintiff can recover in malpractice claims. States believe that a monetary cap on malpractice claims would limit the increase of malpractice insurance premiums.</a:t>
            </a:r>
          </a:p>
          <a:p>
            <a:endParaRPr lang="en-US" sz="1200" baseline="0" dirty="0" smtClean="0">
              <a:latin typeface="Times New Roman" pitchFamily="18" charset="0"/>
              <a:cs typeface="Times New Roman" pitchFamily="18" charset="0"/>
            </a:endParaRPr>
          </a:p>
          <a:p>
            <a:r>
              <a:rPr lang="en-US" sz="1200" baseline="0" dirty="0" smtClean="0">
                <a:latin typeface="Times New Roman" pitchFamily="18" charset="0"/>
                <a:cs typeface="Times New Roman" pitchFamily="18" charset="0"/>
              </a:rPr>
              <a:t>Many legal factors have also contributed to the increase in claims. </a:t>
            </a:r>
            <a:r>
              <a:rPr lang="en-US" sz="1200" b="1" baseline="0" dirty="0" smtClean="0">
                <a:latin typeface="Times New Roman" pitchFamily="18" charset="0"/>
                <a:cs typeface="Times New Roman" pitchFamily="18" charset="0"/>
              </a:rPr>
              <a:t>Voluntary hospitals</a:t>
            </a:r>
            <a:r>
              <a:rPr lang="en-US" sz="1200" baseline="0" dirty="0" smtClean="0">
                <a:latin typeface="Times New Roman" pitchFamily="18" charset="0"/>
                <a:cs typeface="Times New Roman" pitchFamily="18" charset="0"/>
              </a:rPr>
              <a:t>, which are private and not for profit, are no longer exempt from malpractice suits.  Employers now have to take responsibility for their employees’ wrongdoing.  The concept of </a:t>
            </a:r>
            <a:r>
              <a:rPr lang="en-US" sz="1200" b="1" baseline="0" dirty="0" smtClean="0">
                <a:latin typeface="Times New Roman" pitchFamily="18" charset="0"/>
                <a:cs typeface="Times New Roman" pitchFamily="18" charset="0"/>
              </a:rPr>
              <a:t>informed consent  </a:t>
            </a:r>
            <a:r>
              <a:rPr lang="en-US" sz="1200" baseline="0" dirty="0" smtClean="0">
                <a:latin typeface="Times New Roman" pitchFamily="18" charset="0"/>
                <a:cs typeface="Times New Roman" pitchFamily="18" charset="0"/>
              </a:rPr>
              <a:t>parameters, which means the patient is provided accurate information prior to  any medical treatment, has expanded and therefore increased  claims have occurred. The acceptable </a:t>
            </a:r>
            <a:r>
              <a:rPr lang="en-US" sz="1200" b="1" baseline="0" dirty="0" smtClean="0">
                <a:latin typeface="Times New Roman" pitchFamily="18" charset="0"/>
                <a:cs typeface="Times New Roman" pitchFamily="18" charset="0"/>
              </a:rPr>
              <a:t>standard of care</a:t>
            </a:r>
            <a:r>
              <a:rPr lang="en-US" sz="1200" baseline="0" dirty="0" smtClean="0">
                <a:latin typeface="Times New Roman" pitchFamily="18" charset="0"/>
                <a:cs typeface="Times New Roman" pitchFamily="18" charset="0"/>
              </a:rPr>
              <a:t>, which is used to be strictly based on a similar community’s medical care standard, has now become a state or national standard, which has also resulted in increased claims.</a:t>
            </a:r>
          </a:p>
          <a:p>
            <a:endParaRPr lang="en-US"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Next</a:t>
            </a:r>
            <a:r>
              <a:rPr lang="en-US" sz="1200" baseline="0" dirty="0" smtClean="0">
                <a:latin typeface="Times New Roman" pitchFamily="18" charset="0"/>
                <a:cs typeface="Times New Roman" pitchFamily="18" charset="0"/>
              </a:rPr>
              <a: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Times New Roman" pitchFamily="18" charset="0"/>
              </a:rPr>
              <a:t>Human Resource Management must also train employee with respect to the impact of employment-related legislation. The following several slides will outline major </a:t>
            </a:r>
            <a:r>
              <a:rPr lang="en-US" sz="1200" b="1" kern="1200" baseline="0" dirty="0" smtClean="0">
                <a:solidFill>
                  <a:schemeClr val="tx1"/>
                </a:solidFill>
                <a:latin typeface="Times New Roman" pitchFamily="18" charset="0"/>
                <a:ea typeface="+mn-ea"/>
                <a:cs typeface="Times New Roman" pitchFamily="18" charset="0"/>
              </a:rPr>
              <a:t>human resources-related legislation </a:t>
            </a:r>
            <a:r>
              <a:rPr lang="en-US" sz="1200" b="0" kern="1200" baseline="0" dirty="0" smtClean="0">
                <a:solidFill>
                  <a:schemeClr val="tx1"/>
                </a:solidFill>
                <a:latin typeface="Times New Roman" pitchFamily="18" charset="0"/>
                <a:ea typeface="+mn-ea"/>
                <a:cs typeface="Times New Roman" pitchFamily="18" charset="0"/>
              </a:rPr>
              <a:t>that</a:t>
            </a:r>
            <a:r>
              <a:rPr lang="en-US" sz="1200" b="1" kern="1200" baseline="0" dirty="0" smtClean="0">
                <a:solidFill>
                  <a:schemeClr val="tx1"/>
                </a:solidFill>
                <a:latin typeface="Times New Roman" pitchFamily="18" charset="0"/>
                <a:ea typeface="+mn-ea"/>
                <a:cs typeface="Times New Roman" pitchFamily="18" charset="0"/>
              </a:rPr>
              <a:t> </a:t>
            </a:r>
            <a:r>
              <a:rPr lang="en-US" sz="1200" b="0" kern="1200" baseline="0" dirty="0" smtClean="0">
                <a:solidFill>
                  <a:schemeClr val="tx1"/>
                </a:solidFill>
                <a:latin typeface="Times New Roman" pitchFamily="18" charset="0"/>
                <a:ea typeface="+mn-ea"/>
                <a:cs typeface="Times New Roman" pitchFamily="18" charset="0"/>
              </a:rPr>
              <a:t>influences the healthcare industry.</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baseline="0" dirty="0" smtClean="0">
                <a:solidFill>
                  <a:schemeClr val="tx1"/>
                </a:solidFill>
                <a:latin typeface="Times New Roman" pitchFamily="18" charset="0"/>
                <a:ea typeface="+mn-ea"/>
                <a:cs typeface="Times New Roman" pitchFamily="18" charset="0"/>
              </a:rPr>
              <a:t>Starting from 1963 to 1973, the table shown here provides you a detailed rundown of human resources–related legislation.</a:t>
            </a:r>
          </a:p>
          <a:p>
            <a:endParaRPr lang="en-US" sz="1200" kern="1200" baseline="0" dirty="0" smtClean="0">
              <a:solidFill>
                <a:schemeClr val="tx1"/>
              </a:solidFill>
              <a:latin typeface="Times New Roman" pitchFamily="18" charset="0"/>
              <a:ea typeface="+mn-ea"/>
              <a:cs typeface="Times New Roman" pitchFamily="18" charset="0"/>
            </a:endParaRPr>
          </a:p>
          <a:p>
            <a:r>
              <a:rPr lang="en-US" sz="1200" kern="1200" baseline="0" dirty="0" smtClean="0">
                <a:solidFill>
                  <a:schemeClr val="tx1"/>
                </a:solidFill>
                <a:latin typeface="Times New Roman" pitchFamily="18" charset="0"/>
                <a:ea typeface="+mn-ea"/>
                <a:cs typeface="Times New Roman" pitchFamily="18" charset="0"/>
              </a:rPr>
              <a:t>Next slide.</a:t>
            </a:r>
            <a:endParaRPr lang="en-US" sz="1200" kern="1200" dirty="0" smtClean="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Times New Roman" pitchFamily="18" charset="0"/>
                <a:cs typeface="Times New Roman" pitchFamily="18" charset="0"/>
              </a:rPr>
              <a:t>From 1974  to 1989, the following Acts were  put into play that focused on human resources-related legislation: ERISA,  Pregnancy Discrimination Act of 1978, COBRA,  Worker Adjustment and Retraining Notification Act of 1989 and the Worker Adjustment and Retraining Notification Act of 1989.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6</a:t>
            </a:fld>
            <a:endParaRPr lang="en-US"/>
          </a:p>
        </p:txBody>
      </p:sp>
    </p:spTree>
    <p:extLst>
      <p:ext uri="{BB962C8B-B14F-4D97-AF65-F5344CB8AC3E}">
        <p14:creationId xmlns:p14="http://schemas.microsoft.com/office/powerpoint/2010/main" val="36440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Then as you can see here, several acts</a:t>
            </a:r>
            <a:r>
              <a:rPr lang="en-US" baseline="0" dirty="0" smtClean="0">
                <a:latin typeface="Times New Roman" pitchFamily="18" charset="0"/>
                <a:cs typeface="Times New Roman" pitchFamily="18" charset="0"/>
              </a:rPr>
              <a:t> were passed that targeted human resources-related legislation from 1990 to 1991: ADA, OWBA and Civil Rights Act of 1991.</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7</a:t>
            </a:fld>
            <a:endParaRPr lang="en-US"/>
          </a:p>
        </p:txBody>
      </p:sp>
    </p:spTree>
    <p:extLst>
      <p:ext uri="{BB962C8B-B14F-4D97-AF65-F5344CB8AC3E}">
        <p14:creationId xmlns:p14="http://schemas.microsoft.com/office/powerpoint/2010/main" val="50749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From 1993 to 1996, additional Acts</a:t>
            </a:r>
            <a:r>
              <a:rPr lang="en-US" baseline="0" dirty="0" smtClean="0">
                <a:latin typeface="Times New Roman" pitchFamily="18" charset="0"/>
                <a:cs typeface="Times New Roman" pitchFamily="18" charset="0"/>
              </a:rPr>
              <a:t> that targeted human resources-related legislation were also passed: FMLA, USERRA, and HIPAA.</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8</a:t>
            </a:fld>
            <a:endParaRPr lang="en-US"/>
          </a:p>
        </p:txBody>
      </p:sp>
    </p:spTree>
    <p:extLst>
      <p:ext uri="{BB962C8B-B14F-4D97-AF65-F5344CB8AC3E}">
        <p14:creationId xmlns:p14="http://schemas.microsoft.com/office/powerpoint/2010/main" val="507496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From 2006 to 2008, the </a:t>
            </a:r>
            <a:r>
              <a:rPr lang="en-US" baseline="0" dirty="0" smtClean="0">
                <a:latin typeface="Times New Roman" pitchFamily="18" charset="0"/>
                <a:cs typeface="Times New Roman" pitchFamily="18" charset="0"/>
              </a:rPr>
              <a:t> Pension Protection Act of 2006,  National Defense Authorization Act of 2008, and Genetic Information Non-discrimination Act of 2008 were passed. </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Next slide.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4BBDA41-2FFF-4D4B-A591-725B51F010C0}" type="slidenum">
              <a:rPr lang="en-US" smtClean="0"/>
              <a:t>9</a:t>
            </a:fld>
            <a:endParaRPr lang="en-US"/>
          </a:p>
        </p:txBody>
      </p:sp>
    </p:spTree>
    <p:extLst>
      <p:ext uri="{BB962C8B-B14F-4D97-AF65-F5344CB8AC3E}">
        <p14:creationId xmlns:p14="http://schemas.microsoft.com/office/powerpoint/2010/main" val="507496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1828800" y="4143375"/>
            <a:ext cx="7162800" cy="1190625"/>
          </a:xfrm>
        </p:spPr>
        <p:txBody>
          <a:bodyPr anchor="b">
            <a:noAutofit/>
          </a:bodyPr>
          <a:lstStyle>
            <a:lvl1pPr>
              <a:defRPr sz="2800">
                <a:solidFill>
                  <a:schemeClr val="bg1"/>
                </a:solidFill>
                <a:latin typeface="Myriad Pro" pitchFamily="34" charset="0"/>
              </a:defRPr>
            </a:lvl1pPr>
          </a:lstStyle>
          <a:p>
            <a:r>
              <a:rPr lang="en-US" dirty="0" smtClean="0"/>
              <a:t>Course Name</a:t>
            </a:r>
            <a:br>
              <a:rPr lang="en-US" dirty="0" smtClean="0"/>
            </a:br>
            <a:r>
              <a:rPr lang="en-US" dirty="0" smtClean="0"/>
              <a:t>Course ID</a:t>
            </a:r>
            <a:endParaRPr lang="en-US" dirty="0"/>
          </a:p>
        </p:txBody>
      </p:sp>
      <p:sp>
        <p:nvSpPr>
          <p:cNvPr id="12" name="Subtitle 2"/>
          <p:cNvSpPr>
            <a:spLocks noGrp="1"/>
          </p:cNvSpPr>
          <p:nvPr>
            <p:ph type="subTitle" idx="1" hasCustomPrompt="1"/>
          </p:nvPr>
        </p:nvSpPr>
        <p:spPr>
          <a:xfrm>
            <a:off x="1828800" y="5638800"/>
            <a:ext cx="7162800" cy="914400"/>
          </a:xfrm>
        </p:spPr>
        <p:txBody>
          <a:bodyPr>
            <a:normAutofit/>
          </a:bodyPr>
          <a:lstStyle>
            <a:lvl1pPr marL="0" indent="0" algn="ctr">
              <a:buNone/>
              <a:defRPr sz="2400">
                <a:solidFill>
                  <a:schemeClr val="bg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Lecture Title</a:t>
            </a:r>
            <a:endParaRPr lang="en-US" dirty="0"/>
          </a:p>
        </p:txBody>
      </p:sp>
    </p:spTree>
    <p:extLst>
      <p:ext uri="{BB962C8B-B14F-4D97-AF65-F5344CB8AC3E}">
        <p14:creationId xmlns:p14="http://schemas.microsoft.com/office/powerpoint/2010/main" val="164734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0"/>
            <a:ext cx="8229600" cy="838200"/>
          </a:xfrm>
        </p:spPr>
        <p:txBody>
          <a:bodyPr>
            <a:normAutofit/>
          </a:bodyPr>
          <a:lstStyle>
            <a:lvl1pPr>
              <a:defRPr sz="3600" b="0">
                <a:solidFill>
                  <a:schemeClr val="bg1"/>
                </a:solidFill>
                <a:latin typeface="Myriad Pro" pitchFamily="34" charset="0"/>
                <a:cs typeface="Arial" pitchFamily="34" charset="0"/>
              </a:defRPr>
            </a:lvl1pPr>
          </a:lstStyle>
          <a:p>
            <a:r>
              <a:rPr lang="en-US" smtClean="0"/>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726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56F26-5741-4E88-993B-7A0E51CA2BD7}" type="datetimeFigureOut">
              <a:rPr lang="en-US" smtClean="0"/>
              <a:pPr/>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79E6B-75F7-4852-BEC9-333ACD162558}" type="slidenum">
              <a:rPr lang="en-US" smtClean="0"/>
              <a:pPr/>
              <a:t>‹#›</a:t>
            </a:fld>
            <a:endParaRPr lang="en-US"/>
          </a:p>
        </p:txBody>
      </p:sp>
    </p:spTree>
    <p:extLst>
      <p:ext uri="{BB962C8B-B14F-4D97-AF65-F5344CB8AC3E}">
        <p14:creationId xmlns:p14="http://schemas.microsoft.com/office/powerpoint/2010/main" val="303586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ctrTitle" hasCustomPrompt="1"/>
          </p:nvPr>
        </p:nvSpPr>
        <p:spPr>
          <a:xfrm>
            <a:off x="1828800" y="4143375"/>
            <a:ext cx="7162800" cy="1190625"/>
          </a:xfrm>
        </p:spPr>
        <p:txBody>
          <a:bodyPr anchor="b">
            <a:noAutofit/>
          </a:bodyPr>
          <a:lstStyle>
            <a:lvl1pPr>
              <a:defRPr sz="2800">
                <a:solidFill>
                  <a:schemeClr val="bg1"/>
                </a:solidFill>
                <a:latin typeface="Myriad Pro" pitchFamily="34" charset="0"/>
              </a:defRPr>
            </a:lvl1pPr>
          </a:lstStyle>
          <a:p>
            <a:r>
              <a:rPr lang="en-US" dirty="0" smtClean="0"/>
              <a:t>Course Name</a:t>
            </a:r>
            <a:br>
              <a:rPr lang="en-US" dirty="0" smtClean="0"/>
            </a:br>
            <a:r>
              <a:rPr lang="en-US" dirty="0" smtClean="0"/>
              <a:t>Course ID</a:t>
            </a:r>
            <a:endParaRPr lang="en-US" dirty="0"/>
          </a:p>
        </p:txBody>
      </p:sp>
      <p:sp>
        <p:nvSpPr>
          <p:cNvPr id="12" name="Subtitle 2"/>
          <p:cNvSpPr>
            <a:spLocks noGrp="1"/>
          </p:cNvSpPr>
          <p:nvPr>
            <p:ph type="subTitle" idx="1" hasCustomPrompt="1"/>
          </p:nvPr>
        </p:nvSpPr>
        <p:spPr>
          <a:xfrm>
            <a:off x="1828800" y="5638800"/>
            <a:ext cx="7162800" cy="914400"/>
          </a:xfrm>
        </p:spPr>
        <p:txBody>
          <a:bodyPr>
            <a:normAutofit/>
          </a:bodyPr>
          <a:lstStyle>
            <a:lvl1pPr marL="0" indent="0" algn="ctr">
              <a:buNone/>
              <a:defRPr sz="2400">
                <a:solidFill>
                  <a:schemeClr val="bg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Lecture Title</a:t>
            </a:r>
            <a:endParaRPr lang="en-US" dirty="0"/>
          </a:p>
        </p:txBody>
      </p:sp>
    </p:spTree>
    <p:extLst>
      <p:ext uri="{BB962C8B-B14F-4D97-AF65-F5344CB8AC3E}">
        <p14:creationId xmlns:p14="http://schemas.microsoft.com/office/powerpoint/2010/main" val="241842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0"/>
            <a:ext cx="8229600" cy="838200"/>
          </a:xfrm>
        </p:spPr>
        <p:txBody>
          <a:bodyPr>
            <a:normAutofit/>
          </a:bodyPr>
          <a:lstStyle>
            <a:lvl1pPr>
              <a:defRPr sz="3600" b="0">
                <a:solidFill>
                  <a:schemeClr val="bg1"/>
                </a:solidFill>
                <a:latin typeface="Myriad Pro" pitchFamily="34" charset="0"/>
                <a:cs typeface="Arial" pitchFamily="34" charset="0"/>
              </a:defRPr>
            </a:lvl1pPr>
          </a:lstStyle>
          <a:p>
            <a:r>
              <a:rPr lang="en-US" smtClean="0"/>
              <a:t>Click to edit Master title style</a:t>
            </a:r>
            <a:endParaRPr lang="en-US" dirty="0"/>
          </a:p>
        </p:txBody>
      </p:sp>
      <p:sp>
        <p:nvSpPr>
          <p:cNvPr id="9" name="Content Placeholder 2"/>
          <p:cNvSpPr>
            <a:spLocks noGrp="1"/>
          </p:cNvSpPr>
          <p:nvPr>
            <p:ph idx="1"/>
          </p:nvPr>
        </p:nvSpPr>
        <p:spPr>
          <a:xfrm>
            <a:off x="4572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3935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56F26-5741-4E88-993B-7A0E51CA2BD7}" type="datetimeFigureOut">
              <a:rPr lang="en-US" smtClean="0"/>
              <a:pPr/>
              <a:t>7/13/2020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79E6B-75F7-4852-BEC9-333ACD162558}" type="slidenum">
              <a:rPr lang="en-US" smtClean="0"/>
              <a:pPr/>
              <a:t>‹#›</a:t>
            </a:fld>
            <a:endParaRPr lang="en-US"/>
          </a:p>
        </p:txBody>
      </p:sp>
    </p:spTree>
    <p:extLst>
      <p:ext uri="{BB962C8B-B14F-4D97-AF65-F5344CB8AC3E}">
        <p14:creationId xmlns:p14="http://schemas.microsoft.com/office/powerpoint/2010/main" val="3781863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56F26-5741-4E88-993B-7A0E51CA2BD7}"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79E6B-75F7-4852-BEC9-333ACD1625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86121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0.xml"/><Relationship Id="rId7" Type="http://schemas.openxmlformats.org/officeDocument/2006/relationships/image" Target="../media/image7.jp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1.xml"/><Relationship Id="rId11" Type="http://schemas.openxmlformats.org/officeDocument/2006/relationships/image" Target="../media/image11.png"/><Relationship Id="rId5" Type="http://schemas.openxmlformats.org/officeDocument/2006/relationships/slideLayout" Target="../slideLayouts/slideLayout3.xml"/><Relationship Id="rId10" Type="http://schemas.openxmlformats.org/officeDocument/2006/relationships/image" Target="../media/image10.png"/><Relationship Id="rId4" Type="http://schemas.openxmlformats.org/officeDocument/2006/relationships/tags" Target="../tags/tag21.xml"/><Relationship Id="rId9"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3.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4.xml"/><Relationship Id="rId7" Type="http://schemas.openxmlformats.org/officeDocument/2006/relationships/image" Target="../media/image15.jp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9.xml"/><Relationship Id="rId11" Type="http://schemas.openxmlformats.org/officeDocument/2006/relationships/image" Target="../media/image11.png"/><Relationship Id="rId5" Type="http://schemas.openxmlformats.org/officeDocument/2006/relationships/slideLayout" Target="../slideLayouts/slideLayout3.xml"/><Relationship Id="rId10" Type="http://schemas.openxmlformats.org/officeDocument/2006/relationships/image" Target="../media/image10.png"/><Relationship Id="rId4" Type="http://schemas.openxmlformats.org/officeDocument/2006/relationships/tags" Target="../tags/tag35.xml"/><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828800" y="38100"/>
            <a:ext cx="7162800" cy="962025"/>
          </a:xfrm>
        </p:spPr>
        <p:txBody>
          <a:bodyPr/>
          <a:lstStyle/>
          <a:p>
            <a:pPr algn="r"/>
            <a:r>
              <a:rPr lang="en-US" dirty="0" smtClean="0">
                <a:latin typeface="Arial" pitchFamily="34" charset="0"/>
                <a:cs typeface="Arial" pitchFamily="34" charset="0"/>
              </a:rPr>
              <a:t>Health Care Human Resource Management</a:t>
            </a:r>
            <a:br>
              <a:rPr lang="en-US" dirty="0" smtClean="0">
                <a:latin typeface="Arial" pitchFamily="34" charset="0"/>
                <a:cs typeface="Arial" pitchFamily="34" charset="0"/>
              </a:rPr>
            </a:br>
            <a:r>
              <a:rPr lang="en-US" dirty="0" smtClean="0">
                <a:latin typeface="Arial" pitchFamily="34" charset="0"/>
                <a:cs typeface="Arial" pitchFamily="34" charset="0"/>
              </a:rPr>
              <a:t> HSA320</a:t>
            </a:r>
            <a:endParaRPr lang="en-US" b="1" dirty="0">
              <a:latin typeface="Arial" pitchFamily="34" charset="0"/>
              <a:cs typeface="Arial" pitchFamily="34" charset="0"/>
            </a:endParaRPr>
          </a:p>
        </p:txBody>
      </p:sp>
      <p:sp>
        <p:nvSpPr>
          <p:cNvPr id="5" name="Subtitle 4"/>
          <p:cNvSpPr>
            <a:spLocks noGrp="1"/>
          </p:cNvSpPr>
          <p:nvPr>
            <p:ph type="subTitle" idx="1"/>
          </p:nvPr>
        </p:nvSpPr>
        <p:spPr>
          <a:xfrm>
            <a:off x="2819400" y="5867400"/>
            <a:ext cx="6248400" cy="533400"/>
          </a:xfrm>
        </p:spPr>
        <p:txBody>
          <a:bodyPr>
            <a:noAutofit/>
          </a:bodyPr>
          <a:lstStyle/>
          <a:p>
            <a:pPr algn="r"/>
            <a:r>
              <a:rPr lang="en-US" sz="1800" dirty="0" smtClean="0">
                <a:latin typeface="Arial" pitchFamily="34" charset="0"/>
                <a:cs typeface="Arial" pitchFamily="34" charset="0"/>
              </a:rPr>
              <a:t>Legal, Ethical, and Safety Issues</a:t>
            </a:r>
          </a:p>
          <a:p>
            <a:pPr algn="r"/>
            <a:r>
              <a:rPr lang="en-US" sz="1800" dirty="0" smtClean="0">
                <a:latin typeface="Arial" pitchFamily="34" charset="0"/>
                <a:cs typeface="Arial" pitchFamily="34" charset="0"/>
              </a:rPr>
              <a:t>in the Healthcare Workplace</a:t>
            </a:r>
            <a:endParaRPr lang="en-US" sz="1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414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1"/>
                </a:solidFill>
                <a:latin typeface="Arial" pitchFamily="34" charset="0"/>
              </a:rPr>
              <a:t>Human Resources-Related </a:t>
            </a:r>
            <a:r>
              <a:rPr lang="en-US" sz="3200" dirty="0" smtClean="0">
                <a:solidFill>
                  <a:schemeClr val="tx1"/>
                </a:solidFill>
                <a:latin typeface="Arial" pitchFamily="34" charset="0"/>
              </a:rPr>
              <a:t>Legislation, </a:t>
            </a:r>
            <a:r>
              <a:rPr lang="en-US" sz="3200" dirty="0">
                <a:solidFill>
                  <a:schemeClr val="tx1"/>
                </a:solidFill>
                <a:latin typeface="Arial" pitchFamily="34" charset="0"/>
              </a:rPr>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9263319"/>
              </p:ext>
            </p:extLst>
          </p:nvPr>
        </p:nvGraphicFramePr>
        <p:xfrm>
          <a:off x="533400" y="1143000"/>
          <a:ext cx="7924800" cy="3157384"/>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735575">
                <a:tc>
                  <a:txBody>
                    <a:bodyPr/>
                    <a:lstStyle/>
                    <a:p>
                      <a:r>
                        <a:rPr lang="en-US" sz="1600" dirty="0" smtClean="0"/>
                        <a:t>Table</a:t>
                      </a:r>
                      <a:r>
                        <a:rPr lang="en-US" sz="1600" baseline="0" dirty="0" smtClean="0"/>
                        <a:t> 2 (Continued)</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1355009">
                <a:tc>
                  <a:txBody>
                    <a:bodyPr/>
                    <a:lstStyle/>
                    <a:p>
                      <a:r>
                        <a:rPr lang="en-US" sz="1600" b="1" dirty="0" smtClean="0"/>
                        <a:t>Lilly Ledbetter Fair Pay Act of 2009:</a:t>
                      </a:r>
                      <a:endParaRPr lang="en-US" sz="1600" b="1" dirty="0"/>
                    </a:p>
                  </a:txBody>
                  <a:tcPr/>
                </a:tc>
                <a:tc>
                  <a:txBody>
                    <a:bodyPr/>
                    <a:lstStyle/>
                    <a:p>
                      <a:r>
                        <a:rPr lang="en-US" sz="1600" dirty="0" smtClean="0"/>
                        <a:t>An</a:t>
                      </a:r>
                      <a:r>
                        <a:rPr lang="en-US" sz="1600" baseline="0" dirty="0" smtClean="0"/>
                        <a:t> amendment to Title VII of the Civil Rights Act of 1964 that also applies to claims under the Age Discrimination in Employment Act of 1967 and ADA and provides protection for unlawful employment practices related to compensation discrimination.  Enforced by the EEOC.</a:t>
                      </a:r>
                      <a:endParaRPr lang="en-US" sz="1600" dirty="0"/>
                    </a:p>
                  </a:txBody>
                  <a:tcPr/>
                </a:tc>
                <a:extLst>
                  <a:ext uri="{0D108BD9-81ED-4DB2-BD59-A6C34878D82A}">
                    <a16:rowId xmlns:a16="http://schemas.microsoft.com/office/drawing/2014/main" val="10001"/>
                  </a:ext>
                </a:extLst>
              </a:tr>
              <a:tr h="1045291">
                <a:tc>
                  <a:txBody>
                    <a:bodyPr/>
                    <a:lstStyle/>
                    <a:p>
                      <a:r>
                        <a:rPr lang="en-US" sz="1600" b="1" dirty="0" smtClean="0"/>
                        <a:t>Patient Protection and Affordable Care Act of 2010 (PPACA):</a:t>
                      </a:r>
                      <a:endParaRPr lang="en-US" sz="1600" b="1" dirty="0"/>
                    </a:p>
                  </a:txBody>
                  <a:tcPr/>
                </a:tc>
                <a:tc>
                  <a:txBody>
                    <a:bodyPr/>
                    <a:lstStyle/>
                    <a:p>
                      <a:r>
                        <a:rPr lang="en-US" sz="1600" dirty="0" smtClean="0"/>
                        <a:t>Controversial legislation that</a:t>
                      </a:r>
                      <a:r>
                        <a:rPr lang="en-US" sz="1600" baseline="0" dirty="0" smtClean="0"/>
                        <a:t> requires individuals to purchase health insurance by 2014. Contested by several states for its constitutionality, provisions of the Act will be reviewed by the Supreme Court in 2012.</a:t>
                      </a:r>
                      <a:endParaRPr lang="en-US" sz="1600" dirty="0"/>
                    </a:p>
                  </a:txBody>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992027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63" name="Title 62" hidden="1"/>
          <p:cNvSpPr>
            <a:spLocks noGrp="1"/>
          </p:cNvSpPr>
          <p:nvPr>
            <p:ph type="title"/>
          </p:nvPr>
        </p:nvSpPr>
        <p:spPr/>
        <p:txBody>
          <a:bodyPr/>
          <a:lstStyle/>
          <a:p>
            <a:r>
              <a:rPr lang="en-US" smtClean="0"/>
              <a:t>Check Your Understanding #1</a:t>
            </a:r>
            <a:endParaRPr lang="en-US"/>
          </a:p>
        </p:txBody>
      </p:sp>
      <p:pic>
        <p:nvPicPr>
          <p:cNvPr id="64" name="Picture 63"/>
          <p:cNvPicPr>
            <a:picLocks/>
          </p:cNvPicPr>
          <p:nvPr/>
        </p:nvPicPr>
        <p:blipFill>
          <a:blip r:embed="rId8">
            <a:extLst>
              <a:ext uri="{28A0092B-C50C-407E-A947-70E740481C1C}">
                <a14:useLocalDpi xmlns:a14="http://schemas.microsoft.com/office/drawing/2010/main" val="0"/>
              </a:ext>
            </a:extLst>
          </a:blip>
          <a:stretch>
            <a:fillRect/>
          </a:stretch>
        </p:blipFill>
        <p:spPr>
          <a:xfrm>
            <a:off x="0" y="5588000"/>
            <a:ext cx="9144000" cy="1270000"/>
          </a:xfrm>
          <a:prstGeom prst="rect">
            <a:avLst/>
          </a:prstGeom>
        </p:spPr>
      </p:pic>
      <p:pic>
        <p:nvPicPr>
          <p:cNvPr id="66" name="Picture 65"/>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3500" y="5579058"/>
            <a:ext cx="5740400" cy="1230734"/>
          </a:xfrm>
          <a:prstGeom prst="rect">
            <a:avLst/>
          </a:prstGeom>
        </p:spPr>
      </p:pic>
      <p:pic>
        <p:nvPicPr>
          <p:cNvPr id="67" name="Picture 66"/>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959350" y="5986463"/>
            <a:ext cx="1473200" cy="431800"/>
          </a:xfrm>
          <a:prstGeom prst="rect">
            <a:avLst/>
          </a:prstGeom>
        </p:spPr>
      </p:pic>
      <p:pic>
        <p:nvPicPr>
          <p:cNvPr id="68" name="Picture 67"/>
          <p:cNvPicPr>
            <a:picLocks/>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135813" y="5986463"/>
            <a:ext cx="1731963" cy="431800"/>
          </a:xfrm>
          <a:prstGeom prst="rect">
            <a:avLst/>
          </a:prstGeom>
        </p:spPr>
      </p:pic>
    </p:spTree>
    <p:custDataLst>
      <p:tags r:id="rId1"/>
    </p:custDataLst>
    <p:extLst>
      <p:ext uri="{BB962C8B-B14F-4D97-AF65-F5344CB8AC3E}">
        <p14:creationId xmlns:p14="http://schemas.microsoft.com/office/powerpoint/2010/main" val="3399807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r>
              <a:rPr lang="en-US" sz="2800" dirty="0" smtClean="0">
                <a:solidFill>
                  <a:schemeClr val="tx1"/>
                </a:solidFill>
                <a:latin typeface="Arial" pitchFamily="34" charset="0"/>
              </a:rPr>
              <a:t>Basic Concepts of Ethics in the Healthcare Workplace</a:t>
            </a:r>
            <a:endParaRPr lang="en-US" sz="2800" dirty="0">
              <a:solidFill>
                <a:schemeClr val="tx1"/>
              </a:solidFill>
              <a:latin typeface="Arial" pitchFamily="34" charset="0"/>
            </a:endParaRPr>
          </a:p>
        </p:txBody>
      </p:sp>
      <p:sp>
        <p:nvSpPr>
          <p:cNvPr id="3" name="Content Placeholder 2"/>
          <p:cNvSpPr>
            <a:spLocks noGrp="1"/>
          </p:cNvSpPr>
          <p:nvPr>
            <p:ph idx="1"/>
          </p:nvPr>
        </p:nvSpPr>
        <p:spPr>
          <a:xfrm>
            <a:off x="457200" y="1524000"/>
            <a:ext cx="8229600" cy="3733800"/>
          </a:xfrm>
        </p:spPr>
        <p:txBody>
          <a:bodyPr>
            <a:normAutofit/>
          </a:bodyPr>
          <a:lstStyle/>
          <a:p>
            <a:r>
              <a:rPr lang="en-US" sz="2400" dirty="0" smtClean="0"/>
              <a:t>Ethical Standards</a:t>
            </a:r>
          </a:p>
          <a:p>
            <a:r>
              <a:rPr lang="en-US" sz="2400" dirty="0" smtClean="0"/>
              <a:t>Healthcare Ethical Dilemma</a:t>
            </a:r>
          </a:p>
          <a:p>
            <a:r>
              <a:rPr lang="en-US" sz="2400" dirty="0" smtClean="0"/>
              <a:t>Autonomy</a:t>
            </a:r>
          </a:p>
          <a:p>
            <a:r>
              <a:rPr lang="en-US" sz="2400" dirty="0" smtClean="0"/>
              <a:t>Beneficence</a:t>
            </a:r>
          </a:p>
          <a:p>
            <a:r>
              <a:rPr lang="en-US" sz="2400" dirty="0" smtClean="0"/>
              <a:t>No Malfeasance</a:t>
            </a:r>
          </a:p>
          <a:p>
            <a:r>
              <a:rPr lang="en-US" sz="2400" dirty="0" smtClean="0"/>
              <a:t>Justice</a:t>
            </a:r>
          </a:p>
          <a:p>
            <a:r>
              <a:rPr lang="en-US" sz="2400" dirty="0" smtClean="0"/>
              <a:t>Dignity</a:t>
            </a:r>
            <a:endParaRPr lang="en-US" sz="2400" dirty="0"/>
          </a:p>
        </p:txBody>
      </p:sp>
      <p:pic>
        <p:nvPicPr>
          <p:cNvPr id="4" name="Picture 2" descr="C:\Users\jared.ferreira\Desktop\78405917.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923339" y="1524000"/>
            <a:ext cx="3611061" cy="3609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290429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r>
              <a:rPr lang="en-US" sz="2800" dirty="0" smtClean="0">
                <a:solidFill>
                  <a:schemeClr val="tx1"/>
                </a:solidFill>
                <a:latin typeface="Arial" pitchFamily="34" charset="0"/>
              </a:rPr>
              <a:t>Decision Model for Healthcare Dilemmas</a:t>
            </a:r>
            <a:endParaRPr lang="en-US" sz="2800" dirty="0">
              <a:solidFill>
                <a:schemeClr val="tx1"/>
              </a:solidFill>
              <a:latin typeface="Arial" pitchFamily="34" charset="0"/>
            </a:endParaRPr>
          </a:p>
        </p:txBody>
      </p:sp>
      <p:sp>
        <p:nvSpPr>
          <p:cNvPr id="3" name="Content Placeholder 2"/>
          <p:cNvSpPr>
            <a:spLocks noGrp="1"/>
          </p:cNvSpPr>
          <p:nvPr>
            <p:ph idx="1"/>
          </p:nvPr>
        </p:nvSpPr>
        <p:spPr>
          <a:xfrm>
            <a:off x="304800" y="1219200"/>
            <a:ext cx="8229600" cy="4754563"/>
          </a:xfrm>
        </p:spPr>
        <p:txBody>
          <a:bodyPr>
            <a:normAutofit/>
          </a:bodyPr>
          <a:lstStyle/>
          <a:p>
            <a:pPr marL="0" indent="0">
              <a:buNone/>
            </a:pPr>
            <a:r>
              <a:rPr lang="en-US" sz="2400" dirty="0" smtClean="0"/>
              <a:t>PLUS Decision-Making Model</a:t>
            </a:r>
          </a:p>
          <a:p>
            <a:r>
              <a:rPr lang="en-US" sz="2400" dirty="0" smtClean="0"/>
              <a:t>Step 1- Define the Problem</a:t>
            </a:r>
          </a:p>
          <a:p>
            <a:r>
              <a:rPr lang="en-US" sz="2400" dirty="0" smtClean="0"/>
              <a:t>Step 2- Identify the Alternatives to the Problem</a:t>
            </a:r>
          </a:p>
          <a:p>
            <a:r>
              <a:rPr lang="en-US" sz="2400" dirty="0" smtClean="0"/>
              <a:t>Step 3- Evaluate the Identified Alternatives</a:t>
            </a:r>
          </a:p>
          <a:p>
            <a:r>
              <a:rPr lang="en-US" sz="2400" dirty="0" smtClean="0"/>
              <a:t>Step 4- Make the Decision</a:t>
            </a:r>
          </a:p>
          <a:p>
            <a:r>
              <a:rPr lang="en-US" sz="2400" dirty="0" smtClean="0"/>
              <a:t>Step 5- Implement the Decision</a:t>
            </a:r>
          </a:p>
          <a:p>
            <a:r>
              <a:rPr lang="en-US" sz="2400" dirty="0" smtClean="0"/>
              <a:t>Step 6- Evaluate the Decision</a:t>
            </a:r>
          </a:p>
          <a:p>
            <a:endParaRPr lang="en-US" sz="2400" dirty="0"/>
          </a:p>
        </p:txBody>
      </p:sp>
    </p:spTree>
    <p:custDataLst>
      <p:tags r:id="rId1"/>
    </p:custDataLst>
    <p:extLst>
      <p:ext uri="{BB962C8B-B14F-4D97-AF65-F5344CB8AC3E}">
        <p14:creationId xmlns:p14="http://schemas.microsoft.com/office/powerpoint/2010/main" val="721170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r>
              <a:rPr lang="en-US" sz="2800" dirty="0" smtClean="0">
                <a:solidFill>
                  <a:schemeClr val="tx1"/>
                </a:solidFill>
                <a:latin typeface="Arial" pitchFamily="34" charset="0"/>
              </a:rPr>
              <a:t>Codes of Ethics</a:t>
            </a:r>
            <a:endParaRPr lang="en-US" sz="2800" dirty="0">
              <a:solidFill>
                <a:schemeClr val="tx1"/>
              </a:solidFill>
              <a:latin typeface="Arial" pitchFamily="34" charset="0"/>
            </a:endParaRPr>
          </a:p>
        </p:txBody>
      </p:sp>
      <p:sp>
        <p:nvSpPr>
          <p:cNvPr id="3" name="Content Placeholder 2"/>
          <p:cNvSpPr>
            <a:spLocks noGrp="1"/>
          </p:cNvSpPr>
          <p:nvPr>
            <p:ph idx="1"/>
          </p:nvPr>
        </p:nvSpPr>
        <p:spPr>
          <a:xfrm>
            <a:off x="533400" y="1646237"/>
            <a:ext cx="8229600" cy="4754563"/>
          </a:xfrm>
        </p:spPr>
        <p:txBody>
          <a:bodyPr>
            <a:normAutofit/>
          </a:bodyPr>
          <a:lstStyle/>
          <a:p>
            <a:r>
              <a:rPr lang="en-US" sz="2400" dirty="0" smtClean="0"/>
              <a:t>Code of Ethics</a:t>
            </a:r>
          </a:p>
          <a:p>
            <a:r>
              <a:rPr lang="en-US" sz="2400" dirty="0" smtClean="0"/>
              <a:t>Doctor-Patient Relationship</a:t>
            </a:r>
          </a:p>
          <a:p>
            <a:pPr lvl="1"/>
            <a:r>
              <a:rPr lang="en-US" sz="2000" dirty="0" smtClean="0"/>
              <a:t>The American Medical Association</a:t>
            </a:r>
          </a:p>
          <a:p>
            <a:pPr lvl="1"/>
            <a:r>
              <a:rPr lang="en-US" sz="2000" dirty="0" smtClean="0"/>
              <a:t>American College of Physicians and </a:t>
            </a:r>
            <a:r>
              <a:rPr lang="en-US" sz="2000" dirty="0"/>
              <a:t>H</a:t>
            </a:r>
            <a:r>
              <a:rPr lang="en-US" sz="2000" dirty="0" smtClean="0"/>
              <a:t>arvard Pilgrim Health Care Ethics Program</a:t>
            </a:r>
          </a:p>
          <a:p>
            <a:r>
              <a:rPr lang="en-US" sz="2400" dirty="0" smtClean="0"/>
              <a:t>Other Healthcare Codes of Ethics</a:t>
            </a:r>
          </a:p>
          <a:p>
            <a:pPr lvl="1"/>
            <a:r>
              <a:rPr lang="en-US" sz="2000" dirty="0" smtClean="0"/>
              <a:t>American Nurses Association</a:t>
            </a:r>
            <a:endParaRPr lang="en-US" sz="2000" dirty="0"/>
          </a:p>
          <a:p>
            <a:pPr lvl="1"/>
            <a:r>
              <a:rPr lang="en-US" sz="2000" dirty="0" smtClean="0"/>
              <a:t>Healthcare Executives Code</a:t>
            </a:r>
          </a:p>
        </p:txBody>
      </p:sp>
    </p:spTree>
    <p:custDataLst>
      <p:tags r:id="rId1"/>
    </p:custDataLst>
    <p:extLst>
      <p:ext uri="{BB962C8B-B14F-4D97-AF65-F5344CB8AC3E}">
        <p14:creationId xmlns:p14="http://schemas.microsoft.com/office/powerpoint/2010/main" val="1785783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r>
              <a:rPr lang="en-US" sz="2800" dirty="0" smtClean="0">
                <a:solidFill>
                  <a:schemeClr val="tx1"/>
                </a:solidFill>
                <a:latin typeface="Arial" pitchFamily="34" charset="0"/>
              </a:rPr>
              <a:t>Developing a Code of Ethics</a:t>
            </a:r>
            <a:endParaRPr lang="en-US" sz="2800" dirty="0">
              <a:solidFill>
                <a:schemeClr val="tx1"/>
              </a:solidFill>
              <a:latin typeface="Arial" pitchFamily="34" charset="0"/>
            </a:endParaRPr>
          </a:p>
        </p:txBody>
      </p:sp>
      <p:sp>
        <p:nvSpPr>
          <p:cNvPr id="3" name="Content Placeholder 2"/>
          <p:cNvSpPr>
            <a:spLocks noGrp="1"/>
          </p:cNvSpPr>
          <p:nvPr>
            <p:ph idx="1"/>
          </p:nvPr>
        </p:nvSpPr>
        <p:spPr>
          <a:xfrm>
            <a:off x="685800" y="1447800"/>
            <a:ext cx="7696200" cy="2895600"/>
          </a:xfrm>
        </p:spPr>
        <p:txBody>
          <a:bodyPr>
            <a:normAutofit/>
          </a:bodyPr>
          <a:lstStyle/>
          <a:p>
            <a:pPr marL="0" indent="0">
              <a:buNone/>
            </a:pPr>
            <a:r>
              <a:rPr lang="en-US" sz="2400" dirty="0" smtClean="0"/>
              <a:t>When Developing Code of Ethics, it must be:</a:t>
            </a:r>
          </a:p>
          <a:p>
            <a:pPr marL="0" indent="0">
              <a:buNone/>
            </a:pPr>
            <a:endParaRPr lang="en-US" sz="2400" dirty="0" smtClean="0"/>
          </a:p>
          <a:p>
            <a:r>
              <a:rPr lang="en-US" sz="2400" dirty="0" smtClean="0"/>
              <a:t>Written clearly</a:t>
            </a:r>
          </a:p>
          <a:p>
            <a:r>
              <a:rPr lang="en-US" sz="2400" dirty="0" smtClean="0"/>
              <a:t>Specifically developed</a:t>
            </a:r>
          </a:p>
          <a:p>
            <a:r>
              <a:rPr lang="en-US" sz="2400" dirty="0" smtClean="0"/>
              <a:t>Current</a:t>
            </a:r>
          </a:p>
          <a:p>
            <a:r>
              <a:rPr lang="en-US" sz="2400" dirty="0" smtClean="0"/>
              <a:t>Follow a specific outline</a:t>
            </a:r>
          </a:p>
        </p:txBody>
      </p:sp>
      <p:pic>
        <p:nvPicPr>
          <p:cNvPr id="2050" name="Picture 2" descr="C:\Users\jared.ferreira\Desktop\167630368 (1).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2286000"/>
            <a:ext cx="3033712" cy="2615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4689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r>
              <a:rPr lang="en-US" sz="2800" dirty="0" smtClean="0">
                <a:solidFill>
                  <a:schemeClr val="tx1"/>
                </a:solidFill>
                <a:latin typeface="Arial" pitchFamily="34" charset="0"/>
              </a:rPr>
              <a:t>Ethics and Research</a:t>
            </a:r>
            <a:endParaRPr lang="en-US" sz="2800" dirty="0">
              <a:solidFill>
                <a:schemeClr val="tx1"/>
              </a:solidFill>
              <a:latin typeface="Arial" pitchFamily="34" charset="0"/>
            </a:endParaRPr>
          </a:p>
        </p:txBody>
      </p:sp>
      <p:sp>
        <p:nvSpPr>
          <p:cNvPr id="3" name="Content Placeholder 2"/>
          <p:cNvSpPr>
            <a:spLocks noGrp="1"/>
          </p:cNvSpPr>
          <p:nvPr>
            <p:ph idx="1"/>
          </p:nvPr>
        </p:nvSpPr>
        <p:spPr>
          <a:xfrm>
            <a:off x="609600" y="2027237"/>
            <a:ext cx="6477000" cy="2544763"/>
          </a:xfrm>
        </p:spPr>
        <p:txBody>
          <a:bodyPr>
            <a:normAutofit/>
          </a:bodyPr>
          <a:lstStyle/>
          <a:p>
            <a:r>
              <a:rPr lang="en-US" sz="2400" dirty="0" smtClean="0"/>
              <a:t>Institutional Review Boards (IRBs)</a:t>
            </a:r>
          </a:p>
          <a:p>
            <a:r>
              <a:rPr lang="en-US" sz="2400" dirty="0" smtClean="0"/>
              <a:t>Research Informed Consent</a:t>
            </a:r>
          </a:p>
          <a:p>
            <a:r>
              <a:rPr lang="en-US" sz="2400" dirty="0" smtClean="0"/>
              <a:t>Common rule</a:t>
            </a:r>
          </a:p>
        </p:txBody>
      </p:sp>
    </p:spTree>
    <p:custDataLst>
      <p:tags r:id="rId1"/>
    </p:custDataLst>
    <p:extLst>
      <p:ext uri="{BB962C8B-B14F-4D97-AF65-F5344CB8AC3E}">
        <p14:creationId xmlns:p14="http://schemas.microsoft.com/office/powerpoint/2010/main" val="375666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r>
              <a:rPr lang="en-US" sz="2800" dirty="0" smtClean="0">
                <a:solidFill>
                  <a:schemeClr val="tx1"/>
                </a:solidFill>
                <a:latin typeface="Arial" pitchFamily="34" charset="0"/>
              </a:rPr>
              <a:t>Workplace Bullying in Health Care</a:t>
            </a:r>
            <a:endParaRPr lang="en-US" sz="2800" dirty="0">
              <a:solidFill>
                <a:schemeClr val="tx1"/>
              </a:solidFill>
              <a:latin typeface="Arial" pitchFamily="34" charset="0"/>
            </a:endParaRPr>
          </a:p>
        </p:txBody>
      </p:sp>
      <p:sp>
        <p:nvSpPr>
          <p:cNvPr id="3" name="Content Placeholder 2"/>
          <p:cNvSpPr>
            <a:spLocks noGrp="1"/>
          </p:cNvSpPr>
          <p:nvPr>
            <p:ph idx="1"/>
          </p:nvPr>
        </p:nvSpPr>
        <p:spPr>
          <a:xfrm>
            <a:off x="533400" y="1295400"/>
            <a:ext cx="8229600" cy="3733800"/>
          </a:xfrm>
        </p:spPr>
        <p:txBody>
          <a:bodyPr>
            <a:normAutofit/>
          </a:bodyPr>
          <a:lstStyle/>
          <a:p>
            <a:r>
              <a:rPr lang="en-US" sz="2400" dirty="0" smtClean="0"/>
              <a:t>Workplace Bullying</a:t>
            </a:r>
          </a:p>
          <a:p>
            <a:r>
              <a:rPr lang="en-US" sz="2400" dirty="0" smtClean="0"/>
              <a:t>Impact of Workplace Bullying</a:t>
            </a:r>
          </a:p>
          <a:p>
            <a:r>
              <a:rPr lang="en-US" sz="2400" dirty="0" smtClean="0"/>
              <a:t>Legal Implications of Workplace Bullying</a:t>
            </a:r>
          </a:p>
        </p:txBody>
      </p:sp>
      <p:pic>
        <p:nvPicPr>
          <p:cNvPr id="3074" name="Picture 2" descr="C:\Users\jared.ferreira\Desktop\92190981.jp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2971800"/>
            <a:ext cx="4876800" cy="3085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2706996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r>
              <a:rPr lang="en-US" sz="2800" dirty="0">
                <a:solidFill>
                  <a:schemeClr val="tx1"/>
                </a:solidFill>
                <a:latin typeface="Arial" pitchFamily="34" charset="0"/>
              </a:rPr>
              <a:t>Recommendations to Eliminate Workplace Bullying</a:t>
            </a:r>
          </a:p>
        </p:txBody>
      </p:sp>
      <p:sp>
        <p:nvSpPr>
          <p:cNvPr id="3" name="Content Placeholder 2"/>
          <p:cNvSpPr>
            <a:spLocks noGrp="1"/>
          </p:cNvSpPr>
          <p:nvPr>
            <p:ph idx="1"/>
          </p:nvPr>
        </p:nvSpPr>
        <p:spPr>
          <a:xfrm>
            <a:off x="533400" y="1828800"/>
            <a:ext cx="8229600" cy="3733800"/>
          </a:xfrm>
        </p:spPr>
        <p:txBody>
          <a:bodyPr>
            <a:normAutofit/>
          </a:bodyPr>
          <a:lstStyle/>
          <a:p>
            <a:r>
              <a:rPr lang="en-US" sz="2400" dirty="0" smtClean="0"/>
              <a:t>Adopt a Policy of Zero </a:t>
            </a:r>
            <a:r>
              <a:rPr lang="en-US" sz="2400" dirty="0"/>
              <a:t>T</a:t>
            </a:r>
            <a:r>
              <a:rPr lang="en-US" sz="2400" dirty="0" smtClean="0"/>
              <a:t>olerance</a:t>
            </a:r>
          </a:p>
          <a:p>
            <a:r>
              <a:rPr lang="en-US" sz="2400" dirty="0" smtClean="0"/>
              <a:t>Create an organizational culture</a:t>
            </a:r>
          </a:p>
          <a:p>
            <a:r>
              <a:rPr lang="en-US" sz="2400" dirty="0" smtClean="0"/>
              <a:t>Reward Behaviors</a:t>
            </a:r>
          </a:p>
          <a:p>
            <a:r>
              <a:rPr lang="en-US" sz="2400" dirty="0" smtClean="0"/>
              <a:t>Develop and Educational Program</a:t>
            </a:r>
          </a:p>
        </p:txBody>
      </p:sp>
    </p:spTree>
    <p:custDataLst>
      <p:tags r:id="rId1"/>
    </p:custDataLst>
    <p:extLst>
      <p:ext uri="{BB962C8B-B14F-4D97-AF65-F5344CB8AC3E}">
        <p14:creationId xmlns:p14="http://schemas.microsoft.com/office/powerpoint/2010/main" val="1411033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1" name="Title 20" hidden="1"/>
          <p:cNvSpPr>
            <a:spLocks noGrp="1"/>
          </p:cNvSpPr>
          <p:nvPr>
            <p:ph type="title"/>
          </p:nvPr>
        </p:nvSpPr>
        <p:spPr/>
        <p:txBody>
          <a:bodyPr/>
          <a:lstStyle/>
          <a:p>
            <a:r>
              <a:rPr lang="en-US" smtClean="0"/>
              <a:t>Check Your Understanding #2</a:t>
            </a:r>
            <a:endParaRPr lang="en-US"/>
          </a:p>
        </p:txBody>
      </p:sp>
      <p:pic>
        <p:nvPicPr>
          <p:cNvPr id="22" name="Picture 21"/>
          <p:cNvPicPr>
            <a:picLocks/>
          </p:cNvPicPr>
          <p:nvPr/>
        </p:nvPicPr>
        <p:blipFill>
          <a:blip r:embed="rId8">
            <a:extLst>
              <a:ext uri="{28A0092B-C50C-407E-A947-70E740481C1C}">
                <a14:useLocalDpi xmlns:a14="http://schemas.microsoft.com/office/drawing/2010/main" val="0"/>
              </a:ext>
            </a:extLst>
          </a:blip>
          <a:stretch>
            <a:fillRect/>
          </a:stretch>
        </p:blipFill>
        <p:spPr>
          <a:xfrm>
            <a:off x="0" y="5588000"/>
            <a:ext cx="9144000" cy="1270000"/>
          </a:xfrm>
          <a:prstGeom prst="rect">
            <a:avLst/>
          </a:prstGeom>
        </p:spPr>
      </p:pic>
      <p:pic>
        <p:nvPicPr>
          <p:cNvPr id="24" name="Picture 23"/>
          <p:cNvPicPr>
            <a:picLocks/>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3500" y="5579058"/>
            <a:ext cx="5740400" cy="1230734"/>
          </a:xfrm>
          <a:prstGeom prst="rect">
            <a:avLst/>
          </a:prstGeom>
        </p:spPr>
      </p:pic>
      <p:pic>
        <p:nvPicPr>
          <p:cNvPr id="25" name="Picture 24"/>
          <p:cNvPicPr>
            <a:picLocks/>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959350" y="5986463"/>
            <a:ext cx="1473200" cy="431800"/>
          </a:xfrm>
          <a:prstGeom prst="rect">
            <a:avLst/>
          </a:prstGeom>
        </p:spPr>
      </p:pic>
      <p:pic>
        <p:nvPicPr>
          <p:cNvPr id="26" name="Picture 25"/>
          <p:cNvPicPr>
            <a:picLocks/>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135813" y="5986463"/>
            <a:ext cx="1731963" cy="431800"/>
          </a:xfrm>
          <a:prstGeom prst="rect">
            <a:avLst/>
          </a:prstGeom>
        </p:spPr>
      </p:pic>
    </p:spTree>
    <p:custDataLst>
      <p:tags r:id="rId1"/>
    </p:custDataLst>
    <p:extLst>
      <p:ext uri="{BB962C8B-B14F-4D97-AF65-F5344CB8AC3E}">
        <p14:creationId xmlns:p14="http://schemas.microsoft.com/office/powerpoint/2010/main" val="1898010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latin typeface="Arial" pitchFamily="34" charset="0"/>
              </a:rPr>
              <a:t>Topics</a:t>
            </a:r>
            <a:endParaRPr lang="en-US" sz="2800" dirty="0">
              <a:solidFill>
                <a:schemeClr val="tx1"/>
              </a:solidFill>
              <a:latin typeface="Arial" pitchFamily="34" charset="0"/>
            </a:endParaRPr>
          </a:p>
        </p:txBody>
      </p:sp>
      <p:sp>
        <p:nvSpPr>
          <p:cNvPr id="3" name="Content Placeholder 2"/>
          <p:cNvSpPr>
            <a:spLocks noGrp="1"/>
          </p:cNvSpPr>
          <p:nvPr>
            <p:ph idx="1"/>
          </p:nvPr>
        </p:nvSpPr>
        <p:spPr>
          <a:xfrm>
            <a:off x="533400" y="1219200"/>
            <a:ext cx="8229600" cy="5287963"/>
          </a:xfrm>
        </p:spPr>
        <p:txBody>
          <a:bodyPr>
            <a:normAutofit/>
          </a:bodyPr>
          <a:lstStyle/>
          <a:p>
            <a:pPr lvl="0"/>
            <a:r>
              <a:rPr lang="en-US" sz="2400" dirty="0" smtClean="0"/>
              <a:t>Basic Concepts of Law in the Healthcare Workplace</a:t>
            </a:r>
          </a:p>
          <a:p>
            <a:pPr lvl="0"/>
            <a:r>
              <a:rPr lang="en-US" sz="2400" dirty="0" smtClean="0"/>
              <a:t>Tort Reform</a:t>
            </a:r>
          </a:p>
          <a:p>
            <a:pPr lvl="0"/>
            <a:r>
              <a:rPr lang="en-US" sz="2400" dirty="0" smtClean="0"/>
              <a:t>Human Resource-Related Legislation</a:t>
            </a:r>
          </a:p>
          <a:p>
            <a:pPr lvl="0"/>
            <a:r>
              <a:rPr lang="en-US" sz="2400" dirty="0" smtClean="0"/>
              <a:t>Basic Concepts of Ethics in the Healthcare Workplace</a:t>
            </a:r>
          </a:p>
          <a:p>
            <a:pPr lvl="0"/>
            <a:r>
              <a:rPr lang="en-US" sz="2400" dirty="0"/>
              <a:t>Decision Model for Healthcare Dilemmas</a:t>
            </a:r>
          </a:p>
          <a:p>
            <a:pPr lvl="0"/>
            <a:r>
              <a:rPr lang="en-US" sz="2400" dirty="0"/>
              <a:t>Code of </a:t>
            </a:r>
            <a:r>
              <a:rPr lang="en-US" sz="2400" dirty="0" smtClean="0"/>
              <a:t>Ethics</a:t>
            </a:r>
          </a:p>
          <a:p>
            <a:pPr lvl="1"/>
            <a:r>
              <a:rPr lang="en-US" sz="2000" dirty="0" smtClean="0"/>
              <a:t>Doctor – Patient Relationship</a:t>
            </a:r>
          </a:p>
          <a:p>
            <a:pPr lvl="1"/>
            <a:r>
              <a:rPr lang="en-US" sz="2000" dirty="0" smtClean="0"/>
              <a:t>Other Healthcare Code of Ethics</a:t>
            </a:r>
            <a:endParaRPr lang="en-US" sz="2000" dirty="0"/>
          </a:p>
          <a:p>
            <a:pPr lvl="0"/>
            <a:r>
              <a:rPr lang="en-US" sz="2400" dirty="0"/>
              <a:t>Developing a Code of Ethics</a:t>
            </a:r>
          </a:p>
          <a:p>
            <a:pPr lvl="0"/>
            <a:r>
              <a:rPr lang="en-US" sz="2400" dirty="0" smtClean="0"/>
              <a:t>Ethics and Research</a:t>
            </a:r>
          </a:p>
          <a:p>
            <a:pPr lvl="0"/>
            <a:r>
              <a:rPr lang="en-US" sz="2400" dirty="0" smtClean="0"/>
              <a:t>Workplace Bullying</a:t>
            </a:r>
            <a:endParaRPr lang="en-US" sz="2400" dirty="0"/>
          </a:p>
        </p:txBody>
      </p:sp>
    </p:spTree>
    <p:custDataLst>
      <p:tags r:id="rId1"/>
    </p:custDataLst>
    <p:extLst>
      <p:ext uri="{BB962C8B-B14F-4D97-AF65-F5344CB8AC3E}">
        <p14:creationId xmlns:p14="http://schemas.microsoft.com/office/powerpoint/2010/main" val="2675638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rial" pitchFamily="34" charset="0"/>
              </a:rPr>
              <a:t>Summary</a:t>
            </a:r>
            <a:endParaRPr lang="en-US" sz="3200" dirty="0">
              <a:solidFill>
                <a:schemeClr val="tx1"/>
              </a:solidFill>
              <a:latin typeface="Arial" pitchFamily="34" charset="0"/>
            </a:endParaRPr>
          </a:p>
        </p:txBody>
      </p:sp>
      <p:sp>
        <p:nvSpPr>
          <p:cNvPr id="3" name="Content Placeholder 2"/>
          <p:cNvSpPr>
            <a:spLocks noGrp="1"/>
          </p:cNvSpPr>
          <p:nvPr>
            <p:ph idx="1"/>
          </p:nvPr>
        </p:nvSpPr>
        <p:spPr>
          <a:xfrm>
            <a:off x="228600" y="838200"/>
            <a:ext cx="8458200" cy="5287963"/>
          </a:xfrm>
        </p:spPr>
        <p:txBody>
          <a:bodyPr>
            <a:normAutofit/>
          </a:bodyPr>
          <a:lstStyle/>
          <a:p>
            <a:pPr lvl="0"/>
            <a:r>
              <a:rPr lang="en-US" sz="2400" dirty="0"/>
              <a:t>Basic Concepts of Law in the Healthcare Workplace</a:t>
            </a:r>
          </a:p>
          <a:p>
            <a:pPr lvl="0"/>
            <a:r>
              <a:rPr lang="en-US" sz="2400" dirty="0"/>
              <a:t>Tort Reform</a:t>
            </a:r>
          </a:p>
          <a:p>
            <a:pPr lvl="0"/>
            <a:r>
              <a:rPr lang="en-US" sz="2400" dirty="0"/>
              <a:t>Human Resource-Related Legislation</a:t>
            </a:r>
          </a:p>
          <a:p>
            <a:pPr lvl="0"/>
            <a:r>
              <a:rPr lang="en-US" sz="2400" dirty="0" smtClean="0"/>
              <a:t>Role of Ethics and the Five Basic Values</a:t>
            </a:r>
          </a:p>
          <a:p>
            <a:pPr lvl="0"/>
            <a:r>
              <a:rPr lang="en-US" sz="2400" dirty="0" smtClean="0"/>
              <a:t>Decision Model for Healthcare Dilemmas</a:t>
            </a:r>
          </a:p>
          <a:p>
            <a:pPr lvl="0"/>
            <a:r>
              <a:rPr lang="en-US" sz="2400" dirty="0" smtClean="0"/>
              <a:t>Code of Ethics and the Doctor-Patient Relationship</a:t>
            </a:r>
          </a:p>
          <a:p>
            <a:pPr lvl="0"/>
            <a:r>
              <a:rPr lang="en-US" sz="2400" dirty="0" smtClean="0"/>
              <a:t>How to Develop a Code of Ethics</a:t>
            </a:r>
          </a:p>
          <a:p>
            <a:pPr lvl="0"/>
            <a:r>
              <a:rPr lang="en-US" sz="2400" dirty="0" smtClean="0"/>
              <a:t>Ethics and Research</a:t>
            </a:r>
            <a:endParaRPr lang="en-US" sz="2400" dirty="0"/>
          </a:p>
          <a:p>
            <a:pPr lvl="0"/>
            <a:r>
              <a:rPr lang="en-US" sz="2400" dirty="0"/>
              <a:t>Workplace Bullying</a:t>
            </a:r>
          </a:p>
        </p:txBody>
      </p:sp>
    </p:spTree>
    <p:custDataLst>
      <p:tags r:id="rId1"/>
    </p:custDataLst>
    <p:extLst>
      <p:ext uri="{BB962C8B-B14F-4D97-AF65-F5344CB8AC3E}">
        <p14:creationId xmlns:p14="http://schemas.microsoft.com/office/powerpoint/2010/main" val="2675638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685800"/>
          </a:xfrm>
        </p:spPr>
        <p:txBody>
          <a:bodyPr>
            <a:noAutofit/>
          </a:bodyPr>
          <a:lstStyle/>
          <a:p>
            <a:pPr marL="342900" lvl="0" indent="-342900">
              <a:spcBef>
                <a:spcPct val="20000"/>
              </a:spcBef>
            </a:pPr>
            <a:r>
              <a:rPr lang="en-US" sz="2800" dirty="0" smtClean="0">
                <a:solidFill>
                  <a:prstClr val="black"/>
                </a:solidFill>
                <a:latin typeface="Arial" pitchFamily="34" charset="0"/>
                <a:ea typeface="+mn-ea"/>
              </a:rPr>
              <a:t/>
            </a:r>
            <a:br>
              <a:rPr lang="en-US" sz="2800" dirty="0" smtClean="0">
                <a:solidFill>
                  <a:prstClr val="black"/>
                </a:solidFill>
                <a:latin typeface="Arial" pitchFamily="34" charset="0"/>
                <a:ea typeface="+mn-ea"/>
              </a:rPr>
            </a:br>
            <a:r>
              <a:rPr lang="en-US" sz="2800" dirty="0" smtClean="0">
                <a:solidFill>
                  <a:prstClr val="black"/>
                </a:solidFill>
                <a:latin typeface="Arial" pitchFamily="34" charset="0"/>
                <a:ea typeface="+mn-ea"/>
              </a:rPr>
              <a:t>Basic </a:t>
            </a:r>
            <a:r>
              <a:rPr lang="en-US" sz="2800" dirty="0">
                <a:solidFill>
                  <a:prstClr val="black"/>
                </a:solidFill>
                <a:latin typeface="Arial" pitchFamily="34" charset="0"/>
                <a:ea typeface="+mn-ea"/>
              </a:rPr>
              <a:t>Concepts of Law in the </a:t>
            </a:r>
            <a:r>
              <a:rPr lang="en-US" sz="2800" dirty="0" smtClean="0">
                <a:solidFill>
                  <a:prstClr val="black"/>
                </a:solidFill>
                <a:latin typeface="Arial" pitchFamily="34" charset="0"/>
                <a:ea typeface="+mn-ea"/>
              </a:rPr>
              <a:t>Healthcare Workplace</a:t>
            </a:r>
            <a:r>
              <a:rPr lang="en-US" sz="2800" dirty="0">
                <a:solidFill>
                  <a:prstClr val="black"/>
                </a:solidFill>
                <a:latin typeface="Arial" pitchFamily="34" charset="0"/>
                <a:ea typeface="+mn-ea"/>
              </a:rPr>
              <a:t/>
            </a:r>
            <a:br>
              <a:rPr lang="en-US" sz="2800" dirty="0">
                <a:solidFill>
                  <a:prstClr val="black"/>
                </a:solidFill>
                <a:latin typeface="Arial" pitchFamily="34" charset="0"/>
                <a:ea typeface="+mn-ea"/>
              </a:rPr>
            </a:br>
            <a:endParaRPr lang="en-US" sz="2800" dirty="0">
              <a:solidFill>
                <a:schemeClr val="tx1"/>
              </a:solidFill>
            </a:endParaRPr>
          </a:p>
        </p:txBody>
      </p:sp>
      <p:sp>
        <p:nvSpPr>
          <p:cNvPr id="3" name="Content Placeholder 2"/>
          <p:cNvSpPr>
            <a:spLocks noGrp="1"/>
          </p:cNvSpPr>
          <p:nvPr>
            <p:ph idx="1"/>
          </p:nvPr>
        </p:nvSpPr>
        <p:spPr>
          <a:xfrm>
            <a:off x="838200" y="1219200"/>
            <a:ext cx="7086600" cy="4906963"/>
          </a:xfrm>
        </p:spPr>
        <p:txBody>
          <a:bodyPr>
            <a:normAutofit lnSpcReduction="10000"/>
          </a:bodyPr>
          <a:lstStyle/>
          <a:p>
            <a:pPr lvl="0"/>
            <a:r>
              <a:rPr lang="en-US" sz="2400" dirty="0" smtClean="0"/>
              <a:t>Law</a:t>
            </a:r>
          </a:p>
          <a:p>
            <a:pPr lvl="0"/>
            <a:r>
              <a:rPr lang="en-US" sz="2400" dirty="0" smtClean="0"/>
              <a:t>Common Law</a:t>
            </a:r>
          </a:p>
          <a:p>
            <a:pPr lvl="0"/>
            <a:r>
              <a:rPr lang="en-US" sz="2400" dirty="0" smtClean="0"/>
              <a:t>Statutes</a:t>
            </a:r>
          </a:p>
          <a:p>
            <a:pPr lvl="0"/>
            <a:r>
              <a:rPr lang="en-US" sz="2400" dirty="0" smtClean="0"/>
              <a:t>Rules and Regulations</a:t>
            </a:r>
          </a:p>
          <a:p>
            <a:pPr lvl="0"/>
            <a:r>
              <a:rPr lang="en-US" sz="2400" dirty="0"/>
              <a:t>Criminal Law</a:t>
            </a:r>
          </a:p>
          <a:p>
            <a:pPr lvl="0"/>
            <a:r>
              <a:rPr lang="en-US" sz="2400" dirty="0" smtClean="0"/>
              <a:t>Civil Law</a:t>
            </a:r>
          </a:p>
          <a:p>
            <a:pPr lvl="0"/>
            <a:r>
              <a:rPr lang="en-US" sz="2400" dirty="0" smtClean="0"/>
              <a:t>Torts</a:t>
            </a:r>
          </a:p>
          <a:p>
            <a:pPr lvl="0"/>
            <a:r>
              <a:rPr lang="en-US" sz="2400" dirty="0" smtClean="0"/>
              <a:t>Negligence</a:t>
            </a:r>
            <a:endParaRPr lang="en-US" sz="2400" dirty="0"/>
          </a:p>
          <a:p>
            <a:pPr lvl="0"/>
            <a:r>
              <a:rPr lang="en-US" sz="2400" dirty="0" smtClean="0"/>
              <a:t>Intentional Torts</a:t>
            </a:r>
          </a:p>
          <a:p>
            <a:pPr lvl="0"/>
            <a:r>
              <a:rPr lang="en-US" sz="2400" dirty="0" smtClean="0"/>
              <a:t>Assault and Battery</a:t>
            </a:r>
          </a:p>
          <a:p>
            <a:pPr lvl="0"/>
            <a:r>
              <a:rPr lang="en-US" sz="2400" dirty="0" smtClean="0"/>
              <a:t>Invasion of Privacy</a:t>
            </a:r>
          </a:p>
          <a:p>
            <a:pPr lvl="0"/>
            <a:r>
              <a:rPr lang="en-US" sz="2400" dirty="0" smtClean="0"/>
              <a:t>Medical Malpractice</a:t>
            </a:r>
            <a:endParaRPr lang="en-US" sz="2400" dirty="0"/>
          </a:p>
        </p:txBody>
      </p:sp>
      <p:pic>
        <p:nvPicPr>
          <p:cNvPr id="4098" name="Picture 2" descr="C:\Users\jared.ferreira\Desktop\158714496.jpg"/>
          <p:cNvPicPr>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l="29280"/>
          <a:stretch/>
        </p:blipFill>
        <p:spPr bwMode="auto">
          <a:xfrm>
            <a:off x="4913574" y="2057400"/>
            <a:ext cx="3670039"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1394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85800"/>
          </a:xfrm>
        </p:spPr>
        <p:txBody>
          <a:bodyPr>
            <a:noAutofit/>
          </a:bodyPr>
          <a:lstStyle/>
          <a:p>
            <a:pPr marL="342900" lvl="0" indent="-342900">
              <a:spcBef>
                <a:spcPct val="20000"/>
              </a:spcBef>
            </a:pPr>
            <a:r>
              <a:rPr lang="en-US" sz="2800" dirty="0" smtClean="0">
                <a:solidFill>
                  <a:prstClr val="black"/>
                </a:solidFill>
                <a:latin typeface="Arial" pitchFamily="34" charset="0"/>
                <a:ea typeface="+mn-ea"/>
              </a:rPr>
              <a:t/>
            </a:r>
            <a:br>
              <a:rPr lang="en-US" sz="2800" dirty="0" smtClean="0">
                <a:solidFill>
                  <a:prstClr val="black"/>
                </a:solidFill>
                <a:latin typeface="Arial" pitchFamily="34" charset="0"/>
                <a:ea typeface="+mn-ea"/>
              </a:rPr>
            </a:br>
            <a:r>
              <a:rPr lang="en-US" sz="2800" dirty="0" smtClean="0">
                <a:solidFill>
                  <a:prstClr val="black"/>
                </a:solidFill>
                <a:latin typeface="Arial" pitchFamily="34" charset="0"/>
                <a:ea typeface="+mn-ea"/>
              </a:rPr>
              <a:t>Tort Reform</a:t>
            </a:r>
            <a:r>
              <a:rPr lang="en-US" sz="2800" dirty="0">
                <a:solidFill>
                  <a:prstClr val="black"/>
                </a:solidFill>
                <a:latin typeface="Arial" pitchFamily="34" charset="0"/>
                <a:ea typeface="+mn-ea"/>
              </a:rPr>
              <a:t/>
            </a:r>
            <a:br>
              <a:rPr lang="en-US" sz="2800" dirty="0">
                <a:solidFill>
                  <a:prstClr val="black"/>
                </a:solidFill>
                <a:latin typeface="Arial" pitchFamily="34" charset="0"/>
                <a:ea typeface="+mn-ea"/>
              </a:rPr>
            </a:br>
            <a:endParaRPr lang="en-US" sz="2800" dirty="0">
              <a:solidFill>
                <a:schemeClr val="tx1"/>
              </a:solidFill>
            </a:endParaRPr>
          </a:p>
        </p:txBody>
      </p:sp>
      <p:sp>
        <p:nvSpPr>
          <p:cNvPr id="3" name="Content Placeholder 2"/>
          <p:cNvSpPr>
            <a:spLocks noGrp="1"/>
          </p:cNvSpPr>
          <p:nvPr>
            <p:ph idx="1"/>
          </p:nvPr>
        </p:nvSpPr>
        <p:spPr>
          <a:xfrm>
            <a:off x="609600" y="1905000"/>
            <a:ext cx="7086600" cy="2667000"/>
          </a:xfrm>
        </p:spPr>
        <p:txBody>
          <a:bodyPr>
            <a:normAutofit/>
          </a:bodyPr>
          <a:lstStyle/>
          <a:p>
            <a:pPr lvl="0"/>
            <a:r>
              <a:rPr lang="en-US" sz="2400" dirty="0" smtClean="0"/>
              <a:t>Defensive Medicine</a:t>
            </a:r>
          </a:p>
          <a:p>
            <a:pPr lvl="0"/>
            <a:r>
              <a:rPr lang="en-US" sz="2400" dirty="0" smtClean="0"/>
              <a:t>Monetary Cap</a:t>
            </a:r>
          </a:p>
          <a:p>
            <a:pPr lvl="0"/>
            <a:r>
              <a:rPr lang="en-US" sz="2400" dirty="0" smtClean="0"/>
              <a:t>Voluntary Hospitals</a:t>
            </a:r>
          </a:p>
          <a:p>
            <a:pPr lvl="0"/>
            <a:r>
              <a:rPr lang="en-US" sz="2400" dirty="0" smtClean="0"/>
              <a:t>Informed Consent</a:t>
            </a:r>
          </a:p>
          <a:p>
            <a:pPr lvl="0"/>
            <a:r>
              <a:rPr lang="en-US" sz="2400" dirty="0" smtClean="0"/>
              <a:t>Standard Care</a:t>
            </a:r>
            <a:endParaRPr lang="en-US" sz="2400" dirty="0"/>
          </a:p>
        </p:txBody>
      </p:sp>
      <p:pic>
        <p:nvPicPr>
          <p:cNvPr id="1027" name="Picture 3" descr="C:\Users\jared.ferreira\Desktop\133610914.jpg"/>
          <p:cNvPicPr>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l="35187"/>
          <a:stretch/>
        </p:blipFill>
        <p:spPr bwMode="auto">
          <a:xfrm>
            <a:off x="4345048" y="1524000"/>
            <a:ext cx="425477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232486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3200" dirty="0" smtClean="0">
                <a:solidFill>
                  <a:schemeClr val="tx1"/>
                </a:solidFill>
              </a:rPr>
              <a:t>Human Resources-Related Legislation</a:t>
            </a:r>
            <a:endParaRPr lang="en-US" sz="32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0230477"/>
              </p:ext>
            </p:extLst>
          </p:nvPr>
        </p:nvGraphicFramePr>
        <p:xfrm>
          <a:off x="533400" y="685800"/>
          <a:ext cx="8077200" cy="548362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87262">
                <a:tc>
                  <a:txBody>
                    <a:bodyPr/>
                    <a:lstStyle/>
                    <a:p>
                      <a:r>
                        <a:rPr lang="en-US" sz="1600" dirty="0" smtClean="0"/>
                        <a:t>Table 2</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677709">
                <a:tc>
                  <a:txBody>
                    <a:bodyPr/>
                    <a:lstStyle/>
                    <a:p>
                      <a:r>
                        <a:rPr lang="en-US" sz="1600" dirty="0" smtClean="0"/>
                        <a:t>Equal</a:t>
                      </a:r>
                      <a:r>
                        <a:rPr lang="en-US" sz="1600" baseline="0" dirty="0" smtClean="0"/>
                        <a:t> Pay Act of 1963:</a:t>
                      </a:r>
                      <a:endParaRPr lang="en-US" sz="1600" dirty="0"/>
                    </a:p>
                  </a:txBody>
                  <a:tcPr/>
                </a:tc>
                <a:tc>
                  <a:txBody>
                    <a:bodyPr/>
                    <a:lstStyle/>
                    <a:p>
                      <a:pPr marL="0" indent="0">
                        <a:buFont typeface="Arial" pitchFamily="34" charset="0"/>
                        <a:buNone/>
                      </a:pPr>
                      <a:r>
                        <a:rPr lang="en-US" sz="1600" dirty="0" smtClean="0"/>
                        <a:t>All employers must provide</a:t>
                      </a:r>
                      <a:r>
                        <a:rPr lang="en-US" sz="1600" baseline="0" dirty="0" smtClean="0"/>
                        <a:t> equal pay to both genders that have the same position with equal responsibilities and skills. Enforced by the U.S. Department of Labor.</a:t>
                      </a:r>
                      <a:endParaRPr lang="en-US" sz="1600" dirty="0"/>
                    </a:p>
                  </a:txBody>
                  <a:tcPr/>
                </a:tc>
                <a:extLst>
                  <a:ext uri="{0D108BD9-81ED-4DB2-BD59-A6C34878D82A}">
                    <a16:rowId xmlns:a16="http://schemas.microsoft.com/office/drawing/2014/main" val="10001"/>
                  </a:ext>
                </a:extLst>
              </a:tr>
              <a:tr h="1073003">
                <a:tc>
                  <a:txBody>
                    <a:bodyPr/>
                    <a:lstStyle/>
                    <a:p>
                      <a:r>
                        <a:rPr lang="en-US" sz="1600" dirty="0" smtClean="0"/>
                        <a:t>Civil</a:t>
                      </a:r>
                      <a:r>
                        <a:rPr lang="en-US" sz="1600" baseline="0" dirty="0" smtClean="0"/>
                        <a:t> Rights Act of 1964, Title VII:</a:t>
                      </a:r>
                      <a:endParaRPr lang="en-US" sz="1600" dirty="0"/>
                    </a:p>
                  </a:txBody>
                  <a:tcPr/>
                </a:tc>
                <a:tc>
                  <a:txBody>
                    <a:bodyPr/>
                    <a:lstStyle/>
                    <a:p>
                      <a:pPr marL="0" indent="0">
                        <a:buFont typeface="Arial" pitchFamily="34" charset="0"/>
                        <a:buNone/>
                      </a:pPr>
                      <a:r>
                        <a:rPr lang="en-US" sz="1600" dirty="0" smtClean="0"/>
                        <a:t>Landmark legislation.</a:t>
                      </a:r>
                      <a:r>
                        <a:rPr lang="en-US" sz="1600" baseline="0" dirty="0" smtClean="0"/>
                        <a:t> Prohibits discrimination of protected classes based on gender, race, color, religion, and national origin. Enforced by the EEOC. Applies to employers with 15 or more employees.</a:t>
                      </a:r>
                      <a:endParaRPr lang="en-US" sz="1600" dirty="0"/>
                    </a:p>
                  </a:txBody>
                  <a:tcPr/>
                </a:tc>
                <a:extLst>
                  <a:ext uri="{0D108BD9-81ED-4DB2-BD59-A6C34878D82A}">
                    <a16:rowId xmlns:a16="http://schemas.microsoft.com/office/drawing/2014/main" val="10002"/>
                  </a:ext>
                </a:extLst>
              </a:tr>
              <a:tr h="677709">
                <a:tc>
                  <a:txBody>
                    <a:bodyPr/>
                    <a:lstStyle/>
                    <a:p>
                      <a:r>
                        <a:rPr lang="en-US" sz="1600" dirty="0" smtClean="0"/>
                        <a:t>Age</a:t>
                      </a:r>
                      <a:r>
                        <a:rPr lang="en-US" sz="1600" baseline="0" dirty="0" smtClean="0"/>
                        <a:t> Discrimination in Employment Act of 1967 </a:t>
                      </a:r>
                      <a:r>
                        <a:rPr lang="en-US" sz="1600" b="1" baseline="0" dirty="0" smtClean="0"/>
                        <a:t>(ADEA</a:t>
                      </a:r>
                      <a:r>
                        <a:rPr lang="en-US" sz="1600" baseline="0" dirty="0" smtClean="0"/>
                        <a:t>):</a:t>
                      </a:r>
                      <a:endParaRPr lang="en-US" sz="1600" dirty="0"/>
                    </a:p>
                  </a:txBody>
                  <a:tcPr/>
                </a:tc>
                <a:tc>
                  <a:txBody>
                    <a:bodyPr/>
                    <a:lstStyle/>
                    <a:p>
                      <a:pPr marL="0" indent="0">
                        <a:buFont typeface="Arial" pitchFamily="34" charset="0"/>
                        <a:buNone/>
                      </a:pPr>
                      <a:r>
                        <a:rPr lang="en-US" sz="1600" dirty="0" smtClean="0"/>
                        <a:t>Protects</a:t>
                      </a:r>
                      <a:r>
                        <a:rPr lang="en-US" sz="1600" baseline="0" dirty="0" smtClean="0"/>
                        <a:t> employees and job applicants 40 years or older from discrimination in hiring, firing, promotion, layoffs, training, benefits, and assignments. Enforced by EEOC.  Applies to employers with 20 or more employees.</a:t>
                      </a:r>
                      <a:endParaRPr lang="en-US" sz="1600" dirty="0"/>
                    </a:p>
                  </a:txBody>
                  <a:tcPr/>
                </a:tc>
                <a:extLst>
                  <a:ext uri="{0D108BD9-81ED-4DB2-BD59-A6C34878D82A}">
                    <a16:rowId xmlns:a16="http://schemas.microsoft.com/office/drawing/2014/main" val="10003"/>
                  </a:ext>
                </a:extLst>
              </a:tr>
              <a:tr h="677709">
                <a:tc>
                  <a:txBody>
                    <a:bodyPr/>
                    <a:lstStyle/>
                    <a:p>
                      <a:r>
                        <a:rPr lang="en-US" sz="1600" dirty="0" smtClean="0"/>
                        <a:t>Occupational</a:t>
                      </a:r>
                      <a:r>
                        <a:rPr lang="en-US" sz="1600" baseline="0" dirty="0" smtClean="0"/>
                        <a:t> Safety and Health Act of 1970:</a:t>
                      </a:r>
                      <a:endParaRPr lang="en-US" sz="1600" dirty="0"/>
                    </a:p>
                  </a:txBody>
                  <a:tcPr/>
                </a:tc>
                <a:tc>
                  <a:txBody>
                    <a:bodyPr/>
                    <a:lstStyle/>
                    <a:p>
                      <a:pPr marL="0" indent="0">
                        <a:buFont typeface="Arial" pitchFamily="34" charset="0"/>
                        <a:buNone/>
                      </a:pPr>
                      <a:r>
                        <a:rPr lang="en-US" sz="1600" dirty="0" smtClean="0"/>
                        <a:t>This act requires employers to provide</a:t>
                      </a:r>
                      <a:r>
                        <a:rPr lang="en-US" sz="1600" baseline="0" dirty="0" smtClean="0"/>
                        <a:t> a safe and healthy work environment.  Guidelines for working with hazardous chemicals and for working ergonomically.  Enforced by the Occupational Safety and Health Administration.</a:t>
                      </a:r>
                      <a:endParaRPr lang="en-US" sz="1600" dirty="0"/>
                    </a:p>
                  </a:txBody>
                  <a:tcPr/>
                </a:tc>
                <a:extLst>
                  <a:ext uri="{0D108BD9-81ED-4DB2-BD59-A6C34878D82A}">
                    <a16:rowId xmlns:a16="http://schemas.microsoft.com/office/drawing/2014/main" val="10004"/>
                  </a:ext>
                </a:extLst>
              </a:tr>
              <a:tr h="625855">
                <a:tc>
                  <a:txBody>
                    <a:bodyPr/>
                    <a:lstStyle/>
                    <a:p>
                      <a:r>
                        <a:rPr lang="en-US" sz="1600" dirty="0" smtClean="0"/>
                        <a:t>Rehabilitation</a:t>
                      </a:r>
                      <a:r>
                        <a:rPr lang="en-US" sz="1600" baseline="0" dirty="0" smtClean="0"/>
                        <a:t> Act of 1973:</a:t>
                      </a:r>
                      <a:endParaRPr lang="en-US" sz="1600" dirty="0"/>
                    </a:p>
                  </a:txBody>
                  <a:tcPr/>
                </a:tc>
                <a:tc>
                  <a:txBody>
                    <a:bodyPr/>
                    <a:lstStyle/>
                    <a:p>
                      <a:r>
                        <a:rPr lang="en-US" sz="1600" dirty="0" smtClean="0"/>
                        <a:t>Employers with 50 or more employees and with federal funding of $50,000 must submit an affirmative</a:t>
                      </a:r>
                      <a:r>
                        <a:rPr lang="en-US" sz="1600" baseline="0" dirty="0" smtClean="0"/>
                        <a:t> action plan.  Amended to ensure that healthcare facilities are accessible for the disabled.  Enforced by the Office of Federal Contract Compliance Programs.</a:t>
                      </a:r>
                      <a:endParaRPr lang="en-US" sz="1600" dirty="0"/>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675638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chemeClr val="tx1"/>
                </a:solidFill>
                <a:latin typeface="Arial" pitchFamily="34" charset="0"/>
              </a:rPr>
              <a:t>Human Resources-Related Legislation, cont’d.</a:t>
            </a:r>
            <a:endParaRPr lang="en-US" sz="3200" dirty="0">
              <a:solidFill>
                <a:schemeClr val="tx1"/>
              </a:solidFill>
              <a:latin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3679239"/>
              </p:ext>
            </p:extLst>
          </p:nvPr>
        </p:nvGraphicFramePr>
        <p:xfrm>
          <a:off x="457200" y="1143000"/>
          <a:ext cx="8229600" cy="4573984"/>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550624">
                <a:tc>
                  <a:txBody>
                    <a:bodyPr/>
                    <a:lstStyle/>
                    <a:p>
                      <a:r>
                        <a:rPr lang="en-US" sz="1600" dirty="0" smtClean="0"/>
                        <a:t>Table 2 (Continued)</a:t>
                      </a:r>
                      <a:endParaRPr lang="en-US" sz="1600" dirty="0"/>
                    </a:p>
                  </a:txBody>
                  <a:tcPr/>
                </a:tc>
                <a:tc>
                  <a:txBody>
                    <a:bodyPr/>
                    <a:lstStyle/>
                    <a:p>
                      <a:endParaRPr lang="en-US" sz="1600"/>
                    </a:p>
                  </a:txBody>
                  <a:tcPr/>
                </a:tc>
                <a:extLst>
                  <a:ext uri="{0D108BD9-81ED-4DB2-BD59-A6C34878D82A}">
                    <a16:rowId xmlns:a16="http://schemas.microsoft.com/office/drawing/2014/main" val="10000"/>
                  </a:ext>
                </a:extLst>
              </a:tr>
              <a:tr h="646819">
                <a:tc>
                  <a:txBody>
                    <a:bodyPr/>
                    <a:lstStyle/>
                    <a:p>
                      <a:r>
                        <a:rPr lang="en-US" sz="1600" dirty="0" smtClean="0"/>
                        <a:t>Employee Retirement Income</a:t>
                      </a:r>
                      <a:r>
                        <a:rPr lang="en-US" sz="1600" baseline="0" dirty="0" smtClean="0"/>
                        <a:t> Security Act of 1974 </a:t>
                      </a:r>
                      <a:r>
                        <a:rPr lang="en-US" sz="1600" b="1" baseline="0" dirty="0" smtClean="0"/>
                        <a:t>(ERISA</a:t>
                      </a:r>
                      <a:r>
                        <a:rPr lang="en-US" sz="1600" baseline="0" dirty="0" smtClean="0"/>
                        <a:t>):</a:t>
                      </a:r>
                      <a:endParaRPr lang="en-US" sz="1600" dirty="0"/>
                    </a:p>
                  </a:txBody>
                  <a:tcPr/>
                </a:tc>
                <a:tc>
                  <a:txBody>
                    <a:bodyPr/>
                    <a:lstStyle/>
                    <a:p>
                      <a:r>
                        <a:rPr lang="en-US" sz="1600" dirty="0" smtClean="0"/>
                        <a:t>Regulates pensions and benefit plan for employees. Forbids employers from firing employees so the employers do not have to pay the employee’s medical coverage.</a:t>
                      </a:r>
                      <a:r>
                        <a:rPr lang="en-US" sz="1600" baseline="0" dirty="0" smtClean="0"/>
                        <a:t> </a:t>
                      </a:r>
                      <a:r>
                        <a:rPr lang="en-US" sz="1600" dirty="0" smtClean="0"/>
                        <a:t> Give</a:t>
                      </a:r>
                      <a:r>
                        <a:rPr lang="en-US" sz="1600" baseline="0" dirty="0" smtClean="0"/>
                        <a:t> employees the right to sue for breaches of any fiduciary duty.  Enforced by the U.S. Department of Labor.</a:t>
                      </a:r>
                      <a:endParaRPr lang="en-US" sz="1600" dirty="0" smtClean="0"/>
                    </a:p>
                  </a:txBody>
                  <a:tcPr/>
                </a:tc>
                <a:extLst>
                  <a:ext uri="{0D108BD9-81ED-4DB2-BD59-A6C34878D82A}">
                    <a16:rowId xmlns:a16="http://schemas.microsoft.com/office/drawing/2014/main" val="10001"/>
                  </a:ext>
                </a:extLst>
              </a:tr>
              <a:tr h="646819">
                <a:tc>
                  <a:txBody>
                    <a:bodyPr/>
                    <a:lstStyle/>
                    <a:p>
                      <a:r>
                        <a:rPr lang="en-US" sz="1600" dirty="0" smtClean="0"/>
                        <a:t>Pregnancy</a:t>
                      </a:r>
                      <a:r>
                        <a:rPr lang="en-US" sz="1600" baseline="0" dirty="0" smtClean="0"/>
                        <a:t> Discrimination Act of 1978.</a:t>
                      </a:r>
                      <a:endParaRPr lang="en-US" sz="1600" dirty="0"/>
                    </a:p>
                  </a:txBody>
                  <a:tcPr/>
                </a:tc>
                <a:tc>
                  <a:txBody>
                    <a:bodyPr/>
                    <a:lstStyle/>
                    <a:p>
                      <a:r>
                        <a:rPr lang="en-US" sz="1600" dirty="0" smtClean="0"/>
                        <a:t>Protects female employees who are pregnant against discrimination.  Applied to employers with 15 or</a:t>
                      </a:r>
                      <a:r>
                        <a:rPr lang="en-US" sz="1600" baseline="0" dirty="0" smtClean="0"/>
                        <a:t> more employees. Enforced by the EEOC.</a:t>
                      </a:r>
                      <a:endParaRPr lang="en-US" sz="1600" dirty="0"/>
                    </a:p>
                  </a:txBody>
                  <a:tcPr/>
                </a:tc>
                <a:extLst>
                  <a:ext uri="{0D108BD9-81ED-4DB2-BD59-A6C34878D82A}">
                    <a16:rowId xmlns:a16="http://schemas.microsoft.com/office/drawing/2014/main" val="10002"/>
                  </a:ext>
                </a:extLst>
              </a:tr>
              <a:tr h="782465">
                <a:tc>
                  <a:txBody>
                    <a:bodyPr/>
                    <a:lstStyle/>
                    <a:p>
                      <a:r>
                        <a:rPr lang="en-US" sz="1600" dirty="0" smtClean="0"/>
                        <a:t>Consolidated</a:t>
                      </a:r>
                      <a:r>
                        <a:rPr lang="en-US" sz="1600" baseline="0" dirty="0" smtClean="0"/>
                        <a:t> Omnibus Budget Reconciliation Act  of 1986: (COBRA):</a:t>
                      </a:r>
                      <a:endParaRPr lang="en-US" sz="1600" dirty="0"/>
                    </a:p>
                  </a:txBody>
                  <a:tcPr/>
                </a:tc>
                <a:tc>
                  <a:txBody>
                    <a:bodyPr/>
                    <a:lstStyle/>
                    <a:p>
                      <a:r>
                        <a:rPr lang="en-US" sz="1600" dirty="0" smtClean="0"/>
                        <a:t>Passed to ensure that if an individual</a:t>
                      </a:r>
                      <a:r>
                        <a:rPr lang="en-US" sz="1600" baseline="0" dirty="0" smtClean="0"/>
                        <a:t> changes jobs, he or she can still obtain health insurance. Enforced by the U.S. Department of Labor.</a:t>
                      </a:r>
                      <a:endParaRPr lang="en-US" sz="1600" dirty="0"/>
                    </a:p>
                  </a:txBody>
                  <a:tcPr/>
                </a:tc>
                <a:extLst>
                  <a:ext uri="{0D108BD9-81ED-4DB2-BD59-A6C34878D82A}">
                    <a16:rowId xmlns:a16="http://schemas.microsoft.com/office/drawing/2014/main" val="10003"/>
                  </a:ext>
                </a:extLst>
              </a:tr>
              <a:tr h="646819">
                <a:tc>
                  <a:txBody>
                    <a:bodyPr/>
                    <a:lstStyle/>
                    <a:p>
                      <a:r>
                        <a:rPr lang="en-US" sz="1600" dirty="0" smtClean="0"/>
                        <a:t>Worker</a:t>
                      </a:r>
                      <a:r>
                        <a:rPr lang="en-US" sz="1600" baseline="0" dirty="0" smtClean="0"/>
                        <a:t> Adjustment and Retraining Notification Act of 1989:</a:t>
                      </a:r>
                      <a:endParaRPr lang="en-US" sz="1600" dirty="0"/>
                    </a:p>
                  </a:txBody>
                  <a:tcPr/>
                </a:tc>
                <a:tc>
                  <a:txBody>
                    <a:bodyPr/>
                    <a:lstStyle/>
                    <a:p>
                      <a:r>
                        <a:rPr lang="en-US" sz="1600" dirty="0" smtClean="0"/>
                        <a:t>Employers with 100 </a:t>
                      </a:r>
                      <a:r>
                        <a:rPr lang="en-US" sz="1600" baseline="0" dirty="0" smtClean="0"/>
                        <a:t> employees or more must give their employees 60 days notice of layoffs and closings. U.S. Department of Labor has no enforcement role but can assist with job placement.</a:t>
                      </a:r>
                      <a:endParaRPr lang="en-US" sz="1600"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066394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1"/>
                </a:solidFill>
                <a:latin typeface="Arial" pitchFamily="34" charset="0"/>
              </a:rPr>
              <a:t>Human Resources-Related </a:t>
            </a:r>
            <a:r>
              <a:rPr lang="en-US" sz="3200" dirty="0" smtClean="0">
                <a:solidFill>
                  <a:schemeClr val="tx1"/>
                </a:solidFill>
                <a:latin typeface="Arial" pitchFamily="34" charset="0"/>
              </a:rPr>
              <a:t>Legislation, </a:t>
            </a:r>
            <a:r>
              <a:rPr lang="en-US" sz="3200" dirty="0">
                <a:solidFill>
                  <a:schemeClr val="tx1"/>
                </a:solidFill>
                <a:latin typeface="Arial" pitchFamily="34" charset="0"/>
              </a:rPr>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7513920"/>
              </p:ext>
            </p:extLst>
          </p:nvPr>
        </p:nvGraphicFramePr>
        <p:xfrm>
          <a:off x="457200" y="1066800"/>
          <a:ext cx="8229600" cy="4822109"/>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735575">
                <a:tc>
                  <a:txBody>
                    <a:bodyPr/>
                    <a:lstStyle/>
                    <a:p>
                      <a:r>
                        <a:rPr lang="en-US" sz="1600" dirty="0" smtClean="0"/>
                        <a:t>Table</a:t>
                      </a:r>
                      <a:r>
                        <a:rPr lang="en-US" sz="1600" baseline="0" dirty="0" smtClean="0"/>
                        <a:t> 2 (Continued)</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1355009">
                <a:tc>
                  <a:txBody>
                    <a:bodyPr/>
                    <a:lstStyle/>
                    <a:p>
                      <a:r>
                        <a:rPr lang="en-US" sz="1600" dirty="0" smtClean="0"/>
                        <a:t>Americans</a:t>
                      </a:r>
                      <a:r>
                        <a:rPr lang="en-US" sz="1600" baseline="0" dirty="0" smtClean="0"/>
                        <a:t> with Disabilities Act of 1990 </a:t>
                      </a:r>
                      <a:r>
                        <a:rPr lang="en-US" sz="1600" b="1" baseline="0" dirty="0" smtClean="0"/>
                        <a:t>(ADA</a:t>
                      </a:r>
                      <a:r>
                        <a:rPr lang="en-US" sz="1600" baseline="0" dirty="0" smtClean="0"/>
                        <a:t>):</a:t>
                      </a:r>
                      <a:endParaRPr lang="en-US" sz="1600" dirty="0"/>
                    </a:p>
                  </a:txBody>
                  <a:tcPr/>
                </a:tc>
                <a:tc>
                  <a:txBody>
                    <a:bodyPr/>
                    <a:lstStyle/>
                    <a:p>
                      <a:r>
                        <a:rPr lang="en-US" sz="1600" dirty="0" smtClean="0"/>
                        <a:t>Protects the disabled from employment discrimination. Encourages businesses to provide reasonable accommodation in the workplace for qualified individuals that have disabilities but are able</a:t>
                      </a:r>
                      <a:r>
                        <a:rPr lang="en-US" sz="1600" baseline="0" dirty="0" smtClean="0"/>
                        <a:t> to perform a job.  Applies to employers with 15 or more employees. Enforced by the EEOC.  Its 2008 amendments expanded the concept of disabilities.</a:t>
                      </a:r>
                      <a:endParaRPr lang="en-US" sz="1600" dirty="0"/>
                    </a:p>
                  </a:txBody>
                  <a:tcPr/>
                </a:tc>
                <a:extLst>
                  <a:ext uri="{0D108BD9-81ED-4DB2-BD59-A6C34878D82A}">
                    <a16:rowId xmlns:a16="http://schemas.microsoft.com/office/drawing/2014/main" val="10001"/>
                  </a:ext>
                </a:extLst>
              </a:tr>
              <a:tr h="1045291">
                <a:tc>
                  <a:txBody>
                    <a:bodyPr/>
                    <a:lstStyle/>
                    <a:p>
                      <a:r>
                        <a:rPr lang="en-US" sz="1600" dirty="0" smtClean="0"/>
                        <a:t>Older</a:t>
                      </a:r>
                      <a:r>
                        <a:rPr lang="en-US" sz="1600" baseline="0" dirty="0" smtClean="0"/>
                        <a:t> Workers Benefit Protection Act of 1990 </a:t>
                      </a:r>
                      <a:r>
                        <a:rPr lang="en-US" sz="1600" b="1" baseline="0" dirty="0" smtClean="0"/>
                        <a:t>(OWBA):</a:t>
                      </a:r>
                      <a:endParaRPr lang="en-US" sz="1600" b="1" dirty="0"/>
                    </a:p>
                  </a:txBody>
                  <a:tcPr/>
                </a:tc>
                <a:tc>
                  <a:txBody>
                    <a:bodyPr/>
                    <a:lstStyle/>
                    <a:p>
                      <a:r>
                        <a:rPr lang="en-US" sz="1600" dirty="0" smtClean="0"/>
                        <a:t>Amended the ADEA. Benefits must</a:t>
                      </a:r>
                      <a:r>
                        <a:rPr lang="en-US" sz="1600" baseline="0" dirty="0" smtClean="0"/>
                        <a:t> be provided to both younger and older workers. Gives time to accept early retirement options and allows employees to change their mind if they want to litigate against their company.  Enforced by EEOC.</a:t>
                      </a:r>
                      <a:endParaRPr lang="en-US" sz="1600" dirty="0"/>
                    </a:p>
                  </a:txBody>
                  <a:tcPr/>
                </a:tc>
                <a:extLst>
                  <a:ext uri="{0D108BD9-81ED-4DB2-BD59-A6C34878D82A}">
                    <a16:rowId xmlns:a16="http://schemas.microsoft.com/office/drawing/2014/main" val="10002"/>
                  </a:ext>
                </a:extLst>
              </a:tr>
              <a:tr h="1664725">
                <a:tc>
                  <a:txBody>
                    <a:bodyPr/>
                    <a:lstStyle/>
                    <a:p>
                      <a:r>
                        <a:rPr lang="en-US" sz="1600" dirty="0" smtClean="0"/>
                        <a:t>Civil</a:t>
                      </a:r>
                      <a:r>
                        <a:rPr lang="en-US" sz="1600" baseline="0" dirty="0" smtClean="0"/>
                        <a:t> Rights Act of 1991:</a:t>
                      </a:r>
                      <a:endParaRPr lang="en-US" sz="1600" dirty="0"/>
                    </a:p>
                  </a:txBody>
                  <a:tcPr/>
                </a:tc>
                <a:tc>
                  <a:txBody>
                    <a:bodyPr/>
                    <a:lstStyle/>
                    <a:p>
                      <a:r>
                        <a:rPr lang="en-US" sz="1600" baseline="0" dirty="0" smtClean="0"/>
                        <a:t>Amendment to 1964 Act. Enables individuals to receive monetary damages up to $300,000 because of intentional discrimination.  Enforced by the EEOC.  Applies to employers with 15 or more employees.  This Act also established the Glass Ceiling Commission that examined the lack of protected classes in senior management positions.</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056699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1"/>
                </a:solidFill>
                <a:latin typeface="Arial" pitchFamily="34" charset="0"/>
              </a:rPr>
              <a:t>Human Resources-Related </a:t>
            </a:r>
            <a:r>
              <a:rPr lang="en-US" sz="3200" dirty="0" smtClean="0">
                <a:solidFill>
                  <a:schemeClr val="tx1"/>
                </a:solidFill>
                <a:latin typeface="Arial" pitchFamily="34" charset="0"/>
              </a:rPr>
              <a:t>Legislation, </a:t>
            </a:r>
            <a:r>
              <a:rPr lang="en-US" sz="3200" dirty="0">
                <a:solidFill>
                  <a:schemeClr val="tx1"/>
                </a:solidFill>
                <a:latin typeface="Arial" pitchFamily="34" charset="0"/>
              </a:rPr>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5980562"/>
              </p:ext>
            </p:extLst>
          </p:nvPr>
        </p:nvGraphicFramePr>
        <p:xfrm>
          <a:off x="533400" y="1143000"/>
          <a:ext cx="7924800" cy="48768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735575">
                <a:tc>
                  <a:txBody>
                    <a:bodyPr/>
                    <a:lstStyle/>
                    <a:p>
                      <a:r>
                        <a:rPr lang="en-US" sz="1600" dirty="0" smtClean="0"/>
                        <a:t>Table</a:t>
                      </a:r>
                      <a:r>
                        <a:rPr lang="en-US" sz="1600" baseline="0" dirty="0" smtClean="0"/>
                        <a:t> 2 (Continued)</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1355009">
                <a:tc>
                  <a:txBody>
                    <a:bodyPr/>
                    <a:lstStyle/>
                    <a:p>
                      <a:r>
                        <a:rPr lang="en-US" sz="1600" dirty="0" smtClean="0"/>
                        <a:t>Family Medical Leave Act</a:t>
                      </a:r>
                      <a:r>
                        <a:rPr lang="en-US" sz="1600" baseline="0" dirty="0" smtClean="0"/>
                        <a:t> of 1993 </a:t>
                      </a:r>
                      <a:r>
                        <a:rPr lang="en-US" sz="1600" b="1" baseline="0" dirty="0" smtClean="0"/>
                        <a:t>(FMLA):</a:t>
                      </a:r>
                      <a:endParaRPr lang="en-US" sz="1600" b="1" dirty="0"/>
                    </a:p>
                  </a:txBody>
                  <a:tcPr/>
                </a:tc>
                <a:tc>
                  <a:txBody>
                    <a:bodyPr/>
                    <a:lstStyle/>
                    <a:p>
                      <a:r>
                        <a:rPr lang="en-US" sz="1600" dirty="0" smtClean="0"/>
                        <a:t>Requires employers with 50 or more employees within a 75 –mile</a:t>
                      </a:r>
                      <a:r>
                        <a:rPr lang="en-US" sz="1600" baseline="0" dirty="0" smtClean="0"/>
                        <a:t> radius who work more than 25 hours per week and who have been employed more than 1 year to provide up to 12 work weeks of unpaid leave to an employee during any 12-month period so the employee may provide care for a family member or obtain care for himself or herself.  Enforced by the U.S. Department of Labor.</a:t>
                      </a:r>
                      <a:endParaRPr lang="en-US" sz="1600" dirty="0"/>
                    </a:p>
                  </a:txBody>
                  <a:tcPr/>
                </a:tc>
                <a:extLst>
                  <a:ext uri="{0D108BD9-81ED-4DB2-BD59-A6C34878D82A}">
                    <a16:rowId xmlns:a16="http://schemas.microsoft.com/office/drawing/2014/main" val="10001"/>
                  </a:ext>
                </a:extLst>
              </a:tr>
              <a:tr h="1045291">
                <a:tc>
                  <a:txBody>
                    <a:bodyPr/>
                    <a:lstStyle/>
                    <a:p>
                      <a:r>
                        <a:rPr lang="en-US" sz="1600" dirty="0" smtClean="0"/>
                        <a:t>Uniformed</a:t>
                      </a:r>
                      <a:r>
                        <a:rPr lang="en-US" sz="1600" baseline="0" dirty="0" smtClean="0"/>
                        <a:t> Services Employment and Reemployment Right Act of 1994 </a:t>
                      </a:r>
                      <a:r>
                        <a:rPr lang="en-US" sz="1600" b="1" baseline="0" dirty="0" smtClean="0"/>
                        <a:t>(USERRA):</a:t>
                      </a:r>
                      <a:endParaRPr lang="en-US" sz="1600" b="1" dirty="0"/>
                    </a:p>
                  </a:txBody>
                  <a:tcPr/>
                </a:tc>
                <a:tc>
                  <a:txBody>
                    <a:bodyPr/>
                    <a:lstStyle/>
                    <a:p>
                      <a:r>
                        <a:rPr lang="en-US" sz="1600" dirty="0" smtClean="0"/>
                        <a:t>Workers are entitled to return to their job after military service. Returning</a:t>
                      </a:r>
                      <a:r>
                        <a:rPr lang="en-US" sz="1600" baseline="0" dirty="0" smtClean="0"/>
                        <a:t> employees are not penalized from raises or promotions because they were in the military. The U.S. Department of Labor’s (DOL) Veterans’ Employment and Training Service (VETS) enforces USERRA.</a:t>
                      </a:r>
                      <a:endParaRPr lang="en-US" sz="1600" dirty="0"/>
                    </a:p>
                  </a:txBody>
                  <a:tcPr/>
                </a:tc>
                <a:extLst>
                  <a:ext uri="{0D108BD9-81ED-4DB2-BD59-A6C34878D82A}">
                    <a16:rowId xmlns:a16="http://schemas.microsoft.com/office/drawing/2014/main" val="10002"/>
                  </a:ext>
                </a:extLst>
              </a:tr>
              <a:tr h="1032265">
                <a:tc>
                  <a:txBody>
                    <a:bodyPr/>
                    <a:lstStyle/>
                    <a:p>
                      <a:r>
                        <a:rPr lang="en-US" sz="1600" dirty="0" smtClean="0"/>
                        <a:t>Health</a:t>
                      </a:r>
                      <a:r>
                        <a:rPr lang="en-US" sz="1600" baseline="0" dirty="0" smtClean="0"/>
                        <a:t> Insurance Portability and Accountability Act of 1996: </a:t>
                      </a:r>
                      <a:r>
                        <a:rPr lang="en-US" sz="1600" b="1" baseline="0" dirty="0" smtClean="0"/>
                        <a:t>(HIPAA):</a:t>
                      </a:r>
                      <a:endParaRPr lang="en-US" sz="1600" b="1" dirty="0"/>
                    </a:p>
                  </a:txBody>
                  <a:tcPr/>
                </a:tc>
                <a:tc>
                  <a:txBody>
                    <a:bodyPr/>
                    <a:lstStyle/>
                    <a:p>
                      <a:r>
                        <a:rPr lang="en-US" sz="1600" baseline="0" dirty="0" smtClean="0"/>
                        <a:t>Increased restrictions on patient information confidentiality by creating a standard for patient information sharing. Enforced by U.S. Health and Human Services.</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152923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tx1"/>
                </a:solidFill>
                <a:latin typeface="Arial" pitchFamily="34" charset="0"/>
              </a:rPr>
              <a:t>Human Resources-Related </a:t>
            </a:r>
            <a:r>
              <a:rPr lang="en-US" sz="3200" dirty="0" smtClean="0">
                <a:solidFill>
                  <a:schemeClr val="tx1"/>
                </a:solidFill>
                <a:latin typeface="Arial" pitchFamily="34" charset="0"/>
              </a:rPr>
              <a:t>Legislation, </a:t>
            </a:r>
            <a:r>
              <a:rPr lang="en-US" sz="3200" dirty="0">
                <a:solidFill>
                  <a:schemeClr val="tx1"/>
                </a:solidFill>
                <a:latin typeface="Arial" pitchFamily="34" charset="0"/>
              </a:rPr>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45219"/>
              </p:ext>
            </p:extLst>
          </p:nvPr>
        </p:nvGraphicFramePr>
        <p:xfrm>
          <a:off x="533400" y="1143000"/>
          <a:ext cx="7924800" cy="443348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735575">
                <a:tc>
                  <a:txBody>
                    <a:bodyPr/>
                    <a:lstStyle/>
                    <a:p>
                      <a:r>
                        <a:rPr lang="en-US" sz="1600" dirty="0" smtClean="0"/>
                        <a:t>Table</a:t>
                      </a:r>
                      <a:r>
                        <a:rPr lang="en-US" sz="1600" baseline="0" dirty="0" smtClean="0"/>
                        <a:t> 2 (Continued)</a:t>
                      </a:r>
                      <a:endParaRPr lang="en-US" sz="1600" dirty="0"/>
                    </a:p>
                  </a:txBody>
                  <a:tcPr/>
                </a:tc>
                <a:tc>
                  <a:txBody>
                    <a:bodyPr/>
                    <a:lstStyle/>
                    <a:p>
                      <a:endParaRPr lang="en-US" sz="1600" dirty="0"/>
                    </a:p>
                  </a:txBody>
                  <a:tcPr/>
                </a:tc>
                <a:extLst>
                  <a:ext uri="{0D108BD9-81ED-4DB2-BD59-A6C34878D82A}">
                    <a16:rowId xmlns:a16="http://schemas.microsoft.com/office/drawing/2014/main" val="10000"/>
                  </a:ext>
                </a:extLst>
              </a:tr>
              <a:tr h="1355009">
                <a:tc>
                  <a:txBody>
                    <a:bodyPr/>
                    <a:lstStyle/>
                    <a:p>
                      <a:r>
                        <a:rPr lang="en-US" sz="1600" b="1" dirty="0" smtClean="0"/>
                        <a:t>Pension Protection Act</a:t>
                      </a:r>
                      <a:r>
                        <a:rPr lang="en-US" sz="1600" b="1" baseline="0" dirty="0" smtClean="0"/>
                        <a:t> of 2006:</a:t>
                      </a:r>
                      <a:endParaRPr lang="en-US" sz="1600" b="1" dirty="0"/>
                    </a:p>
                  </a:txBody>
                  <a:tcPr/>
                </a:tc>
                <a:tc>
                  <a:txBody>
                    <a:bodyPr/>
                    <a:lstStyle/>
                    <a:p>
                      <a:r>
                        <a:rPr lang="en-US" sz="1600" dirty="0" smtClean="0"/>
                        <a:t>Amendment to Civil</a:t>
                      </a:r>
                      <a:r>
                        <a:rPr lang="en-US" sz="1600" baseline="0" dirty="0" smtClean="0"/>
                        <a:t> Rights Act of 1991. Landmark legislation that strengthens employer funding requirements for employee pension plans and creates a stronger pension insurance systems. Enforced by the U.S. Department of Labor.</a:t>
                      </a:r>
                      <a:endParaRPr lang="en-US" sz="1600" dirty="0"/>
                    </a:p>
                  </a:txBody>
                  <a:tcPr/>
                </a:tc>
                <a:extLst>
                  <a:ext uri="{0D108BD9-81ED-4DB2-BD59-A6C34878D82A}">
                    <a16:rowId xmlns:a16="http://schemas.microsoft.com/office/drawing/2014/main" val="10001"/>
                  </a:ext>
                </a:extLst>
              </a:tr>
              <a:tr h="1045291">
                <a:tc>
                  <a:txBody>
                    <a:bodyPr/>
                    <a:lstStyle/>
                    <a:p>
                      <a:r>
                        <a:rPr lang="en-US" sz="1600" b="1" dirty="0" smtClean="0"/>
                        <a:t>National Defense Authorization Act of 2008:</a:t>
                      </a:r>
                      <a:endParaRPr lang="en-US" sz="1600" b="1" dirty="0"/>
                    </a:p>
                  </a:txBody>
                  <a:tcPr/>
                </a:tc>
                <a:tc>
                  <a:txBody>
                    <a:bodyPr/>
                    <a:lstStyle/>
                    <a:p>
                      <a:r>
                        <a:rPr lang="en-US" sz="1600" dirty="0" smtClean="0"/>
                        <a:t>Expanded the FMLA to include families of</a:t>
                      </a:r>
                      <a:r>
                        <a:rPr lang="en-US" sz="1600" baseline="0" dirty="0" smtClean="0"/>
                        <a:t> military service members, which means that an employee may take up to 12 weeks of leave if a child, spouse or parent has been called to active duty in the armed forces.  Enforced by the U.S. Department of Labor.</a:t>
                      </a:r>
                      <a:endParaRPr lang="en-US" sz="1600" dirty="0"/>
                    </a:p>
                  </a:txBody>
                  <a:tcPr/>
                </a:tc>
                <a:extLst>
                  <a:ext uri="{0D108BD9-81ED-4DB2-BD59-A6C34878D82A}">
                    <a16:rowId xmlns:a16="http://schemas.microsoft.com/office/drawing/2014/main" val="10002"/>
                  </a:ext>
                </a:extLst>
              </a:tr>
              <a:tr h="1032265">
                <a:tc>
                  <a:txBody>
                    <a:bodyPr/>
                    <a:lstStyle/>
                    <a:p>
                      <a:r>
                        <a:rPr lang="en-US" sz="1600" b="1" dirty="0" smtClean="0"/>
                        <a:t>Genetic Information Non-discrimination Act of 2008:</a:t>
                      </a:r>
                      <a:endParaRPr lang="en-US" sz="1600" b="1" dirty="0"/>
                    </a:p>
                  </a:txBody>
                  <a:tcPr/>
                </a:tc>
                <a:tc>
                  <a:txBody>
                    <a:bodyPr/>
                    <a:lstStyle/>
                    <a:p>
                      <a:r>
                        <a:rPr lang="en-US" sz="1600" baseline="0" dirty="0" smtClean="0"/>
                        <a:t>Prohibits U.S. insurance companies and employers from discriminating based on genetic test results.  Enforced by the EEOC.</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971767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6280"/>
  <p:tag name="PUBLISH_TITLE" val="HSA320_W2"/>
  <p:tag name="ARTICULATE_PUBLISH_PATH" val="C:\Users\jared.ferreira\Desktop"/>
  <p:tag name="ARTICULATE_LOGO" val="Strayer-Template-Logo_2013_2.png"/>
  <p:tag name="ARTICULATE_PRESENTER" val="(None selected)"/>
  <p:tag name="ARTICULATE_PRESENTER_GUID" val="9869030842"/>
  <p:tag name="ARTICULATE_LMS" val="0"/>
  <p:tag name="ARTICULATE_TEMPLATE" val="Strayer Player Template_2012"/>
  <p:tag name="ARTICULATE_TEMPLATE_GUID" val="85d51ff1-535d-4149-8349-e56ba8720736"/>
  <p:tag name="LMS_PUBLISH" val="No"/>
  <p:tag name="PRESENTER_PREVIEW_MODE" val="0"/>
  <p:tag name="PRESENTER_PREVIEW_START" val="1"/>
  <p:tag name="PLAYERLOGOHEIGHT" val="205"/>
  <p:tag name="PLAYERLOGOWIDTH" val="400"/>
  <p:tag name="LAUNCHINNEWWINDOW" val="0"/>
  <p:tag name="LASTPUBLISHED" val="C:\Users\jared.ferreira\Desktop\HSA320_W2\player.html"/>
  <p:tag name="ARTICULATE_PROJECT_OPEN" val="1"/>
  <p:tag name="ARTICULATE_REFERENCE_COUNT" val="2"/>
  <p:tag name="ARTICULATE_REFERENCE_TYPE_1" val="1"/>
  <p:tag name="ARTICULATE_REFERENCE_TITLE_1" val="HSA320 Week 2 Slides"/>
  <p:tag name="ARTICULATE_REFERENCE_1" val="C:\Users\jared.ferreira\Desktop\Strayer\courses\1136-Summer2013\HSA320\Week2\HSA320_W2.pptx"/>
  <p:tag name="ARTICULATE_REFERENCE_TYPE_2" val="1"/>
  <p:tag name="ARTICULATE_REFERENCE_TITLE_2" val="HSA320 Week 2 Audio Script"/>
  <p:tag name="ARTICULATE_REFERENCE_2" val="C:\Users\jared.ferreira\Desktop\Strayer\courses\1136-Summer2013\HSA320\Week2\HSA320_W2.doc"/>
  <p:tag name="PRESENTATION_PLAYLIST_COUNT" val="0"/>
  <p:tag name="PRESENTATION_PRESENTER_SLIDE_LEVEL" val="0"/>
  <p:tag name="ARTICULATE_PRESENTER_VERSION" val="6"/>
</p:tagLst>
</file>

<file path=ppt/tags/tag10.xml><?xml version="1.0" encoding="utf-8"?>
<p:tagLst xmlns:a="http://schemas.openxmlformats.org/drawingml/2006/main" xmlns:r="http://schemas.openxmlformats.org/officeDocument/2006/relationships" xmlns:p="http://schemas.openxmlformats.org/presentationml/2006/main">
  <p:tag name="ARTICULATE_SLIDE_NAV" val="4"/>
  <p:tag name="ARTICULATE_SLIDE_GUID" val="e5769b21-df63-4f08-bed4-3e381fffea2d"/>
  <p:tag name="ARTICULATE_SLIDE_PAUSE" val="1"/>
  <p:tag name="ARTICULATE_NAV_LEVEL" val="1"/>
  <p:tag name="ARTICULATE_PLAYLIST_ID" val="-1"/>
  <p:tag name="ARTICULATE_LOCK_SLIDE" val="0"/>
  <p:tag name="AUDIO_IMPORT" val="C:\Users\jared.ferreira\Desktop\Strayer\courses\1136-Summer2013\HSA320\Week2\audio\HSA320_02_1_4.mp3"/>
  <p:tag name="AUDIO_ID" val="292"/>
  <p:tag name="ELAPSEDTIME" val="100.25"/>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SLIDE_NAV" val="5"/>
  <p:tag name="ARTICULATE_SLIDE_GUID" val="845f427f-ff84-4d1e-8b65-db4e701b9287"/>
  <p:tag name="ARTICULATE_SLIDE_PAUSE" val="1"/>
  <p:tag name="ARTICULATE_NAV_LEVEL" val="1"/>
  <p:tag name="ARTICULATE_PLAYLIST_ID" val="-1"/>
  <p:tag name="ARTICULATE_LOCK_SLIDE" val="0"/>
  <p:tag name="AUDIO_IMPORT" val="C:\Users\jared.ferreira\Desktop\Strayer\courses\1136-Summer2013\HSA320\Week2\audio\HSA320_02_1_5.mp3"/>
  <p:tag name="AUDIO_ID" val="258"/>
  <p:tag name="ELAPSEDTIME" val="36.668"/>
</p:tagLst>
</file>

<file path=ppt/tags/tag13.xml><?xml version="1.0" encoding="utf-8"?>
<p:tagLst xmlns:a="http://schemas.openxmlformats.org/drawingml/2006/main" xmlns:r="http://schemas.openxmlformats.org/officeDocument/2006/relationships" xmlns:p="http://schemas.openxmlformats.org/presentationml/2006/main">
  <p:tag name="ARTICULATE_SLIDE_NAV" val="6"/>
  <p:tag name="ARTICULATE_SLIDE_GUID" val="d798cd73-fcc2-40ab-9a8a-9ac30a688058"/>
  <p:tag name="ARTICULATE_SLIDE_PAUSE" val="1"/>
  <p:tag name="ARTICULATE_NAV_LEVEL" val="1"/>
  <p:tag name="ARTICULATE_PLAYLIST_ID" val="-1"/>
  <p:tag name="ARTICULATE_LOCK_SLIDE" val="0"/>
  <p:tag name="AUDIO_IMPORT" val="C:\Users\jared.ferreira\Desktop\Strayer\courses\1136-Summer2013\HSA320\Week2\audio\HSA320_02_1_6.mp3"/>
  <p:tag name="AUDIO_ID" val="269"/>
  <p:tag name="ELAPSEDTIME" val="38.679"/>
</p:tagLst>
</file>

<file path=ppt/tags/tag14.xml><?xml version="1.0" encoding="utf-8"?>
<p:tagLst xmlns:a="http://schemas.openxmlformats.org/drawingml/2006/main" xmlns:r="http://schemas.openxmlformats.org/officeDocument/2006/relationships" xmlns:p="http://schemas.openxmlformats.org/presentationml/2006/main">
  <p:tag name="ARTICULATE_SLIDE_NAV" val="7"/>
  <p:tag name="ARTICULATE_SLIDE_GUID" val="5e6fd365-5a7d-40b2-8937-f2b6310206bc"/>
  <p:tag name="ARTICULATE_SLIDE_PAUSE" val="1"/>
  <p:tag name="ARTICULATE_NAV_LEVEL" val="1"/>
  <p:tag name="ARTICULATE_PLAYLIST_ID" val="-1"/>
  <p:tag name="ARTICULATE_LOCK_SLIDE" val="0"/>
  <p:tag name="AUDIO_IMPORT" val="C:\Users\jared.ferreira\Desktop\Strayer\courses\1136-Summer2013\HSA320\Week2\audio\HSA320_02_1_7.mp3"/>
  <p:tag name="AUDIO_ID" val="270"/>
  <p:tag name="ELAPSEDTIME" val="26.428"/>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8"/>
  <p:tag name="ARTICULATE_SLIDE_GUID" val="6c8225f3-9227-4376-bd2b-7799dcf46b45"/>
  <p:tag name="ARTICULATE_SLIDE_PAUSE" val="1"/>
  <p:tag name="ARTICULATE_NAV_LEVEL" val="1"/>
  <p:tag name="ARTICULATE_PLAYLIST_ID" val="-1"/>
  <p:tag name="ARTICULATE_LOCK_SLIDE" val="0"/>
  <p:tag name="AUDIO_IMPORT" val="C:\Users\jared.ferreira\Desktop\Strayer\courses\1136-Summer2013\HSA320\Week2\audio\HSA320_02_1_8.mp3"/>
  <p:tag name="AUDIO_ID" val="293"/>
  <p:tag name="ELAPSEDTIME" val="25.67"/>
</p:tagLst>
</file>

<file path=ppt/tags/tag16.xml><?xml version="1.0" encoding="utf-8"?>
<p:tagLst xmlns:a="http://schemas.openxmlformats.org/drawingml/2006/main" xmlns:r="http://schemas.openxmlformats.org/officeDocument/2006/relationships" xmlns:p="http://schemas.openxmlformats.org/presentationml/2006/main">
  <p:tag name="ARTICULATE_SLIDE_NAV" val="9"/>
  <p:tag name="ARTICULATE_SLIDE_GUID" val="ba40d7ef-ce93-4724-8aaf-9d36006bc1ae"/>
  <p:tag name="ARTICULATE_SLIDE_PAUSE" val="1"/>
  <p:tag name="ARTICULATE_NAV_LEVEL" val="1"/>
  <p:tag name="ARTICULATE_PLAYLIST_ID" val="-1"/>
  <p:tag name="ARTICULATE_LOCK_SLIDE" val="0"/>
  <p:tag name="AUDIO_IMPORT" val="C:\Users\jared.ferreira\Desktop\Strayer\courses\1136-Summer2013\HSA320\Week2\audio\HSA320_02_1_9.mp3"/>
  <p:tag name="AUDIO_ID" val="294"/>
  <p:tag name="ELAPSEDTIME" val="23.032"/>
</p:tagLst>
</file>

<file path=ppt/tags/tag17.xml><?xml version="1.0" encoding="utf-8"?>
<p:tagLst xmlns:a="http://schemas.openxmlformats.org/drawingml/2006/main" xmlns:r="http://schemas.openxmlformats.org/officeDocument/2006/relationships" xmlns:p="http://schemas.openxmlformats.org/presentationml/2006/main">
  <p:tag name="ARTICULATE_SLIDE_NAV" val="10"/>
  <p:tag name="ARTICULATE_SLIDE_GUID" val="219d79ee-a6ab-4f58-9996-8fca1a42dced"/>
  <p:tag name="ARTICULATE_SLIDE_PAUSE" val="1"/>
  <p:tag name="ARTICULATE_NAV_LEVEL" val="1"/>
  <p:tag name="ARTICULATE_PLAYLIST_ID" val="-1"/>
  <p:tag name="ARTICULATE_LOCK_SLIDE" val="0"/>
  <p:tag name="AUDIO_IMPORT" val="C:\Users\jared.ferreira\Desktop\Strayer\courses\1136-Summer2013\HSA320\Week2\audio\HSA320_02_1_10.mp3"/>
  <p:tag name="AUDIO_ID" val="295"/>
  <p:tag name="ELAPSEDTIME" val="24.808"/>
</p:tagLst>
</file>

<file path=ppt/tags/tag18.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jared.ferreira\Desktop\Strayer\courses\1136-Summer2013\HSA320\Week2\Check Your Understanding #1.quiz"/>
  <p:tag name="QUIZMAKER_QUIZ_SLIDE_ID" val="304"/>
  <p:tag name="QUIZMAKER_QUIZ_FORCE_UPDATE" val="0"/>
  <p:tag name="AQP_TRAP" val="0"/>
  <p:tag name="AQP_PASS_ACTION" val="2"/>
  <p:tag name="AQP_FAIL_ACTION" val="2"/>
  <p:tag name="OVERRIDE" val="QUIZMAKER_QUIZ_SLIDE"/>
  <p:tag name="QUIZMAKER_QUIZ_TITLE" val="Check Your Understanding #1"/>
  <p:tag name="AQP_PASS_SCORE" val="80"/>
  <p:tag name="QUIZMAKER_LAST_MODIFY_DATE" val="41453.7622685185"/>
  <p:tag name="ELAPSEDTIME" val="5"/>
  <p:tag name="ARTICULATE_SLIDE_NAV" val="11"/>
  <p:tag name="ARTICULATE_SLIDE_GUID" val="1a8bddc2-35ee-4c97-9bee-c1b991f57578"/>
  <p:tag name="ARTICULATE_SLIDE_PAUSE" val="1"/>
  <p:tag name="ARTICULATE_NAV_LEVEL" val="1"/>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EESMI~1\AppData\Local\Temp\articulate\presenter\imgtemp\JgHredpB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_QM_A" val="1"/>
</p:tagLst>
</file>

<file path=ppt/tags/tag21.xml><?xml version="1.0" encoding="utf-8"?>
<p:tagLst xmlns:a="http://schemas.openxmlformats.org/drawingml/2006/main" xmlns:r="http://schemas.openxmlformats.org/officeDocument/2006/relationships" xmlns:p="http://schemas.openxmlformats.org/presentationml/2006/main">
  <p:tag name="ART_QM_B" val="1"/>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12"/>
  <p:tag name="ARTICULATE_SLIDE_GUID" val="aef2c0bb-efea-45e2-a646-c2b9597adf46"/>
  <p:tag name="ARTICULATE_SLIDE_PAUSE" val="1"/>
  <p:tag name="ARTICULATE_NAV_LEVEL" val="1"/>
  <p:tag name="ARTICULATE_PLAYLIST_ID" val="-1"/>
  <p:tag name="ARTICULATE_LOCK_SLIDE" val="0"/>
  <p:tag name="AUDIO_IMPORT" val="C:\Users\jared.ferreira\Desktop\Strayer\courses\1136-Summer2013\HSA320\Week2\audio\HSA320_02_1_12.mp3"/>
  <p:tag name="AUDIO_ID" val="297"/>
  <p:tag name="ELAPSEDTIME" val="95.6"/>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SLIDE_NAV" val="13"/>
  <p:tag name="ARTICULATE_SLIDE_GUID" val="51420766-f4bc-4260-a4d9-0156ea066788"/>
  <p:tag name="ARTICULATE_SLIDE_PAUSE" val="1"/>
  <p:tag name="ARTICULATE_NAV_LEVEL" val="1"/>
  <p:tag name="ARTICULATE_PLAYLIST_ID" val="-1"/>
  <p:tag name="ARTICULATE_LOCK_SLIDE" val="0"/>
  <p:tag name="AUDIO_IMPORT" val="C:\Users\jared.ferreira\Desktop\Strayer\courses\1136-Summer2013\HSA320\Week2\audio\HSA320_02_1_13.mp3"/>
  <p:tag name="AUDIO_ID" val="296"/>
  <p:tag name="ELAPSEDTIME" val="153.618"/>
</p:tagLst>
</file>

<file path=ppt/tags/tag25.xml><?xml version="1.0" encoding="utf-8"?>
<p:tagLst xmlns:a="http://schemas.openxmlformats.org/drawingml/2006/main" xmlns:r="http://schemas.openxmlformats.org/officeDocument/2006/relationships" xmlns:p="http://schemas.openxmlformats.org/presentationml/2006/main">
  <p:tag name="ARTICULATE_SLIDE_NAV" val="14"/>
  <p:tag name="ARTICULATE_SLIDE_GUID" val="5427fdfd-b773-4297-a9fb-3869c3ba14ef"/>
  <p:tag name="ARTICULATE_SLIDE_PAUSE" val="1"/>
  <p:tag name="ARTICULATE_NAV_LEVEL" val="1"/>
  <p:tag name="ARTICULATE_PLAYLIST_ID" val="-1"/>
  <p:tag name="ARTICULATE_LOCK_SLIDE" val="0"/>
  <p:tag name="AUDIO_IMPORT" val="C:\Users\jared.ferreira\Desktop\Strayer\courses\1136-Summer2013\HSA320\Week2\audio\HSA320_02_1_14.mp3"/>
  <p:tag name="AUDIO_ID" val="301"/>
  <p:tag name="ELAPSEDTIME" val="95.94"/>
</p:tagLst>
</file>

<file path=ppt/tags/tag26.xml><?xml version="1.0" encoding="utf-8"?>
<p:tagLst xmlns:a="http://schemas.openxmlformats.org/drawingml/2006/main" xmlns:r="http://schemas.openxmlformats.org/officeDocument/2006/relationships" xmlns:p="http://schemas.openxmlformats.org/presentationml/2006/main">
  <p:tag name="ARTICULATE_SLIDE_NAV" val="15"/>
  <p:tag name="ARTICULATE_SLIDE_GUID" val="482caa52-78aa-455b-8b6a-477347521f31"/>
  <p:tag name="ARTICULATE_SLIDE_PAUSE" val="1"/>
  <p:tag name="ARTICULATE_NAV_LEVEL" val="1"/>
  <p:tag name="ARTICULATE_PLAYLIST_ID" val="-1"/>
  <p:tag name="ARTICULATE_LOCK_SLIDE" val="0"/>
  <p:tag name="AUDIO_IMPORT" val="C:\Users\jared.ferreira\Desktop\Strayer\courses\1136-Summer2013\HSA320\Week2\audio\HSA320_02_1_15.mp3"/>
  <p:tag name="AUDIO_ID" val="302"/>
  <p:tag name="ELAPSEDTIME" val="54.118"/>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SLIDE_NAV" val="16"/>
  <p:tag name="ARTICULATE_SLIDE_GUID" val="fff12006-1540-499e-afb6-dbb50b4f9783"/>
  <p:tag name="ARTICULATE_SLIDE_PAUSE" val="1"/>
  <p:tag name="ARTICULATE_NAV_LEVEL" val="1"/>
  <p:tag name="ARTICULATE_PLAYLIST_ID" val="-1"/>
  <p:tag name="ARTICULATE_LOCK_SLIDE" val="0"/>
  <p:tag name="AUDIO_IMPORT" val="C:\Users\jared.ferreira\Desktop\Strayer\courses\1136-Summer2013\HSA320\Week2\audio\HSA320_02_1_16.mp3"/>
  <p:tag name="AUDIO_ID" val="303"/>
  <p:tag name="ELAPSEDTIME" val="86.771"/>
</p:tagLst>
</file>

<file path=ppt/tags/tag29.xml><?xml version="1.0" encoding="utf-8"?>
<p:tagLst xmlns:a="http://schemas.openxmlformats.org/drawingml/2006/main" xmlns:r="http://schemas.openxmlformats.org/officeDocument/2006/relationships" xmlns:p="http://schemas.openxmlformats.org/presentationml/2006/main">
  <p:tag name="ARTICULATE_SLIDE_NAV" val="17"/>
  <p:tag name="ARTICULATE_SLIDE_GUID" val="ab11a1e4-fab6-4c6c-85be-6c8863e48412"/>
  <p:tag name="ARTICULATE_SLIDE_PAUSE" val="1"/>
  <p:tag name="ARTICULATE_NAV_LEVEL" val="1"/>
  <p:tag name="ARTICULATE_PLAYLIST_ID" val="-1"/>
  <p:tag name="ARTICULATE_LOCK_SLIDE" val="0"/>
  <p:tag name="AUDIO_IMPORT" val="C:\Users\jared.ferreira\Desktop\Strayer\courses\1136-Summer2013\HSA320\Week2\audio\HSA320_02_1_17.mp3"/>
  <p:tag name="AUDIO_ID" val="298"/>
  <p:tag name="ELAPSEDTIME" val="118.954"/>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EESMI~1\AppData\Local\Temp\articulate\presenter\imgtemp\PcKXZWhS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SLIDE_NAV" val="18"/>
  <p:tag name="ARTICULATE_SLIDE_GUID" val="7a9ace8b-53af-4f11-9651-cf23662ddebc"/>
  <p:tag name="ARTICULATE_SLIDE_PAUSE" val="1"/>
  <p:tag name="ARTICULATE_NAV_LEVEL" val="1"/>
  <p:tag name="ARTICULATE_PLAYLIST_ID" val="-1"/>
  <p:tag name="ARTICULATE_LOCK_SLIDE" val="0"/>
  <p:tag name="AUDIO_IMPORT" val="C:\Users\jared.ferreira\Desktop\Strayer\courses\1136-Summer2013\HSA320\Week2\audio\HSA320_02_1_18.mp3"/>
  <p:tag name="AUDIO_ID" val="299"/>
  <p:tag name="ELAPSEDTIME" val="61.615"/>
</p:tagLst>
</file>

<file path=ppt/tags/tag32.xml><?xml version="1.0" encoding="utf-8"?>
<p:tagLst xmlns:a="http://schemas.openxmlformats.org/drawingml/2006/main" xmlns:r="http://schemas.openxmlformats.org/officeDocument/2006/relationships" xmlns:p="http://schemas.openxmlformats.org/presentationml/2006/main">
  <p:tag name="QM_PROPERTIES_UNSET" val="1"/>
  <p:tag name="AQP_PASS_ACTION" val="2"/>
  <p:tag name="AQP_FAIL_ACTION" val="2"/>
  <p:tag name="QUIZMAKER_QUIZ_FILENAME" val="C:\Users\jared.ferreira\Desktop\Strayer\courses\1136-Summer2013\HSA320\Week2\Check Your Understanding #2.quiz"/>
  <p:tag name="QUIZMAKER_QUIZ_SLIDE_ID" val="305"/>
  <p:tag name="QUIZMAKER_QUIZ_FORCE_UPDATE" val="0"/>
  <p:tag name="AQP_TRAP" val="0"/>
  <p:tag name="OVERRIDE" val="QUIZMAKER_QUIZ_SLIDE"/>
  <p:tag name="QUIZMAKER_QUIZ_TITLE" val="Check Your Understanding #2"/>
  <p:tag name="AQP_PASS_SCORE" val="80"/>
  <p:tag name="QUIZMAKER_LAST_MODIFY_DATE" val="41453.7772453704"/>
  <p:tag name="ELAPSEDTIME" val="5"/>
  <p:tag name="ARTICULATE_SLIDE_NAV" val="19"/>
  <p:tag name="ARTICULATE_SLIDE_GUID" val="19430bf2-fd7b-47ff-b43c-d12350c0e501"/>
  <p:tag name="ARTICULATE_SLIDE_PAUSE" val="1"/>
  <p:tag name="ARTICULATE_NAV_LEVEL" val="1"/>
  <p:tag name="ARTICULATE_PLAYLIST_ID" val="-1"/>
  <p:tag name="ARTICULATE_LOCK_SLIDE" val="0"/>
</p:tagLst>
</file>

<file path=ppt/tags/tag3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4.xml><?xml version="1.0" encoding="utf-8"?>
<p:tagLst xmlns:a="http://schemas.openxmlformats.org/drawingml/2006/main" xmlns:r="http://schemas.openxmlformats.org/officeDocument/2006/relationships" xmlns:p="http://schemas.openxmlformats.org/presentationml/2006/main">
  <p:tag name="ART_QM_A" val="1"/>
</p:tagLst>
</file>

<file path=ppt/tags/tag35.xml><?xml version="1.0" encoding="utf-8"?>
<p:tagLst xmlns:a="http://schemas.openxmlformats.org/drawingml/2006/main" xmlns:r="http://schemas.openxmlformats.org/officeDocument/2006/relationships" xmlns:p="http://schemas.openxmlformats.org/presentationml/2006/main">
  <p:tag name="ART_QM_B" val="1"/>
</p:tagLst>
</file>

<file path=ppt/tags/tag36.xml><?xml version="1.0" encoding="utf-8"?>
<p:tagLst xmlns:a="http://schemas.openxmlformats.org/drawingml/2006/main" xmlns:r="http://schemas.openxmlformats.org/officeDocument/2006/relationships" xmlns:p="http://schemas.openxmlformats.org/presentationml/2006/main">
  <p:tag name="ARTICULATE_SLIDE_NAV" val="20"/>
  <p:tag name="ARTICULATE_SLIDE_GUID" val="ee0137fa-b666-47d6-b8bf-d3387f159ac5"/>
  <p:tag name="ARTICULATE_SLIDE_PAUSE" val="1"/>
  <p:tag name="ARTICULATE_NAV_LEVEL" val="1"/>
  <p:tag name="ARTICULATE_PLAYLIST_ID" val="-1"/>
  <p:tag name="ARTICULATE_LOCK_SLIDE" val="0"/>
  <p:tag name="AUDIO_IMPORT" val="C:\Users\jared.ferreira\Desktop\Strayer\courses\1136-Summer2013\HSA320\Week2\audio\HSA320_02_1_20.mp3"/>
  <p:tag name="AUDIO_ID" val="266"/>
  <p:tag name="ELAPSEDTIME" val="106.363"/>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EESMI~1\AppData\Local\Temp\articulate\presenter\imgtemp\JgHredpB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LEESMI~1\AppData\Local\Temp\articulate\presenter\imgtemp\PcKXZWhS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e8dee01c-90ab-45ab-a811-ce44277912ee"/>
  <p:tag name="ARTICULATE_SLIDE_PAUSE" val="1"/>
  <p:tag name="ARTICULATE_NAV_LEVEL" val="1"/>
  <p:tag name="ARTICULATE_PLAYLIST_ID" val="-1"/>
  <p:tag name="ARTICULATE_LOCK_SLIDE" val="0"/>
  <p:tag name="AUDIO_IMPORT" val="C:\Users\jared.ferreira\Desktop\Strayer\courses\1136-Summer2013\HSA320\Week2\audio\HSA320_02_1_1.mp3"/>
  <p:tag name="AUDIO_ID" val="256"/>
  <p:tag name="ELAPSEDTIME" val="17.834"/>
</p:tagLst>
</file>

<file path=ppt/tags/tag7.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ca8f66eb-c433-405e-a47a-f4c43d67e40a"/>
  <p:tag name="ARTICULATE_SLIDE_PAUSE" val="1"/>
  <p:tag name="ARTICULATE_NAV_LEVEL" val="1"/>
  <p:tag name="ARTICULATE_PLAYLIST_ID" val="-1"/>
  <p:tag name="ARTICULATE_LOCK_SLIDE" val="0"/>
  <p:tag name="AUDIO_IMPORT" val="C:\Users\jared.ferreira\Desktop\Strayer\courses\1136-Summer2013\HSA320\Week2\audio\HSA320_02_1_2.mp3"/>
  <p:tag name="AUDIO_ID" val="265"/>
  <p:tag name="ELAPSEDTIME" val="46.281"/>
</p:tagLst>
</file>

<file path=ppt/tags/tag8.xml><?xml version="1.0" encoding="utf-8"?>
<p:tagLst xmlns:a="http://schemas.openxmlformats.org/drawingml/2006/main" xmlns:r="http://schemas.openxmlformats.org/officeDocument/2006/relationships" xmlns:p="http://schemas.openxmlformats.org/presentationml/2006/main">
  <p:tag name="ARTICULATE_SLIDE_NAV" val="3"/>
  <p:tag name="ARTICULATE_SLIDE_GUID" val="831eba3d-3b2c-443f-8953-4566651ac2fe"/>
  <p:tag name="ARTICULATE_SLIDE_PAUSE" val="1"/>
  <p:tag name="ARTICULATE_NAV_LEVEL" val="1"/>
  <p:tag name="ARTICULATE_PLAYLIST_ID" val="-1"/>
  <p:tag name="ARTICULATE_LOCK_SLIDE" val="0"/>
  <p:tag name="AUDIO_IMPORT" val="C:\Users\jared.ferreira\Desktop\Strayer\courses\1136-Summer2013\HSA320\Week2\audio\HSA320_02_1_3.mp3"/>
  <p:tag name="AUDIO_ID" val="290"/>
  <p:tag name="ELAPSEDTIME" val="137.239"/>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Week 8 - Lectur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eek 8 - Lectur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Week 8 - Lecture 2</Template>
  <TotalTime>1866</TotalTime>
  <Words>3713</Words>
  <Application>Microsoft Office PowerPoint</Application>
  <PresentationFormat>On-screen Show (4:3)</PresentationFormat>
  <Paragraphs>314</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Myriad Pro</vt:lpstr>
      <vt:lpstr>Times New Roman</vt:lpstr>
      <vt:lpstr>Week 8 - Lecture 2</vt:lpstr>
      <vt:lpstr>1_Week 8 - Lecture 2</vt:lpstr>
      <vt:lpstr>Health Care Human Resource Management  HSA320</vt:lpstr>
      <vt:lpstr>Topics</vt:lpstr>
      <vt:lpstr> Basic Concepts of Law in the Healthcare Workplace </vt:lpstr>
      <vt:lpstr> Tort Reform </vt:lpstr>
      <vt:lpstr>Human Resources-Related Legislation</vt:lpstr>
      <vt:lpstr>Human Resources-Related Legislation, cont’d.</vt:lpstr>
      <vt:lpstr>Human Resources-Related Legislation, cont’d.</vt:lpstr>
      <vt:lpstr>Human Resources-Related Legislation, cont’d.</vt:lpstr>
      <vt:lpstr>Human Resources-Related Legislation, cont’d.</vt:lpstr>
      <vt:lpstr>Human Resources-Related Legislation, cont’d.</vt:lpstr>
      <vt:lpstr>Check Your Understanding #1</vt:lpstr>
      <vt:lpstr>Basic Concepts of Ethics in the Healthcare Workplace</vt:lpstr>
      <vt:lpstr>Decision Model for Healthcare Dilemmas</vt:lpstr>
      <vt:lpstr>Codes of Ethics</vt:lpstr>
      <vt:lpstr>Developing a Code of Ethics</vt:lpstr>
      <vt:lpstr>Ethics and Research</vt:lpstr>
      <vt:lpstr>Workplace Bullying in Health Care</vt:lpstr>
      <vt:lpstr>Recommendations to Eliminate Workplace Bullying</vt:lpstr>
      <vt:lpstr>Check Your Understanding #2</vt:lpstr>
      <vt:lpstr>Summary</vt:lpstr>
    </vt:vector>
  </TitlesOfParts>
  <Company>Strayer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dc:title>
  <dc:creator>admin</dc:creator>
  <cp:lastModifiedBy>Das, Somrrita</cp:lastModifiedBy>
  <cp:revision>160</cp:revision>
  <dcterms:created xsi:type="dcterms:W3CDTF">2012-10-11T13:43:25Z</dcterms:created>
  <dcterms:modified xsi:type="dcterms:W3CDTF">2020-07-13T13:48:48Z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2CF9B73A-41C7-4440-ACF1-1C0F8E3B8080</vt:lpwstr>
  </property>
  <property fmtid="{D5CDD505-2E9C-101B-9397-08002B2CF9AE}" pid="4" name="ArticulatePath">
    <vt:lpwstr>HSA320_W2</vt:lpwstr>
  </property>
  <property fmtid="{D5CDD505-2E9C-101B-9397-08002B2CF9AE}" pid="5" name="ArticulateProjectFull">
    <vt:lpwstr>C:\Users\jared.ferreira\Desktop\Strayer\courses\1136-Summer2013\HSA320\Week2\HSA320_W2.ppta</vt:lpwstr>
  </property>
</Properties>
</file>