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5" r:id="rId3"/>
    <p:sldId id="258" r:id="rId4"/>
    <p:sldId id="269" r:id="rId5"/>
    <p:sldId id="270" r:id="rId6"/>
    <p:sldId id="271" r:id="rId7"/>
    <p:sldId id="289" r:id="rId8"/>
    <p:sldId id="274" r:id="rId9"/>
    <p:sldId id="272" r:id="rId10"/>
    <p:sldId id="273" r:id="rId11"/>
    <p:sldId id="275" r:id="rId12"/>
    <p:sldId id="276" r:id="rId13"/>
    <p:sldId id="277" r:id="rId14"/>
    <p:sldId id="290" r:id="rId15"/>
    <p:sldId id="278" r:id="rId16"/>
    <p:sldId id="279" r:id="rId17"/>
    <p:sldId id="285" r:id="rId18"/>
    <p:sldId id="280" r:id="rId19"/>
    <p:sldId id="281" r:id="rId20"/>
    <p:sldId id="282" r:id="rId21"/>
    <p:sldId id="284" r:id="rId22"/>
    <p:sldId id="291" r:id="rId23"/>
    <p:sldId id="266"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1411" autoAdjust="0"/>
  </p:normalViewPr>
  <p:slideViewPr>
    <p:cSldViewPr>
      <p:cViewPr varScale="1">
        <p:scale>
          <a:sx n="39" d="100"/>
          <a:sy n="39" d="100"/>
        </p:scale>
        <p:origin x="2178" y="66"/>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3DBC4-8152-4AA9-AF20-4D26AD3C8B7F}" type="datetimeFigureOut">
              <a:rPr lang="en-US" smtClean="0"/>
              <a:t>7/13/2020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BDA41-2FFF-4D4B-A591-725B51F010C0}" type="slidenum">
              <a:rPr lang="en-US" smtClean="0"/>
              <a:t>‹#›</a:t>
            </a:fld>
            <a:endParaRPr lang="en-US" dirty="0"/>
          </a:p>
        </p:txBody>
      </p:sp>
    </p:spTree>
    <p:extLst>
      <p:ext uri="{BB962C8B-B14F-4D97-AF65-F5344CB8AC3E}">
        <p14:creationId xmlns:p14="http://schemas.microsoft.com/office/powerpoint/2010/main" val="364425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Welcome to Health</a:t>
            </a:r>
            <a:r>
              <a:rPr lang="en-US" baseline="0" dirty="0" smtClean="0">
                <a:latin typeface="Times New Roman" pitchFamily="18" charset="0"/>
                <a:cs typeface="Times New Roman" pitchFamily="18" charset="0"/>
              </a:rPr>
              <a:t> Care Human Resource Management</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this lesson we will discuss Organizational Design and Structure.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Next</a:t>
            </a:r>
            <a:r>
              <a:rPr lang="en-US" baseline="0" dirty="0" smtClean="0">
                <a:latin typeface="Times New Roman" pitchFamily="18" charset="0"/>
                <a:cs typeface="Times New Roman" pitchFamily="18" charset="0"/>
              </a:rPr>
              <a:t> slide.</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a:t>
            </a:fld>
            <a:endParaRPr lang="en-US" dirty="0"/>
          </a:p>
        </p:txBody>
      </p:sp>
    </p:spTree>
    <p:extLst>
      <p:ext uri="{BB962C8B-B14F-4D97-AF65-F5344CB8AC3E}">
        <p14:creationId xmlns:p14="http://schemas.microsoft.com/office/powerpoint/2010/main" val="429406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latin typeface="Times New Roman" pitchFamily="18" charset="0"/>
                <a:cs typeface="Times New Roman" pitchFamily="18" charset="0"/>
              </a:rPr>
              <a:t>When starting</a:t>
            </a:r>
            <a:r>
              <a:rPr lang="en-US" baseline="0" dirty="0" smtClean="0">
                <a:latin typeface="Times New Roman" pitchFamily="18" charset="0"/>
                <a:cs typeface="Times New Roman" pitchFamily="18" charset="0"/>
              </a:rPr>
              <a:t> or expanding any organization, the first goal is to determine its overall mission. If the mission is long-term care, for example, the first major decision is to decide how the work or tasks will flow through the organization to accomplish this goal. Healthcare organizations have integrated technology into their operations, such as the implementation of electronic patient health records. This type of major transition would require a review of the workflow to ensure this new activity would be successful. Evaluating the workflow of any organization is the first step in job development to produce the desired outputs of an organization.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second step in job development is job analysis. </a:t>
            </a:r>
            <a:r>
              <a:rPr lang="en-US" b="1" baseline="0" dirty="0" smtClean="0">
                <a:latin typeface="Times New Roman" pitchFamily="18" charset="0"/>
                <a:cs typeface="Times New Roman" pitchFamily="18" charset="0"/>
              </a:rPr>
              <a:t>Job analysis </a:t>
            </a:r>
            <a:r>
              <a:rPr lang="en-US" baseline="0" dirty="0" smtClean="0">
                <a:latin typeface="Times New Roman" pitchFamily="18" charset="0"/>
                <a:cs typeface="Times New Roman" pitchFamily="18" charset="0"/>
              </a:rPr>
              <a:t>is a process of determining the different tasks that are associated with a specific job, according to </a:t>
            </a:r>
            <a:r>
              <a:rPr lang="en-US" i="1" baseline="0" dirty="0" smtClean="0">
                <a:latin typeface="Times New Roman" pitchFamily="18" charset="0"/>
                <a:cs typeface="Times New Roman" pitchFamily="18" charset="0"/>
              </a:rPr>
              <a:t>Dessler</a:t>
            </a:r>
            <a:r>
              <a:rPr lang="en-US" baseline="0" dirty="0" smtClean="0">
                <a:latin typeface="Times New Roman" pitchFamily="18" charset="0"/>
                <a:cs typeface="Times New Roman" pitchFamily="18" charset="0"/>
              </a:rPr>
              <a:t>. It is the foundation of HR management. Job analysis is the tool for organizations to understand what type of staffing and training is required to ensure the high performance of employees. Job analysis enables the organization to develop job descriptions and specifications to recruit individuals that have specific knowledge, skills and abilities for these jobs.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next step in the process of job development is job design. </a:t>
            </a:r>
            <a:r>
              <a:rPr lang="en-US" b="1" baseline="0" dirty="0" smtClean="0">
                <a:latin typeface="Times New Roman" pitchFamily="18" charset="0"/>
                <a:cs typeface="Times New Roman" pitchFamily="18" charset="0"/>
              </a:rPr>
              <a:t>Job design</a:t>
            </a:r>
            <a:r>
              <a:rPr lang="en-US" b="0" baseline="0" dirty="0" smtClean="0">
                <a:latin typeface="Times New Roman" pitchFamily="18" charset="0"/>
                <a:cs typeface="Times New Roman" pitchFamily="18" charset="0"/>
              </a:rPr>
              <a:t> defines how tasks are performed and the types of tasks that are part of a job, according to a publication by </a:t>
            </a:r>
            <a:r>
              <a:rPr lang="en-US" b="0" i="1" baseline="0" dirty="0" smtClean="0">
                <a:latin typeface="Times New Roman" pitchFamily="18" charset="0"/>
                <a:cs typeface="Times New Roman" pitchFamily="18" charset="0"/>
              </a:rPr>
              <a:t>Mathis and Jackson </a:t>
            </a:r>
            <a:r>
              <a:rPr lang="en-US" b="0" baseline="0" dirty="0" smtClean="0">
                <a:latin typeface="Times New Roman" pitchFamily="18" charset="0"/>
                <a:cs typeface="Times New Roman" pitchFamily="18" charset="0"/>
              </a:rPr>
              <a:t>in 2006. Job design can be considered a retention strategy to encourage employee satisfaction. In healthcare, job design is less flexible than in other industries because many job responsibilities have legal restrictions and standards.</a:t>
            </a:r>
          </a:p>
          <a:p>
            <a:pPr marL="0" indent="0">
              <a:buFont typeface="Arial" pitchFamily="34" charset="0"/>
              <a:buNone/>
            </a:pPr>
            <a:endParaRPr lang="en-US" b="0" baseline="0" dirty="0" smtClean="0">
              <a:latin typeface="Times New Roman" pitchFamily="18" charset="0"/>
              <a:cs typeface="Times New Roman" pitchFamily="18" charset="0"/>
            </a:endParaRPr>
          </a:p>
          <a:p>
            <a:pPr marL="0" indent="0">
              <a:buFont typeface="Arial" pitchFamily="34" charset="0"/>
              <a:buNone/>
            </a:pPr>
            <a:r>
              <a:rPr lang="en-US" b="1" baseline="0" dirty="0" smtClean="0">
                <a:latin typeface="Times New Roman" pitchFamily="18" charset="0"/>
                <a:cs typeface="Times New Roman" pitchFamily="18" charset="0"/>
              </a:rPr>
              <a:t>Team designs</a:t>
            </a:r>
            <a:r>
              <a:rPr lang="en-US" b="0" baseline="0" dirty="0" smtClean="0">
                <a:latin typeface="Times New Roman" pitchFamily="18" charset="0"/>
                <a:cs typeface="Times New Roman" pitchFamily="18" charset="0"/>
              </a:rPr>
              <a:t>, such as functional teams, project teams, self-direct teams, task forces, and virtual teams are used in healthcare organizations. Job design in teams can be an important tool to ensure that teams fulfill their designated goals.</a:t>
            </a:r>
          </a:p>
          <a:p>
            <a:pPr marL="0" indent="0">
              <a:buFont typeface="Arial" pitchFamily="34" charset="0"/>
              <a:buNone/>
            </a:pPr>
            <a:endParaRPr lang="en-US" b="0" baseline="0" dirty="0" smtClean="0">
              <a:latin typeface="Times New Roman" pitchFamily="18" charset="0"/>
              <a:cs typeface="Times New Roman" pitchFamily="18" charset="0"/>
            </a:endParaRPr>
          </a:p>
          <a:p>
            <a:pPr marL="0" indent="0">
              <a:buFont typeface="Arial" pitchFamily="34" charset="0"/>
              <a:buNone/>
            </a:pPr>
            <a:r>
              <a:rPr lang="en-US" b="1" baseline="0" dirty="0" smtClean="0">
                <a:latin typeface="Times New Roman" pitchFamily="18" charset="0"/>
                <a:cs typeface="Times New Roman" pitchFamily="18" charset="0"/>
              </a:rPr>
              <a:t>Job schedule redesign</a:t>
            </a:r>
            <a:r>
              <a:rPr lang="en-US" b="0" baseline="0" dirty="0" smtClean="0">
                <a:latin typeface="Times New Roman" pitchFamily="18" charset="0"/>
                <a:cs typeface="Times New Roman" pitchFamily="18" charset="0"/>
              </a:rPr>
              <a:t>, such as flextime or compressed work schedules, may be an incentive for employee satisfaction and motivation. Once job analyses and job designs are performed, the next step is to recruit the best employees for these jobs.</a:t>
            </a:r>
          </a:p>
          <a:p>
            <a:pPr marL="0" indent="0">
              <a:buFont typeface="Arial" pitchFamily="34" charset="0"/>
              <a:buNone/>
            </a:pPr>
            <a:endParaRPr lang="en-US" b="0" baseline="0" dirty="0" smtClean="0">
              <a:latin typeface="Times New Roman" pitchFamily="18" charset="0"/>
              <a:cs typeface="Times New Roman" pitchFamily="18" charset="0"/>
            </a:endParaRPr>
          </a:p>
          <a:p>
            <a:pPr marL="0" indent="0">
              <a:buFont typeface="Arial" pitchFamily="34" charset="0"/>
              <a:buNone/>
            </a:pPr>
            <a:r>
              <a:rPr lang="en-US" b="0" baseline="0" dirty="0" smtClean="0">
                <a:latin typeface="Times New Roman" pitchFamily="18" charset="0"/>
                <a:cs typeface="Times New Roman" pitchFamily="18" charset="0"/>
              </a:rPr>
              <a:t>Next slide.</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10</a:t>
            </a:fld>
            <a:endParaRPr lang="en-US" dirty="0"/>
          </a:p>
        </p:txBody>
      </p:sp>
    </p:spTree>
    <p:extLst>
      <p:ext uri="{BB962C8B-B14F-4D97-AF65-F5344CB8AC3E}">
        <p14:creationId xmlns:p14="http://schemas.microsoft.com/office/powerpoint/2010/main" val="28207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Times New Roman" pitchFamily="18" charset="0"/>
                <a:cs typeface="Times New Roman" pitchFamily="18" charset="0"/>
              </a:rPr>
              <a:t>Now, let’s briefly look at some</a:t>
            </a:r>
            <a:r>
              <a:rPr lang="en-US" b="0" baseline="0" dirty="0" smtClean="0">
                <a:latin typeface="Times New Roman" pitchFamily="18" charset="0"/>
                <a:cs typeface="Times New Roman" pitchFamily="18" charset="0"/>
              </a:rPr>
              <a:t> benefits offered to employees.</a:t>
            </a:r>
            <a:endParaRPr lang="en-US" b="0"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Employee benefits</a:t>
            </a:r>
            <a:r>
              <a:rPr lang="en-US" dirty="0" smtClean="0">
                <a:latin typeface="Times New Roman" pitchFamily="18" charset="0"/>
                <a:cs typeface="Times New Roman" pitchFamily="18" charset="0"/>
              </a:rPr>
              <a:t> are a typical</a:t>
            </a:r>
            <a:r>
              <a:rPr lang="en-US" baseline="0" dirty="0" smtClean="0">
                <a:latin typeface="Times New Roman" pitchFamily="18" charset="0"/>
                <a:cs typeface="Times New Roman" pitchFamily="18" charset="0"/>
              </a:rPr>
              <a:t> responsibility of the HR department. HR personnel educates employees about employee benefits and administers these benefits programs.</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Mandatory benefits </a:t>
            </a:r>
            <a:r>
              <a:rPr lang="en-US" baseline="0" dirty="0" smtClean="0">
                <a:latin typeface="Times New Roman" pitchFamily="18" charset="0"/>
                <a:cs typeface="Times New Roman" pitchFamily="18" charset="0"/>
              </a:rPr>
              <a:t>are those benefits that are required by law such as, social security, unemployment insurance, workers’ compensation, and unpaid family and medical leave.</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Employee voluntary benefits  </a:t>
            </a:r>
            <a:r>
              <a:rPr lang="en-US" baseline="0" dirty="0" smtClean="0">
                <a:latin typeface="Times New Roman" pitchFamily="18" charset="0"/>
                <a:cs typeface="Times New Roman" pitchFamily="18" charset="0"/>
              </a:rPr>
              <a:t>such as, retirement plans, paid leave, and different types of family care can all be considered a recruitment tool because they can attract qualified candidates. Just to note, these benefits are not required by law.</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11</a:t>
            </a:fld>
            <a:endParaRPr lang="en-US" dirty="0"/>
          </a:p>
        </p:txBody>
      </p:sp>
    </p:spTree>
    <p:extLst>
      <p:ext uri="{BB962C8B-B14F-4D97-AF65-F5344CB8AC3E}">
        <p14:creationId xmlns:p14="http://schemas.microsoft.com/office/powerpoint/2010/main" val="227784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Times New Roman" pitchFamily="18" charset="0"/>
                <a:cs typeface="Times New Roman" pitchFamily="18" charset="0"/>
              </a:rPr>
              <a:t>The goal</a:t>
            </a:r>
            <a:r>
              <a:rPr lang="en-US" baseline="0" dirty="0" smtClean="0">
                <a:latin typeface="Times New Roman" pitchFamily="18" charset="0"/>
                <a:cs typeface="Times New Roman" pitchFamily="18" charset="0"/>
              </a:rPr>
              <a:t> of healthcare organizations is to provide the highest quality of patient care.  Research on high-performing organizations,  including healthcare organizations, reveals that employees are motivated to perform well by the quality of the work environment including employee empowerment, training, and career development programs, pay for performance, management transparency, and work-life balance philosophy.</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Employee development </a:t>
            </a:r>
            <a:r>
              <a:rPr lang="en-US" baseline="0" dirty="0" smtClean="0">
                <a:latin typeface="Times New Roman" pitchFamily="18" charset="0"/>
                <a:cs typeface="Times New Roman" pitchFamily="18" charset="0"/>
              </a:rPr>
              <a:t>consists of programs that focus on the expansion of an employee’s career. Development programs tend to be long term and are awarded to employees that the organization believes have potential for promotion.</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Employee Training Programs </a:t>
            </a:r>
            <a:r>
              <a:rPr lang="en-US" baseline="0" dirty="0" smtClean="0">
                <a:latin typeface="Times New Roman" pitchFamily="18" charset="0"/>
                <a:cs typeface="Times New Roman" pitchFamily="18" charset="0"/>
              </a:rPr>
              <a:t>improve an employee’s performance in his or her current job. Training can occur before a new employee starts a job or training can be given to employees during their tenure. Development and training programs can be a source of motivation to employees to improve their performance.</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Job redesign </a:t>
            </a:r>
            <a:r>
              <a:rPr lang="en-US" baseline="0" dirty="0" smtClean="0">
                <a:latin typeface="Times New Roman" pitchFamily="18" charset="0"/>
                <a:cs typeface="Times New Roman" pitchFamily="18" charset="0"/>
              </a:rPr>
              <a:t>such as </a:t>
            </a:r>
            <a:r>
              <a:rPr lang="en-US" i="1" u="none" baseline="0" dirty="0" smtClean="0">
                <a:latin typeface="Times New Roman" pitchFamily="18" charset="0"/>
                <a:cs typeface="Times New Roman" pitchFamily="18" charset="0"/>
              </a:rPr>
              <a:t>job enlargement</a:t>
            </a:r>
            <a:r>
              <a:rPr lang="en-US" baseline="0" dirty="0" smtClean="0">
                <a:latin typeface="Times New Roman" pitchFamily="18" charset="0"/>
                <a:cs typeface="Times New Roman" pitchFamily="18" charset="0"/>
              </a:rPr>
              <a:t>, which expands the number of tasks in a job and </a:t>
            </a:r>
            <a:r>
              <a:rPr lang="en-US" i="1" u="none" baseline="0" dirty="0" smtClean="0">
                <a:latin typeface="Times New Roman" pitchFamily="18" charset="0"/>
                <a:cs typeface="Times New Roman" pitchFamily="18" charset="0"/>
              </a:rPr>
              <a:t>job enrichment</a:t>
            </a:r>
            <a:r>
              <a:rPr lang="en-US" baseline="0" dirty="0" smtClean="0">
                <a:latin typeface="Times New Roman" pitchFamily="18" charset="0"/>
                <a:cs typeface="Times New Roman" pitchFamily="18" charset="0"/>
              </a:rPr>
              <a:t>, which increases the responsibilities of a job, are both motivational strategies. Both of these job redesigns provide a sense of employee empowerment because the employer is recognizing the ability of the employee to increase his or her workload.</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12</a:t>
            </a:fld>
            <a:endParaRPr lang="en-US" dirty="0"/>
          </a:p>
        </p:txBody>
      </p:sp>
    </p:spTree>
    <p:extLst>
      <p:ext uri="{BB962C8B-B14F-4D97-AF65-F5344CB8AC3E}">
        <p14:creationId xmlns:p14="http://schemas.microsoft.com/office/powerpoint/2010/main" val="407977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In the early 1900s, the establishment of unions occurred because</a:t>
            </a:r>
            <a:r>
              <a:rPr lang="en-US" baseline="0" dirty="0" smtClean="0">
                <a:latin typeface="Times New Roman" pitchFamily="18" charset="0"/>
                <a:cs typeface="Times New Roman" pitchFamily="18" charset="0"/>
              </a:rPr>
              <a:t> of the industrialization of the United States and the consequent unfair treatment employees by management. </a:t>
            </a:r>
            <a:r>
              <a:rPr lang="en-US" b="1" dirty="0" smtClean="0">
                <a:latin typeface="Times New Roman" pitchFamily="18" charset="0"/>
                <a:cs typeface="Times New Roman" pitchFamily="18" charset="0"/>
              </a:rPr>
              <a:t>Labor unions </a:t>
            </a:r>
            <a:r>
              <a:rPr lang="en-US" dirty="0" smtClean="0">
                <a:latin typeface="Times New Roman" pitchFamily="18" charset="0"/>
                <a:cs typeface="Times New Roman" pitchFamily="18" charset="0"/>
              </a:rPr>
              <a:t>are membership labor organizations formed to protect their member employee rights. The main goal is to ensure that management</a:t>
            </a:r>
            <a:r>
              <a:rPr lang="en-US" baseline="0" dirty="0" smtClean="0">
                <a:latin typeface="Times New Roman" pitchFamily="18" charset="0"/>
                <a:cs typeface="Times New Roman" pitchFamily="18" charset="0"/>
              </a:rPr>
              <a:t> treats its employees fairly.</a:t>
            </a:r>
          </a:p>
          <a:p>
            <a:endParaRPr lang="en-US" baseline="0" dirty="0" smtClean="0">
              <a:latin typeface="Times New Roman" pitchFamily="18" charset="0"/>
              <a:cs typeface="Times New Roman" pitchFamily="18" charset="0"/>
            </a:endParaRPr>
          </a:p>
          <a:p>
            <a:pPr marL="0" indent="0">
              <a:buFont typeface="Arial" pitchFamily="34" charset="0"/>
              <a:buNone/>
            </a:pPr>
            <a:r>
              <a:rPr lang="en-US" baseline="0" dirty="0" smtClean="0">
                <a:latin typeface="Times New Roman" pitchFamily="18" charset="0"/>
                <a:cs typeface="Times New Roman" pitchFamily="18" charset="0"/>
              </a:rPr>
              <a:t>The </a:t>
            </a:r>
            <a:r>
              <a:rPr lang="en-US" b="1" baseline="0" dirty="0" smtClean="0">
                <a:latin typeface="Times New Roman" pitchFamily="18" charset="0"/>
                <a:cs typeface="Times New Roman" pitchFamily="18" charset="0"/>
              </a:rPr>
              <a:t>National Labor Relations Act </a:t>
            </a:r>
            <a:r>
              <a:rPr lang="en-US" baseline="0" dirty="0" smtClean="0">
                <a:latin typeface="Times New Roman" pitchFamily="18" charset="0"/>
                <a:cs typeface="Times New Roman" pitchFamily="18" charset="0"/>
              </a:rPr>
              <a:t>was passed in 1935. It protects the rights of workers to form unions, defined unfair labor practices and established the National Labor Relations Board, which is responsible for NLRA regulatory oversight.</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aseline="0" dirty="0" smtClean="0">
                <a:latin typeface="Times New Roman" pitchFamily="18" charset="0"/>
                <a:cs typeface="Times New Roman" pitchFamily="18" charset="0"/>
              </a:rPr>
              <a:t>In 2007, the </a:t>
            </a:r>
            <a:r>
              <a:rPr lang="en-US" b="1" baseline="0" dirty="0" smtClean="0">
                <a:latin typeface="Times New Roman" pitchFamily="18" charset="0"/>
                <a:cs typeface="Times New Roman" pitchFamily="18" charset="0"/>
              </a:rPr>
              <a:t>Service Employee International Union</a:t>
            </a:r>
            <a:r>
              <a:rPr lang="en-US" baseline="0" dirty="0" smtClean="0">
                <a:latin typeface="Times New Roman" pitchFamily="18" charset="0"/>
                <a:cs typeface="Times New Roman" pitchFamily="18" charset="0"/>
              </a:rPr>
              <a:t> created a separate national healthcare union, which is the largest healthcare union nationally. SEIU Healthcare represents hospitals, nursing, long-term care, and many outpatient facilities. Unions representing physicians are affiliated with SEIU.</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aseline="0" dirty="0" smtClean="0">
                <a:latin typeface="Times New Roman" pitchFamily="18" charset="0"/>
                <a:cs typeface="Times New Roman" pitchFamily="18" charset="0"/>
              </a:rPr>
              <a:t>The </a:t>
            </a:r>
            <a:r>
              <a:rPr lang="en-US" b="1" baseline="0" dirty="0" smtClean="0">
                <a:latin typeface="Times New Roman" pitchFamily="18" charset="0"/>
                <a:cs typeface="Times New Roman" pitchFamily="18" charset="0"/>
              </a:rPr>
              <a:t>National Nurses United</a:t>
            </a:r>
            <a:r>
              <a:rPr lang="en-US" baseline="0" dirty="0" smtClean="0">
                <a:latin typeface="Times New Roman" pitchFamily="18" charset="0"/>
                <a:cs typeface="Times New Roman" pitchFamily="18" charset="0"/>
              </a:rPr>
              <a:t> is the largest nurses union in the United States, representing 150,000 members. It was created by the merging of the California Nurses Association, the National Nurses Organizing Committee, and the United American Nurses.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BBDA41-2FFF-4D4B-A591-725B51F010C0}" type="slidenum">
              <a:rPr lang="en-US" smtClean="0"/>
              <a:t>13</a:t>
            </a:fld>
            <a:endParaRPr lang="en-US" dirty="0"/>
          </a:p>
        </p:txBody>
      </p:sp>
    </p:spTree>
    <p:extLst>
      <p:ext uri="{BB962C8B-B14F-4D97-AF65-F5344CB8AC3E}">
        <p14:creationId xmlns:p14="http://schemas.microsoft.com/office/powerpoint/2010/main" val="235300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BBDA41-2FFF-4D4B-A591-725B51F010C0}" type="slidenum">
              <a:rPr lang="en-US" smtClean="0"/>
              <a:t>14</a:t>
            </a:fld>
            <a:endParaRPr lang="en-US" dirty="0"/>
          </a:p>
        </p:txBody>
      </p:sp>
    </p:spTree>
    <p:extLst>
      <p:ext uri="{BB962C8B-B14F-4D97-AF65-F5344CB8AC3E}">
        <p14:creationId xmlns:p14="http://schemas.microsoft.com/office/powerpoint/2010/main" val="2071386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cs typeface="Times New Roman" pitchFamily="18" charset="0"/>
              </a:rPr>
              <a:t>Employment</a:t>
            </a:r>
            <a:r>
              <a:rPr lang="en-US" b="1"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a legal relationship</a:t>
            </a:r>
            <a:r>
              <a:rPr lang="en-US" baseline="0" dirty="0" smtClean="0">
                <a:latin typeface="Times New Roman" pitchFamily="18" charset="0"/>
                <a:cs typeface="Times New Roman" pitchFamily="18" charset="0"/>
              </a:rPr>
              <a:t> between an employee and an employer. Both employers and employees have established rights</a:t>
            </a:r>
            <a:r>
              <a:rPr lang="en-US" b="1" baseline="0" dirty="0" smtClean="0">
                <a:latin typeface="Times New Roman" pitchFamily="18" charset="0"/>
                <a:cs typeface="Times New Roman" pitchFamily="18" charset="0"/>
              </a:rPr>
              <a:t>.  Employers are expected</a:t>
            </a:r>
            <a:r>
              <a:rPr lang="en-US" b="0" baseline="0" dirty="0" smtClean="0">
                <a:latin typeface="Times New Roman" pitchFamily="18" charset="0"/>
                <a:cs typeface="Times New Roman" pitchFamily="18" charset="0"/>
              </a:rPr>
              <a:t> to </a:t>
            </a:r>
            <a:r>
              <a:rPr lang="en-US" baseline="0" dirty="0" smtClean="0">
                <a:latin typeface="Times New Roman" pitchFamily="18" charset="0"/>
                <a:cs typeface="Times New Roman" pitchFamily="18" charset="0"/>
              </a:rPr>
              <a:t>provide a safe working environment for their employees while </a:t>
            </a:r>
            <a:r>
              <a:rPr lang="en-US" b="1" baseline="0" dirty="0" smtClean="0">
                <a:latin typeface="Times New Roman" pitchFamily="18" charset="0"/>
                <a:cs typeface="Times New Roman" pitchFamily="18" charset="0"/>
              </a:rPr>
              <a:t>employees</a:t>
            </a:r>
            <a:r>
              <a:rPr lang="en-US" baseline="0" dirty="0" smtClean="0">
                <a:latin typeface="Times New Roman" pitchFamily="18" charset="0"/>
                <a:cs typeface="Times New Roman" pitchFamily="18" charset="0"/>
              </a:rPr>
              <a:t> </a:t>
            </a:r>
            <a:r>
              <a:rPr lang="en-US" b="1" baseline="0" dirty="0" smtClean="0">
                <a:latin typeface="Times New Roman" pitchFamily="18" charset="0"/>
                <a:cs typeface="Times New Roman" pitchFamily="18" charset="0"/>
              </a:rPr>
              <a:t>are expected </a:t>
            </a:r>
            <a:r>
              <a:rPr lang="en-US" baseline="0" dirty="0" smtClean="0">
                <a:latin typeface="Times New Roman" pitchFamily="18" charset="0"/>
                <a:cs typeface="Times New Roman" pitchFamily="18" charset="0"/>
              </a:rPr>
              <a:t>to perform to the best of their ability in accordance with their job description and organizational policies or they may risk being terminated or fired from their jobs.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According to McKinnies, Collins, Collins &amp; Matthews, a recent survey for healthcare managers showed that there are six reasons for healthcare employee termination:</a:t>
            </a:r>
          </a:p>
          <a:p>
            <a:endParaRPr lang="en-US" baseline="0" dirty="0" smtClean="0">
              <a:latin typeface="Times New Roman" pitchFamily="18" charset="0"/>
              <a:cs typeface="Times New Roman" pitchFamily="18" charset="0"/>
            </a:endParaRPr>
          </a:p>
          <a:p>
            <a:pPr marL="0" indent="0">
              <a:buFont typeface="Arial" pitchFamily="34" charset="0"/>
              <a:buNone/>
            </a:pPr>
            <a:r>
              <a:rPr lang="en-US" baseline="0" dirty="0" smtClean="0">
                <a:latin typeface="Times New Roman" pitchFamily="18" charset="0"/>
                <a:cs typeface="Times New Roman" pitchFamily="18" charset="0"/>
              </a:rPr>
              <a:t>Poor performance;</a:t>
            </a:r>
          </a:p>
          <a:p>
            <a:pPr marL="0" indent="0">
              <a:buFont typeface="Arial" pitchFamily="34" charset="0"/>
              <a:buNone/>
            </a:pPr>
            <a:r>
              <a:rPr lang="en-US" baseline="0" dirty="0" smtClean="0">
                <a:latin typeface="Times New Roman" pitchFamily="18" charset="0"/>
                <a:cs typeface="Times New Roman" pitchFamily="18" charset="0"/>
              </a:rPr>
              <a:t>Ethical misconduct;</a:t>
            </a:r>
          </a:p>
          <a:p>
            <a:pPr marL="0" indent="0">
              <a:buFont typeface="Arial" pitchFamily="34" charset="0"/>
              <a:buNone/>
            </a:pPr>
            <a:r>
              <a:rPr lang="en-US" baseline="0" dirty="0" smtClean="0">
                <a:latin typeface="Times New Roman" pitchFamily="18" charset="0"/>
                <a:cs typeface="Times New Roman" pitchFamily="18" charset="0"/>
              </a:rPr>
              <a:t>Excessive absences;</a:t>
            </a:r>
          </a:p>
          <a:p>
            <a:pPr marL="0" indent="0">
              <a:buFont typeface="Arial" pitchFamily="34" charset="0"/>
              <a:buNone/>
            </a:pPr>
            <a:r>
              <a:rPr lang="en-US" baseline="0" dirty="0" smtClean="0">
                <a:latin typeface="Times New Roman" pitchFamily="18" charset="0"/>
                <a:cs typeface="Times New Roman" pitchFamily="18" charset="0"/>
              </a:rPr>
              <a:t>Poor attitude;</a:t>
            </a:r>
          </a:p>
          <a:p>
            <a:pPr marL="0" indent="0">
              <a:buFont typeface="Arial" pitchFamily="34" charset="0"/>
              <a:buNone/>
            </a:pPr>
            <a:r>
              <a:rPr lang="en-US" baseline="0" dirty="0" smtClean="0">
                <a:latin typeface="Times New Roman" pitchFamily="18" charset="0"/>
                <a:cs typeface="Times New Roman" pitchFamily="18" charset="0"/>
              </a:rPr>
              <a:t>Personality conflicts; and</a:t>
            </a:r>
          </a:p>
          <a:p>
            <a:pPr marL="0" indent="0">
              <a:buFont typeface="Arial" pitchFamily="34" charset="0"/>
              <a:buNone/>
            </a:pPr>
            <a:r>
              <a:rPr lang="en-US" baseline="0" dirty="0" smtClean="0">
                <a:latin typeface="Times New Roman" pitchFamily="18" charset="0"/>
                <a:cs typeface="Times New Roman" pitchFamily="18" charset="0"/>
              </a:rPr>
              <a:t>Substance abuse.</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15</a:t>
            </a:fld>
            <a:endParaRPr lang="en-US" dirty="0"/>
          </a:p>
        </p:txBody>
      </p:sp>
    </p:spTree>
    <p:extLst>
      <p:ext uri="{BB962C8B-B14F-4D97-AF65-F5344CB8AC3E}">
        <p14:creationId xmlns:p14="http://schemas.microsoft.com/office/powerpoint/2010/main" val="106446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Let’s take a look at the next</a:t>
            </a:r>
            <a:r>
              <a:rPr lang="en-US" baseline="0" dirty="0" smtClean="0">
                <a:latin typeface="Times New Roman" pitchFamily="18" charset="0"/>
                <a:cs typeface="Times New Roman" pitchFamily="18" charset="0"/>
              </a:rPr>
              <a:t> few slides to discuss in details the current trends in health care which include:</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Demographics and diversity in the workforce and population;</a:t>
            </a:r>
          </a:p>
          <a:p>
            <a:r>
              <a:rPr lang="en-US" baseline="0" dirty="0" smtClean="0">
                <a:latin typeface="Times New Roman" pitchFamily="18" charset="0"/>
                <a:cs typeface="Times New Roman" pitchFamily="18" charset="0"/>
              </a:rPr>
              <a:t>Information technology impact;</a:t>
            </a:r>
          </a:p>
          <a:p>
            <a:r>
              <a:rPr lang="en-US" baseline="0" dirty="0" smtClean="0">
                <a:latin typeface="Times New Roman" pitchFamily="18" charset="0"/>
                <a:cs typeface="Times New Roman" pitchFamily="18" charset="0"/>
              </a:rPr>
              <a:t>Teamwork and accountable care;</a:t>
            </a:r>
          </a:p>
          <a:p>
            <a:r>
              <a:rPr lang="en-US" baseline="0" dirty="0" smtClean="0">
                <a:latin typeface="Times New Roman" pitchFamily="18" charset="0"/>
                <a:cs typeface="Times New Roman" pitchFamily="18" charset="0"/>
              </a:rPr>
              <a:t>Pay for performance; and</a:t>
            </a:r>
          </a:p>
          <a:p>
            <a:r>
              <a:rPr lang="en-US" baseline="0" dirty="0" smtClean="0">
                <a:latin typeface="Times New Roman" pitchFamily="18" charset="0"/>
                <a:cs typeface="Times New Roman" pitchFamily="18" charset="0"/>
              </a:rPr>
              <a:t>Social media communication.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16</a:t>
            </a:fld>
            <a:endParaRPr lang="en-US" dirty="0"/>
          </a:p>
        </p:txBody>
      </p:sp>
    </p:spTree>
    <p:extLst>
      <p:ext uri="{BB962C8B-B14F-4D97-AF65-F5344CB8AC3E}">
        <p14:creationId xmlns:p14="http://schemas.microsoft.com/office/powerpoint/2010/main" val="400849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It is a fact that individuals will require</a:t>
            </a:r>
            <a:r>
              <a:rPr lang="en-US" baseline="0" dirty="0" smtClean="0">
                <a:latin typeface="Times New Roman" pitchFamily="18" charset="0"/>
                <a:cs typeface="Times New Roman" pitchFamily="18" charset="0"/>
              </a:rPr>
              <a:t> healthcare services as they age.  With the increase in life expectancy in the United States, it is projected that an additional three million healthcare jobs will be created by 2018 to care for this population.</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There is also an increase </a:t>
            </a:r>
            <a:r>
              <a:rPr lang="en-US" baseline="0" smtClean="0">
                <a:latin typeface="Times New Roman" pitchFamily="18" charset="0"/>
                <a:cs typeface="Times New Roman" pitchFamily="18" charset="0"/>
              </a:rPr>
              <a:t>in </a:t>
            </a:r>
            <a:r>
              <a:rPr lang="en-US" baseline="0" smtClean="0">
                <a:latin typeface="Times New Roman" pitchFamily="18" charset="0"/>
                <a:cs typeface="Times New Roman" pitchFamily="18" charset="0"/>
              </a:rPr>
              <a:t>the diversity </a:t>
            </a:r>
            <a:r>
              <a:rPr lang="en-US" baseline="0" dirty="0" smtClean="0">
                <a:latin typeface="Times New Roman" pitchFamily="18" charset="0"/>
                <a:cs typeface="Times New Roman" pitchFamily="18" charset="0"/>
              </a:rPr>
              <a:t>of the U.S. workforce as you can see in the chart on this slide.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United States participates in a </a:t>
            </a:r>
            <a:r>
              <a:rPr lang="en-US" b="1" baseline="0" dirty="0" smtClean="0">
                <a:latin typeface="Times New Roman" pitchFamily="18" charset="0"/>
                <a:cs typeface="Times New Roman" pitchFamily="18" charset="0"/>
              </a:rPr>
              <a:t>global economy.</a:t>
            </a:r>
            <a:r>
              <a:rPr lang="en-US" baseline="0" dirty="0" smtClean="0">
                <a:latin typeface="Times New Roman" pitchFamily="18" charset="0"/>
                <a:cs typeface="Times New Roman" pitchFamily="18" charset="0"/>
              </a:rPr>
              <a:t> The U.S. economy has become borderless as a result of information technology. Competing in the global economy has affected the area of human resource management. Employees must be trained in cross-cultural competencies.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U.S. citizens are traveling outside the U.S. for medical procedures, which has created a </a:t>
            </a:r>
            <a:r>
              <a:rPr lang="en-US" b="1" baseline="0" dirty="0" smtClean="0">
                <a:latin typeface="Times New Roman" pitchFamily="18" charset="0"/>
                <a:cs typeface="Times New Roman" pitchFamily="18" charset="0"/>
              </a:rPr>
              <a:t>medical tourism </a:t>
            </a:r>
            <a:r>
              <a:rPr lang="en-US" baseline="0" dirty="0" smtClean="0">
                <a:latin typeface="Times New Roman" pitchFamily="18" charset="0"/>
                <a:cs typeface="Times New Roman" pitchFamily="18" charset="0"/>
              </a:rPr>
              <a:t>industry because the procedures are often less costly overseas. Even with travel costs, international procedures are much less expensive than U.S. medical procedures.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17</a:t>
            </a:fld>
            <a:endParaRPr lang="en-US" dirty="0"/>
          </a:p>
        </p:txBody>
      </p:sp>
    </p:spTree>
    <p:extLst>
      <p:ext uri="{BB962C8B-B14F-4D97-AF65-F5344CB8AC3E}">
        <p14:creationId xmlns:p14="http://schemas.microsoft.com/office/powerpoint/2010/main" val="736976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cs typeface="Times New Roman" pitchFamily="18" charset="0"/>
              </a:rPr>
              <a:t>Health or medical informatics </a:t>
            </a:r>
            <a:r>
              <a:rPr lang="en-US" dirty="0" smtClean="0">
                <a:latin typeface="Times New Roman" pitchFamily="18" charset="0"/>
                <a:cs typeface="Times New Roman" pitchFamily="18" charset="0"/>
              </a:rPr>
              <a:t>is the science of computer application that  supports clinical and research data in different areas of health care.</a:t>
            </a:r>
            <a:r>
              <a:rPr lang="en-US" baseline="0" dirty="0" smtClean="0">
                <a:latin typeface="Times New Roman" pitchFamily="18" charset="0"/>
                <a:cs typeface="Times New Roman" pitchFamily="18" charset="0"/>
              </a:rPr>
              <a:t>  It is a methodology of how the healthcare industry thinks about patients and how treatments are defined and evolved.</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Health information systems</a:t>
            </a:r>
            <a:r>
              <a:rPr lang="en-US" baseline="0" dirty="0" smtClean="0">
                <a:latin typeface="Times New Roman" pitchFamily="18" charset="0"/>
                <a:cs typeface="Times New Roman" pitchFamily="18" charset="0"/>
              </a:rPr>
              <a:t> are systems that store, transmit, collect, and retrieve the data.</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goal </a:t>
            </a:r>
            <a:r>
              <a:rPr lang="en-US" b="1" baseline="0" dirty="0" smtClean="0">
                <a:latin typeface="Times New Roman" pitchFamily="18" charset="0"/>
                <a:cs typeface="Times New Roman" pitchFamily="18" charset="0"/>
              </a:rPr>
              <a:t>of health information technology </a:t>
            </a:r>
            <a:r>
              <a:rPr lang="en-US" baseline="0" dirty="0" smtClean="0">
                <a:latin typeface="Times New Roman" pitchFamily="18" charset="0"/>
                <a:cs typeface="Times New Roman" pitchFamily="18" charset="0"/>
              </a:rPr>
              <a:t>is to manage health data for use by patients and consumers, insurance companies, healthcare providers, healthcare administrators, and any stakeholder that has an interest in health care. The focus of HIT is the national implementation of an electronic patient record. A major issue with HIT is sharing and protecting patient information electronically. Human resource management is responsible for protecting the privacy of both employee and patient information.</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BBDA41-2FFF-4D4B-A591-725B51F010C0}" type="slidenum">
              <a:rPr lang="en-US" smtClean="0"/>
              <a:t>18</a:t>
            </a:fld>
            <a:endParaRPr lang="en-US" dirty="0"/>
          </a:p>
        </p:txBody>
      </p:sp>
    </p:spTree>
    <p:extLst>
      <p:ext uri="{BB962C8B-B14F-4D97-AF65-F5344CB8AC3E}">
        <p14:creationId xmlns:p14="http://schemas.microsoft.com/office/powerpoint/2010/main" val="3451876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Institute of Medicine</a:t>
            </a:r>
            <a:r>
              <a:rPr lang="en-US" b="1" baseline="0" dirty="0" smtClean="0">
                <a:latin typeface="Times New Roman" pitchFamily="18" charset="0"/>
                <a:cs typeface="Times New Roman" pitchFamily="18" charset="0"/>
              </a:rPr>
              <a:t> R</a:t>
            </a:r>
            <a:r>
              <a:rPr lang="en-US" b="1" dirty="0" smtClean="0">
                <a:latin typeface="Times New Roman" pitchFamily="18" charset="0"/>
                <a:cs typeface="Times New Roman" pitchFamily="18" charset="0"/>
              </a:rPr>
              <a:t>eport</a:t>
            </a:r>
            <a:r>
              <a:rPr lang="en-US" b="1" baseline="0" dirty="0" smtClean="0">
                <a:latin typeface="Times New Roman" pitchFamily="18" charset="0"/>
                <a:cs typeface="Times New Roman" pitchFamily="18" charset="0"/>
              </a:rPr>
              <a:t> </a:t>
            </a:r>
            <a:r>
              <a:rPr lang="en-US" b="0" baseline="0" dirty="0" smtClean="0">
                <a:latin typeface="Times New Roman" pitchFamily="18" charset="0"/>
                <a:cs typeface="Times New Roman" pitchFamily="18" charset="0"/>
              </a:rPr>
              <a:t>is easily misunderstood</a:t>
            </a:r>
            <a:r>
              <a:rPr lang="en-US" baseline="0" dirty="0" smtClean="0">
                <a:latin typeface="Times New Roman" pitchFamily="18" charset="0"/>
                <a:cs typeface="Times New Roman" pitchFamily="18" charset="0"/>
              </a:rPr>
              <a:t>. It says that building a Safer Health System treats the issue of preventable medical errors, which, according to the report, are in part the result of poor teamwork implementation. The report further states that effective teamwork can increase effective patient care.</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Accountable Care Organization </a:t>
            </a:r>
            <a:r>
              <a:rPr lang="en-US" baseline="0" dirty="0" smtClean="0">
                <a:latin typeface="Times New Roman" pitchFamily="18" charset="0"/>
                <a:cs typeface="Times New Roman" pitchFamily="18" charset="0"/>
              </a:rPr>
              <a:t>is a model of teamwork in healthcare. It consists of a network of organizations and healthcare providers that offer coordinated care. Their accountability is to improve clinical outcomes for designated populations. If the outcomes are met or exceeded, the group of physicians receives a financial bonus; however, there may be excessive penalties for not reaching the targets.</a:t>
            </a:r>
          </a:p>
          <a:p>
            <a:endParaRPr lang="en-US" baseline="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Inter-professional</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education</a:t>
            </a:r>
            <a:r>
              <a:rPr lang="en-US" dirty="0" smtClean="0">
                <a:latin typeface="Times New Roman" pitchFamily="18" charset="0"/>
                <a:cs typeface="Times New Roman" pitchFamily="18" charset="0"/>
              </a:rPr>
              <a:t> is another</a:t>
            </a:r>
            <a:r>
              <a:rPr lang="en-US" baseline="0" dirty="0" smtClean="0">
                <a:latin typeface="Times New Roman" pitchFamily="18" charset="0"/>
                <a:cs typeface="Times New Roman" pitchFamily="18" charset="0"/>
              </a:rPr>
              <a:t> form of teamwork, which occurs when two or more professionals from different healthcare sectors engage in a dialogue so they can learn from each other, promoting inter-professional interaction. Inter-professional education  promotes effective collaboration during patient care.  It is an effective way of providing different  perspectives </a:t>
            </a:r>
            <a:r>
              <a:rPr lang="en-US" baseline="0" dirty="0" smtClean="0">
                <a:latin typeface="Times New Roman" pitchFamily="18" charset="0"/>
                <a:cs typeface="Times New Roman" pitchFamily="18" charset="0"/>
              </a:rPr>
              <a:t>on </a:t>
            </a:r>
            <a:r>
              <a:rPr lang="en-US" baseline="0" dirty="0" smtClean="0">
                <a:latin typeface="Times New Roman" pitchFamily="18" charset="0"/>
                <a:cs typeface="Times New Roman" pitchFamily="18" charset="0"/>
              </a:rPr>
              <a:t>how to care for a patient within a team.</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19</a:t>
            </a:fld>
            <a:endParaRPr lang="en-US" dirty="0"/>
          </a:p>
        </p:txBody>
      </p:sp>
    </p:spTree>
    <p:extLst>
      <p:ext uri="{BB962C8B-B14F-4D97-AF65-F5344CB8AC3E}">
        <p14:creationId xmlns:p14="http://schemas.microsoft.com/office/powerpoint/2010/main" val="306965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The following topics will be covered in this lesson:</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Major milestones of human resource management; and</a:t>
            </a:r>
          </a:p>
          <a:p>
            <a:r>
              <a:rPr lang="en-US" dirty="0" smtClean="0">
                <a:latin typeface="Times New Roman" pitchFamily="18" charset="0"/>
                <a:cs typeface="Times New Roman" pitchFamily="18" charset="0"/>
              </a:rPr>
              <a:t>The role of human</a:t>
            </a:r>
            <a:r>
              <a:rPr lang="en-US" baseline="0" dirty="0" smtClean="0">
                <a:latin typeface="Times New Roman" pitchFamily="18" charset="0"/>
                <a:cs typeface="Times New Roman" pitchFamily="18" charset="0"/>
              </a:rPr>
              <a:t> resources in health care organizations.</a:t>
            </a:r>
          </a:p>
          <a:p>
            <a:endParaRPr lang="en-US"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Next</a:t>
            </a:r>
            <a:r>
              <a:rPr lang="en-US" baseline="0" dirty="0" smtClean="0">
                <a:latin typeface="Times New Roman" pitchFamily="18" charset="0"/>
                <a:cs typeface="Times New Roman" pitchFamily="18" charset="0"/>
              </a:rPr>
              <a:t> slide.</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Times New Roman" pitchFamily="18" charset="0"/>
                <a:cs typeface="Times New Roman" pitchFamily="18" charset="0"/>
              </a:rPr>
              <a:t>Pay-for-performance </a:t>
            </a:r>
            <a:r>
              <a:rPr lang="en-US" dirty="0" smtClean="0">
                <a:latin typeface="Times New Roman" pitchFamily="18" charset="0"/>
                <a:cs typeface="Times New Roman" pitchFamily="18" charset="0"/>
              </a:rPr>
              <a:t>is an umbrella term for initiatives aimed at improving the quality, efficiency, and overall value of health care. These arrangements provide financial incentives to hospitals, physicians, and other health care providers to carry out such improvements and achieve optimal outcomes for patients</a:t>
            </a:r>
            <a:r>
              <a:rPr lang="en-US" baseline="0" dirty="0" smtClean="0">
                <a:latin typeface="Times New Roman" pitchFamily="18" charset="0"/>
                <a:cs typeface="Times New Roman" pitchFamily="18" charset="0"/>
              </a:rPr>
              <a:t>.</a:t>
            </a:r>
          </a:p>
          <a:p>
            <a:endParaRPr lang="en-US" baseline="0" dirty="0" smtClean="0">
              <a:latin typeface="Times New Roman" pitchFamily="18" charset="0"/>
              <a:cs typeface="Times New Roman" pitchFamily="18" charset="0"/>
            </a:endParaRPr>
          </a:p>
          <a:p>
            <a:r>
              <a:rPr lang="pt-BR" b="1" dirty="0" smtClean="0">
                <a:latin typeface="Times New Roman" pitchFamily="18" charset="0"/>
                <a:cs typeface="Times New Roman" pitchFamily="18" charset="0"/>
              </a:rPr>
              <a:t>Value-based </a:t>
            </a:r>
            <a:r>
              <a:rPr lang="pt-BR" b="1" dirty="0" smtClean="0">
                <a:latin typeface="Times New Roman" pitchFamily="18" charset="0"/>
                <a:cs typeface="Times New Roman" pitchFamily="18" charset="0"/>
              </a:rPr>
              <a:t>purchasing </a:t>
            </a:r>
            <a:r>
              <a:rPr lang="pt-BR" dirty="0" smtClean="0">
                <a:latin typeface="Times New Roman" pitchFamily="18" charset="0"/>
                <a:cs typeface="Times New Roman" pitchFamily="18" charset="0"/>
              </a:rPr>
              <a:t>seeks to reward</a:t>
            </a:r>
            <a:r>
              <a:rPr lang="pt-BR" baseline="0" dirty="0" smtClean="0">
                <a:latin typeface="Times New Roman" pitchFamily="18" charset="0"/>
                <a:cs typeface="Times New Roman" pitchFamily="18" charset="0"/>
              </a:rPr>
              <a:t> hospitals for improving the quality of care by redistributing Medicare payments among them so that hospitals with high performance in terms of quality receives a greater portion than do the lower performing hospitals, according to </a:t>
            </a:r>
            <a:r>
              <a:rPr lang="pt-BR" i="1" baseline="0" dirty="0" smtClean="0">
                <a:latin typeface="Times New Roman" pitchFamily="18" charset="0"/>
                <a:cs typeface="Times New Roman" pitchFamily="18" charset="0"/>
              </a:rPr>
              <a:t>Shoemaker </a:t>
            </a:r>
            <a:r>
              <a:rPr lang="pt-BR" baseline="0" dirty="0" smtClean="0">
                <a:latin typeface="Times New Roman" pitchFamily="18" charset="0"/>
                <a:cs typeface="Times New Roman" pitchFamily="18" charset="0"/>
              </a:rPr>
              <a:t>in 2011.</a:t>
            </a:r>
          </a:p>
          <a:p>
            <a:endParaRPr lang="pt-BR" baseline="0" dirty="0" smtClean="0">
              <a:latin typeface="Times New Roman" pitchFamily="18" charset="0"/>
              <a:cs typeface="Times New Roman" pitchFamily="18" charset="0"/>
            </a:endParaRPr>
          </a:p>
          <a:p>
            <a:r>
              <a:rPr lang="pt-BR" baseline="0" dirty="0" smtClean="0">
                <a:latin typeface="Times New Roman" pitchFamily="18" charset="0"/>
                <a:cs typeface="Times New Roman" pitchFamily="18" charset="0"/>
              </a:rPr>
              <a:t>Pay for performance and value-based purchasing are terms that describe healthcare payment systems that reward healthcare providers for their efficiency, which is defined as providing higher quality care for less cost. They are another form of an accountable care organization.</a:t>
            </a:r>
          </a:p>
          <a:p>
            <a:endParaRPr lang="pt-BR" baseline="0" dirty="0" smtClean="0">
              <a:latin typeface="Times New Roman" pitchFamily="18" charset="0"/>
              <a:cs typeface="Times New Roman" pitchFamily="18" charset="0"/>
            </a:endParaRPr>
          </a:p>
          <a:p>
            <a:r>
              <a:rPr lang="pt-BR" baseline="0" dirty="0" smtClean="0">
                <a:latin typeface="Times New Roman" pitchFamily="18" charset="0"/>
                <a:cs typeface="Times New Roman" pitchFamily="18" charset="0"/>
              </a:rPr>
              <a:t>Next slide.</a:t>
            </a:r>
            <a:endParaRPr lang="pt-BR"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20</a:t>
            </a:fld>
            <a:endParaRPr lang="en-US" dirty="0"/>
          </a:p>
        </p:txBody>
      </p:sp>
    </p:spTree>
    <p:extLst>
      <p:ext uri="{BB962C8B-B14F-4D97-AF65-F5344CB8AC3E}">
        <p14:creationId xmlns:p14="http://schemas.microsoft.com/office/powerpoint/2010/main" val="822522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cs typeface="Times New Roman" pitchFamily="18" charset="0"/>
              </a:rPr>
              <a:t>Social media</a:t>
            </a:r>
            <a:r>
              <a:rPr lang="en-US" b="1"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is an electronic tool that provides a platform for customer satisfaction to create public awareness of their business. </a:t>
            </a:r>
            <a:r>
              <a:rPr lang="en-US" b="1" baseline="0" dirty="0" smtClean="0">
                <a:latin typeface="Times New Roman" pitchFamily="18" charset="0"/>
                <a:cs typeface="Times New Roman" pitchFamily="18" charset="0"/>
              </a:rPr>
              <a:t>Examples of social media  </a:t>
            </a:r>
            <a:r>
              <a:rPr lang="en-US" baseline="0" dirty="0" smtClean="0">
                <a:latin typeface="Times New Roman" pitchFamily="18" charset="0"/>
                <a:cs typeface="Times New Roman" pitchFamily="18" charset="0"/>
              </a:rPr>
              <a:t>includes, Facebook, Twitter, and YouTube.</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These forms of social media is used increasingly by healthcare organizations not only as recruiting tool but also as a communication tool for </a:t>
            </a:r>
            <a:r>
              <a:rPr lang="en-US" b="1" baseline="0" dirty="0" smtClean="0">
                <a:latin typeface="Times New Roman" pitchFamily="18" charset="0"/>
                <a:cs typeface="Times New Roman" pitchFamily="18" charset="0"/>
              </a:rPr>
              <a:t>patient engagement</a:t>
            </a:r>
            <a:r>
              <a:rPr lang="en-US" baseline="0" dirty="0" smtClean="0">
                <a:latin typeface="Times New Roman" pitchFamily="18" charset="0"/>
                <a:cs typeface="Times New Roman" pitchFamily="18" charset="0"/>
              </a:rPr>
              <a:t>, employees, and providers.  The Mayo Clinic and the U.S. Department of Veterans Affairs are exploring ways to use social media for patient engagement including education.</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Physicians use Twitter to communicate easily and quickly with other physicians. YouTube provides the opportunity to make available brief videos regarding certain points in </a:t>
            </a:r>
            <a:r>
              <a:rPr lang="en-US" b="1" baseline="0" dirty="0" smtClean="0">
                <a:latin typeface="Times New Roman" pitchFamily="18" charset="0"/>
                <a:cs typeface="Times New Roman" pitchFamily="18" charset="0"/>
              </a:rPr>
              <a:t>healthcare education.</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21</a:t>
            </a:fld>
            <a:endParaRPr lang="en-US" dirty="0"/>
          </a:p>
        </p:txBody>
      </p:sp>
    </p:spTree>
    <p:extLst>
      <p:ext uri="{BB962C8B-B14F-4D97-AF65-F5344CB8AC3E}">
        <p14:creationId xmlns:p14="http://schemas.microsoft.com/office/powerpoint/2010/main" val="666506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BBDA41-2FFF-4D4B-A591-725B51F010C0}" type="slidenum">
              <a:rPr lang="en-US" smtClean="0"/>
              <a:t>22</a:t>
            </a:fld>
            <a:endParaRPr lang="en-US" dirty="0"/>
          </a:p>
        </p:txBody>
      </p:sp>
    </p:spTree>
    <p:extLst>
      <p:ext uri="{BB962C8B-B14F-4D97-AF65-F5344CB8AC3E}">
        <p14:creationId xmlns:p14="http://schemas.microsoft.com/office/powerpoint/2010/main" val="778756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Times New Roman" pitchFamily="18" charset="0"/>
              </a:rPr>
              <a:t>We have reached the end of this lesson.  Let’s take a look at what we’ve covered.</a:t>
            </a: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We started our discussion by reviewing</a:t>
            </a:r>
            <a:r>
              <a:rPr lang="en-US" sz="1200" kern="1200" baseline="0" dirty="0" smtClean="0">
                <a:solidFill>
                  <a:schemeClr val="tx1"/>
                </a:solidFill>
                <a:latin typeface="Times New Roman" pitchFamily="18" charset="0"/>
                <a:ea typeface="+mn-ea"/>
                <a:cs typeface="Times New Roman" pitchFamily="18" charset="0"/>
              </a:rPr>
              <a:t> the major milestones of human resource management starting from </a:t>
            </a:r>
            <a:r>
              <a:rPr lang="en-US" sz="1200" kern="1200" dirty="0" smtClean="0">
                <a:solidFill>
                  <a:schemeClr val="tx1"/>
                </a:solidFill>
                <a:latin typeface="Times New Roman" pitchFamily="18" charset="0"/>
                <a:ea typeface="+mn-ea"/>
                <a:cs typeface="Times New Roman" pitchFamily="18" charset="0"/>
              </a:rPr>
              <a:t>2000 – 1500 B.C.,</a:t>
            </a:r>
            <a:r>
              <a:rPr lang="en-US" sz="1200" kern="1200" baseline="0" dirty="0" smtClean="0">
                <a:solidFill>
                  <a:schemeClr val="tx1"/>
                </a:solidFill>
                <a:latin typeface="Times New Roman" pitchFamily="18" charset="0"/>
                <a:ea typeface="+mn-ea"/>
                <a:cs typeface="Times New Roman" pitchFamily="18" charset="0"/>
              </a:rPr>
              <a:t> all the way up to </a:t>
            </a:r>
            <a:r>
              <a:rPr lang="en-US" sz="1200" kern="1200" dirty="0" smtClean="0">
                <a:solidFill>
                  <a:schemeClr val="tx1"/>
                </a:solidFill>
                <a:latin typeface="Times New Roman" pitchFamily="18" charset="0"/>
                <a:ea typeface="+mn-ea"/>
                <a:cs typeface="Times New Roman" pitchFamily="18" charset="0"/>
              </a:rPr>
              <a:t>2010. This allowed one </a:t>
            </a:r>
            <a:r>
              <a:rPr lang="en-US" sz="1200" kern="1200" dirty="0" smtClean="0">
                <a:solidFill>
                  <a:schemeClr val="tx1"/>
                </a:solidFill>
                <a:latin typeface="Times New Roman" pitchFamily="18" charset="0"/>
                <a:ea typeface="+mn-ea"/>
                <a:cs typeface="Times New Roman" pitchFamily="18" charset="0"/>
              </a:rPr>
              <a:t>to see </a:t>
            </a:r>
            <a:r>
              <a:rPr lang="en-US" sz="1200" kern="1200" dirty="0" smtClean="0">
                <a:solidFill>
                  <a:schemeClr val="tx1"/>
                </a:solidFill>
                <a:latin typeface="Times New Roman" pitchFamily="18" charset="0"/>
                <a:ea typeface="+mn-ea"/>
                <a:cs typeface="Times New Roman" pitchFamily="18" charset="0"/>
              </a:rPr>
              <a:t>at what point in history did the concept</a:t>
            </a:r>
            <a:r>
              <a:rPr lang="en-US" sz="1200" kern="1200" baseline="0" dirty="0" smtClean="0">
                <a:solidFill>
                  <a:schemeClr val="tx1"/>
                </a:solidFill>
                <a:latin typeface="Times New Roman" pitchFamily="18" charset="0"/>
                <a:ea typeface="+mn-ea"/>
                <a:cs typeface="Times New Roman" pitchFamily="18" charset="0"/>
              </a:rPr>
              <a:t> of human resource management emerge.</a:t>
            </a:r>
            <a:endParaRPr lang="en-US" sz="1200" kern="1200" dirty="0" smtClean="0">
              <a:solidFill>
                <a:schemeClr val="tx1"/>
              </a:solidFill>
              <a:latin typeface="Times New Roman" pitchFamily="18" charset="0"/>
              <a:ea typeface="+mn-ea"/>
              <a:cs typeface="Times New Roman" pitchFamily="18" charset="0"/>
            </a:endParaRP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Then we examined the roles</a:t>
            </a:r>
            <a:r>
              <a:rPr lang="en-US" sz="1200" kern="1200" baseline="0" dirty="0" smtClean="0">
                <a:solidFill>
                  <a:schemeClr val="tx1"/>
                </a:solidFill>
                <a:latin typeface="Times New Roman" pitchFamily="18" charset="0"/>
                <a:ea typeface="+mn-ea"/>
                <a:cs typeface="Times New Roman" pitchFamily="18" charset="0"/>
              </a:rPr>
              <a:t> of human resource management in healthcare for the following issues, individually: </a:t>
            </a:r>
            <a:r>
              <a:rPr lang="en-US" sz="1200" kern="1200" dirty="0" smtClean="0">
                <a:solidFill>
                  <a:schemeClr val="tx1"/>
                </a:solidFill>
                <a:latin typeface="Times New Roman" pitchFamily="18" charset="0"/>
                <a:ea typeface="+mn-ea"/>
                <a:cs typeface="Times New Roman" pitchFamily="18" charset="0"/>
              </a:rPr>
              <a:t> Legal, Ethical</a:t>
            </a:r>
            <a:r>
              <a:rPr lang="en-US" sz="1200" kern="1200" baseline="0" dirty="0" smtClean="0">
                <a:solidFill>
                  <a:schemeClr val="tx1"/>
                </a:solidFill>
                <a:latin typeface="Times New Roman" pitchFamily="18" charset="0"/>
                <a:ea typeface="+mn-ea"/>
                <a:cs typeface="Times New Roman" pitchFamily="18" charset="0"/>
              </a:rPr>
              <a:t> &amp;</a:t>
            </a:r>
            <a:r>
              <a:rPr lang="en-US" sz="1200" kern="1200" dirty="0" smtClean="0">
                <a:solidFill>
                  <a:schemeClr val="tx1"/>
                </a:solidFill>
                <a:latin typeface="Times New Roman" pitchFamily="18" charset="0"/>
                <a:ea typeface="+mn-ea"/>
                <a:cs typeface="Times New Roman" pitchFamily="18" charset="0"/>
              </a:rPr>
              <a:t> Safety,  job analysis and design, recruitment, selection, and retention,</a:t>
            </a:r>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healthcare employee benefits, motivating healthcare employees,  labor unions and health care, and finally terminating employees.</a:t>
            </a: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Finally, we discussed</a:t>
            </a:r>
            <a:r>
              <a:rPr lang="en-US" sz="1200" kern="1200" baseline="0" dirty="0" smtClean="0">
                <a:solidFill>
                  <a:schemeClr val="tx1"/>
                </a:solidFill>
                <a:latin typeface="Times New Roman" pitchFamily="18" charset="0"/>
                <a:ea typeface="+mn-ea"/>
                <a:cs typeface="Times New Roman" pitchFamily="18" charset="0"/>
              </a:rPr>
              <a:t> the current trends in healthcare, such as: d</a:t>
            </a:r>
            <a:r>
              <a:rPr lang="en-US" sz="1200" kern="1200" dirty="0" smtClean="0">
                <a:solidFill>
                  <a:schemeClr val="tx1"/>
                </a:solidFill>
                <a:latin typeface="Times New Roman" pitchFamily="18" charset="0"/>
                <a:ea typeface="+mn-ea"/>
                <a:cs typeface="Times New Roman" pitchFamily="18" charset="0"/>
              </a:rPr>
              <a:t>emographics and diversity, information technology impact, teamwork and accountable care, pay for performance, and  social media communication.</a:t>
            </a: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This completes this lesson.</a:t>
            </a:r>
          </a:p>
          <a:p>
            <a:endParaRPr lang="en-US" dirty="0"/>
          </a:p>
        </p:txBody>
      </p:sp>
      <p:sp>
        <p:nvSpPr>
          <p:cNvPr id="4" name="Slide Number Placeholder 3"/>
          <p:cNvSpPr>
            <a:spLocks noGrp="1"/>
          </p:cNvSpPr>
          <p:nvPr>
            <p:ph type="sldNum" sz="quarter" idx="10"/>
          </p:nvPr>
        </p:nvSpPr>
        <p:spPr/>
        <p:txBody>
          <a:bodyPr/>
          <a:lstStyle/>
          <a:p>
            <a:fld id="{E4BBDA41-2FFF-4D4B-A591-725B51F010C0}" type="slidenum">
              <a:rPr lang="en-US" smtClean="0"/>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Times New Roman" pitchFamily="18" charset="0"/>
              </a:rPr>
              <a:t>At what</a:t>
            </a:r>
            <a:r>
              <a:rPr lang="en-US" sz="1200" kern="1200" baseline="0" dirty="0" smtClean="0">
                <a:solidFill>
                  <a:schemeClr val="tx1"/>
                </a:solidFill>
                <a:latin typeface="Times New Roman" pitchFamily="18" charset="0"/>
                <a:ea typeface="+mn-ea"/>
                <a:cs typeface="Times New Roman" pitchFamily="18" charset="0"/>
              </a:rPr>
              <a:t> point in history did the concept of human resource management emerge? </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The table shown here provides you a detailed rundown of the those key moments.</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As you can see it started all the way back in two thousand B.C. where the Chinese use employee-screening techniques. Of course they were much different than how we screen potential employees today but the concept has been used for thousands of years. </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Next slide.</a:t>
            </a:r>
            <a:endParaRPr lang="en-US" sz="1200" kern="1200" dirty="0" smtClean="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As</a:t>
            </a:r>
            <a:r>
              <a:rPr lang="en-US" baseline="0" dirty="0" smtClean="0">
                <a:latin typeface="Times New Roman" pitchFamily="18" charset="0"/>
                <a:cs typeface="Times New Roman" pitchFamily="18" charset="0"/>
              </a:rPr>
              <a:t> we move closer to the current time period, we see the U.S. Department of Labor was established to promote welfare of its employees.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Then from 1960 all the way up to 1980 we saw there were several Acts put into play that focused on employee discrimination and safety.</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4</a:t>
            </a:fld>
            <a:endParaRPr lang="en-US" dirty="0"/>
          </a:p>
        </p:txBody>
      </p:sp>
    </p:spTree>
    <p:extLst>
      <p:ext uri="{BB962C8B-B14F-4D97-AF65-F5344CB8AC3E}">
        <p14:creationId xmlns:p14="http://schemas.microsoft.com/office/powerpoint/2010/main" val="36440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Then as you can see here in recent years, several acts</a:t>
            </a:r>
            <a:r>
              <a:rPr lang="en-US" baseline="0" dirty="0" smtClean="0">
                <a:latin typeface="Times New Roman" pitchFamily="18" charset="0"/>
                <a:cs typeface="Times New Roman" pitchFamily="18" charset="0"/>
              </a:rPr>
              <a:t> were passed that targeted employee protection.</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5</a:t>
            </a:fld>
            <a:endParaRPr lang="en-US" dirty="0"/>
          </a:p>
        </p:txBody>
      </p:sp>
    </p:spTree>
    <p:extLst>
      <p:ext uri="{BB962C8B-B14F-4D97-AF65-F5344CB8AC3E}">
        <p14:creationId xmlns:p14="http://schemas.microsoft.com/office/powerpoint/2010/main" val="50749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Times New Roman" pitchFamily="18" charset="0"/>
              </a:rPr>
              <a:t>The role of human resource management is that of a partnership between the HR department and management regardless of the organizational type.  Most HR departments have similar responsibilities.  The HR and management partnership is unique in the healthcare industry because many healthcare organizations have a dual administrative structure of clinical managers and health services managers that supervise two distinct groups of employees with different responsibilities and different training needs.</a:t>
            </a:r>
          </a:p>
          <a:p>
            <a:endParaRPr lang="en-US" sz="1200" kern="1200" dirty="0" smtClean="0">
              <a:solidFill>
                <a:schemeClr val="tx1"/>
              </a:solidFill>
              <a:effectLst/>
              <a:latin typeface="Times New Roman" pitchFamily="18" charset="0"/>
              <a:ea typeface="+mn-ea"/>
              <a:cs typeface="Times New Roman" pitchFamily="18" charset="0"/>
            </a:endParaRPr>
          </a:p>
          <a:p>
            <a:r>
              <a:rPr lang="en-US" sz="1200" kern="1200" dirty="0" smtClean="0">
                <a:solidFill>
                  <a:schemeClr val="tx1"/>
                </a:solidFill>
                <a:effectLst/>
                <a:latin typeface="Times New Roman" pitchFamily="18" charset="0"/>
                <a:ea typeface="+mn-ea"/>
                <a:cs typeface="Times New Roman" pitchFamily="18" charset="0"/>
              </a:rPr>
              <a:t>For example, clinical managers have training or experience in a specific clinical area and, accordingly have more specific responsibilities than do generalists or health services managers. In this instance, directors of physical therapy are experienced physical therapists, nurse managers have nursing degrees, but most health service managers have a bachelor’s degree or master’s degree in health services.</a:t>
            </a:r>
          </a:p>
          <a:p>
            <a:endParaRPr lang="en-US" sz="1200" kern="1200" dirty="0" smtClean="0">
              <a:solidFill>
                <a:schemeClr val="tx1"/>
              </a:solidFill>
              <a:effectLst/>
              <a:latin typeface="Times New Roman" pitchFamily="18" charset="0"/>
              <a:ea typeface="+mn-ea"/>
              <a:cs typeface="Times New Roman" pitchFamily="18" charset="0"/>
            </a:endParaRPr>
          </a:p>
          <a:p>
            <a:r>
              <a:rPr lang="en-US" sz="1200" kern="1200" dirty="0" smtClean="0">
                <a:solidFill>
                  <a:schemeClr val="tx1"/>
                </a:solidFill>
                <a:effectLst/>
                <a:latin typeface="Times New Roman" pitchFamily="18" charset="0"/>
                <a:ea typeface="+mn-ea"/>
                <a:cs typeface="Times New Roman" pitchFamily="18" charset="0"/>
              </a:rPr>
              <a:t>This slide describes specific workplace issues where the role of the HR management is integrated to ensure that the issues on the screen are addressed throughout the organization.</a:t>
            </a:r>
          </a:p>
          <a:p>
            <a:endParaRPr lang="en-US" sz="1200" kern="1200" dirty="0" smtClean="0">
              <a:solidFill>
                <a:schemeClr val="tx1"/>
              </a:solidFill>
              <a:effectLst/>
              <a:latin typeface="Times New Roman" pitchFamily="18" charset="0"/>
              <a:ea typeface="+mn-ea"/>
              <a:cs typeface="Times New Roman" pitchFamily="18" charset="0"/>
            </a:endParaRPr>
          </a:p>
          <a:p>
            <a:r>
              <a:rPr lang="en-US" sz="1200" kern="1200" dirty="0" smtClean="0">
                <a:solidFill>
                  <a:schemeClr val="tx1"/>
                </a:solidFill>
                <a:effectLst/>
                <a:latin typeface="Times New Roman" pitchFamily="18" charset="0"/>
                <a:ea typeface="+mn-ea"/>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6</a:t>
            </a:fld>
            <a:endParaRPr lang="en-US" dirty="0"/>
          </a:p>
        </p:txBody>
      </p:sp>
    </p:spTree>
    <p:extLst>
      <p:ext uri="{BB962C8B-B14F-4D97-AF65-F5344CB8AC3E}">
        <p14:creationId xmlns:p14="http://schemas.microsoft.com/office/powerpoint/2010/main" val="292786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BBDA41-2FFF-4D4B-A591-725B51F010C0}" type="slidenum">
              <a:rPr lang="en-US" smtClean="0"/>
              <a:t>7</a:t>
            </a:fld>
            <a:endParaRPr lang="en-US" dirty="0"/>
          </a:p>
        </p:txBody>
      </p:sp>
    </p:spTree>
    <p:extLst>
      <p:ext uri="{BB962C8B-B14F-4D97-AF65-F5344CB8AC3E}">
        <p14:creationId xmlns:p14="http://schemas.microsoft.com/office/powerpoint/2010/main" val="237192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The HR department is also responsible</a:t>
            </a:r>
            <a:r>
              <a:rPr lang="en-US" baseline="0" dirty="0" smtClean="0">
                <a:latin typeface="Times New Roman" pitchFamily="18" charset="0"/>
                <a:cs typeface="Times New Roman" pitchFamily="18" charset="0"/>
              </a:rPr>
              <a:t> for collaboration with management to ensure that recruitment and selection process is </a:t>
            </a:r>
            <a:r>
              <a:rPr lang="en-US" b="1" baseline="0" dirty="0" smtClean="0">
                <a:latin typeface="Times New Roman" pitchFamily="18" charset="0"/>
                <a:cs typeface="Times New Roman" pitchFamily="18" charset="0"/>
              </a:rPr>
              <a:t>legally defensible</a:t>
            </a:r>
            <a:r>
              <a:rPr lang="en-US" baseline="0" dirty="0" smtClean="0">
                <a:latin typeface="Times New Roman" pitchFamily="18" charset="0"/>
                <a:cs typeface="Times New Roman" pitchFamily="18" charset="0"/>
              </a:rPr>
              <a:t>, which means the process is systematic and fair in order to objectively and fairly recruit and select potential employees. A legally defensible process must adhere to legal standards.</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Recruitment</a:t>
            </a:r>
            <a:r>
              <a:rPr lang="en-US" baseline="0" dirty="0" smtClean="0">
                <a:latin typeface="Times New Roman" pitchFamily="18" charset="0"/>
                <a:cs typeface="Times New Roman" pitchFamily="18" charset="0"/>
              </a:rPr>
              <a:t> consists of any activity that focuses on attracting the appropriate candidates to fulfill job openings in the organization. Once candidates are identified, the next step is the selection process.</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Selection process </a:t>
            </a:r>
            <a:r>
              <a:rPr lang="en-US" baseline="0" dirty="0" smtClean="0">
                <a:latin typeface="Times New Roman" pitchFamily="18" charset="0"/>
                <a:cs typeface="Times New Roman" pitchFamily="18" charset="0"/>
              </a:rPr>
              <a:t>identifies the best employees for the organization. The selection process must abide by the appropriate legal standards. Once a organization selects the preferred candidate, the organization should create a culture to retain its valued employees.</a:t>
            </a:r>
          </a:p>
          <a:p>
            <a:endParaRPr lang="en-US" baseline="0" dirty="0" smtClean="0">
              <a:latin typeface="Times New Roman" pitchFamily="18" charset="0"/>
              <a:cs typeface="Times New Roman" pitchFamily="18" charset="0"/>
            </a:endParaRPr>
          </a:p>
          <a:p>
            <a:r>
              <a:rPr lang="en-US" b="0" baseline="0" dirty="0" smtClean="0">
                <a:latin typeface="Times New Roman" pitchFamily="18" charset="0"/>
                <a:cs typeface="Times New Roman" pitchFamily="18" charset="0"/>
              </a:rPr>
              <a:t>Then just to note before we move on any further - </a:t>
            </a:r>
            <a:r>
              <a:rPr lang="en-US" b="1" baseline="0" dirty="0" smtClean="0">
                <a:latin typeface="Times New Roman" pitchFamily="18" charset="0"/>
                <a:cs typeface="Times New Roman" pitchFamily="18" charset="0"/>
              </a:rPr>
              <a:t>retention </a:t>
            </a:r>
            <a:r>
              <a:rPr lang="en-US" b="0" baseline="0" dirty="0" smtClean="0">
                <a:latin typeface="Times New Roman" pitchFamily="18" charset="0"/>
                <a:cs typeface="Times New Roman" pitchFamily="18" charset="0"/>
              </a:rPr>
              <a:t>refers to the ability of an organization to retain its employees for long periods of time.</a:t>
            </a:r>
          </a:p>
          <a:p>
            <a:endParaRPr lang="en-US" b="0" baseline="0" dirty="0" smtClean="0">
              <a:latin typeface="Times New Roman" pitchFamily="18" charset="0"/>
              <a:cs typeface="Times New Roman" pitchFamily="18" charset="0"/>
            </a:endParaRPr>
          </a:p>
          <a:p>
            <a:r>
              <a:rPr lang="en-US" b="0" baseline="0" dirty="0" smtClean="0">
                <a:latin typeface="Times New Roman" pitchFamily="18" charset="0"/>
                <a:cs typeface="Times New Roman" pitchFamily="18" charset="0"/>
              </a:rPr>
              <a:t>Next slide.</a:t>
            </a:r>
            <a:endParaRPr lang="en-US"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8</a:t>
            </a:fld>
            <a:endParaRPr lang="en-US" dirty="0"/>
          </a:p>
        </p:txBody>
      </p:sp>
    </p:spTree>
    <p:extLst>
      <p:ext uri="{BB962C8B-B14F-4D97-AF65-F5344CB8AC3E}">
        <p14:creationId xmlns:p14="http://schemas.microsoft.com/office/powerpoint/2010/main" val="107832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latin typeface="Times New Roman" pitchFamily="18" charset="0"/>
                <a:cs typeface="Times New Roman" pitchFamily="18" charset="0"/>
              </a:rPr>
              <a:t>Employees at all levels should have an understanding of basic</a:t>
            </a:r>
            <a:r>
              <a:rPr lang="en-US" sz="1200" baseline="0" dirty="0" smtClean="0">
                <a:latin typeface="Times New Roman" pitchFamily="18" charset="0"/>
                <a:cs typeface="Times New Roman" pitchFamily="18" charset="0"/>
              </a:rPr>
              <a:t> legal and ethical principles that affect the work environment, particularly in the healthcare industry. The </a:t>
            </a:r>
            <a:r>
              <a:rPr lang="en-US" sz="1200" b="1" baseline="0" dirty="0" smtClean="0">
                <a:latin typeface="Times New Roman" pitchFamily="18" charset="0"/>
                <a:cs typeface="Times New Roman" pitchFamily="18" charset="0"/>
              </a:rPr>
              <a:t>legal relationship</a:t>
            </a:r>
            <a:r>
              <a:rPr lang="en-US" sz="1200" baseline="0" dirty="0" smtClean="0">
                <a:latin typeface="Times New Roman" pitchFamily="18" charset="0"/>
                <a:cs typeface="Times New Roman" pitchFamily="18" charset="0"/>
              </a:rPr>
              <a:t> between the organization and the consumer – the healthcare provider and the patient is the foundational relationship of all healthcare activities. Ethical behaviors, which are considered actions that are the right thing to do, not simply what is required by law, must also be addressed because the healthcare industry is fraught with difficult situations that involve ethical dilemmas.</a:t>
            </a:r>
          </a:p>
          <a:p>
            <a:endParaRPr lang="en-US" sz="1200" baseline="0" dirty="0" smtClean="0">
              <a:latin typeface="Times New Roman" pitchFamily="18" charset="0"/>
              <a:cs typeface="Times New Roman" pitchFamily="18" charset="0"/>
            </a:endParaRPr>
          </a:p>
          <a:p>
            <a:r>
              <a:rPr lang="en-US" sz="1200" b="1" baseline="0" dirty="0" smtClean="0">
                <a:latin typeface="Times New Roman" pitchFamily="18" charset="0"/>
                <a:cs typeface="Times New Roman" pitchFamily="18" charset="0"/>
              </a:rPr>
              <a:t>Federal and state laws </a:t>
            </a:r>
            <a:r>
              <a:rPr lang="en-US" sz="1200" baseline="0" dirty="0" smtClean="0">
                <a:latin typeface="Times New Roman" pitchFamily="18" charset="0"/>
                <a:cs typeface="Times New Roman" pitchFamily="18" charset="0"/>
              </a:rPr>
              <a:t>have been passed and policies have been implemented to protect both the healthcare and provider and the healthcare consumer. The passage of new laws and amendments of older laws reflect needed changes to protect healthcare participants. It is the role of the HR department and management to train employees at all levels regarding employment-related legislation. It is also the responsibility of HR and management to create an ethical organizational culture by providing ethics training and codes of ethics.</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Another major employment issue is that of a safe working environment.  According to the federal </a:t>
            </a:r>
            <a:r>
              <a:rPr lang="en-US" sz="1200" b="1" baseline="0" dirty="0" smtClean="0">
                <a:latin typeface="Times New Roman" pitchFamily="18" charset="0"/>
                <a:cs typeface="Times New Roman" pitchFamily="18" charset="0"/>
              </a:rPr>
              <a:t>Occupational Safety and Health Administration, </a:t>
            </a:r>
            <a:r>
              <a:rPr lang="en-US" sz="1200" b="0" baseline="0" dirty="0" smtClean="0">
                <a:latin typeface="Times New Roman" pitchFamily="18" charset="0"/>
                <a:cs typeface="Times New Roman" pitchFamily="18" charset="0"/>
              </a:rPr>
              <a:t>also known as </a:t>
            </a:r>
            <a:r>
              <a:rPr lang="en-US" sz="1200" b="1" baseline="0" dirty="0" smtClean="0">
                <a:latin typeface="Times New Roman" pitchFamily="18" charset="0"/>
                <a:cs typeface="Times New Roman" pitchFamily="18" charset="0"/>
              </a:rPr>
              <a:t>OSHA</a:t>
            </a:r>
            <a:r>
              <a:rPr lang="en-US" sz="1200" baseline="0" dirty="0" smtClean="0">
                <a:latin typeface="Times New Roman" pitchFamily="18" charset="0"/>
                <a:cs typeface="Times New Roman" pitchFamily="18" charset="0"/>
              </a:rPr>
              <a:t>, it is the responsibility of the organization to monitor and ensure a safe and healthy work environment for employees. Healthcare employees are exposed to toxic chemicals, contaminated blood, bacteria, and radiation.  Hospitals, laboratories, physicians’ and other healthcare providers’ offices, and skilled nursing facilities require constant surveillance by OSHA to monitor workplace standards.</a:t>
            </a:r>
          </a:p>
          <a:p>
            <a:endParaRPr lang="en-US" sz="1200" baseline="0" dirty="0" smtClean="0">
              <a:latin typeface="Times New Roman" pitchFamily="18" charset="0"/>
              <a:cs typeface="Times New Roman" pitchFamily="18" charset="0"/>
            </a:endParaRPr>
          </a:p>
          <a:p>
            <a:r>
              <a:rPr lang="en-US" sz="1200" b="1" baseline="0" dirty="0" smtClean="0">
                <a:latin typeface="Times New Roman" pitchFamily="18" charset="0"/>
                <a:cs typeface="Times New Roman" pitchFamily="18" charset="0"/>
              </a:rPr>
              <a:t>Joint Commission on Accreditation of Healthcare Organizations</a:t>
            </a:r>
            <a:r>
              <a:rPr lang="en-US" sz="1200" baseline="0" dirty="0" smtClean="0">
                <a:latin typeface="Times New Roman" pitchFamily="18" charset="0"/>
                <a:cs typeface="Times New Roman" pitchFamily="18" charset="0"/>
              </a:rPr>
              <a:t> also reviews health and safety standards for both patients and employees. In collaboration with HR departments, OSHA provides training and educational materials to inform employees about the dangers of the workplace.</a:t>
            </a: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9</a:t>
            </a:fld>
            <a:endParaRPr lang="en-US" dirty="0"/>
          </a:p>
        </p:txBody>
      </p:sp>
    </p:spTree>
    <p:extLst>
      <p:ext uri="{BB962C8B-B14F-4D97-AF65-F5344CB8AC3E}">
        <p14:creationId xmlns:p14="http://schemas.microsoft.com/office/powerpoint/2010/main" val="4284496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1828800" y="4143375"/>
            <a:ext cx="7162800" cy="1190625"/>
          </a:xfrm>
        </p:spPr>
        <p:txBody>
          <a:bodyPr anchor="b">
            <a:noAutofit/>
          </a:bodyPr>
          <a:lstStyle>
            <a:lvl1pPr>
              <a:defRPr sz="2800">
                <a:solidFill>
                  <a:schemeClr val="bg1"/>
                </a:solidFill>
                <a:latin typeface="Myriad Pro" pitchFamily="34" charset="0"/>
              </a:defRPr>
            </a:lvl1pPr>
          </a:lstStyle>
          <a:p>
            <a:r>
              <a:rPr lang="en-US" dirty="0" smtClean="0"/>
              <a:t>Course Name</a:t>
            </a:r>
            <a:br>
              <a:rPr lang="en-US" dirty="0" smtClean="0"/>
            </a:br>
            <a:r>
              <a:rPr lang="en-US" dirty="0" smtClean="0"/>
              <a:t>Course ID</a:t>
            </a:r>
            <a:endParaRPr lang="en-US" dirty="0"/>
          </a:p>
        </p:txBody>
      </p:sp>
      <p:sp>
        <p:nvSpPr>
          <p:cNvPr id="12" name="Subtitle 2"/>
          <p:cNvSpPr>
            <a:spLocks noGrp="1"/>
          </p:cNvSpPr>
          <p:nvPr>
            <p:ph type="subTitle" idx="1" hasCustomPrompt="1"/>
          </p:nvPr>
        </p:nvSpPr>
        <p:spPr>
          <a:xfrm>
            <a:off x="1828800" y="5638800"/>
            <a:ext cx="7162800" cy="914400"/>
          </a:xfrm>
        </p:spPr>
        <p:txBody>
          <a:bodyPr>
            <a:normAutofit/>
          </a:bodyPr>
          <a:lstStyle>
            <a:lvl1pPr marL="0" indent="0" algn="ctr">
              <a:buNone/>
              <a:defRPr sz="2400">
                <a:solidFill>
                  <a:schemeClr val="bg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Lecture Title</a:t>
            </a:r>
            <a:endParaRPr lang="en-US" dirty="0"/>
          </a:p>
        </p:txBody>
      </p:sp>
    </p:spTree>
    <p:extLst>
      <p:ext uri="{BB962C8B-B14F-4D97-AF65-F5344CB8AC3E}">
        <p14:creationId xmlns:p14="http://schemas.microsoft.com/office/powerpoint/2010/main" val="164734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0"/>
            <a:ext cx="8229600" cy="838200"/>
          </a:xfrm>
        </p:spPr>
        <p:txBody>
          <a:bodyPr>
            <a:normAutofit/>
          </a:bodyPr>
          <a:lstStyle>
            <a:lvl1pPr>
              <a:defRPr sz="3600" b="0">
                <a:solidFill>
                  <a:schemeClr val="bg1"/>
                </a:solidFill>
                <a:latin typeface="Myriad Pro" pitchFamily="34" charset="0"/>
                <a:cs typeface="Arial" pitchFamily="34" charset="0"/>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726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56F26-5741-4E88-993B-7A0E51CA2BD7}" type="datetimeFigureOut">
              <a:rPr lang="en-US" smtClean="0"/>
              <a:pPr/>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179E6B-75F7-4852-BEC9-333ACD162558}" type="slidenum">
              <a:rPr lang="en-US" smtClean="0"/>
              <a:pPr/>
              <a:t>‹#›</a:t>
            </a:fld>
            <a:endParaRPr lang="en-US" dirty="0"/>
          </a:p>
        </p:txBody>
      </p:sp>
    </p:spTree>
    <p:extLst>
      <p:ext uri="{BB962C8B-B14F-4D97-AF65-F5344CB8AC3E}">
        <p14:creationId xmlns:p14="http://schemas.microsoft.com/office/powerpoint/2010/main" val="176058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56F26-5741-4E88-993B-7A0E51CA2BD7}" type="datetimeFigureOut">
              <a:rPr lang="en-US" smtClean="0"/>
              <a:pPr/>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179E6B-75F7-4852-BEC9-333ACD162558}" type="slidenum">
              <a:rPr lang="en-US" smtClean="0"/>
              <a:pPr/>
              <a:t>‹#›</a:t>
            </a:fld>
            <a:endParaRPr lang="en-US" dirty="0"/>
          </a:p>
        </p:txBody>
      </p:sp>
    </p:spTree>
    <p:extLst>
      <p:ext uri="{BB962C8B-B14F-4D97-AF65-F5344CB8AC3E}">
        <p14:creationId xmlns:p14="http://schemas.microsoft.com/office/powerpoint/2010/main" val="1476737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56F26-5741-4E88-993B-7A0E51CA2BD7}" type="datetimeFigureOut">
              <a:rPr lang="en-US" smtClean="0"/>
              <a:pPr/>
              <a:t>7/13/2020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79E6B-75F7-4852-BEC9-333ACD162558}" type="slidenum">
              <a:rPr lang="en-US" smtClean="0"/>
              <a:pPr/>
              <a:t>‹#›</a:t>
            </a:fld>
            <a:endParaRPr lang="en-US" dirty="0"/>
          </a:p>
        </p:txBody>
      </p:sp>
    </p:spTree>
    <p:extLst>
      <p:ext uri="{BB962C8B-B14F-4D97-AF65-F5344CB8AC3E}">
        <p14:creationId xmlns:p14="http://schemas.microsoft.com/office/powerpoint/2010/main" val="378186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4.xml"/><Relationship Id="rId7" Type="http://schemas.openxmlformats.org/officeDocument/2006/relationships/image" Target="../media/image12.jp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4.xml"/><Relationship Id="rId11" Type="http://schemas.openxmlformats.org/officeDocument/2006/relationships/image" Target="../media/image9.png"/><Relationship Id="rId5" Type="http://schemas.openxmlformats.org/officeDocument/2006/relationships/slideLayout" Target="../slideLayouts/slideLayout3.xml"/><Relationship Id="rId10" Type="http://schemas.openxmlformats.org/officeDocument/2006/relationships/image" Target="../media/image8.png"/><Relationship Id="rId4" Type="http://schemas.openxmlformats.org/officeDocument/2006/relationships/tags" Target="../tags/tag25.xml"/><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5.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7.xml"/><Relationship Id="rId7" Type="http://schemas.openxmlformats.org/officeDocument/2006/relationships/image" Target="../media/image16.jp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22.xml"/><Relationship Id="rId11" Type="http://schemas.openxmlformats.org/officeDocument/2006/relationships/image" Target="../media/image9.png"/><Relationship Id="rId5" Type="http://schemas.openxmlformats.org/officeDocument/2006/relationships/slideLayout" Target="../slideLayouts/slideLayout3.xml"/><Relationship Id="rId10" Type="http://schemas.openxmlformats.org/officeDocument/2006/relationships/image" Target="../media/image8.png"/><Relationship Id="rId4" Type="http://schemas.openxmlformats.org/officeDocument/2006/relationships/tags" Target="../tags/tag38.xml"/><Relationship Id="rId9"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2.xml"/><Relationship Id="rId7" Type="http://schemas.openxmlformats.org/officeDocument/2006/relationships/image" Target="../media/image5.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7.xml"/><Relationship Id="rId11" Type="http://schemas.openxmlformats.org/officeDocument/2006/relationships/image" Target="../media/image9.png"/><Relationship Id="rId5" Type="http://schemas.openxmlformats.org/officeDocument/2006/relationships/slideLayout" Target="../slideLayouts/slideLayout3.xml"/><Relationship Id="rId10" Type="http://schemas.openxmlformats.org/officeDocument/2006/relationships/image" Target="../media/image8.png"/><Relationship Id="rId4" Type="http://schemas.openxmlformats.org/officeDocument/2006/relationships/tags" Target="../tags/tag13.xml"/><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104775"/>
            <a:ext cx="7162800" cy="962025"/>
          </a:xfrm>
        </p:spPr>
        <p:txBody>
          <a:bodyPr/>
          <a:lstStyle/>
          <a:p>
            <a:pPr algn="r"/>
            <a:r>
              <a:rPr lang="en-US" dirty="0" smtClean="0"/>
              <a:t>Health Care Human Resource Management</a:t>
            </a:r>
            <a:br>
              <a:rPr lang="en-US" dirty="0" smtClean="0"/>
            </a:br>
            <a:r>
              <a:rPr lang="en-US" dirty="0" smtClean="0"/>
              <a:t> HSA320</a:t>
            </a:r>
            <a:endParaRPr lang="en-US" b="1" dirty="0"/>
          </a:p>
        </p:txBody>
      </p:sp>
      <p:sp>
        <p:nvSpPr>
          <p:cNvPr id="5" name="Subtitle 4"/>
          <p:cNvSpPr>
            <a:spLocks noGrp="1"/>
          </p:cNvSpPr>
          <p:nvPr>
            <p:ph type="subTitle" idx="1"/>
          </p:nvPr>
        </p:nvSpPr>
        <p:spPr>
          <a:xfrm>
            <a:off x="3733800" y="5943600"/>
            <a:ext cx="5334000" cy="533400"/>
          </a:xfrm>
        </p:spPr>
        <p:txBody>
          <a:bodyPr>
            <a:normAutofit/>
          </a:bodyPr>
          <a:lstStyle/>
          <a:p>
            <a:pPr algn="r"/>
            <a:r>
              <a:rPr lang="en-US" sz="2000" dirty="0" smtClean="0">
                <a:latin typeface="Arial" pitchFamily="34" charset="0"/>
                <a:cs typeface="Arial" pitchFamily="34" charset="0"/>
              </a:rPr>
              <a:t>What is Human Resource Management?</a:t>
            </a:r>
            <a:endParaRPr lang="en-US"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41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Job Analysis and Design</a:t>
            </a:r>
          </a:p>
        </p:txBody>
      </p:sp>
      <p:sp>
        <p:nvSpPr>
          <p:cNvPr id="3" name="Content Placeholder 2"/>
          <p:cNvSpPr>
            <a:spLocks noGrp="1"/>
          </p:cNvSpPr>
          <p:nvPr>
            <p:ph idx="1"/>
          </p:nvPr>
        </p:nvSpPr>
        <p:spPr>
          <a:xfrm>
            <a:off x="381000" y="2027237"/>
            <a:ext cx="8229600" cy="3001963"/>
          </a:xfrm>
        </p:spPr>
        <p:txBody>
          <a:bodyPr>
            <a:normAutofit/>
          </a:bodyPr>
          <a:lstStyle/>
          <a:p>
            <a:r>
              <a:rPr lang="en-US" dirty="0" smtClean="0"/>
              <a:t>Job Analysis</a:t>
            </a:r>
          </a:p>
          <a:p>
            <a:r>
              <a:rPr lang="en-US" dirty="0" smtClean="0"/>
              <a:t>Job Design</a:t>
            </a:r>
          </a:p>
          <a:p>
            <a:pPr lvl="1"/>
            <a:r>
              <a:rPr lang="en-US" dirty="0" smtClean="0"/>
              <a:t>Team Designs</a:t>
            </a:r>
          </a:p>
          <a:p>
            <a:pPr lvl="1"/>
            <a:r>
              <a:rPr lang="en-US" dirty="0" smtClean="0"/>
              <a:t>Job Schedule Redesign</a:t>
            </a:r>
            <a:endParaRPr lang="en-US" dirty="0"/>
          </a:p>
        </p:txBody>
      </p:sp>
      <p:pic>
        <p:nvPicPr>
          <p:cNvPr id="2050" name="Picture 2" descr="C:\Users\jared.ferreira\Desktop\14912082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132388" y="1998357"/>
            <a:ext cx="3402012" cy="226884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308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Healthcare </a:t>
            </a:r>
            <a:r>
              <a:rPr lang="en-US" dirty="0" smtClean="0">
                <a:solidFill>
                  <a:schemeClr val="tx1"/>
                </a:solidFill>
              </a:rPr>
              <a:t> Employee Benefits</a:t>
            </a:r>
            <a:endParaRPr lang="en-US" dirty="0">
              <a:solidFill>
                <a:schemeClr val="tx1"/>
              </a:solidFill>
            </a:endParaRPr>
          </a:p>
        </p:txBody>
      </p:sp>
      <p:sp>
        <p:nvSpPr>
          <p:cNvPr id="3" name="Content Placeholder 2"/>
          <p:cNvSpPr>
            <a:spLocks noGrp="1"/>
          </p:cNvSpPr>
          <p:nvPr>
            <p:ph idx="1"/>
          </p:nvPr>
        </p:nvSpPr>
        <p:spPr>
          <a:xfrm>
            <a:off x="457200" y="2209800"/>
            <a:ext cx="8229600" cy="2286000"/>
          </a:xfrm>
        </p:spPr>
        <p:txBody>
          <a:bodyPr/>
          <a:lstStyle/>
          <a:p>
            <a:r>
              <a:rPr lang="en-US" dirty="0" smtClean="0"/>
              <a:t>Employee Benefits</a:t>
            </a:r>
          </a:p>
          <a:p>
            <a:r>
              <a:rPr lang="en-US" dirty="0" smtClean="0"/>
              <a:t>Mandatory Benefits</a:t>
            </a:r>
          </a:p>
          <a:p>
            <a:r>
              <a:rPr lang="en-US" dirty="0" smtClean="0"/>
              <a:t>Voluntary Benefits</a:t>
            </a:r>
            <a:endParaRPr lang="en-US" dirty="0"/>
          </a:p>
        </p:txBody>
      </p:sp>
    </p:spTree>
    <p:custDataLst>
      <p:tags r:id="rId1"/>
    </p:custDataLst>
    <p:extLst>
      <p:ext uri="{BB962C8B-B14F-4D97-AF65-F5344CB8AC3E}">
        <p14:creationId xmlns:p14="http://schemas.microsoft.com/office/powerpoint/2010/main" val="133492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Motivating Healthcare Employees</a:t>
            </a:r>
          </a:p>
        </p:txBody>
      </p:sp>
      <p:sp>
        <p:nvSpPr>
          <p:cNvPr id="3" name="Content Placeholder 2"/>
          <p:cNvSpPr>
            <a:spLocks noGrp="1"/>
          </p:cNvSpPr>
          <p:nvPr>
            <p:ph idx="1"/>
          </p:nvPr>
        </p:nvSpPr>
        <p:spPr/>
        <p:txBody>
          <a:bodyPr/>
          <a:lstStyle/>
          <a:p>
            <a:r>
              <a:rPr lang="en-US" dirty="0" smtClean="0"/>
              <a:t>Employment Development</a:t>
            </a:r>
          </a:p>
          <a:p>
            <a:r>
              <a:rPr lang="en-US" dirty="0" smtClean="0"/>
              <a:t>Employee Training Programs</a:t>
            </a:r>
          </a:p>
          <a:p>
            <a:r>
              <a:rPr lang="en-US" dirty="0" smtClean="0"/>
              <a:t>Job Redesign</a:t>
            </a:r>
          </a:p>
          <a:p>
            <a:r>
              <a:rPr lang="en-US" dirty="0" smtClean="0"/>
              <a:t>Job Enrichment</a:t>
            </a:r>
            <a:endParaRPr lang="en-US" dirty="0"/>
          </a:p>
        </p:txBody>
      </p:sp>
    </p:spTree>
    <p:custDataLst>
      <p:tags r:id="rId1"/>
    </p:custDataLst>
    <p:extLst>
      <p:ext uri="{BB962C8B-B14F-4D97-AF65-F5344CB8AC3E}">
        <p14:creationId xmlns:p14="http://schemas.microsoft.com/office/powerpoint/2010/main" val="204302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Labor Unions and Health Care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Labor Unions</a:t>
            </a:r>
          </a:p>
          <a:p>
            <a:r>
              <a:rPr lang="en-US" dirty="0" smtClean="0"/>
              <a:t>National Labor Relations Act (NLRA)</a:t>
            </a:r>
          </a:p>
          <a:p>
            <a:r>
              <a:rPr lang="en-US" dirty="0" smtClean="0"/>
              <a:t>Service Employees International Union (SEIU)</a:t>
            </a:r>
          </a:p>
          <a:p>
            <a:r>
              <a:rPr lang="en-US" dirty="0" smtClean="0"/>
              <a:t>National Nurses United (NNU)</a:t>
            </a:r>
            <a:endParaRPr lang="en-US" dirty="0"/>
          </a:p>
        </p:txBody>
      </p:sp>
    </p:spTree>
    <p:custDataLst>
      <p:tags r:id="rId1"/>
    </p:custDataLst>
    <p:extLst>
      <p:ext uri="{BB962C8B-B14F-4D97-AF65-F5344CB8AC3E}">
        <p14:creationId xmlns:p14="http://schemas.microsoft.com/office/powerpoint/2010/main" val="3846587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1" name="Title 20" hidden="1"/>
          <p:cNvSpPr>
            <a:spLocks noGrp="1"/>
          </p:cNvSpPr>
          <p:nvPr>
            <p:ph type="title"/>
          </p:nvPr>
        </p:nvSpPr>
        <p:spPr/>
        <p:txBody>
          <a:bodyPr/>
          <a:lstStyle/>
          <a:p>
            <a:r>
              <a:rPr lang="en-US" dirty="0" smtClean="0"/>
              <a:t>Check Your Understanding #2</a:t>
            </a:r>
            <a:endParaRPr lang="en-US" dirty="0"/>
          </a:p>
        </p:txBody>
      </p:sp>
      <p:pic>
        <p:nvPicPr>
          <p:cNvPr id="22" name="Picture 21"/>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24" name="Picture 23"/>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00" y="5579058"/>
            <a:ext cx="5740400" cy="1230734"/>
          </a:xfrm>
          <a:prstGeom prst="rect">
            <a:avLst/>
          </a:prstGeom>
        </p:spPr>
      </p:pic>
      <p:pic>
        <p:nvPicPr>
          <p:cNvPr id="25" name="Picture 24"/>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26" name="Picture 25"/>
          <p:cNvPicPr>
            <a:picLocks/>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spTree>
    <p:custDataLst>
      <p:tags r:id="rId1"/>
    </p:custDataLst>
    <p:extLst>
      <p:ext uri="{BB962C8B-B14F-4D97-AF65-F5344CB8AC3E}">
        <p14:creationId xmlns:p14="http://schemas.microsoft.com/office/powerpoint/2010/main" val="3540557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Terminating Employees</a:t>
            </a:r>
            <a:endParaRPr lang="en-US" dirty="0">
              <a:solidFill>
                <a:schemeClr val="tx1"/>
              </a:solidFill>
            </a:endParaRPr>
          </a:p>
        </p:txBody>
      </p:sp>
      <p:sp>
        <p:nvSpPr>
          <p:cNvPr id="3" name="Content Placeholder 2"/>
          <p:cNvSpPr>
            <a:spLocks noGrp="1"/>
          </p:cNvSpPr>
          <p:nvPr>
            <p:ph idx="1"/>
          </p:nvPr>
        </p:nvSpPr>
        <p:spPr>
          <a:xfrm>
            <a:off x="152400" y="1798637"/>
            <a:ext cx="8229600" cy="4525963"/>
          </a:xfrm>
        </p:spPr>
        <p:txBody>
          <a:bodyPr>
            <a:normAutofit/>
          </a:bodyPr>
          <a:lstStyle/>
          <a:p>
            <a:r>
              <a:rPr lang="en-US" sz="2800" dirty="0" smtClean="0"/>
              <a:t>What is Employment?</a:t>
            </a:r>
          </a:p>
          <a:p>
            <a:r>
              <a:rPr lang="en-US" sz="2800" dirty="0" smtClean="0"/>
              <a:t>Expectations of the Employer</a:t>
            </a:r>
          </a:p>
          <a:p>
            <a:r>
              <a:rPr lang="en-US" sz="2800" dirty="0" smtClean="0"/>
              <a:t>Expectations of the Employee</a:t>
            </a:r>
          </a:p>
          <a:p>
            <a:r>
              <a:rPr lang="en-US" sz="2800" dirty="0" smtClean="0"/>
              <a:t>Six Reasons for Healthcare</a:t>
            </a:r>
          </a:p>
          <a:p>
            <a:r>
              <a:rPr lang="en-US" sz="2800" dirty="0" smtClean="0"/>
              <a:t>Employee Termination</a:t>
            </a:r>
            <a:endParaRPr lang="en-US" sz="2800" dirty="0"/>
          </a:p>
        </p:txBody>
      </p:sp>
      <p:pic>
        <p:nvPicPr>
          <p:cNvPr id="3074" name="Picture 2" descr="C:\Users\jared.ferreira\Desktop\76801217.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1981200"/>
            <a:ext cx="3428580" cy="22860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3082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Current Trends in Health Care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Demographics and Diversity in the Workforce and the Population</a:t>
            </a:r>
          </a:p>
          <a:p>
            <a:r>
              <a:rPr lang="en-US" dirty="0" smtClean="0"/>
              <a:t>Information </a:t>
            </a:r>
            <a:r>
              <a:rPr lang="en-US" dirty="0"/>
              <a:t>T</a:t>
            </a:r>
            <a:r>
              <a:rPr lang="en-US" dirty="0" smtClean="0"/>
              <a:t>echnology Impact</a:t>
            </a:r>
          </a:p>
          <a:p>
            <a:r>
              <a:rPr lang="en-US" dirty="0" smtClean="0"/>
              <a:t>Teamwork and Accountable Care </a:t>
            </a:r>
          </a:p>
          <a:p>
            <a:r>
              <a:rPr lang="en-US" dirty="0" smtClean="0"/>
              <a:t>Pay for Performance</a:t>
            </a:r>
          </a:p>
          <a:p>
            <a:r>
              <a:rPr lang="en-US" dirty="0" smtClean="0"/>
              <a:t>Social Media Communication</a:t>
            </a:r>
            <a:endParaRPr lang="en-US" dirty="0"/>
          </a:p>
        </p:txBody>
      </p:sp>
    </p:spTree>
    <p:custDataLst>
      <p:tags r:id="rId1"/>
    </p:custDataLst>
    <p:extLst>
      <p:ext uri="{BB962C8B-B14F-4D97-AF65-F5344CB8AC3E}">
        <p14:creationId xmlns:p14="http://schemas.microsoft.com/office/powerpoint/2010/main" val="281739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dirty="0">
                <a:solidFill>
                  <a:schemeClr val="tx1"/>
                </a:solidFill>
              </a:rPr>
              <a:t>Demographics and Diversity in the Workforce and the Population</a:t>
            </a:r>
          </a:p>
        </p:txBody>
      </p:sp>
      <p:sp>
        <p:nvSpPr>
          <p:cNvPr id="3" name="Content Placeholder 2"/>
          <p:cNvSpPr>
            <a:spLocks noGrp="1"/>
          </p:cNvSpPr>
          <p:nvPr>
            <p:ph idx="1"/>
          </p:nvPr>
        </p:nvSpPr>
        <p:spPr>
          <a:xfrm>
            <a:off x="381000" y="1798637"/>
            <a:ext cx="8229600" cy="4525963"/>
          </a:xfrm>
        </p:spPr>
        <p:txBody>
          <a:bodyPr/>
          <a:lstStyle/>
          <a:p>
            <a:r>
              <a:rPr lang="en-US" dirty="0" smtClean="0"/>
              <a:t>Demographics and Diversity</a:t>
            </a:r>
          </a:p>
          <a:p>
            <a:endParaRPr lang="en-US" dirty="0" smtClean="0"/>
          </a:p>
          <a:p>
            <a:endParaRPr lang="en-US" dirty="0" smtClean="0"/>
          </a:p>
          <a:p>
            <a:endParaRPr lang="en-US" dirty="0"/>
          </a:p>
          <a:p>
            <a:endParaRPr lang="en-US" dirty="0" smtClean="0"/>
          </a:p>
          <a:p>
            <a:r>
              <a:rPr lang="en-US" dirty="0" smtClean="0"/>
              <a:t>Global Economy</a:t>
            </a:r>
          </a:p>
          <a:p>
            <a:r>
              <a:rPr lang="en-US" dirty="0" smtClean="0"/>
              <a:t>Medical Tourism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399536"/>
              </p:ext>
            </p:extLst>
          </p:nvPr>
        </p:nvGraphicFramePr>
        <p:xfrm>
          <a:off x="762000" y="2575560"/>
          <a:ext cx="5181600" cy="1996440"/>
        </p:xfrm>
        <a:graphic>
          <a:graphicData uri="http://schemas.openxmlformats.org/drawingml/2006/table">
            <a:tbl>
              <a:tblPr firstRow="1" bandRow="1">
                <a:tableStyleId>{5C22544A-7EE6-4342-B048-85BDC9FD1C3A}</a:tableStyleId>
              </a:tblPr>
              <a:tblGrid>
                <a:gridCol w="1094704">
                  <a:extLst>
                    <a:ext uri="{9D8B030D-6E8A-4147-A177-3AD203B41FA5}">
                      <a16:colId xmlns:a16="http://schemas.microsoft.com/office/drawing/2014/main" val="20000"/>
                    </a:ext>
                  </a:extLst>
                </a:gridCol>
                <a:gridCol w="4086896">
                  <a:extLst>
                    <a:ext uri="{9D8B030D-6E8A-4147-A177-3AD203B41FA5}">
                      <a16:colId xmlns:a16="http://schemas.microsoft.com/office/drawing/2014/main" val="20001"/>
                    </a:ext>
                  </a:extLst>
                </a:gridCol>
              </a:tblGrid>
              <a:tr h="400050">
                <a:tc>
                  <a:txBody>
                    <a:bodyPr/>
                    <a:lstStyle/>
                    <a:p>
                      <a:r>
                        <a:rPr lang="en-US" sz="2000" dirty="0" smtClean="0"/>
                        <a:t>%</a:t>
                      </a:r>
                      <a:endParaRPr lang="en-US" sz="2000" dirty="0"/>
                    </a:p>
                  </a:txBody>
                  <a:tcPr/>
                </a:tc>
                <a:tc>
                  <a:txBody>
                    <a:bodyPr/>
                    <a:lstStyle/>
                    <a:p>
                      <a:r>
                        <a:rPr lang="en-US" sz="2000" dirty="0" smtClean="0"/>
                        <a:t>Workforce Projection</a:t>
                      </a:r>
                      <a:r>
                        <a:rPr lang="en-US" sz="2000" baseline="0" dirty="0" smtClean="0"/>
                        <a:t> for 2018</a:t>
                      </a:r>
                      <a:endParaRPr lang="en-US" sz="2000" dirty="0"/>
                    </a:p>
                  </a:txBody>
                  <a:tcPr/>
                </a:tc>
                <a:extLst>
                  <a:ext uri="{0D108BD9-81ED-4DB2-BD59-A6C34878D82A}">
                    <a16:rowId xmlns:a16="http://schemas.microsoft.com/office/drawing/2014/main" val="10000"/>
                  </a:ext>
                </a:extLst>
              </a:tr>
              <a:tr h="400050">
                <a:tc>
                  <a:txBody>
                    <a:bodyPr/>
                    <a:lstStyle/>
                    <a:p>
                      <a:r>
                        <a:rPr lang="en-US" sz="2000" dirty="0" smtClean="0"/>
                        <a:t>79%</a:t>
                      </a:r>
                      <a:endParaRPr lang="en-US" sz="2000" dirty="0"/>
                    </a:p>
                  </a:txBody>
                  <a:tcPr/>
                </a:tc>
                <a:tc>
                  <a:txBody>
                    <a:bodyPr/>
                    <a:lstStyle/>
                    <a:p>
                      <a:r>
                        <a:rPr lang="en-US" sz="2000" dirty="0" smtClean="0"/>
                        <a:t>Caucasian</a:t>
                      </a:r>
                      <a:endParaRPr lang="en-US" sz="2000" dirty="0"/>
                    </a:p>
                  </a:txBody>
                  <a:tcPr/>
                </a:tc>
                <a:extLst>
                  <a:ext uri="{0D108BD9-81ED-4DB2-BD59-A6C34878D82A}">
                    <a16:rowId xmlns:a16="http://schemas.microsoft.com/office/drawing/2014/main" val="10001"/>
                  </a:ext>
                </a:extLst>
              </a:tr>
              <a:tr h="381000">
                <a:tc>
                  <a:txBody>
                    <a:bodyPr/>
                    <a:lstStyle/>
                    <a:p>
                      <a:r>
                        <a:rPr lang="en-US" sz="2000" dirty="0" smtClean="0"/>
                        <a:t>12%</a:t>
                      </a:r>
                      <a:endParaRPr lang="en-US" sz="2000" dirty="0"/>
                    </a:p>
                  </a:txBody>
                  <a:tcPr/>
                </a:tc>
                <a:tc>
                  <a:txBody>
                    <a:bodyPr/>
                    <a:lstStyle/>
                    <a:p>
                      <a:r>
                        <a:rPr lang="en-US" sz="2000" dirty="0" smtClean="0"/>
                        <a:t>African American</a:t>
                      </a:r>
                      <a:endParaRPr lang="en-US" sz="2000" dirty="0"/>
                    </a:p>
                  </a:txBody>
                  <a:tcPr/>
                </a:tc>
                <a:extLst>
                  <a:ext uri="{0D108BD9-81ED-4DB2-BD59-A6C34878D82A}">
                    <a16:rowId xmlns:a16="http://schemas.microsoft.com/office/drawing/2014/main" val="10002"/>
                  </a:ext>
                </a:extLst>
              </a:tr>
              <a:tr h="400050">
                <a:tc>
                  <a:txBody>
                    <a:bodyPr/>
                    <a:lstStyle/>
                    <a:p>
                      <a:r>
                        <a:rPr lang="en-US" sz="2000" dirty="0" smtClean="0"/>
                        <a:t>9%</a:t>
                      </a:r>
                      <a:endParaRPr lang="en-US" sz="2000" dirty="0"/>
                    </a:p>
                  </a:txBody>
                  <a:tcPr/>
                </a:tc>
                <a:tc>
                  <a:txBody>
                    <a:bodyPr/>
                    <a:lstStyle/>
                    <a:p>
                      <a:r>
                        <a:rPr lang="en-US" sz="2000" dirty="0" smtClean="0"/>
                        <a:t>Asian and other minorities</a:t>
                      </a:r>
                      <a:endParaRPr lang="en-US" sz="2000" dirty="0"/>
                    </a:p>
                  </a:txBody>
                  <a:tcPr/>
                </a:tc>
                <a:extLst>
                  <a:ext uri="{0D108BD9-81ED-4DB2-BD59-A6C34878D82A}">
                    <a16:rowId xmlns:a16="http://schemas.microsoft.com/office/drawing/2014/main" val="10003"/>
                  </a:ext>
                </a:extLst>
              </a:tr>
              <a:tr h="400050">
                <a:tc>
                  <a:txBody>
                    <a:bodyPr/>
                    <a:lstStyle/>
                    <a:p>
                      <a:r>
                        <a:rPr lang="en-US" sz="2000" dirty="0" smtClean="0"/>
                        <a:t>47%</a:t>
                      </a:r>
                      <a:endParaRPr lang="en-US" sz="2000" dirty="0"/>
                    </a:p>
                  </a:txBody>
                  <a:tcPr/>
                </a:tc>
                <a:tc>
                  <a:txBody>
                    <a:bodyPr/>
                    <a:lstStyle/>
                    <a:p>
                      <a:r>
                        <a:rPr lang="en-US" sz="2000" dirty="0" smtClean="0"/>
                        <a:t>Females</a:t>
                      </a:r>
                      <a:r>
                        <a:rPr lang="en-US" sz="2000" baseline="0" dirty="0" smtClean="0"/>
                        <a:t> in the workplace</a:t>
                      </a:r>
                      <a:endParaRPr lang="en-US" sz="2000"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132232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solidFill>
                  <a:schemeClr val="tx1"/>
                </a:solidFill>
              </a:rPr>
              <a:t>Information Technology Impact</a:t>
            </a:r>
          </a:p>
        </p:txBody>
      </p:sp>
      <p:sp>
        <p:nvSpPr>
          <p:cNvPr id="3" name="Content Placeholder 2"/>
          <p:cNvSpPr>
            <a:spLocks noGrp="1"/>
          </p:cNvSpPr>
          <p:nvPr>
            <p:ph idx="1"/>
          </p:nvPr>
        </p:nvSpPr>
        <p:spPr>
          <a:xfrm>
            <a:off x="457200" y="1874837"/>
            <a:ext cx="8229600" cy="4525963"/>
          </a:xfrm>
        </p:spPr>
        <p:txBody>
          <a:bodyPr/>
          <a:lstStyle/>
          <a:p>
            <a:r>
              <a:rPr lang="en-US" dirty="0" smtClean="0"/>
              <a:t>Health or Medical Informatics</a:t>
            </a:r>
          </a:p>
          <a:p>
            <a:r>
              <a:rPr lang="en-US" dirty="0" smtClean="0"/>
              <a:t>Health Information Systems</a:t>
            </a:r>
          </a:p>
          <a:p>
            <a:r>
              <a:rPr lang="en-US" dirty="0" smtClean="0"/>
              <a:t>Health Information Technology (HIT)</a:t>
            </a:r>
            <a:endParaRPr lang="en-US" dirty="0"/>
          </a:p>
        </p:txBody>
      </p:sp>
    </p:spTree>
    <p:custDataLst>
      <p:tags r:id="rId1"/>
    </p:custDataLst>
    <p:extLst>
      <p:ext uri="{BB962C8B-B14F-4D97-AF65-F5344CB8AC3E}">
        <p14:creationId xmlns:p14="http://schemas.microsoft.com/office/powerpoint/2010/main" val="32979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dirty="0" smtClean="0">
                <a:solidFill>
                  <a:schemeClr val="tx1"/>
                </a:solidFill>
              </a:rPr>
              <a:t>Teamwork and Accountable Care in Health Care </a:t>
            </a:r>
            <a:endParaRPr lang="en-US" dirty="0">
              <a:solidFill>
                <a:schemeClr val="tx1"/>
              </a:solidFill>
            </a:endParaRPr>
          </a:p>
        </p:txBody>
      </p:sp>
      <p:sp>
        <p:nvSpPr>
          <p:cNvPr id="3" name="Content Placeholder 2"/>
          <p:cNvSpPr>
            <a:spLocks noGrp="1"/>
          </p:cNvSpPr>
          <p:nvPr>
            <p:ph idx="1"/>
          </p:nvPr>
        </p:nvSpPr>
        <p:spPr>
          <a:xfrm>
            <a:off x="457200" y="2255837"/>
            <a:ext cx="8229600" cy="2849563"/>
          </a:xfrm>
        </p:spPr>
        <p:txBody>
          <a:bodyPr/>
          <a:lstStyle/>
          <a:p>
            <a:r>
              <a:rPr lang="en-US" dirty="0" smtClean="0"/>
              <a:t>Institute of Medicine Report</a:t>
            </a:r>
          </a:p>
          <a:p>
            <a:r>
              <a:rPr lang="en-US" dirty="0" smtClean="0"/>
              <a:t>Accountable Care Organization (ACO)</a:t>
            </a:r>
          </a:p>
          <a:p>
            <a:r>
              <a:rPr lang="en-US" dirty="0" smtClean="0"/>
              <a:t>Inter-professional Education</a:t>
            </a:r>
            <a:endParaRPr lang="en-US" dirty="0"/>
          </a:p>
        </p:txBody>
      </p:sp>
    </p:spTree>
    <p:custDataLst>
      <p:tags r:id="rId1"/>
    </p:custDataLst>
    <p:extLst>
      <p:ext uri="{BB962C8B-B14F-4D97-AF65-F5344CB8AC3E}">
        <p14:creationId xmlns:p14="http://schemas.microsoft.com/office/powerpoint/2010/main" val="56270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Topics</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r>
              <a:rPr lang="en-US" sz="2800" dirty="0" smtClean="0"/>
              <a:t>Major </a:t>
            </a:r>
            <a:r>
              <a:rPr lang="en-US" sz="2800" dirty="0"/>
              <a:t>milestones of human resource </a:t>
            </a:r>
            <a:r>
              <a:rPr lang="en-US" sz="2800" dirty="0" smtClean="0"/>
              <a:t>management (HRM)</a:t>
            </a:r>
          </a:p>
          <a:p>
            <a:pPr lvl="0"/>
            <a:r>
              <a:rPr lang="en-US" sz="2800" dirty="0" smtClean="0"/>
              <a:t>The </a:t>
            </a:r>
            <a:r>
              <a:rPr lang="en-US" sz="2800" dirty="0"/>
              <a:t>role of human resources in health care </a:t>
            </a:r>
            <a:r>
              <a:rPr lang="en-US" sz="2800" dirty="0" smtClean="0"/>
              <a:t>organizations</a:t>
            </a:r>
            <a:endParaRPr lang="en-US" sz="2800" dirty="0"/>
          </a:p>
        </p:txBody>
      </p:sp>
    </p:spTree>
    <p:custDataLst>
      <p:tags r:id="rId1"/>
    </p:custDataLst>
    <p:extLst>
      <p:ext uri="{BB962C8B-B14F-4D97-AF65-F5344CB8AC3E}">
        <p14:creationId xmlns:p14="http://schemas.microsoft.com/office/powerpoint/2010/main" val="267563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Pay for Performance</a:t>
            </a:r>
            <a:endParaRPr lang="en-US" dirty="0">
              <a:solidFill>
                <a:schemeClr val="tx1"/>
              </a:solidFill>
            </a:endParaRPr>
          </a:p>
        </p:txBody>
      </p:sp>
      <p:sp>
        <p:nvSpPr>
          <p:cNvPr id="3" name="Content Placeholder 2"/>
          <p:cNvSpPr>
            <a:spLocks noGrp="1"/>
          </p:cNvSpPr>
          <p:nvPr>
            <p:ph idx="1"/>
          </p:nvPr>
        </p:nvSpPr>
        <p:spPr>
          <a:xfrm>
            <a:off x="4724400" y="2636837"/>
            <a:ext cx="5943600" cy="2392363"/>
          </a:xfrm>
        </p:spPr>
        <p:txBody>
          <a:bodyPr>
            <a:normAutofit/>
          </a:bodyPr>
          <a:lstStyle/>
          <a:p>
            <a:r>
              <a:rPr lang="en-US" sz="2800" dirty="0" smtClean="0"/>
              <a:t>Pay for Performance</a:t>
            </a:r>
          </a:p>
          <a:p>
            <a:r>
              <a:rPr lang="en-US" sz="2800" dirty="0" smtClean="0"/>
              <a:t>Value-based Purchasing</a:t>
            </a:r>
          </a:p>
          <a:p>
            <a:endParaRPr lang="en-US" sz="2800" dirty="0"/>
          </a:p>
        </p:txBody>
      </p:sp>
      <p:pic>
        <p:nvPicPr>
          <p:cNvPr id="4098" name="Picture 2" descr="C:\Users\jared.ferreira\Desktop\140399785.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69570" y="1998980"/>
            <a:ext cx="4202430" cy="28016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1021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Social Media use in Health Care</a:t>
            </a:r>
            <a:endParaRPr lang="en-US" dirty="0">
              <a:solidFill>
                <a:schemeClr val="tx1"/>
              </a:solidFill>
            </a:endParaRPr>
          </a:p>
        </p:txBody>
      </p:sp>
      <p:sp>
        <p:nvSpPr>
          <p:cNvPr id="3" name="Content Placeholder 2"/>
          <p:cNvSpPr>
            <a:spLocks noGrp="1"/>
          </p:cNvSpPr>
          <p:nvPr>
            <p:ph idx="1"/>
          </p:nvPr>
        </p:nvSpPr>
        <p:spPr>
          <a:xfrm>
            <a:off x="457200" y="1646237"/>
            <a:ext cx="8229600" cy="4525963"/>
          </a:xfrm>
        </p:spPr>
        <p:txBody>
          <a:bodyPr/>
          <a:lstStyle/>
          <a:p>
            <a:r>
              <a:rPr lang="en-US" dirty="0" smtClean="0"/>
              <a:t>Patient Engagement</a:t>
            </a:r>
          </a:p>
          <a:p>
            <a:r>
              <a:rPr lang="en-US" dirty="0" smtClean="0"/>
              <a:t>Communication with Other Physicians</a:t>
            </a:r>
          </a:p>
          <a:p>
            <a:r>
              <a:rPr lang="en-US" dirty="0"/>
              <a:t>H</a:t>
            </a:r>
            <a:r>
              <a:rPr lang="en-US" dirty="0" smtClean="0"/>
              <a:t>ealthcare Education</a:t>
            </a:r>
          </a:p>
          <a:p>
            <a:endParaRPr lang="en-US" dirty="0"/>
          </a:p>
        </p:txBody>
      </p:sp>
    </p:spTree>
    <p:custDataLst>
      <p:tags r:id="rId1"/>
    </p:custDataLst>
    <p:extLst>
      <p:ext uri="{BB962C8B-B14F-4D97-AF65-F5344CB8AC3E}">
        <p14:creationId xmlns:p14="http://schemas.microsoft.com/office/powerpoint/2010/main" val="3660767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1" name="Title 20" hidden="1"/>
          <p:cNvSpPr>
            <a:spLocks noGrp="1"/>
          </p:cNvSpPr>
          <p:nvPr>
            <p:ph type="title"/>
          </p:nvPr>
        </p:nvSpPr>
        <p:spPr/>
        <p:txBody>
          <a:bodyPr/>
          <a:lstStyle/>
          <a:p>
            <a:r>
              <a:rPr lang="en-US" dirty="0" smtClean="0"/>
              <a:t>Check Your Understanding #3</a:t>
            </a:r>
            <a:endParaRPr lang="en-US" dirty="0"/>
          </a:p>
        </p:txBody>
      </p:sp>
      <p:pic>
        <p:nvPicPr>
          <p:cNvPr id="22" name="Picture 21"/>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24" name="Picture 23"/>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00" y="5579058"/>
            <a:ext cx="5740400" cy="1230734"/>
          </a:xfrm>
          <a:prstGeom prst="rect">
            <a:avLst/>
          </a:prstGeom>
        </p:spPr>
      </p:pic>
      <p:pic>
        <p:nvPicPr>
          <p:cNvPr id="25" name="Picture 24"/>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26" name="Picture 25"/>
          <p:cNvPicPr>
            <a:picLocks/>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spTree>
    <p:custDataLst>
      <p:tags r:id="rId1"/>
    </p:custDataLst>
    <p:extLst>
      <p:ext uri="{BB962C8B-B14F-4D97-AF65-F5344CB8AC3E}">
        <p14:creationId xmlns:p14="http://schemas.microsoft.com/office/powerpoint/2010/main" val="3057903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a:t>
            </a:r>
            <a:endParaRPr lang="en-US" dirty="0">
              <a:solidFill>
                <a:schemeClr val="tx1"/>
              </a:solidFill>
            </a:endParaRPr>
          </a:p>
        </p:txBody>
      </p:sp>
      <p:sp>
        <p:nvSpPr>
          <p:cNvPr id="3" name="Content Placeholder 2"/>
          <p:cNvSpPr>
            <a:spLocks noGrp="1"/>
          </p:cNvSpPr>
          <p:nvPr>
            <p:ph idx="1"/>
          </p:nvPr>
        </p:nvSpPr>
        <p:spPr>
          <a:xfrm>
            <a:off x="228600" y="1600200"/>
            <a:ext cx="8458200" cy="4525963"/>
          </a:xfrm>
        </p:spPr>
        <p:txBody>
          <a:bodyPr>
            <a:normAutofit/>
          </a:bodyPr>
          <a:lstStyle/>
          <a:p>
            <a:pPr lvl="0"/>
            <a:r>
              <a:rPr lang="en-US" dirty="0" smtClean="0"/>
              <a:t>Major milestones of human resource management</a:t>
            </a:r>
          </a:p>
          <a:p>
            <a:pPr lvl="0"/>
            <a:r>
              <a:rPr lang="en-US" dirty="0" smtClean="0"/>
              <a:t>The roles of human resource management</a:t>
            </a:r>
          </a:p>
          <a:p>
            <a:pPr lvl="0"/>
            <a:r>
              <a:rPr lang="en-US" dirty="0" smtClean="0"/>
              <a:t>Current trends in health care</a:t>
            </a:r>
            <a:endParaRPr lang="en-US" dirty="0"/>
          </a:p>
        </p:txBody>
      </p:sp>
    </p:spTree>
    <p:custDataLst>
      <p:tags r:id="rId1"/>
    </p:custDataLst>
    <p:extLst>
      <p:ext uri="{BB962C8B-B14F-4D97-AF65-F5344CB8AC3E}">
        <p14:creationId xmlns:p14="http://schemas.microsoft.com/office/powerpoint/2010/main" val="267563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Major </a:t>
            </a:r>
            <a:r>
              <a:rPr lang="en-US" sz="3200" dirty="0" smtClean="0">
                <a:solidFill>
                  <a:schemeClr val="tx1"/>
                </a:solidFill>
              </a:rPr>
              <a:t>Milestones </a:t>
            </a:r>
            <a:r>
              <a:rPr lang="en-US" sz="3200" dirty="0">
                <a:solidFill>
                  <a:schemeClr val="tx1"/>
                </a:solidFill>
              </a:rPr>
              <a:t>of </a:t>
            </a:r>
            <a:r>
              <a:rPr lang="en-US" sz="3200" dirty="0" smtClean="0">
                <a:solidFill>
                  <a:schemeClr val="tx1"/>
                </a:solidFill>
              </a:rPr>
              <a:t>HRM</a:t>
            </a:r>
            <a:endParaRPr lang="en-US"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9134401"/>
              </p:ext>
            </p:extLst>
          </p:nvPr>
        </p:nvGraphicFramePr>
        <p:xfrm>
          <a:off x="533400" y="840975"/>
          <a:ext cx="8077200" cy="5102624"/>
        </p:xfrm>
        <a:graphic>
          <a:graphicData uri="http://schemas.openxmlformats.org/drawingml/2006/table">
            <a:tbl>
              <a:tblPr firstRow="1" bandRow="1">
                <a:tableStyleId>{5C22544A-7EE6-4342-B048-85BDC9FD1C3A}</a:tableStyleId>
              </a:tblPr>
              <a:tblGrid>
                <a:gridCol w="1854869">
                  <a:extLst>
                    <a:ext uri="{9D8B030D-6E8A-4147-A177-3AD203B41FA5}">
                      <a16:colId xmlns:a16="http://schemas.microsoft.com/office/drawing/2014/main" val="20000"/>
                    </a:ext>
                  </a:extLst>
                </a:gridCol>
                <a:gridCol w="6222331">
                  <a:extLst>
                    <a:ext uri="{9D8B030D-6E8A-4147-A177-3AD203B41FA5}">
                      <a16:colId xmlns:a16="http://schemas.microsoft.com/office/drawing/2014/main" val="20001"/>
                    </a:ext>
                  </a:extLst>
                </a:gridCol>
              </a:tblGrid>
              <a:tr h="387262">
                <a:tc>
                  <a:txBody>
                    <a:bodyPr/>
                    <a:lstStyle/>
                    <a:p>
                      <a:r>
                        <a:rPr lang="en-US" sz="1600" dirty="0" smtClean="0"/>
                        <a:t>Table 1</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677709">
                <a:tc>
                  <a:txBody>
                    <a:bodyPr/>
                    <a:lstStyle/>
                    <a:p>
                      <a:r>
                        <a:rPr lang="en-US" sz="1600" dirty="0" smtClean="0"/>
                        <a:t>2000 – 1500 B.C.</a:t>
                      </a:r>
                      <a:endParaRPr lang="en-US" sz="1600" dirty="0"/>
                    </a:p>
                  </a:txBody>
                  <a:tcPr/>
                </a:tc>
                <a:tc>
                  <a:txBody>
                    <a:bodyPr/>
                    <a:lstStyle/>
                    <a:p>
                      <a:pPr marL="285750" indent="-285750">
                        <a:buFont typeface="Arial" pitchFamily="34" charset="0"/>
                        <a:buChar char="•"/>
                      </a:pPr>
                      <a:r>
                        <a:rPr lang="en-US" sz="1600" dirty="0" smtClean="0"/>
                        <a:t>Chinese use employee-screening techniques.</a:t>
                      </a:r>
                      <a:r>
                        <a:rPr lang="en-US" sz="1600" baseline="0" dirty="0" smtClean="0"/>
                        <a:t> </a:t>
                      </a:r>
                    </a:p>
                    <a:p>
                      <a:pPr marL="285750" indent="-285750">
                        <a:buFont typeface="Arial" pitchFamily="34" charset="0"/>
                        <a:buChar char="•"/>
                      </a:pPr>
                      <a:r>
                        <a:rPr lang="en-US" sz="1600" baseline="0" dirty="0" smtClean="0"/>
                        <a:t>Greeks use an apprentice system.</a:t>
                      </a:r>
                      <a:endParaRPr lang="en-US" sz="1600" dirty="0"/>
                    </a:p>
                  </a:txBody>
                  <a:tcPr/>
                </a:tc>
                <a:extLst>
                  <a:ext uri="{0D108BD9-81ED-4DB2-BD59-A6C34878D82A}">
                    <a16:rowId xmlns:a16="http://schemas.microsoft.com/office/drawing/2014/main" val="10001"/>
                  </a:ext>
                </a:extLst>
              </a:tr>
              <a:tr h="1430525">
                <a:tc>
                  <a:txBody>
                    <a:bodyPr/>
                    <a:lstStyle/>
                    <a:p>
                      <a:r>
                        <a:rPr lang="en-US" sz="1600" dirty="0" smtClean="0"/>
                        <a:t>1700 to early 1800</a:t>
                      </a:r>
                      <a:endParaRPr lang="en-US" sz="1600" dirty="0"/>
                    </a:p>
                  </a:txBody>
                  <a:tcPr/>
                </a:tc>
                <a:tc>
                  <a:txBody>
                    <a:bodyPr/>
                    <a:lstStyle/>
                    <a:p>
                      <a:pPr marL="285750" indent="-285750">
                        <a:buFont typeface="Arial" pitchFamily="34" charset="0"/>
                        <a:buChar char="•"/>
                      </a:pPr>
                      <a:r>
                        <a:rPr lang="en-US" sz="1600" dirty="0" smtClean="0"/>
                        <a:t>U.S. evolved from agricultural nation to industrial nation.</a:t>
                      </a:r>
                    </a:p>
                    <a:p>
                      <a:pPr marL="285750" indent="-285750">
                        <a:buFont typeface="Arial" pitchFamily="34" charset="0"/>
                        <a:buChar char="•"/>
                      </a:pPr>
                      <a:r>
                        <a:rPr lang="en-US" sz="1600" dirty="0" smtClean="0"/>
                        <a:t>Great Britain experienced rapid industrialization.</a:t>
                      </a:r>
                    </a:p>
                    <a:p>
                      <a:pPr marL="285750" indent="-285750">
                        <a:buFont typeface="Arial" pitchFamily="34" charset="0"/>
                        <a:buChar char="•"/>
                      </a:pPr>
                      <a:r>
                        <a:rPr lang="en-US" sz="1600" dirty="0" smtClean="0"/>
                        <a:t>Great Britain immigrants brought industrialization</a:t>
                      </a:r>
                      <a:r>
                        <a:rPr lang="en-US" sz="1600" baseline="0" dirty="0" smtClean="0"/>
                        <a:t> knowledge to the U.S. A new U.S. labor system established a division of labor: management and employees.</a:t>
                      </a:r>
                      <a:endParaRPr lang="en-US" sz="1600" dirty="0"/>
                    </a:p>
                  </a:txBody>
                  <a:tcPr/>
                </a:tc>
                <a:extLst>
                  <a:ext uri="{0D108BD9-81ED-4DB2-BD59-A6C34878D82A}">
                    <a16:rowId xmlns:a16="http://schemas.microsoft.com/office/drawing/2014/main" val="10002"/>
                  </a:ext>
                </a:extLst>
              </a:tr>
              <a:tr h="677709">
                <a:tc>
                  <a:txBody>
                    <a:bodyPr/>
                    <a:lstStyle/>
                    <a:p>
                      <a:r>
                        <a:rPr lang="en-US" sz="1600" dirty="0" smtClean="0"/>
                        <a:t>1790-1820</a:t>
                      </a:r>
                      <a:endParaRPr lang="en-US" sz="1600" dirty="0"/>
                    </a:p>
                  </a:txBody>
                  <a:tcPr/>
                </a:tc>
                <a:tc>
                  <a:txBody>
                    <a:bodyPr/>
                    <a:lstStyle/>
                    <a:p>
                      <a:pPr marL="0" indent="0">
                        <a:buFont typeface="Arial" pitchFamily="34" charset="0"/>
                        <a:buNone/>
                      </a:pPr>
                      <a:r>
                        <a:rPr lang="en-US" sz="1600" dirty="0" smtClean="0"/>
                        <a:t>Labor unions were established to protect employees ‘</a:t>
                      </a:r>
                      <a:r>
                        <a:rPr lang="en-US" sz="1600" baseline="0" dirty="0" smtClean="0"/>
                        <a:t> rights.</a:t>
                      </a:r>
                      <a:endParaRPr lang="en-US" sz="1600" dirty="0"/>
                    </a:p>
                  </a:txBody>
                  <a:tcPr/>
                </a:tc>
                <a:extLst>
                  <a:ext uri="{0D108BD9-81ED-4DB2-BD59-A6C34878D82A}">
                    <a16:rowId xmlns:a16="http://schemas.microsoft.com/office/drawing/2014/main" val="10003"/>
                  </a:ext>
                </a:extLst>
              </a:tr>
              <a:tr h="677709">
                <a:tc>
                  <a:txBody>
                    <a:bodyPr/>
                    <a:lstStyle/>
                    <a:p>
                      <a:r>
                        <a:rPr lang="en-US" sz="1600" dirty="0" smtClean="0"/>
                        <a:t>1900</a:t>
                      </a:r>
                      <a:endParaRPr lang="en-US" sz="1600" dirty="0"/>
                    </a:p>
                  </a:txBody>
                  <a:tcPr/>
                </a:tc>
                <a:tc>
                  <a:txBody>
                    <a:bodyPr/>
                    <a:lstStyle/>
                    <a:p>
                      <a:pPr marL="0" indent="0">
                        <a:buFont typeface="Arial" pitchFamily="34" charset="0"/>
                        <a:buNone/>
                      </a:pPr>
                      <a:r>
                        <a:rPr lang="en-US" sz="1600" dirty="0" smtClean="0"/>
                        <a:t>B.F. Goodrich Company established</a:t>
                      </a:r>
                      <a:r>
                        <a:rPr lang="en-US" sz="1600" baseline="0" dirty="0" smtClean="0"/>
                        <a:t> the first HR department.</a:t>
                      </a:r>
                      <a:endParaRPr lang="en-US" sz="1600" dirty="0"/>
                    </a:p>
                  </a:txBody>
                  <a:tcPr/>
                </a:tc>
                <a:extLst>
                  <a:ext uri="{0D108BD9-81ED-4DB2-BD59-A6C34878D82A}">
                    <a16:rowId xmlns:a16="http://schemas.microsoft.com/office/drawing/2014/main" val="10004"/>
                  </a:ext>
                </a:extLst>
              </a:tr>
              <a:tr h="625855">
                <a:tc>
                  <a:txBody>
                    <a:bodyPr/>
                    <a:lstStyle/>
                    <a:p>
                      <a:r>
                        <a:rPr lang="en-US" sz="1600" dirty="0" smtClean="0"/>
                        <a:t>1902</a:t>
                      </a:r>
                      <a:endParaRPr lang="en-US" sz="1600" dirty="0"/>
                    </a:p>
                  </a:txBody>
                  <a:tcPr/>
                </a:tc>
                <a:tc>
                  <a:txBody>
                    <a:bodyPr/>
                    <a:lstStyle/>
                    <a:p>
                      <a:r>
                        <a:rPr lang="en-US" sz="1600" dirty="0" smtClean="0"/>
                        <a:t>National </a:t>
                      </a:r>
                      <a:r>
                        <a:rPr lang="en-US" sz="1600" baseline="0" dirty="0" smtClean="0"/>
                        <a:t> Cash Register established to promote welfare of employees.</a:t>
                      </a:r>
                      <a:endParaRPr lang="en-US" sz="1600" dirty="0"/>
                    </a:p>
                  </a:txBody>
                  <a:tcPr/>
                </a:tc>
                <a:extLst>
                  <a:ext uri="{0D108BD9-81ED-4DB2-BD59-A6C34878D82A}">
                    <a16:rowId xmlns:a16="http://schemas.microsoft.com/office/drawing/2014/main" val="10005"/>
                  </a:ext>
                </a:extLst>
              </a:tr>
              <a:tr h="625855">
                <a:tc>
                  <a:txBody>
                    <a:bodyPr/>
                    <a:lstStyle/>
                    <a:p>
                      <a:r>
                        <a:rPr lang="en-US" sz="1600" dirty="0" smtClean="0"/>
                        <a:t>1911</a:t>
                      </a:r>
                      <a:endParaRPr lang="en-US" sz="1600" dirty="0"/>
                    </a:p>
                  </a:txBody>
                  <a:tcPr/>
                </a:tc>
                <a:tc>
                  <a:txBody>
                    <a:bodyPr/>
                    <a:lstStyle/>
                    <a:p>
                      <a:r>
                        <a:rPr lang="en-US" sz="1600" dirty="0" smtClean="0"/>
                        <a:t>Frederick W. Taylor</a:t>
                      </a:r>
                      <a:r>
                        <a:rPr lang="en-US" sz="1600" baseline="0" dirty="0" smtClean="0"/>
                        <a:t> : Scientific management principles established differential pay system.</a:t>
                      </a:r>
                      <a:endParaRPr lang="en-US" sz="1600" dirty="0"/>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67563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Major Milestones of HRM, cont’d.</a:t>
            </a:r>
            <a:endParaRPr lang="en-US"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2332530"/>
              </p:ext>
            </p:extLst>
          </p:nvPr>
        </p:nvGraphicFramePr>
        <p:xfrm>
          <a:off x="457200" y="845409"/>
          <a:ext cx="8229600" cy="5098191"/>
        </p:xfrm>
        <a:graphic>
          <a:graphicData uri="http://schemas.openxmlformats.org/drawingml/2006/table">
            <a:tbl>
              <a:tblPr firstRow="1" bandRow="1">
                <a:tableStyleId>{5C22544A-7EE6-4342-B048-85BDC9FD1C3A}</a:tableStyleId>
              </a:tblPr>
              <a:tblGrid>
                <a:gridCol w="1639598">
                  <a:extLst>
                    <a:ext uri="{9D8B030D-6E8A-4147-A177-3AD203B41FA5}">
                      <a16:colId xmlns:a16="http://schemas.microsoft.com/office/drawing/2014/main" val="20000"/>
                    </a:ext>
                  </a:extLst>
                </a:gridCol>
                <a:gridCol w="6590002">
                  <a:extLst>
                    <a:ext uri="{9D8B030D-6E8A-4147-A177-3AD203B41FA5}">
                      <a16:colId xmlns:a16="http://schemas.microsoft.com/office/drawing/2014/main" val="20001"/>
                    </a:ext>
                  </a:extLst>
                </a:gridCol>
              </a:tblGrid>
              <a:tr h="550624">
                <a:tc>
                  <a:txBody>
                    <a:bodyPr/>
                    <a:lstStyle/>
                    <a:p>
                      <a:r>
                        <a:rPr lang="en-US" sz="1600" dirty="0" smtClean="0"/>
                        <a:t>Table 1 (Continued)</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646819">
                <a:tc>
                  <a:txBody>
                    <a:bodyPr/>
                    <a:lstStyle/>
                    <a:p>
                      <a:r>
                        <a:rPr lang="en-US" sz="1600" dirty="0" smtClean="0"/>
                        <a:t>1913</a:t>
                      </a:r>
                      <a:endParaRPr lang="en-US" sz="1600" dirty="0"/>
                    </a:p>
                  </a:txBody>
                  <a:tcPr/>
                </a:tc>
                <a:tc>
                  <a:txBody>
                    <a:bodyPr/>
                    <a:lstStyle/>
                    <a:p>
                      <a:r>
                        <a:rPr lang="en-US" sz="1600" dirty="0" smtClean="0"/>
                        <a:t>U.S. Department of Labor was established t promote welfare of employees.</a:t>
                      </a:r>
                      <a:endParaRPr lang="en-US" sz="1600" dirty="0"/>
                    </a:p>
                  </a:txBody>
                  <a:tcPr/>
                </a:tc>
                <a:extLst>
                  <a:ext uri="{0D108BD9-81ED-4DB2-BD59-A6C34878D82A}">
                    <a16:rowId xmlns:a16="http://schemas.microsoft.com/office/drawing/2014/main" val="10001"/>
                  </a:ext>
                </a:extLst>
              </a:tr>
              <a:tr h="646819">
                <a:tc>
                  <a:txBody>
                    <a:bodyPr/>
                    <a:lstStyle/>
                    <a:p>
                      <a:r>
                        <a:rPr lang="en-US" sz="1600" dirty="0" smtClean="0"/>
                        <a:t>1920 - 1930</a:t>
                      </a:r>
                      <a:endParaRPr lang="en-US" sz="1600" dirty="0"/>
                    </a:p>
                  </a:txBody>
                  <a:tcPr/>
                </a:tc>
                <a:tc>
                  <a:txBody>
                    <a:bodyPr/>
                    <a:lstStyle/>
                    <a:p>
                      <a:r>
                        <a:rPr lang="en-US" sz="1600" dirty="0" smtClean="0"/>
                        <a:t>Hawthorne studies:</a:t>
                      </a:r>
                      <a:r>
                        <a:rPr lang="en-US" sz="1600" baseline="0" dirty="0" smtClean="0"/>
                        <a:t> Increased productivity by changing the physical work environment of the employees.</a:t>
                      </a:r>
                      <a:endParaRPr lang="en-US" sz="1600" dirty="0"/>
                    </a:p>
                  </a:txBody>
                  <a:tcPr/>
                </a:tc>
                <a:extLst>
                  <a:ext uri="{0D108BD9-81ED-4DB2-BD59-A6C34878D82A}">
                    <a16:rowId xmlns:a16="http://schemas.microsoft.com/office/drawing/2014/main" val="10002"/>
                  </a:ext>
                </a:extLst>
              </a:tr>
              <a:tr h="782465">
                <a:tc>
                  <a:txBody>
                    <a:bodyPr/>
                    <a:lstStyle/>
                    <a:p>
                      <a:r>
                        <a:rPr lang="en-US" sz="1600" dirty="0" smtClean="0"/>
                        <a:t>1935</a:t>
                      </a:r>
                      <a:endParaRPr lang="en-US" sz="1600" dirty="0"/>
                    </a:p>
                  </a:txBody>
                  <a:tcPr/>
                </a:tc>
                <a:tc>
                  <a:txBody>
                    <a:bodyPr/>
                    <a:lstStyle/>
                    <a:p>
                      <a:r>
                        <a:rPr lang="en-US" sz="1600" dirty="0" smtClean="0"/>
                        <a:t>Social Security Act was passed,</a:t>
                      </a:r>
                      <a:r>
                        <a:rPr lang="en-US" sz="1600" baseline="0" dirty="0" smtClean="0"/>
                        <a:t> which created “old age” insurance for those retirement age. Through payroll taxes, employees pay a portion of their wages to contribute to the fund.</a:t>
                      </a:r>
                      <a:endParaRPr lang="en-US" sz="1600" dirty="0"/>
                    </a:p>
                  </a:txBody>
                  <a:tcPr/>
                </a:tc>
                <a:extLst>
                  <a:ext uri="{0D108BD9-81ED-4DB2-BD59-A6C34878D82A}">
                    <a16:rowId xmlns:a16="http://schemas.microsoft.com/office/drawing/2014/main" val="10003"/>
                  </a:ext>
                </a:extLst>
              </a:tr>
              <a:tr h="646819">
                <a:tc>
                  <a:txBody>
                    <a:bodyPr/>
                    <a:lstStyle/>
                    <a:p>
                      <a:r>
                        <a:rPr lang="en-US" sz="1600" dirty="0" smtClean="0"/>
                        <a:t>1938</a:t>
                      </a:r>
                      <a:endParaRPr lang="en-US" sz="1600" dirty="0"/>
                    </a:p>
                  </a:txBody>
                  <a:tcPr/>
                </a:tc>
                <a:tc>
                  <a:txBody>
                    <a:bodyPr/>
                    <a:lstStyle/>
                    <a:p>
                      <a:r>
                        <a:rPr lang="en-US" sz="1600" dirty="0" smtClean="0"/>
                        <a:t>Fair </a:t>
                      </a:r>
                      <a:r>
                        <a:rPr lang="en-US" sz="1600" baseline="0" dirty="0" smtClean="0"/>
                        <a:t> Labor Standards  Act of 1938 established federal minimum wage laws.</a:t>
                      </a:r>
                      <a:endParaRPr lang="en-US" sz="1600" dirty="0"/>
                    </a:p>
                  </a:txBody>
                  <a:tcPr/>
                </a:tc>
                <a:extLst>
                  <a:ext uri="{0D108BD9-81ED-4DB2-BD59-A6C34878D82A}">
                    <a16:rowId xmlns:a16="http://schemas.microsoft.com/office/drawing/2014/main" val="10004"/>
                  </a:ext>
                </a:extLst>
              </a:tr>
              <a:tr h="1755654">
                <a:tc>
                  <a:txBody>
                    <a:bodyPr/>
                    <a:lstStyle/>
                    <a:p>
                      <a:r>
                        <a:rPr lang="en-US" sz="1600" dirty="0" smtClean="0"/>
                        <a:t>1960 - 1980</a:t>
                      </a:r>
                      <a:endParaRPr lang="en-US" sz="1600" dirty="0"/>
                    </a:p>
                  </a:txBody>
                  <a:tcPr/>
                </a:tc>
                <a:tc>
                  <a:txBody>
                    <a:bodyPr/>
                    <a:lstStyle/>
                    <a:p>
                      <a:r>
                        <a:rPr lang="en-US" sz="1600" dirty="0" smtClean="0"/>
                        <a:t>The following Acts</a:t>
                      </a:r>
                      <a:r>
                        <a:rPr lang="en-US" sz="1600" baseline="0" dirty="0" smtClean="0"/>
                        <a:t> focused on employee discrimination and safety: </a:t>
                      </a:r>
                    </a:p>
                    <a:p>
                      <a:pPr marL="285750" indent="-285750">
                        <a:buFont typeface="Arial" pitchFamily="34" charset="0"/>
                        <a:buChar char="•"/>
                      </a:pPr>
                      <a:r>
                        <a:rPr lang="en-US" sz="1600" baseline="0" dirty="0" smtClean="0"/>
                        <a:t>Equal Pay Act of 1963</a:t>
                      </a:r>
                    </a:p>
                    <a:p>
                      <a:pPr marL="285750" indent="-285750">
                        <a:buFont typeface="Arial" pitchFamily="34" charset="0"/>
                        <a:buChar char="•"/>
                      </a:pPr>
                      <a:r>
                        <a:rPr lang="en-US" sz="1600" baseline="0" dirty="0" smtClean="0"/>
                        <a:t>Civil Rights  Act of 1964</a:t>
                      </a:r>
                    </a:p>
                    <a:p>
                      <a:pPr marL="285750" indent="-285750">
                        <a:buFont typeface="Arial" pitchFamily="34" charset="0"/>
                        <a:buChar char="•"/>
                      </a:pPr>
                      <a:r>
                        <a:rPr lang="en-US" sz="1600" baseline="0" dirty="0" smtClean="0"/>
                        <a:t>Occupational Health and Safety Act of 1970</a:t>
                      </a:r>
                    </a:p>
                    <a:p>
                      <a:pPr marL="285750" indent="-285750">
                        <a:buFont typeface="Arial" pitchFamily="34" charset="0"/>
                        <a:buChar char="•"/>
                      </a:pPr>
                      <a:r>
                        <a:rPr lang="en-US" sz="1600" baseline="0" dirty="0" smtClean="0"/>
                        <a:t>Pregnancy Discrimination Act of 1978</a:t>
                      </a:r>
                      <a:endParaRPr lang="en-US" sz="16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6639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Major Milestones of </a:t>
            </a:r>
            <a:r>
              <a:rPr lang="en-US" sz="3200" dirty="0" smtClean="0">
                <a:solidFill>
                  <a:schemeClr val="tx1"/>
                </a:solidFill>
              </a:rPr>
              <a:t>HRM, </a:t>
            </a:r>
            <a:r>
              <a:rPr lang="en-US" sz="3200" dirty="0">
                <a:solidFill>
                  <a:schemeClr val="tx1"/>
                </a:solidFill>
              </a:rPr>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6040574"/>
              </p:ext>
            </p:extLst>
          </p:nvPr>
        </p:nvGraphicFramePr>
        <p:xfrm>
          <a:off x="457200" y="1249680"/>
          <a:ext cx="8229600" cy="37795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r>
                        <a:rPr lang="en-US" sz="1600" dirty="0" smtClean="0"/>
                        <a:t>Table</a:t>
                      </a:r>
                      <a:r>
                        <a:rPr lang="en-US" sz="1600" baseline="0" dirty="0" smtClean="0"/>
                        <a:t> 1 (Continued)</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1990</a:t>
                      </a:r>
                      <a:endParaRPr lang="en-US" sz="1600" dirty="0"/>
                    </a:p>
                  </a:txBody>
                  <a:tcPr/>
                </a:tc>
                <a:tc>
                  <a:txBody>
                    <a:bodyPr/>
                    <a:lstStyle/>
                    <a:p>
                      <a:r>
                        <a:rPr lang="en-US" sz="1600" dirty="0" smtClean="0"/>
                        <a:t>The following Acts were established to prohibit discrimination against disabled workers and workers greater than 40 years of age:</a:t>
                      </a:r>
                    </a:p>
                    <a:p>
                      <a:pPr marL="285750" indent="-285750">
                        <a:buFont typeface="Arial" pitchFamily="34" charset="0"/>
                        <a:buChar char="•"/>
                      </a:pPr>
                      <a:r>
                        <a:rPr lang="en-US" sz="1600" dirty="0" smtClean="0"/>
                        <a:t>Americans with Disabilities Act of 1990</a:t>
                      </a:r>
                    </a:p>
                    <a:p>
                      <a:pPr marL="285750" indent="-285750">
                        <a:buFont typeface="Arial" pitchFamily="34" charset="0"/>
                        <a:buChar char="•"/>
                      </a:pPr>
                      <a:r>
                        <a:rPr lang="en-US" sz="1600" dirty="0" smtClean="0"/>
                        <a:t>Older Workers Benefit Protection Act of 1990</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2008 - 2009</a:t>
                      </a:r>
                      <a:endParaRPr lang="en-US" sz="1600" dirty="0"/>
                    </a:p>
                  </a:txBody>
                  <a:tcPr/>
                </a:tc>
                <a:tc>
                  <a:txBody>
                    <a:bodyPr/>
                    <a:lstStyle/>
                    <a:p>
                      <a:r>
                        <a:rPr lang="en-US" sz="1600" dirty="0" smtClean="0"/>
                        <a:t>Legislation prohibited genetic testing and compensation</a:t>
                      </a:r>
                      <a:r>
                        <a:rPr lang="en-US" sz="1600" baseline="0" dirty="0" smtClean="0"/>
                        <a:t> discrimination:</a:t>
                      </a:r>
                    </a:p>
                    <a:p>
                      <a:pPr marL="285750" indent="-285750">
                        <a:buFont typeface="Arial" pitchFamily="34" charset="0"/>
                        <a:buChar char="•"/>
                      </a:pPr>
                      <a:r>
                        <a:rPr lang="en-US" sz="1600" dirty="0" smtClean="0"/>
                        <a:t>Genetic</a:t>
                      </a:r>
                      <a:r>
                        <a:rPr lang="en-US" sz="1600" baseline="0" dirty="0" smtClean="0"/>
                        <a:t> Information Nondiscrimination Act of 2008</a:t>
                      </a:r>
                    </a:p>
                    <a:p>
                      <a:pPr marL="285750" indent="-285750">
                        <a:buFont typeface="Arial" pitchFamily="34" charset="0"/>
                        <a:buChar char="•"/>
                      </a:pPr>
                      <a:r>
                        <a:rPr lang="en-US" sz="1600" baseline="0" dirty="0" smtClean="0"/>
                        <a:t>Lilly Ledbetter Fair Pay Act of 2009</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2010</a:t>
                      </a:r>
                      <a:endParaRPr lang="en-US" sz="1600" dirty="0"/>
                    </a:p>
                  </a:txBody>
                  <a:tcPr/>
                </a:tc>
                <a:tc>
                  <a:txBody>
                    <a:bodyPr/>
                    <a:lstStyle/>
                    <a:p>
                      <a:r>
                        <a:rPr lang="en-US" sz="1600" dirty="0" smtClean="0"/>
                        <a:t>Controversial</a:t>
                      </a:r>
                      <a:r>
                        <a:rPr lang="en-US" sz="1600" baseline="0" dirty="0" smtClean="0"/>
                        <a:t>  legislation that requires individuals to purchase health insurance  by 2014.</a:t>
                      </a:r>
                    </a:p>
                    <a:p>
                      <a:pPr marL="285750" indent="-285750">
                        <a:buFont typeface="Arial" pitchFamily="34" charset="0"/>
                        <a:buChar char="•"/>
                      </a:pPr>
                      <a:r>
                        <a:rPr lang="en-US" sz="1600" baseline="0" dirty="0" smtClean="0"/>
                        <a:t>Patient Protection and Affordable Care Act of 2010 (PPACA)</a:t>
                      </a:r>
                    </a:p>
                    <a:p>
                      <a:pPr marL="0" indent="0">
                        <a:buFont typeface="Arial" pitchFamily="34" charset="0"/>
                        <a:buNone/>
                      </a:pPr>
                      <a:r>
                        <a:rPr lang="en-US" sz="1600" baseline="0" dirty="0" smtClean="0"/>
                        <a:t>This Act was contested by several  states for its constitutionality, provisions of the Act will be reviewed the  Supreme Court most likely in 2012.</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5669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fontScale="90000"/>
          </a:bodyPr>
          <a:lstStyle/>
          <a:p>
            <a:r>
              <a:rPr lang="en-US" dirty="0" smtClean="0">
                <a:solidFill>
                  <a:schemeClr val="tx1"/>
                </a:solidFill>
                <a:latin typeface="Arial" pitchFamily="34" charset="0"/>
              </a:rPr>
              <a:t>Role </a:t>
            </a:r>
            <a:r>
              <a:rPr lang="en-US" dirty="0">
                <a:solidFill>
                  <a:schemeClr val="tx1"/>
                </a:solidFill>
                <a:latin typeface="Arial" pitchFamily="34" charset="0"/>
              </a:rPr>
              <a:t>of Human Resources in Healthcare </a:t>
            </a:r>
            <a:r>
              <a:rPr lang="en-US" dirty="0" smtClean="0">
                <a:solidFill>
                  <a:schemeClr val="tx1"/>
                </a:solidFill>
                <a:latin typeface="Arial" pitchFamily="34" charset="0"/>
              </a:rPr>
              <a:t>Organizations</a:t>
            </a:r>
            <a:endParaRPr lang="en-US" dirty="0">
              <a:solidFill>
                <a:schemeClr val="tx1"/>
              </a:solidFill>
              <a:latin typeface="Arial" pitchFamily="34" charset="0"/>
            </a:endParaRPr>
          </a:p>
        </p:txBody>
      </p:sp>
      <p:sp>
        <p:nvSpPr>
          <p:cNvPr id="3" name="Content Placeholder 2"/>
          <p:cNvSpPr>
            <a:spLocks noGrp="1"/>
          </p:cNvSpPr>
          <p:nvPr>
            <p:ph idx="1"/>
          </p:nvPr>
        </p:nvSpPr>
        <p:spPr/>
        <p:txBody>
          <a:bodyPr>
            <a:normAutofit/>
          </a:bodyPr>
          <a:lstStyle/>
          <a:p>
            <a:r>
              <a:rPr lang="en-US" sz="2800" dirty="0" smtClean="0"/>
              <a:t>Workplace Issues where HR is called upon:</a:t>
            </a:r>
          </a:p>
          <a:p>
            <a:pPr lvl="1"/>
            <a:r>
              <a:rPr lang="en-US" sz="2400" dirty="0" smtClean="0"/>
              <a:t>Legal, Ethical, and Safety Issues</a:t>
            </a:r>
          </a:p>
          <a:p>
            <a:pPr lvl="1"/>
            <a:r>
              <a:rPr lang="en-US" sz="2400" dirty="0" smtClean="0"/>
              <a:t>Job </a:t>
            </a:r>
            <a:r>
              <a:rPr lang="en-US" sz="2400" dirty="0"/>
              <a:t>Analysis and </a:t>
            </a:r>
            <a:r>
              <a:rPr lang="en-US" sz="2400" dirty="0" smtClean="0"/>
              <a:t>Design</a:t>
            </a:r>
          </a:p>
          <a:p>
            <a:pPr lvl="1"/>
            <a:r>
              <a:rPr lang="en-US" sz="2400" dirty="0"/>
              <a:t>Recruitment, Selection, and Retention</a:t>
            </a:r>
          </a:p>
          <a:p>
            <a:pPr lvl="1"/>
            <a:r>
              <a:rPr lang="en-US" sz="2400" dirty="0" smtClean="0"/>
              <a:t>Healthcare Employee Benefits</a:t>
            </a:r>
          </a:p>
          <a:p>
            <a:pPr lvl="1"/>
            <a:r>
              <a:rPr lang="en-US" sz="2400" dirty="0" smtClean="0"/>
              <a:t>Motivating Healthcare Employees</a:t>
            </a:r>
          </a:p>
          <a:p>
            <a:pPr lvl="1"/>
            <a:r>
              <a:rPr lang="en-US" sz="2400" dirty="0" smtClean="0"/>
              <a:t>Labor Unions and Health Care</a:t>
            </a:r>
          </a:p>
          <a:p>
            <a:pPr lvl="1"/>
            <a:r>
              <a:rPr lang="en-US" sz="2400" dirty="0" smtClean="0"/>
              <a:t>Terminating Employees</a:t>
            </a:r>
          </a:p>
          <a:p>
            <a:endParaRPr lang="en-US" sz="2800" dirty="0"/>
          </a:p>
        </p:txBody>
      </p:sp>
    </p:spTree>
    <p:custDataLst>
      <p:tags r:id="rId1"/>
    </p:custDataLst>
    <p:extLst>
      <p:ext uri="{BB962C8B-B14F-4D97-AF65-F5344CB8AC3E}">
        <p14:creationId xmlns:p14="http://schemas.microsoft.com/office/powerpoint/2010/main" val="3645973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93" name="Title 92" hidden="1"/>
          <p:cNvSpPr>
            <a:spLocks noGrp="1"/>
          </p:cNvSpPr>
          <p:nvPr>
            <p:ph type="title"/>
          </p:nvPr>
        </p:nvSpPr>
        <p:spPr/>
        <p:txBody>
          <a:bodyPr/>
          <a:lstStyle/>
          <a:p>
            <a:r>
              <a:rPr lang="en-US" dirty="0" smtClean="0"/>
              <a:t>Check Your Understanding #1</a:t>
            </a:r>
            <a:endParaRPr lang="en-US" dirty="0"/>
          </a:p>
        </p:txBody>
      </p:sp>
      <p:pic>
        <p:nvPicPr>
          <p:cNvPr id="94" name="Picture 93"/>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96" name="Picture 95"/>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00" y="5579058"/>
            <a:ext cx="5740400" cy="1230734"/>
          </a:xfrm>
          <a:prstGeom prst="rect">
            <a:avLst/>
          </a:prstGeom>
        </p:spPr>
      </p:pic>
      <p:pic>
        <p:nvPicPr>
          <p:cNvPr id="97" name="Picture 96"/>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98" name="Picture 97"/>
          <p:cNvPicPr>
            <a:picLocks/>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spTree>
    <p:custDataLst>
      <p:tags r:id="rId1"/>
    </p:custDataLst>
    <p:extLst>
      <p:ext uri="{BB962C8B-B14F-4D97-AF65-F5344CB8AC3E}">
        <p14:creationId xmlns:p14="http://schemas.microsoft.com/office/powerpoint/2010/main" val="354269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a:solidFill>
                  <a:schemeClr val="tx1"/>
                </a:solidFill>
              </a:rPr>
              <a:t>Recruitment, Selection, and Retention</a:t>
            </a:r>
          </a:p>
        </p:txBody>
      </p:sp>
      <p:sp>
        <p:nvSpPr>
          <p:cNvPr id="3" name="Content Placeholder 2"/>
          <p:cNvSpPr>
            <a:spLocks noGrp="1"/>
          </p:cNvSpPr>
          <p:nvPr>
            <p:ph idx="1"/>
          </p:nvPr>
        </p:nvSpPr>
        <p:spPr>
          <a:xfrm>
            <a:off x="457200" y="1874837"/>
            <a:ext cx="8229600" cy="3001963"/>
          </a:xfrm>
        </p:spPr>
        <p:txBody>
          <a:bodyPr/>
          <a:lstStyle/>
          <a:p>
            <a:r>
              <a:rPr lang="en-US" dirty="0" smtClean="0"/>
              <a:t>Legally Defensible</a:t>
            </a:r>
          </a:p>
          <a:p>
            <a:r>
              <a:rPr lang="en-US" dirty="0" smtClean="0"/>
              <a:t>Recruitment</a:t>
            </a:r>
          </a:p>
          <a:p>
            <a:r>
              <a:rPr lang="en-US" dirty="0" smtClean="0"/>
              <a:t>Selection Process</a:t>
            </a:r>
          </a:p>
          <a:p>
            <a:r>
              <a:rPr lang="en-US" dirty="0" smtClean="0"/>
              <a:t>Retention</a:t>
            </a:r>
          </a:p>
          <a:p>
            <a:endParaRPr lang="en-US" dirty="0"/>
          </a:p>
        </p:txBody>
      </p:sp>
      <p:pic>
        <p:nvPicPr>
          <p:cNvPr id="1026" name="Picture 2" descr="C:\Users\jared.ferreira\Desktop\dv1080004.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12566" y="1646238"/>
            <a:ext cx="3634541" cy="292576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6544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Legal, Ethical, and Safety Issues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Legal Relationship</a:t>
            </a:r>
          </a:p>
          <a:p>
            <a:r>
              <a:rPr lang="en-US" dirty="0" smtClean="0"/>
              <a:t>Federal and State Laws</a:t>
            </a:r>
          </a:p>
          <a:p>
            <a:r>
              <a:rPr lang="en-US" dirty="0" smtClean="0"/>
              <a:t>Occupational Safety and Health Administration (OSHA)</a:t>
            </a:r>
          </a:p>
          <a:p>
            <a:r>
              <a:rPr lang="en-US" dirty="0" smtClean="0"/>
              <a:t>Joint Commission on Accreditation of Healthcare Organization</a:t>
            </a:r>
            <a:endParaRPr lang="en-US" dirty="0"/>
          </a:p>
        </p:txBody>
      </p:sp>
    </p:spTree>
    <p:custDataLst>
      <p:tags r:id="rId1"/>
    </p:custDataLst>
    <p:extLst>
      <p:ext uri="{BB962C8B-B14F-4D97-AF65-F5344CB8AC3E}">
        <p14:creationId xmlns:p14="http://schemas.microsoft.com/office/powerpoint/2010/main" val="1780734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2"/>
  <p:tag name="ARTICULATE_REFERENCE_TYPE_1" val="1"/>
  <p:tag name="ARTICULATE_REFERENCE_TITLE_1" val="HSA320 Week 1 Slides"/>
  <p:tag name="ARTICULATE_REFERENCE_1" val="C:\Users\jared.ferreira\Desktop\Strayer\courses\1136-Summer2013\HSA320\Week1\HSA320_W1.pptx"/>
  <p:tag name="ARTICULATE_REFERENCE_TYPE_2" val="1"/>
  <p:tag name="ARTICULATE_REFERENCE_TITLE_2" val="HSA320 Week 1 Audio Script"/>
  <p:tag name="ARTICULATE_REFERENCE_2" val="C:\Users\jared.ferreira\Desktop\Strayer\courses\1136-Summer2013\HSA320\Week1\HSA320_W1.doc"/>
  <p:tag name="ARTICULATE_PRESENTATION_ID" val="6250"/>
  <p:tag name="PRESENTATION_PLAYLIST_COUNT" val="0"/>
  <p:tag name="PRESENTATION_PRESENTER_SLIDE_LEVEL" val="0"/>
  <p:tag name="ARTICULATE_PROJECT_OPEN" val="1"/>
  <p:tag name="ARTICULATE_PRESENTER_VERSION" val="6"/>
  <p:tag name="PUBLISH_TITLE" val="HSA320_W1"/>
  <p:tag name="ARTICULATE_PUBLISH_PATH" val="C:\Users\jared.ferreira\Desktop"/>
  <p:tag name="ARTICULATE_LOGO" val="Strayer-Template-Logo_2013_2.png"/>
  <p:tag name="ARTICULATE_PRESENTER" val="(None selected)"/>
  <p:tag name="ARTICULATE_PRESENTER_GUID" val="9869030842"/>
  <p:tag name="ARTICULATE_LMS" val="0"/>
  <p:tag name="ARTICULATE_TEMPLATE" val="Strayer Player Template_2012"/>
  <p:tag name="ARTICULATE_TEMPLATE_GUID" val="85d51ff1-535d-4149-8349-e56ba8720736"/>
  <p:tag name="LMS_PUBLISH" val="No"/>
  <p:tag name="PRESENTER_PREVIEW_MODE" val="0"/>
  <p:tag name="PRESENTER_PREVIEW_START" val="1"/>
  <p:tag name="PLAYERLOGOHEIGHT" val="205"/>
  <p:tag name="PLAYERLOGOWIDTH" val="400"/>
  <p:tag name="LAUNCHINNEWWINDOW" val="0"/>
  <p:tag name="LASTPUBLISHED" val="C:\Users\jared.ferreira\Desktop\HSA320_W1\player.html"/>
</p:tagLst>
</file>

<file path=ppt/tags/tag10.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jared.ferreira\Desktop\Strayer\courses\1136-Summer2013\HSA320\Week1\Check Your Understanding #1.quiz"/>
  <p:tag name="QUIZMAKER_QUIZ_SLIDE_ID" val="289"/>
  <p:tag name="QUIZMAKER_QUIZ_FORCE_UPDATE" val="0"/>
  <p:tag name="AQP_TRAP" val="0"/>
  <p:tag name="AQP_PASS_ACTION" val="2"/>
  <p:tag name="AQP_FAIL_ACTION" val="2"/>
  <p:tag name="ARTICULATE_SLIDE_PAUSE" val="1"/>
  <p:tag name="ARTICULATE_NAV_LEVEL" val="1"/>
  <p:tag name="ARTICULATE_PLAYLIST_ID" val="-1"/>
  <p:tag name="ARTICULATE_LOCK_SLIDE" val="0"/>
  <p:tag name="OVERRIDE" val="QUIZMAKER_QUIZ_SLIDE"/>
  <p:tag name="QUIZMAKER_QUIZ_TITLE" val="Check Your Understanding #1"/>
  <p:tag name="AQP_PASS_SCORE" val="80"/>
  <p:tag name="QUIZMAKER_LAST_MODIFY_DATE" val="41450.6933564815"/>
  <p:tag name="ELAPSEDTIME" val="5"/>
  <p:tag name="ARTICULATE_SLIDE_GUID" val="03b1ae52-0f58-4ffe-a69c-18a84ff9f879"/>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2.xml><?xml version="1.0" encoding="utf-8"?>
<p:tagLst xmlns:a="http://schemas.openxmlformats.org/drawingml/2006/main" xmlns:r="http://schemas.openxmlformats.org/officeDocument/2006/relationships" xmlns:p="http://schemas.openxmlformats.org/presentationml/2006/main">
  <p:tag name="ART_QM_A" val="1"/>
</p:tagLst>
</file>

<file path=ppt/tags/tag13.xml><?xml version="1.0" encoding="utf-8"?>
<p:tagLst xmlns:a="http://schemas.openxmlformats.org/drawingml/2006/main" xmlns:r="http://schemas.openxmlformats.org/officeDocument/2006/relationships" xmlns:p="http://schemas.openxmlformats.org/presentationml/2006/main">
  <p:tag name="ART_QM_B"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cc144e9-b51d-4b67-ab0f-3a997880f4f0"/>
  <p:tag name="AUDIO_IMPORT" val="C:\Users\jared.ferreira\Desktop\Strayer\courses\1136-Summer2013\HSA320\Week1\audio\HSA320_01_1_8.mp3"/>
  <p:tag name="AUDIO_ID" val="274"/>
  <p:tag name="ELAPSEDTIME" val="83.296"/>
  <p:tag name="ARTICULATE_SLIDE_NAV" val="8"/>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a6d8aa53-b8b5-4790-9adc-7af35cf3e8a1"/>
  <p:tag name="AUDIO_IMPORT" val="C:\Users\jared.ferreira\Desktop\Strayer\courses\1136-Summer2013\HSA320\Week1\audio\HSA320_01_1_9.mp3"/>
  <p:tag name="AUDIO_ID" val="272"/>
  <p:tag name="ELAPSEDTIME" val="158.425"/>
  <p:tag name="ARTICULATE_SLIDE_NAV" val="9"/>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df4921a-3249-45bb-be80-2b684d0328e6"/>
  <p:tag name="AUDIO_IMPORT" val="C:\Users\jared.ferreira\Desktop\Strayer\courses\1136-Summer2013\HSA320\Week1\audio\HSA320_01_1_10.mp3"/>
  <p:tag name="AUDIO_ID" val="273"/>
  <p:tag name="ELAPSEDTIME" val="182.065"/>
  <p:tag name="ARTICULATE_SLIDE_NAV" val="1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f7acd141-8214-4c60-b688-6bda7e87f9db"/>
  <p:tag name="AUDIO_IMPORT" val="C:\Users\jared.ferreira\Desktop\Strayer\courses\1136-Summer2013\HSA320\Week1\audio\HSA320_01_1_11.mp3"/>
  <p:tag name="AUDIO_ID" val="275"/>
  <p:tag name="ELAPSEDTIME" val="59.394"/>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EESMI~1\AppData\Local\Temp\articulate\presenter\imgtemp\JgHredpB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fb4d0e-227c-43ca-9201-edd455c81de1"/>
  <p:tag name="AUDIO_IMPORT" val="C:\Users\jared.ferreira\Desktop\Strayer\courses\1136-Summer2013\HSA320\Week1\audio\HSA320_01_1_12.mp3"/>
  <p:tag name="AUDIO_ID" val="276"/>
  <p:tag name="ELAPSEDTIME" val="107.12"/>
  <p:tag name="ARTICULATE_SLIDE_NAV"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5bdcd3a-b360-470d-8c2c-0d9ebe4de47d"/>
  <p:tag name="AUDIO_IMPORT" val="C:\Users\jared.ferreira\Desktop\Strayer\courses\1136-Summer2013\HSA320\Week1\audio\HSA320_01_1_13.mp3"/>
  <p:tag name="AUDIO_ID" val="277"/>
  <p:tag name="ELAPSEDTIME" val="101.896"/>
  <p:tag name="ARTICULATE_SLIDE_NAV" val="13"/>
</p:tagLst>
</file>

<file path=ppt/tags/tag22.xml><?xml version="1.0" encoding="utf-8"?>
<p:tagLst xmlns:a="http://schemas.openxmlformats.org/drawingml/2006/main" xmlns:r="http://schemas.openxmlformats.org/officeDocument/2006/relationships" xmlns:p="http://schemas.openxmlformats.org/presentationml/2006/main">
  <p:tag name="QM_PROPERTIES_UNSET" val="1"/>
  <p:tag name="AQP_PASS_ACTION" val="2"/>
  <p:tag name="AQP_FAIL_ACTION" val="2"/>
  <p:tag name="QUIZMAKER_QUIZ_FILENAME" val="C:\Users\jared.ferreira\Desktop\Strayer\courses\1136-Summer2013\HSA320\Week1\Check Your Understanding #2.quiz"/>
  <p:tag name="QUIZMAKER_QUIZ_SLIDE_ID" val="290"/>
  <p:tag name="QUIZMAKER_QUIZ_FORCE_UPDATE" val="0"/>
  <p:tag name="AQP_TRAP" val="0"/>
  <p:tag name="ARTICULATE_SLIDE_PAUSE" val="1"/>
  <p:tag name="ARTICULATE_NAV_LEVEL" val="1"/>
  <p:tag name="ARTICULATE_PLAYLIST_ID" val="-1"/>
  <p:tag name="ARTICULATE_LOCK_SLIDE" val="0"/>
  <p:tag name="OVERRIDE" val="QUIZMAKER_QUIZ_SLIDE"/>
  <p:tag name="QUIZMAKER_QUIZ_TITLE" val="Check Your Understanding #2"/>
  <p:tag name="AQP_PASS_SCORE" val="80"/>
  <p:tag name="QUIZMAKER_LAST_MODIFY_DATE" val="41450.6971990741"/>
  <p:tag name="ELAPSEDTIME" val="5"/>
  <p:tag name="ARTICULATE_SLIDE_GUID" val="f2cb1a19-4f53-4cc2-b143-0a690fcc981c"/>
  <p:tag name="ARTICULATE_SLIDE_NAV" val="14"/>
</p:tagLst>
</file>

<file path=ppt/tags/tag2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4.xml><?xml version="1.0" encoding="utf-8"?>
<p:tagLst xmlns:a="http://schemas.openxmlformats.org/drawingml/2006/main" xmlns:r="http://schemas.openxmlformats.org/officeDocument/2006/relationships" xmlns:p="http://schemas.openxmlformats.org/presentationml/2006/main">
  <p:tag name="ART_QM_A" val="1"/>
</p:tagLst>
</file>

<file path=ppt/tags/tag25.xml><?xml version="1.0" encoding="utf-8"?>
<p:tagLst xmlns:a="http://schemas.openxmlformats.org/drawingml/2006/main" xmlns:r="http://schemas.openxmlformats.org/officeDocument/2006/relationships" xmlns:p="http://schemas.openxmlformats.org/presentationml/2006/main">
  <p:tag name="ART_QM_B" val="1"/>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01d25680-4819-4e2d-90de-89a8c08d0cb5"/>
  <p:tag name="AUDIO_IMPORT" val="C:\Users\jared.ferreira\Desktop\Strayer\courses\1136-Summer2013\HSA320\Week1\audio\HSA320_01_1_15.mp3"/>
  <p:tag name="AUDIO_ID" val="278"/>
  <p:tag name="ELAPSEDTIME" val="64.723"/>
  <p:tag name="ARTICULATE_SLIDE_NAV" val="15"/>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fccd22d-fdf0-414b-bc28-974d1367ff87"/>
  <p:tag name="AUDIO_IMPORT" val="C:\Users\jared.ferreira\Desktop\Strayer\courses\1136-Summer2013\HSA320\Week1\audio\HSA320_01_1_16.mp3"/>
  <p:tag name="AUDIO_ID" val="279"/>
  <p:tag name="ELAPSEDTIME" val="31.522"/>
  <p:tag name="ARTICULATE_SLIDE_NAV" val="16"/>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bf28262-2ef8-4f29-8c96-27bbf767a8b8"/>
  <p:tag name="AUDIO_IMPORT" val="C:\Users\jared.ferreira\Desktop\Strayer\courses\1136-Summer2013\HSA320\Week1\audio\HSA320_01_1_17.mp3"/>
  <p:tag name="AUDIO_ID" val="285"/>
  <p:tag name="ELAPSEDTIME" val="80.423"/>
  <p:tag name="ARTICULATE_SLIDE_NAV" val="17"/>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EESMI~1\AppData\Local\Temp\articulate\presenter\imgtemp\PcKXZWhS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a5a5154a-11b7-4411-82a1-6bc3ebc180ad"/>
  <p:tag name="AUDIO_IMPORT" val="C:\Users\jared.ferreira\Desktop\Strayer\courses\1136-Summer2013\HSA320\Week1\audio\HSA320_01_1_18.mp3"/>
  <p:tag name="AUDIO_ID" val="280"/>
  <p:tag name="ELAPSEDTIME" val="77.863"/>
  <p:tag name="ARTICULATE_SLIDE_NAV" val="18"/>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b744edac-3e9b-41ab-90cd-d78e4ef21678"/>
  <p:tag name="AUDIO_IMPORT" val="C:\Users\jared.ferreira\Desktop\Strayer\courses\1136-Summer2013\HSA320\Week1\audio\HSA320_01_1_19.mp3"/>
  <p:tag name="AUDIO_ID" val="281"/>
  <p:tag name="ELAPSEDTIME" val="96.201"/>
  <p:tag name="ARTICULATE_SLIDE_NAV" val="19"/>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2d90d91-4265-454f-abcc-1363facce0bb"/>
  <p:tag name="AUDIO_IMPORT" val="C:\Users\jared.ferreira\Desktop\Strayer\courses\1136-Summer2013\HSA320\Week1\audio\HSA320_01_1_20.mp3"/>
  <p:tag name="AUDIO_ID" val="282"/>
  <p:tag name="ELAPSEDTIME" val="74.833"/>
  <p:tag name="ARTICULATE_SLIDE_NAV" val="20"/>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2930e23e-1ee6-4c22-bb9b-8a2f98dc6ab8"/>
  <p:tag name="AUDIO_IMPORT" val="C:\Users\jared.ferreira\Desktop\Strayer\courses\1136-Summer2013\HSA320\Week1\audio\HSA320_01_1_21.mp3"/>
  <p:tag name="AUDIO_ID" val="284"/>
  <p:tag name="ELAPSEDTIME" val="65.037"/>
  <p:tag name="ARTICULATE_SLIDE_NAV" val="21"/>
</p:tagLst>
</file>

<file path=ppt/tags/tag35.xml><?xml version="1.0" encoding="utf-8"?>
<p:tagLst xmlns:a="http://schemas.openxmlformats.org/drawingml/2006/main" xmlns:r="http://schemas.openxmlformats.org/officeDocument/2006/relationships" xmlns:p="http://schemas.openxmlformats.org/presentationml/2006/main">
  <p:tag name="QM_PROPERTIES_UNSET" val="1"/>
  <p:tag name="AQP_PASS_ACTION" val="2"/>
  <p:tag name="AQP_FAIL_ACTION" val="2"/>
  <p:tag name="QUIZMAKER_QUIZ_FILENAME" val="C:\Users\jared.ferreira\Desktop\Strayer\courses\1136-Summer2013\HSA320\Week1\Check Your Understanding #3.quiz"/>
  <p:tag name="QUIZMAKER_QUIZ_SLIDE_ID" val="291"/>
  <p:tag name="QUIZMAKER_QUIZ_FORCE_UPDATE" val="0"/>
  <p:tag name="AQP_TRAP" val="0"/>
  <p:tag name="ARTICULATE_SLIDE_PAUSE" val="1"/>
  <p:tag name="ARTICULATE_NAV_LEVEL" val="1"/>
  <p:tag name="ARTICULATE_PLAYLIST_ID" val="-1"/>
  <p:tag name="ARTICULATE_LOCK_SLIDE" val="0"/>
  <p:tag name="OVERRIDE" val="QUIZMAKER_QUIZ_SLIDE"/>
  <p:tag name="QUIZMAKER_QUIZ_TITLE" val="Check Your Understanding #3"/>
  <p:tag name="AQP_PASS_SCORE" val="80"/>
  <p:tag name="QUIZMAKER_LAST_MODIFY_DATE" val="41450.7053125"/>
  <p:tag name="ELAPSEDTIME" val="5"/>
  <p:tag name="ARTICULATE_SLIDE_GUID" val="31cf499f-089d-48ce-a88f-03a3459d036a"/>
  <p:tag name="ARTICULATE_SLIDE_NAV" val="22"/>
</p:tagLst>
</file>

<file path=ppt/tags/tag3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7.xml><?xml version="1.0" encoding="utf-8"?>
<p:tagLst xmlns:a="http://schemas.openxmlformats.org/drawingml/2006/main" xmlns:r="http://schemas.openxmlformats.org/officeDocument/2006/relationships" xmlns:p="http://schemas.openxmlformats.org/presentationml/2006/main">
  <p:tag name="ART_QM_A" val="1"/>
</p:tagLst>
</file>

<file path=ppt/tags/tag38.xml><?xml version="1.0" encoding="utf-8"?>
<p:tagLst xmlns:a="http://schemas.openxmlformats.org/drawingml/2006/main" xmlns:r="http://schemas.openxmlformats.org/officeDocument/2006/relationships" xmlns:p="http://schemas.openxmlformats.org/presentationml/2006/main">
  <p:tag name="ART_QM_B"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f35dd02-2230-4888-9ae7-a5bad7215795"/>
  <p:tag name="AUDIO_IMPORT" val="C:\Users\jared.ferreira\Desktop\Strayer\courses\1136-Summer2013\HSA320\Week1\audio\HSA320_01_1_23.mp3"/>
  <p:tag name="AUDIO_ID" val="266"/>
  <p:tag name="ELAPSEDTIME" val="79.796"/>
  <p:tag name="ARTICULATE_SLIDE_NAV" val="23"/>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a63a9954-9cf0-476e-bc30-5ce5f1afd266"/>
  <p:tag name="AUDIO_IMPORT" val="C:\Users\jared.ferreira\Desktop\Strayer\courses\1136-Summer2013\HSA320\Week1\audio\HSA320_01_1_1.mp3"/>
  <p:tag name="AUDIO_ID" val="256"/>
  <p:tag name="ELAPSEDTIME" val="15.274"/>
  <p:tag name="ARTICULATE_SLIDE_NAV"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6133dad1-781f-4969-9af8-e89b265b124f"/>
  <p:tag name="AUDIO_IMPORT" val="C:\Users\jared.ferreira\Desktop\Strayer\courses\1136-Summer2013\HSA320\Week1\audio\HSA320_01_1_2.mp3"/>
  <p:tag name="AUDIO_ID" val="265"/>
  <p:tag name="ELAPSEDTIME" val="19.532"/>
  <p:tag name="ARTICULATE_SLIDE_NAV" val="2"/>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0b80826-8fb7-4965-aa68-8cc2b6ea9922"/>
  <p:tag name="AUDIO_IMPORT" val="C:\Users\jared.ferreira\Desktop\Strayer\courses\1136-Summer2013\HSA320\Week1\audio\HSA320_01_1_3.mp3"/>
  <p:tag name="AUDIO_ID" val="258"/>
  <p:tag name="ELAPSEDTIME" val="37.138"/>
  <p:tag name="ARTICULATE_SLIDE_NAV" val="3"/>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e68d761-4f19-4825-b912-a770fe6b69a3"/>
  <p:tag name="AUDIO_IMPORT" val="C:\Users\jared.ferreira\Desktop\Strayer\courses\1136-Summer2013\HSA320\Week1\audio\HSA320_01_1_4.mp3"/>
  <p:tag name="AUDIO_ID" val="269"/>
  <p:tag name="ELAPSEDTIME" val="28.596"/>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ea749a2-6885-42cf-a51b-ab5cde0b42ad"/>
  <p:tag name="AUDIO_IMPORT" val="C:\Users\jared.ferreira\Desktop\Strayer\courses\1136-Summer2013\HSA320\Week1\audio\HSA320_01_1_5.mp3"/>
  <p:tag name="AUDIO_ID" val="270"/>
  <p:tag name="ELAPSEDTIME" val="14.464"/>
  <p:tag name="ARTICULATE_SLIDE_NAV" val="5"/>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0e1f674b-7fa8-4cd8-9b30-5e493538dbbc"/>
  <p:tag name="AUDIO_IMPORT" val="C:\Users\jared.ferreira\Desktop\Strayer\courses\1136-Summer2013\HSA320\Week1\audio\HSA320_01_1_6.mp3"/>
  <p:tag name="AUDIO_ID" val="271"/>
  <p:tag name="ELAPSEDTIME" val="87.79"/>
  <p:tag name="ARTICULATE_SLIDE_NAV" val="6"/>
</p:tagLst>
</file>

<file path=ppt/theme/theme1.xml><?xml version="1.0" encoding="utf-8"?>
<a:theme xmlns:a="http://schemas.openxmlformats.org/drawingml/2006/main" name="Week 8 - Lectur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2287</TotalTime>
  <Words>3547</Words>
  <Application>Microsoft Office PowerPoint</Application>
  <PresentationFormat>On-screen Show (4:3)</PresentationFormat>
  <Paragraphs>317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Myriad Pro</vt:lpstr>
      <vt:lpstr>Times New Roman</vt:lpstr>
      <vt:lpstr>Week 8 - Lecture 2</vt:lpstr>
      <vt:lpstr>Health Care Human Resource Management  HSA320</vt:lpstr>
      <vt:lpstr>Topics</vt:lpstr>
      <vt:lpstr>Major Milestones of HRM</vt:lpstr>
      <vt:lpstr>Major Milestones of HRM, cont’d.</vt:lpstr>
      <vt:lpstr>Major Milestones of HRM, cont’d.</vt:lpstr>
      <vt:lpstr>Role of Human Resources in Healthcare Organizations</vt:lpstr>
      <vt:lpstr>Check Your Understanding #1</vt:lpstr>
      <vt:lpstr>Recruitment, Selection, and Retention</vt:lpstr>
      <vt:lpstr>Legal, Ethical, and Safety Issues</vt:lpstr>
      <vt:lpstr>Job Analysis and Design</vt:lpstr>
      <vt:lpstr>Healthcare  Employee Benefits</vt:lpstr>
      <vt:lpstr>Motivating Healthcare Employees</vt:lpstr>
      <vt:lpstr>Labor Unions and Health Care</vt:lpstr>
      <vt:lpstr>Check Your Understanding #2</vt:lpstr>
      <vt:lpstr>Terminating Employees</vt:lpstr>
      <vt:lpstr>Current Trends in Health Care</vt:lpstr>
      <vt:lpstr>Demographics and Diversity in the Workforce and the Population</vt:lpstr>
      <vt:lpstr>Information Technology Impact</vt:lpstr>
      <vt:lpstr>Teamwork and Accountable Care in Health Care </vt:lpstr>
      <vt:lpstr>Pay for Performance</vt:lpstr>
      <vt:lpstr>Social Media use in Health Care</vt:lpstr>
      <vt:lpstr>Check Your Understanding #3</vt:lpstr>
      <vt:lpstr>Summary</vt:lpstr>
    </vt:vector>
  </TitlesOfParts>
  <Company>Strayer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dc:title>
  <dc:creator>admin</dc:creator>
  <cp:lastModifiedBy>Das, Somrrita</cp:lastModifiedBy>
  <cp:revision>104</cp:revision>
  <dcterms:created xsi:type="dcterms:W3CDTF">2012-10-11T13:43:25Z</dcterms:created>
  <dcterms:modified xsi:type="dcterms:W3CDTF">2020-07-13T13:39:19Z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345D507D-2759-4528-8531-465AD63A3AEE</vt:lpwstr>
  </property>
  <property fmtid="{D5CDD505-2E9C-101B-9397-08002B2CF9AE}" pid="4" name="ArticulatePath">
    <vt:lpwstr>HSA320_W1</vt:lpwstr>
  </property>
  <property fmtid="{D5CDD505-2E9C-101B-9397-08002B2CF9AE}" pid="5" name="ArticulateProjectFull">
    <vt:lpwstr>C:\Users\jared.ferreira\Desktop\Strayer\courses\1136-Summer2013\HSA320\Week1\HSA320_W1.ppta</vt:lpwstr>
  </property>
</Properties>
</file>